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30.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07" r:id="rId3"/>
    <p:sldMasterId id="2147483729" r:id="rId4"/>
    <p:sldMasterId id="2147483741" r:id="rId5"/>
    <p:sldMasterId id="2147483753" r:id="rId6"/>
    <p:sldMasterId id="2147483765" r:id="rId7"/>
    <p:sldMasterId id="2147483847" r:id="rId8"/>
    <p:sldMasterId id="2147483859" r:id="rId9"/>
    <p:sldMasterId id="2147483871" r:id="rId10"/>
    <p:sldMasterId id="2147483883" r:id="rId11"/>
    <p:sldMasterId id="2147483895" r:id="rId12"/>
  </p:sldMasterIdLst>
  <p:notesMasterIdLst>
    <p:notesMasterId r:id="rId73"/>
  </p:notesMasterIdLst>
  <p:handoutMasterIdLst>
    <p:handoutMasterId r:id="rId74"/>
  </p:handoutMasterIdLst>
  <p:sldIdLst>
    <p:sldId id="265"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4A6B"/>
    <a:srgbClr val="539AC5"/>
    <a:srgbClr val="1679AA"/>
    <a:srgbClr val="6385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0" autoAdjust="0"/>
    <p:restoredTop sz="94660"/>
  </p:normalViewPr>
  <p:slideViewPr>
    <p:cSldViewPr>
      <p:cViewPr varScale="1">
        <p:scale>
          <a:sx n="72" d="100"/>
          <a:sy n="72" d="100"/>
        </p:scale>
        <p:origin x="-279" y="-45"/>
      </p:cViewPr>
      <p:guideLst>
        <p:guide orient="horz" pos="1620"/>
        <p:guide pos="2880"/>
      </p:guideLst>
    </p:cSldViewPr>
  </p:slideViewPr>
  <p:notesTextViewPr>
    <p:cViewPr>
      <p:scale>
        <a:sx n="1" d="1"/>
        <a:sy n="1" d="1"/>
      </p:scale>
      <p:origin x="0" y="0"/>
    </p:cViewPr>
  </p:notesText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Organization Type</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Business Leagues</c:v>
                </c:pt>
                <c:pt idx="1">
                  <c:v>Social Welfare/Civic League </c:v>
                </c:pt>
                <c:pt idx="2">
                  <c:v>Private Foundations </c:v>
                </c:pt>
                <c:pt idx="3">
                  <c:v>Others</c:v>
                </c:pt>
                <c:pt idx="4">
                  <c:v>Nonprofits / Public Charities </c:v>
                </c:pt>
              </c:strCache>
            </c:strRef>
          </c:cat>
          <c:val>
            <c:numRef>
              <c:f>Sheet1!$B$2:$B$6</c:f>
              <c:numCache>
                <c:formatCode>0.0%</c:formatCode>
                <c:ptCount val="5"/>
                <c:pt idx="0">
                  <c:v>4.36E-2</c:v>
                </c:pt>
                <c:pt idx="1">
                  <c:v>5.7099999999999998E-2</c:v>
                </c:pt>
                <c:pt idx="2">
                  <c:v>6.7599999999999993E-2</c:v>
                </c:pt>
                <c:pt idx="3">
                  <c:v>0.15440000000000001</c:v>
                </c:pt>
                <c:pt idx="4">
                  <c:v>0.67710000000000004</c:v>
                </c:pt>
              </c:numCache>
            </c:numRef>
          </c:val>
        </c:ser>
        <c:dLbls>
          <c:showLegendKey val="0"/>
          <c:showVal val="0"/>
          <c:showCatName val="0"/>
          <c:showSerName val="0"/>
          <c:showPercent val="0"/>
          <c:showBubbleSize val="0"/>
        </c:dLbls>
        <c:gapWidth val="150"/>
        <c:axId val="136331648"/>
        <c:axId val="136333184"/>
      </c:barChart>
      <c:catAx>
        <c:axId val="136331648"/>
        <c:scaling>
          <c:orientation val="minMax"/>
        </c:scaling>
        <c:delete val="0"/>
        <c:axPos val="l"/>
        <c:numFmt formatCode="General" sourceLinked="0"/>
        <c:majorTickMark val="none"/>
        <c:minorTickMark val="none"/>
        <c:tickLblPos val="nextTo"/>
        <c:crossAx val="136333184"/>
        <c:crosses val="autoZero"/>
        <c:auto val="1"/>
        <c:lblAlgn val="ctr"/>
        <c:lblOffset val="100"/>
        <c:noMultiLvlLbl val="0"/>
      </c:catAx>
      <c:valAx>
        <c:axId val="136333184"/>
        <c:scaling>
          <c:orientation val="minMax"/>
        </c:scaling>
        <c:delete val="0"/>
        <c:axPos val="b"/>
        <c:majorGridlines/>
        <c:numFmt formatCode="0.0%" sourceLinked="1"/>
        <c:majorTickMark val="out"/>
        <c:minorTickMark val="none"/>
        <c:tickLblPos val="nextTo"/>
        <c:crossAx val="1363316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858647797476363E-2"/>
          <c:y val="1.8511807149013779E-2"/>
          <c:w val="0.88366830556355735"/>
          <c:h val="0.79525109229432223"/>
        </c:manualLayout>
      </c:layout>
      <c:barChart>
        <c:barDir val="col"/>
        <c:grouping val="clustered"/>
        <c:varyColors val="0"/>
        <c:ser>
          <c:idx val="0"/>
          <c:order val="0"/>
          <c:tx>
            <c:strRef>
              <c:f>'[2009_2014_Percent_Change_Uses JB Relig Edit 3-8-17.xlsx]Religion'!$B$3</c:f>
              <c:strCache>
                <c:ptCount val="1"/>
                <c:pt idx="0">
                  <c:v>Giving to Religion</c:v>
                </c:pt>
              </c:strCache>
            </c:strRef>
          </c:tx>
          <c:spPr>
            <a:solidFill>
              <a:schemeClr val="bg1">
                <a:lumMod val="85000"/>
              </a:schemeClr>
            </a:solidFill>
            <a:ln>
              <a:noFill/>
            </a:ln>
            <a:effectLst/>
          </c:spPr>
          <c:invertIfNegative val="0"/>
          <c:dPt>
            <c:idx val="1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8551-4104-BB8C-6DA1FE0ED5F2}"/>
              </c:ext>
            </c:extLst>
          </c:dPt>
          <c:dPt>
            <c:idx val="40"/>
            <c:invertIfNegative val="0"/>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3-8551-4104-BB8C-6DA1FE0ED5F2}"/>
              </c:ext>
            </c:extLst>
          </c:dPt>
          <c:dPt>
            <c:idx val="4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8551-4104-BB8C-6DA1FE0ED5F2}"/>
              </c:ext>
            </c:extLst>
          </c:dPt>
          <c:dLbls>
            <c:dLbl>
              <c:idx val="11"/>
              <c:layout>
                <c:manualLayout>
                  <c:x val="-5.4329809630084303E-17"/>
                  <c:y val="-1.5873019179481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551-4104-BB8C-6DA1FE0ED5F2}"/>
                </c:ext>
              </c:extLst>
            </c:dLbl>
            <c:dLbl>
              <c:idx val="41"/>
              <c:layout>
                <c:manualLayout>
                  <c:x val="-2.9634783956009065E-3"/>
                  <c:y val="-1.3227515982901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551-4104-BB8C-6DA1FE0ED5F2}"/>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'[2009_2014_Percent_Change_Uses JB Relig Edit 3-8-17.xlsx]Religion'!$A$4:$A$45</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'[2009_2014_Percent_Change_Uses JB Relig Edit 3-8-17.xlsx]Religion'!$B$4:$B$45</c:f>
              <c:numCache>
                <c:formatCode>"$"#,##0.00_);\("$"#,##0.00\)</c:formatCode>
                <c:ptCount val="42"/>
                <c:pt idx="0">
                  <c:v>56.92</c:v>
                </c:pt>
                <c:pt idx="1">
                  <c:v>56.41</c:v>
                </c:pt>
                <c:pt idx="2">
                  <c:v>59.06</c:v>
                </c:pt>
                <c:pt idx="3">
                  <c:v>66.41</c:v>
                </c:pt>
                <c:pt idx="4">
                  <c:v>66.67</c:v>
                </c:pt>
                <c:pt idx="5">
                  <c:v>65.87</c:v>
                </c:pt>
                <c:pt idx="6">
                  <c:v>63.93</c:v>
                </c:pt>
                <c:pt idx="7">
                  <c:v>65.3</c:v>
                </c:pt>
                <c:pt idx="8">
                  <c:v>68.930000000000007</c:v>
                </c:pt>
                <c:pt idx="9">
                  <c:v>75.77</c:v>
                </c:pt>
                <c:pt idx="10">
                  <c:v>81.11</c:v>
                </c:pt>
                <c:pt idx="11">
                  <c:v>84.2</c:v>
                </c:pt>
                <c:pt idx="12">
                  <c:v>90.14</c:v>
                </c:pt>
                <c:pt idx="13">
                  <c:v>90.76</c:v>
                </c:pt>
                <c:pt idx="14">
                  <c:v>90.5</c:v>
                </c:pt>
                <c:pt idx="15">
                  <c:v>91.34</c:v>
                </c:pt>
                <c:pt idx="16">
                  <c:v>90.31</c:v>
                </c:pt>
                <c:pt idx="17">
                  <c:v>87.02</c:v>
                </c:pt>
                <c:pt idx="18">
                  <c:v>86.06</c:v>
                </c:pt>
                <c:pt idx="19">
                  <c:v>86.78</c:v>
                </c:pt>
                <c:pt idx="20">
                  <c:v>90.23</c:v>
                </c:pt>
                <c:pt idx="21">
                  <c:v>90.33</c:v>
                </c:pt>
                <c:pt idx="22">
                  <c:v>93.53</c:v>
                </c:pt>
                <c:pt idx="23">
                  <c:v>95.53</c:v>
                </c:pt>
                <c:pt idx="24">
                  <c:v>99.24</c:v>
                </c:pt>
                <c:pt idx="25">
                  <c:v>101.38</c:v>
                </c:pt>
                <c:pt idx="26">
                  <c:v>105.92</c:v>
                </c:pt>
                <c:pt idx="27">
                  <c:v>106.91</c:v>
                </c:pt>
                <c:pt idx="28">
                  <c:v>109.34</c:v>
                </c:pt>
                <c:pt idx="29">
                  <c:v>108.39</c:v>
                </c:pt>
                <c:pt idx="30">
                  <c:v>109.81</c:v>
                </c:pt>
                <c:pt idx="31">
                  <c:v>110.27</c:v>
                </c:pt>
                <c:pt idx="32">
                  <c:v>111.26</c:v>
                </c:pt>
                <c:pt idx="33">
                  <c:v>111.79</c:v>
                </c:pt>
                <c:pt idx="34">
                  <c:v>108.12</c:v>
                </c:pt>
                <c:pt idx="35">
                  <c:v>109.99</c:v>
                </c:pt>
                <c:pt idx="36">
                  <c:v>106.02</c:v>
                </c:pt>
                <c:pt idx="37">
                  <c:v>107.25</c:v>
                </c:pt>
                <c:pt idx="38">
                  <c:v>109.19</c:v>
                </c:pt>
                <c:pt idx="39">
                  <c:v>112.34</c:v>
                </c:pt>
                <c:pt idx="40">
                  <c:v>116.3</c:v>
                </c:pt>
                <c:pt idx="41">
                  <c:v>119.3</c:v>
                </c:pt>
              </c:numCache>
            </c:numRef>
          </c:val>
          <c:extLst xmlns:c16r2="http://schemas.microsoft.com/office/drawing/2015/06/chart">
            <c:ext xmlns:c16="http://schemas.microsoft.com/office/drawing/2014/chart" uri="{C3380CC4-5D6E-409C-BE32-E72D297353CC}">
              <c16:uniqueId val="{00000006-8551-4104-BB8C-6DA1FE0ED5F2}"/>
            </c:ext>
          </c:extLst>
        </c:ser>
        <c:dLbls>
          <c:showLegendKey val="0"/>
          <c:showVal val="0"/>
          <c:showCatName val="0"/>
          <c:showSerName val="0"/>
          <c:showPercent val="0"/>
          <c:showBubbleSize val="0"/>
        </c:dLbls>
        <c:gapWidth val="219"/>
        <c:overlap val="-27"/>
        <c:axId val="139856128"/>
        <c:axId val="139866112"/>
      </c:barChart>
      <c:lineChart>
        <c:grouping val="standard"/>
        <c:varyColors val="0"/>
        <c:ser>
          <c:idx val="1"/>
          <c:order val="1"/>
          <c:tx>
            <c:strRef>
              <c:f>'[2009_2014_Percent_Change_Uses JB Relig Edit 3-8-17.xlsx]Religion'!$C$3</c:f>
              <c:strCache>
                <c:ptCount val="1"/>
                <c:pt idx="0">
                  <c:v>Giving to Religion as Share of Total Giving</c:v>
                </c:pt>
              </c:strCache>
            </c:strRef>
          </c:tx>
          <c:spPr>
            <a:ln w="28575" cap="rnd">
              <a:solidFill>
                <a:schemeClr val="bg2">
                  <a:lumMod val="50000"/>
                </a:schemeClr>
              </a:solidFill>
              <a:round/>
            </a:ln>
            <a:effectLst/>
          </c:spPr>
          <c:marker>
            <c:symbol val="none"/>
          </c:marker>
          <c:dPt>
            <c:idx val="2"/>
            <c:bubble3D val="0"/>
            <c:extLst xmlns:c16r2="http://schemas.microsoft.com/office/drawing/2015/06/chart">
              <c:ext xmlns:c16="http://schemas.microsoft.com/office/drawing/2014/chart" uri="{C3380CC4-5D6E-409C-BE32-E72D297353CC}">
                <c16:uniqueId val="{00000007-8551-4104-BB8C-6DA1FE0ED5F2}"/>
              </c:ext>
            </c:extLst>
          </c:dPt>
          <c:dLbls>
            <c:dLbl>
              <c:idx val="11"/>
              <c:layout>
                <c:manualLayout>
                  <c:x val="-4.2918050838588552E-2"/>
                  <c:y val="-5.09259365341700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8551-4104-BB8C-6DA1FE0ED5F2}"/>
                </c:ext>
              </c:extLst>
            </c:dLbl>
            <c:dLbl>
              <c:idx val="40"/>
              <c:layout>
                <c:manualLayout>
                  <c:x val="-1.33356527802037E-2"/>
                  <c:y val="-4.2328051145284158E-2"/>
                </c:manualLayout>
              </c:layout>
              <c:tx>
                <c:rich>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r>
                      <a:rPr lang="en-US" dirty="0"/>
                      <a:t>32.0%</a:t>
                    </a:r>
                  </a:p>
                </c:rich>
              </c:tx>
              <c:spPr>
                <a:solidFill>
                  <a:srgbClr val="FFFFFF">
                    <a:alpha val="46000"/>
                  </a:srgbClr>
                </a:solid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551-4104-BB8C-6DA1FE0ED5F2}"/>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'[2009_2014_Percent_Change_Uses JB Relig Edit 3-8-17.xlsx]Religion'!$A$4:$A$45</c:f>
              <c:numCache>
                <c:formatCode>General</c:formatCode>
                <c:ptCount val="42"/>
                <c:pt idx="0">
                  <c:v>1974</c:v>
                </c:pt>
                <c:pt idx="1">
                  <c:v>1975</c:v>
                </c:pt>
                <c:pt idx="2">
                  <c:v>1976</c:v>
                </c:pt>
                <c:pt idx="3">
                  <c:v>1977</c:v>
                </c:pt>
                <c:pt idx="4">
                  <c:v>1978</c:v>
                </c:pt>
                <c:pt idx="5">
                  <c:v>1979</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pt idx="37">
                  <c:v>2011</c:v>
                </c:pt>
                <c:pt idx="38">
                  <c:v>2012</c:v>
                </c:pt>
                <c:pt idx="39">
                  <c:v>2013</c:v>
                </c:pt>
                <c:pt idx="40">
                  <c:v>2014</c:v>
                </c:pt>
                <c:pt idx="41">
                  <c:v>2015</c:v>
                </c:pt>
              </c:numCache>
            </c:numRef>
          </c:cat>
          <c:val>
            <c:numRef>
              <c:f>'[2009_2014_Percent_Change_Uses JB Relig Edit 3-8-17.xlsx]Religion'!$C$4:$C$45</c:f>
              <c:numCache>
                <c:formatCode>0.0%</c:formatCode>
                <c:ptCount val="42"/>
                <c:pt idx="0">
                  <c:v>0.44045500270834953</c:v>
                </c:pt>
                <c:pt idx="1">
                  <c:v>0.44855279898218825</c:v>
                </c:pt>
                <c:pt idx="2">
                  <c:v>0.44523181304183945</c:v>
                </c:pt>
                <c:pt idx="3">
                  <c:v>0.48228031953522149</c:v>
                </c:pt>
                <c:pt idx="4">
                  <c:v>0.47573854716711866</c:v>
                </c:pt>
                <c:pt idx="5">
                  <c:v>0.46785993323389452</c:v>
                </c:pt>
                <c:pt idx="6">
                  <c:v>0.45709995709995704</c:v>
                </c:pt>
                <c:pt idx="7">
                  <c:v>0.45315752949340737</c:v>
                </c:pt>
                <c:pt idx="8">
                  <c:v>0.47472451790633619</c:v>
                </c:pt>
                <c:pt idx="9">
                  <c:v>0.50372290918760809</c:v>
                </c:pt>
                <c:pt idx="10">
                  <c:v>0.51837412922604975</c:v>
                </c:pt>
                <c:pt idx="11">
                  <c:v>0.5329788580833017</c:v>
                </c:pt>
                <c:pt idx="12">
                  <c:v>0.50066651855143307</c:v>
                </c:pt>
                <c:pt idx="13">
                  <c:v>0.52927455096804299</c:v>
                </c:pt>
                <c:pt idx="14">
                  <c:v>0.51283504278347591</c:v>
                </c:pt>
                <c:pt idx="15">
                  <c:v>0.48598031391327484</c:v>
                </c:pt>
                <c:pt idx="16">
                  <c:v>0.50557017298326157</c:v>
                </c:pt>
                <c:pt idx="17">
                  <c:v>0.48739778200963368</c:v>
                </c:pt>
                <c:pt idx="18">
                  <c:v>0.45781466113416325</c:v>
                </c:pt>
                <c:pt idx="19">
                  <c:v>0.45368046842325388</c:v>
                </c:pt>
                <c:pt idx="20">
                  <c:v>0.47004584288393414</c:v>
                </c:pt>
                <c:pt idx="21">
                  <c:v>0.4717463964904951</c:v>
                </c:pt>
                <c:pt idx="22">
                  <c:v>0.44565683518368515</c:v>
                </c:pt>
                <c:pt idx="23">
                  <c:v>0.39819098828727439</c:v>
                </c:pt>
                <c:pt idx="24">
                  <c:v>0.38655396720289792</c:v>
                </c:pt>
                <c:pt idx="25">
                  <c:v>0.35065024903154396</c:v>
                </c:pt>
                <c:pt idx="26">
                  <c:v>0.33507323400082251</c:v>
                </c:pt>
                <c:pt idx="27">
                  <c:v>0.34414936423627879</c:v>
                </c:pt>
                <c:pt idx="28">
                  <c:v>0.35656285667699333</c:v>
                </c:pt>
                <c:pt idx="29">
                  <c:v>0.35427357411341726</c:v>
                </c:pt>
                <c:pt idx="30">
                  <c:v>0.33623197280994521</c:v>
                </c:pt>
                <c:pt idx="31">
                  <c:v>0.31070724147647227</c:v>
                </c:pt>
                <c:pt idx="32">
                  <c:v>0.31958407537197681</c:v>
                </c:pt>
                <c:pt idx="33">
                  <c:v>0.31439660263801783</c:v>
                </c:pt>
                <c:pt idx="34">
                  <c:v>0.32781517191195197</c:v>
                </c:pt>
                <c:pt idx="35">
                  <c:v>0.36234557733487066</c:v>
                </c:pt>
                <c:pt idx="36">
                  <c:v>0.338484132558585</c:v>
                </c:pt>
                <c:pt idx="37">
                  <c:v>0.34096328087744393</c:v>
                </c:pt>
                <c:pt idx="38">
                  <c:v>0.31799516556484259</c:v>
                </c:pt>
                <c:pt idx="39">
                  <c:v>0.3320524946795933</c:v>
                </c:pt>
                <c:pt idx="40">
                  <c:v>0.32391934046345811</c:v>
                </c:pt>
                <c:pt idx="41">
                  <c:v>0.31962491627595446</c:v>
                </c:pt>
              </c:numCache>
            </c:numRef>
          </c:val>
          <c:smooth val="0"/>
          <c:extLst xmlns:c16r2="http://schemas.microsoft.com/office/drawing/2015/06/chart">
            <c:ext xmlns:c16="http://schemas.microsoft.com/office/drawing/2014/chart" uri="{C3380CC4-5D6E-409C-BE32-E72D297353CC}">
              <c16:uniqueId val="{0000000A-8551-4104-BB8C-6DA1FE0ED5F2}"/>
            </c:ext>
          </c:extLst>
        </c:ser>
        <c:dLbls>
          <c:showLegendKey val="0"/>
          <c:showVal val="0"/>
          <c:showCatName val="0"/>
          <c:showSerName val="0"/>
          <c:showPercent val="0"/>
          <c:showBubbleSize val="0"/>
        </c:dLbls>
        <c:marker val="1"/>
        <c:smooth val="0"/>
        <c:axId val="139869184"/>
        <c:axId val="139867648"/>
      </c:lineChart>
      <c:catAx>
        <c:axId val="1398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9866112"/>
        <c:crosses val="autoZero"/>
        <c:auto val="1"/>
        <c:lblAlgn val="ctr"/>
        <c:lblOffset val="100"/>
        <c:tickLblSkip val="1"/>
        <c:noMultiLvlLbl val="0"/>
      </c:catAx>
      <c:valAx>
        <c:axId val="1398661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9856128"/>
        <c:crosses val="autoZero"/>
        <c:crossBetween val="between"/>
      </c:valAx>
      <c:valAx>
        <c:axId val="139867648"/>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39869184"/>
        <c:crosses val="max"/>
        <c:crossBetween val="between"/>
      </c:valAx>
      <c:catAx>
        <c:axId val="139869184"/>
        <c:scaling>
          <c:orientation val="minMax"/>
        </c:scaling>
        <c:delete val="1"/>
        <c:axPos val="b"/>
        <c:numFmt formatCode="General" sourceLinked="1"/>
        <c:majorTickMark val="none"/>
        <c:minorTickMark val="none"/>
        <c:tickLblPos val="nextTo"/>
        <c:crossAx val="139867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b="1">
          <a:latin typeface="Arial Narrow" panose="020B0606020202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9603304207371"/>
          <c:y val="0.23580435258092736"/>
          <c:w val="0.56782661565457815"/>
          <c:h val="0.86482334869431643"/>
        </c:manualLayout>
      </c:layout>
      <c:pieChart>
        <c:varyColors val="1"/>
        <c:ser>
          <c:idx val="0"/>
          <c:order val="0"/>
          <c:spPr>
            <a:ln>
              <a:solidFill>
                <a:schemeClr val="bg1"/>
              </a:solidFill>
            </a:ln>
          </c:spPr>
          <c:dPt>
            <c:idx val="0"/>
            <c:bubble3D val="0"/>
            <c:spPr>
              <a:solidFill>
                <a:schemeClr val="accent2"/>
              </a:solidFill>
              <a:ln w="19050">
                <a:solidFill>
                  <a:schemeClr val="bg1"/>
                </a:solidFill>
              </a:ln>
              <a:effectLst/>
            </c:spPr>
            <c:extLst xmlns:c16r2="http://schemas.microsoft.com/office/drawing/2015/06/chart">
              <c:ext xmlns:c16="http://schemas.microsoft.com/office/drawing/2014/chart" uri="{C3380CC4-5D6E-409C-BE32-E72D297353CC}">
                <c16:uniqueId val="{00000001-57E1-4006-9999-8AE2C162BB13}"/>
              </c:ext>
            </c:extLst>
          </c:dPt>
          <c:dPt>
            <c:idx val="1"/>
            <c:bubble3D val="0"/>
            <c:spPr>
              <a:solidFill>
                <a:schemeClr val="accent1"/>
              </a:solidFill>
              <a:ln w="19050">
                <a:solidFill>
                  <a:schemeClr val="bg1"/>
                </a:solidFill>
              </a:ln>
              <a:effectLst/>
            </c:spPr>
            <c:extLst xmlns:c16r2="http://schemas.microsoft.com/office/drawing/2015/06/chart">
              <c:ext xmlns:c16="http://schemas.microsoft.com/office/drawing/2014/chart" uri="{C3380CC4-5D6E-409C-BE32-E72D297353CC}">
                <c16:uniqueId val="{00000003-57E1-4006-9999-8AE2C162BB1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1"/>
              <c:layout>
                <c:manualLayout>
                  <c:x val="0.21553804732836285"/>
                  <c:y val="-0.2502039588801399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7E1-4006-9999-8AE2C162BB1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'2016 Philanthropy 400'!$D$411:$D$412</c:f>
              <c:numCache>
                <c:formatCode>0%</c:formatCode>
                <c:ptCount val="2"/>
                <c:pt idx="0">
                  <c:v>0.28067514438337798</c:v>
                </c:pt>
                <c:pt idx="1">
                  <c:v>0.71932485561662207</c:v>
                </c:pt>
              </c:numCache>
            </c:numRef>
          </c:val>
          <c:extLst xmlns:c16r2="http://schemas.microsoft.com/office/drawing/2015/06/chart">
            <c:ext xmlns:c16="http://schemas.microsoft.com/office/drawing/2014/chart" uri="{C3380CC4-5D6E-409C-BE32-E72D297353CC}">
              <c16:uniqueId val="{00000004-57E1-4006-9999-8AE2C162BB13}"/>
            </c:ext>
          </c:extLst>
        </c:ser>
        <c:dLbls>
          <c:showLegendKey val="0"/>
          <c:showVal val="0"/>
          <c:showCatName val="0"/>
          <c:showSerName val="0"/>
          <c:showPercent val="0"/>
          <c:showBubbleSize val="0"/>
          <c:showLeaderLines val="1"/>
        </c:dLbls>
        <c:firstSliceAng val="337"/>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72006516426839E-3"/>
          <c:y val="1.3310833372738111E-3"/>
          <c:w val="0.89618441822886019"/>
          <c:h val="0.99773924139914982"/>
        </c:manualLayout>
      </c:layout>
      <c:barChart>
        <c:barDir val="bar"/>
        <c:grouping val="clustered"/>
        <c:varyColors val="0"/>
        <c:ser>
          <c:idx val="0"/>
          <c:order val="0"/>
          <c:spPr>
            <a:solidFill>
              <a:srgbClr val="919A1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'2016 Philanthropy 400'!$B$6:$B$30</c:f>
              <c:strCache>
                <c:ptCount val="25"/>
                <c:pt idx="0">
                  <c:v>Fidelity Charitable Gift FundMassachusetts | Donor-Advised Funds</c:v>
                </c:pt>
                <c:pt idx="1">
                  <c:v>United Way Worldwide *Virginia | Social Service</c:v>
                </c:pt>
                <c:pt idx="2">
                  <c:v>Feeding AmericaIllinois | Social Service</c:v>
                </c:pt>
                <c:pt idx="3">
                  <c:v>Schwab Charitable FundCalifornia | Donor-Advised Funds</c:v>
                </c:pt>
                <c:pt idx="4">
                  <c:v>Catholic Charities USA *Virginia | Social Service</c:v>
                </c:pt>
                <c:pt idx="5">
                  <c:v>Salvation Army *Virginia | Social Service</c:v>
                </c:pt>
                <c:pt idx="6">
                  <c:v>The Task Force for Global Health *Georgia | International</c:v>
                </c:pt>
                <c:pt idx="7">
                  <c:v>Stanford UniversityCalifornia | Colleges and Universities (Private)</c:v>
                </c:pt>
                <c:pt idx="8">
                  <c:v>National Christian Foundation *Georgia | Donor-Advised Funds</c:v>
                </c:pt>
                <c:pt idx="9">
                  <c:v>Silicon Valley Community FoundationCalifornia | Community Foundations</c:v>
                </c:pt>
                <c:pt idx="10">
                  <c:v>Vanguard Charitable Endowment ProgramPennsylvania | Donor-Advised Funds</c:v>
                </c:pt>
                <c:pt idx="11">
                  <c:v>The Y *Illinois | Social Service</c:v>
                </c:pt>
                <c:pt idx="12">
                  <c:v>Food for the PoorFlorida | International</c:v>
                </c:pt>
                <c:pt idx="13">
                  <c:v>Harvard UniversityMassachusetts | Colleges and Universities (Private)</c:v>
                </c:pt>
                <c:pt idx="14">
                  <c:v>American Lebanese Syrian Associated Charities/St. Jude Children's Research HospitalTennessee | Hospitals &amp; Medical Centers</c:v>
                </c:pt>
                <c:pt idx="15">
                  <c:v>Boys &amp; Girls Clubs of America *Georgia | Children and Youths</c:v>
                </c:pt>
                <c:pt idx="16">
                  <c:v>National Philanthropic TrustPennsylvania | Donor-Advised Funds</c:v>
                </c:pt>
                <c:pt idx="17">
                  <c:v>Goodwill Industries International *Maryland | Social Service</c:v>
                </c:pt>
                <c:pt idx="18">
                  <c:v>Direct Relief *California | International</c:v>
                </c:pt>
                <c:pt idx="19">
                  <c:v>Habitat for Humanity International *Georgia | Social Service</c:v>
                </c:pt>
                <c:pt idx="20">
                  <c:v>World VisionWashington | International</c:v>
                </c:pt>
                <c:pt idx="21">
                  <c:v>American Cancer Society *Georgia | Health</c:v>
                </c:pt>
                <c:pt idx="22">
                  <c:v>Patient Access Network FoundationDistrict of Columbia | Health</c:v>
                </c:pt>
                <c:pt idx="23">
                  <c:v>Compassion InternationalColorado | International</c:v>
                </c:pt>
                <c:pt idx="24">
                  <c:v>AmeriCares FoundationConnecticut | International</c:v>
                </c:pt>
              </c:strCache>
            </c:strRef>
          </c:cat>
          <c:val>
            <c:numRef>
              <c:f>'2016 Philanthropy 400'!$E$6:$E$30</c:f>
              <c:numCache>
                <c:formatCode>"$"#,##0_);[Red]\("$"#,##0\)</c:formatCode>
                <c:ptCount val="25"/>
                <c:pt idx="0">
                  <c:v>4607.9820760000002</c:v>
                </c:pt>
                <c:pt idx="1">
                  <c:v>3708.331756</c:v>
                </c:pt>
                <c:pt idx="2">
                  <c:v>2149.6347030000002</c:v>
                </c:pt>
                <c:pt idx="3">
                  <c:v>2108.679877</c:v>
                </c:pt>
                <c:pt idx="4">
                  <c:v>2010.204939</c:v>
                </c:pt>
                <c:pt idx="5">
                  <c:v>1904.4960000000001</c:v>
                </c:pt>
                <c:pt idx="6">
                  <c:v>1645.064026</c:v>
                </c:pt>
                <c:pt idx="7">
                  <c:v>1625.035715</c:v>
                </c:pt>
                <c:pt idx="8">
                  <c:v>1441.325</c:v>
                </c:pt>
                <c:pt idx="9">
                  <c:v>1228.533944</c:v>
                </c:pt>
                <c:pt idx="10">
                  <c:v>1205.209693</c:v>
                </c:pt>
                <c:pt idx="11">
                  <c:v>1201.652</c:v>
                </c:pt>
                <c:pt idx="12">
                  <c:v>1155.873787</c:v>
                </c:pt>
                <c:pt idx="13">
                  <c:v>1045.8723640000001</c:v>
                </c:pt>
                <c:pt idx="14">
                  <c:v>1028.565644</c:v>
                </c:pt>
                <c:pt idx="15">
                  <c:v>923.10245799999996</c:v>
                </c:pt>
                <c:pt idx="16">
                  <c:v>902.66209300000003</c:v>
                </c:pt>
                <c:pt idx="17">
                  <c:v>902.15665200000001</c:v>
                </c:pt>
                <c:pt idx="18">
                  <c:v>888.63550099999998</c:v>
                </c:pt>
                <c:pt idx="19">
                  <c:v>850</c:v>
                </c:pt>
                <c:pt idx="20">
                  <c:v>826.38370599999996</c:v>
                </c:pt>
                <c:pt idx="21">
                  <c:v>809.89400000000001</c:v>
                </c:pt>
                <c:pt idx="22">
                  <c:v>801.15579300000002</c:v>
                </c:pt>
                <c:pt idx="23">
                  <c:v>765.15659200000005</c:v>
                </c:pt>
                <c:pt idx="24">
                  <c:v>739.01044999999999</c:v>
                </c:pt>
              </c:numCache>
            </c:numRef>
          </c:val>
          <c:extLst xmlns:c16r2="http://schemas.microsoft.com/office/drawing/2015/06/chart">
            <c:ext xmlns:c16="http://schemas.microsoft.com/office/drawing/2014/chart" uri="{C3380CC4-5D6E-409C-BE32-E72D297353CC}">
              <c16:uniqueId val="{00000000-AF54-4E4D-BED8-56F93359B397}"/>
            </c:ext>
          </c:extLst>
        </c:ser>
        <c:dLbls>
          <c:dLblPos val="outEnd"/>
          <c:showLegendKey val="0"/>
          <c:showVal val="1"/>
          <c:showCatName val="0"/>
          <c:showSerName val="0"/>
          <c:showPercent val="0"/>
          <c:showBubbleSize val="0"/>
        </c:dLbls>
        <c:gapWidth val="36"/>
        <c:axId val="141014144"/>
        <c:axId val="141021184"/>
      </c:barChart>
      <c:catAx>
        <c:axId val="141014144"/>
        <c:scaling>
          <c:orientation val="maxMin"/>
        </c:scaling>
        <c:delete val="1"/>
        <c:axPos val="l"/>
        <c:numFmt formatCode="General" sourceLinked="1"/>
        <c:majorTickMark val="none"/>
        <c:minorTickMark val="none"/>
        <c:tickLblPos val="nextTo"/>
        <c:crossAx val="141021184"/>
        <c:crosses val="autoZero"/>
        <c:auto val="1"/>
        <c:lblAlgn val="ctr"/>
        <c:lblOffset val="100"/>
        <c:noMultiLvlLbl val="0"/>
      </c:catAx>
      <c:valAx>
        <c:axId val="141021184"/>
        <c:scaling>
          <c:orientation val="minMax"/>
        </c:scaling>
        <c:delete val="1"/>
        <c:axPos val="t"/>
        <c:numFmt formatCode="&quot;$&quot;#,##0_);[Red]\(&quot;$&quot;#,##0\)" sourceLinked="1"/>
        <c:majorTickMark val="none"/>
        <c:minorTickMark val="none"/>
        <c:tickLblPos val="nextTo"/>
        <c:crossAx val="141014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97175343412134"/>
          <c:w val="0.99851543804163134"/>
          <c:h val="0.8007911768781919"/>
        </c:manualLayout>
      </c:layout>
      <c:barChart>
        <c:barDir val="col"/>
        <c:grouping val="clustered"/>
        <c:varyColors val="0"/>
        <c:ser>
          <c:idx val="1"/>
          <c:order val="0"/>
          <c:tx>
            <c:strRef>
              <c:f>Sheet1!$B$6</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2000</c:v>
                </c:pt>
                <c:pt idx="1">
                  <c:v>2002</c:v>
                </c:pt>
                <c:pt idx="2">
                  <c:v>2004</c:v>
                </c:pt>
                <c:pt idx="3">
                  <c:v>2006</c:v>
                </c:pt>
                <c:pt idx="4">
                  <c:v>2008</c:v>
                </c:pt>
                <c:pt idx="5">
                  <c:v>2010</c:v>
                </c:pt>
                <c:pt idx="6">
                  <c:v>2012</c:v>
                </c:pt>
              </c:numCache>
            </c:numRef>
          </c:cat>
          <c:val>
            <c:numRef>
              <c:f>Sheet1!$B$7:$B$13</c:f>
              <c:numCache>
                <c:formatCode>0%</c:formatCode>
                <c:ptCount val="7"/>
                <c:pt idx="0">
                  <c:v>0.67</c:v>
                </c:pt>
                <c:pt idx="1">
                  <c:v>0.69</c:v>
                </c:pt>
                <c:pt idx="2">
                  <c:v>0.67</c:v>
                </c:pt>
                <c:pt idx="3">
                  <c:v>0.65</c:v>
                </c:pt>
                <c:pt idx="4">
                  <c:v>0.65</c:v>
                </c:pt>
                <c:pt idx="5">
                  <c:v>0.61</c:v>
                </c:pt>
                <c:pt idx="6">
                  <c:v>0.59</c:v>
                </c:pt>
              </c:numCache>
            </c:numRef>
          </c:val>
          <c:extLst xmlns:c16r2="http://schemas.microsoft.com/office/drawing/2015/06/chart">
            <c:ext xmlns:c16="http://schemas.microsoft.com/office/drawing/2014/chart" uri="{C3380CC4-5D6E-409C-BE32-E72D297353CC}">
              <c16:uniqueId val="{00000000-874F-44C4-8A49-DA589F425FAB}"/>
            </c:ext>
          </c:extLst>
        </c:ser>
        <c:ser>
          <c:idx val="2"/>
          <c:order val="1"/>
          <c:tx>
            <c:strRef>
              <c:f>Sheet1!$C$6</c:f>
              <c:strCache>
                <c:ptCount val="1"/>
                <c:pt idx="0">
                  <c:v>Secular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2000</c:v>
                </c:pt>
                <c:pt idx="1">
                  <c:v>2002</c:v>
                </c:pt>
                <c:pt idx="2">
                  <c:v>2004</c:v>
                </c:pt>
                <c:pt idx="3">
                  <c:v>2006</c:v>
                </c:pt>
                <c:pt idx="4">
                  <c:v>2008</c:v>
                </c:pt>
                <c:pt idx="5">
                  <c:v>2010</c:v>
                </c:pt>
                <c:pt idx="6">
                  <c:v>2012</c:v>
                </c:pt>
              </c:numCache>
            </c:numRef>
          </c:cat>
          <c:val>
            <c:numRef>
              <c:f>Sheet1!$C$7:$C$13</c:f>
              <c:numCache>
                <c:formatCode>0%</c:formatCode>
                <c:ptCount val="7"/>
                <c:pt idx="0">
                  <c:v>0.56000000000000005</c:v>
                </c:pt>
                <c:pt idx="1">
                  <c:v>0.57999999999999996</c:v>
                </c:pt>
                <c:pt idx="2">
                  <c:v>0.56000000000000005</c:v>
                </c:pt>
                <c:pt idx="3">
                  <c:v>0.56000000000000005</c:v>
                </c:pt>
                <c:pt idx="4">
                  <c:v>0.56999999999999995</c:v>
                </c:pt>
                <c:pt idx="5">
                  <c:v>0.52</c:v>
                </c:pt>
                <c:pt idx="6">
                  <c:v>0.5</c:v>
                </c:pt>
              </c:numCache>
            </c:numRef>
          </c:val>
          <c:extLst xmlns:c16r2="http://schemas.microsoft.com/office/drawing/2015/06/chart">
            <c:ext xmlns:c16="http://schemas.microsoft.com/office/drawing/2014/chart" uri="{C3380CC4-5D6E-409C-BE32-E72D297353CC}">
              <c16:uniqueId val="{00000001-874F-44C4-8A49-DA589F425FAB}"/>
            </c:ext>
          </c:extLst>
        </c:ser>
        <c:ser>
          <c:idx val="3"/>
          <c:order val="2"/>
          <c:tx>
            <c:strRef>
              <c:f>Sheet1!$D$6</c:f>
              <c:strCache>
                <c:ptCount val="1"/>
                <c:pt idx="0">
                  <c:v>Religious</c:v>
                </c:pt>
              </c:strCache>
            </c:strRef>
          </c:tx>
          <c:spPr>
            <a:solidFill>
              <a:srgbClr val="9FB15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Sheet1!$A$7:$A$13</c:f>
              <c:numCache>
                <c:formatCode>General</c:formatCode>
                <c:ptCount val="7"/>
                <c:pt idx="0">
                  <c:v>2000</c:v>
                </c:pt>
                <c:pt idx="1">
                  <c:v>2002</c:v>
                </c:pt>
                <c:pt idx="2">
                  <c:v>2004</c:v>
                </c:pt>
                <c:pt idx="3">
                  <c:v>2006</c:v>
                </c:pt>
                <c:pt idx="4">
                  <c:v>2008</c:v>
                </c:pt>
                <c:pt idx="5">
                  <c:v>2010</c:v>
                </c:pt>
                <c:pt idx="6">
                  <c:v>2012</c:v>
                </c:pt>
              </c:numCache>
            </c:numRef>
          </c:cat>
          <c:val>
            <c:numRef>
              <c:f>Sheet1!$D$7:$D$13</c:f>
              <c:numCache>
                <c:formatCode>0%</c:formatCode>
                <c:ptCount val="7"/>
                <c:pt idx="0">
                  <c:v>0.47</c:v>
                </c:pt>
                <c:pt idx="1">
                  <c:v>0.47</c:v>
                </c:pt>
                <c:pt idx="2">
                  <c:v>0.46</c:v>
                </c:pt>
                <c:pt idx="3">
                  <c:v>0.43</c:v>
                </c:pt>
                <c:pt idx="4">
                  <c:v>0.42</c:v>
                </c:pt>
                <c:pt idx="5">
                  <c:v>0.38</c:v>
                </c:pt>
                <c:pt idx="6">
                  <c:v>0.36</c:v>
                </c:pt>
              </c:numCache>
            </c:numRef>
          </c:val>
          <c:extLst xmlns:c16r2="http://schemas.microsoft.com/office/drawing/2015/06/chart">
            <c:ext xmlns:c16="http://schemas.microsoft.com/office/drawing/2014/chart" uri="{C3380CC4-5D6E-409C-BE32-E72D297353CC}">
              <c16:uniqueId val="{00000002-874F-44C4-8A49-DA589F425FAB}"/>
            </c:ext>
          </c:extLst>
        </c:ser>
        <c:dLbls>
          <c:showLegendKey val="0"/>
          <c:showVal val="0"/>
          <c:showCatName val="0"/>
          <c:showSerName val="0"/>
          <c:showPercent val="0"/>
          <c:showBubbleSize val="0"/>
        </c:dLbls>
        <c:gapWidth val="150"/>
        <c:overlap val="-20"/>
        <c:axId val="141064832"/>
        <c:axId val="141496704"/>
      </c:barChart>
      <c:catAx>
        <c:axId val="14106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1496704"/>
        <c:crosses val="autoZero"/>
        <c:auto val="1"/>
        <c:lblAlgn val="ctr"/>
        <c:lblOffset val="100"/>
        <c:noMultiLvlLbl val="0"/>
      </c:catAx>
      <c:valAx>
        <c:axId val="141496704"/>
        <c:scaling>
          <c:orientation val="minMax"/>
        </c:scaling>
        <c:delete val="1"/>
        <c:axPos val="l"/>
        <c:numFmt formatCode="0%" sourceLinked="1"/>
        <c:majorTickMark val="none"/>
        <c:minorTickMark val="none"/>
        <c:tickLblPos val="nextTo"/>
        <c:crossAx val="1410648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latin typeface="Arial Narrow" panose="020B060602020203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6779362257806E-2"/>
          <c:y val="0.12388493373814989"/>
          <c:w val="0.85257201407850391"/>
          <c:h val="0.77886649453658596"/>
        </c:manualLayout>
      </c:layout>
      <c:barChart>
        <c:barDir val="col"/>
        <c:grouping val="clustered"/>
        <c:varyColors val="0"/>
        <c:ser>
          <c:idx val="0"/>
          <c:order val="0"/>
          <c:tx>
            <c:strRef>
              <c:f>Sheet1!$D$25</c:f>
              <c:strCache>
                <c:ptCount val="1"/>
                <c:pt idx="0">
                  <c:v>Average total giving by donors</c:v>
                </c:pt>
              </c:strCache>
            </c:strRef>
          </c:tx>
          <c:spPr>
            <a:solidFill>
              <a:srgbClr val="9FB15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Sheet1!$A$26:$A$29</c:f>
              <c:strCache>
                <c:ptCount val="4"/>
                <c:pt idx="0">
                  <c:v>Millennials</c:v>
                </c:pt>
                <c:pt idx="1">
                  <c:v>Gen X</c:v>
                </c:pt>
                <c:pt idx="2">
                  <c:v>Boomer</c:v>
                </c:pt>
                <c:pt idx="3">
                  <c:v>Great &amp; Silent</c:v>
                </c:pt>
              </c:strCache>
            </c:strRef>
          </c:cat>
          <c:val>
            <c:numRef>
              <c:f>Sheet1!$D$26:$D$29</c:f>
              <c:numCache>
                <c:formatCode>"$"#,##0_);[Red]\("$"#,##0\)</c:formatCode>
                <c:ptCount val="4"/>
                <c:pt idx="0">
                  <c:v>1073.3</c:v>
                </c:pt>
                <c:pt idx="1">
                  <c:v>1948.93</c:v>
                </c:pt>
                <c:pt idx="2">
                  <c:v>2645.17</c:v>
                </c:pt>
                <c:pt idx="3">
                  <c:v>2980.99</c:v>
                </c:pt>
              </c:numCache>
            </c:numRef>
          </c:val>
          <c:extLst xmlns:c16r2="http://schemas.microsoft.com/office/drawing/2015/06/chart">
            <c:ext xmlns:c16="http://schemas.microsoft.com/office/drawing/2014/chart" uri="{C3380CC4-5D6E-409C-BE32-E72D297353CC}">
              <c16:uniqueId val="{00000000-7C32-4E7F-A953-CDE6323E5B0B}"/>
            </c:ext>
          </c:extLst>
        </c:ser>
        <c:dLbls>
          <c:showLegendKey val="0"/>
          <c:showVal val="0"/>
          <c:showCatName val="0"/>
          <c:showSerName val="0"/>
          <c:showPercent val="0"/>
          <c:showBubbleSize val="0"/>
        </c:dLbls>
        <c:gapWidth val="100"/>
        <c:axId val="141580160"/>
        <c:axId val="141581696"/>
      </c:barChart>
      <c:lineChart>
        <c:grouping val="standard"/>
        <c:varyColors val="0"/>
        <c:ser>
          <c:idx val="1"/>
          <c:order val="1"/>
          <c:tx>
            <c:strRef>
              <c:f>Sheet1!$B$25</c:f>
              <c:strCache>
                <c:ptCount val="1"/>
                <c:pt idx="0">
                  <c:v>Percentage who give</c:v>
                </c:pt>
              </c:strCache>
            </c:strRef>
          </c:tx>
          <c:spPr>
            <a:ln w="28575" cap="rnd">
              <a:noFill/>
              <a:round/>
            </a:ln>
            <a:effectLst/>
          </c:spPr>
          <c:marker>
            <c:symbol val="circle"/>
            <c:size val="10"/>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Sheet1!$A$26:$A$29</c:f>
              <c:strCache>
                <c:ptCount val="4"/>
                <c:pt idx="0">
                  <c:v>Millennials</c:v>
                </c:pt>
                <c:pt idx="1">
                  <c:v>Gen X</c:v>
                </c:pt>
                <c:pt idx="2">
                  <c:v>Boomer</c:v>
                </c:pt>
                <c:pt idx="3">
                  <c:v>Great &amp; Silent</c:v>
                </c:pt>
              </c:strCache>
            </c:strRef>
          </c:cat>
          <c:val>
            <c:numRef>
              <c:f>Sheet1!$B$26:$B$29</c:f>
              <c:numCache>
                <c:formatCode>0%</c:formatCode>
                <c:ptCount val="4"/>
                <c:pt idx="0">
                  <c:v>0.3599</c:v>
                </c:pt>
                <c:pt idx="1">
                  <c:v>0.55000000000000004</c:v>
                </c:pt>
                <c:pt idx="2">
                  <c:v>0.61380000000000001</c:v>
                </c:pt>
                <c:pt idx="3">
                  <c:v>0.72089999999999999</c:v>
                </c:pt>
              </c:numCache>
            </c:numRef>
          </c:val>
          <c:smooth val="0"/>
          <c:extLst xmlns:c16r2="http://schemas.microsoft.com/office/drawing/2015/06/chart">
            <c:ext xmlns:c16="http://schemas.microsoft.com/office/drawing/2014/chart" uri="{C3380CC4-5D6E-409C-BE32-E72D297353CC}">
              <c16:uniqueId val="{00000001-7C32-4E7F-A953-CDE6323E5B0B}"/>
            </c:ext>
          </c:extLst>
        </c:ser>
        <c:dLbls>
          <c:showLegendKey val="0"/>
          <c:showVal val="0"/>
          <c:showCatName val="0"/>
          <c:showSerName val="0"/>
          <c:showPercent val="0"/>
          <c:showBubbleSize val="0"/>
        </c:dLbls>
        <c:marker val="1"/>
        <c:smooth val="0"/>
        <c:axId val="141589120"/>
        <c:axId val="141587584"/>
      </c:lineChart>
      <c:catAx>
        <c:axId val="14158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1581696"/>
        <c:crosses val="autoZero"/>
        <c:auto val="1"/>
        <c:lblAlgn val="ctr"/>
        <c:lblOffset val="100"/>
        <c:noMultiLvlLbl val="0"/>
      </c:catAx>
      <c:valAx>
        <c:axId val="141581696"/>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crossAx val="141580160"/>
        <c:crosses val="autoZero"/>
        <c:crossBetween val="between"/>
      </c:valAx>
      <c:valAx>
        <c:axId val="1415875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crossAx val="141589120"/>
        <c:crosses val="max"/>
        <c:crossBetween val="between"/>
      </c:valAx>
      <c:catAx>
        <c:axId val="141589120"/>
        <c:scaling>
          <c:orientation val="minMax"/>
        </c:scaling>
        <c:delete val="1"/>
        <c:axPos val="b"/>
        <c:numFmt formatCode="General" sourceLinked="1"/>
        <c:majorTickMark val="out"/>
        <c:minorTickMark val="none"/>
        <c:tickLblPos val="nextTo"/>
        <c:crossAx val="141587584"/>
        <c:crosses val="autoZero"/>
        <c:auto val="1"/>
        <c:lblAlgn val="ctr"/>
        <c:lblOffset val="100"/>
        <c:noMultiLvlLbl val="0"/>
      </c:catAx>
      <c:spPr>
        <a:noFill/>
        <a:ln>
          <a:noFill/>
        </a:ln>
        <a:effectLst/>
      </c:spPr>
    </c:plotArea>
    <c:legend>
      <c:legendPos val="t"/>
      <c:layout>
        <c:manualLayout>
          <c:xMode val="edge"/>
          <c:yMode val="edge"/>
          <c:x val="0.11712552186233173"/>
          <c:y val="6.3207426742012338E-2"/>
          <c:w val="0.32119538887957777"/>
          <c:h val="0.1614588801399825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latin typeface="Arial Narrow" panose="020B060602020203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Narrow" panose="020B0606020202030204" pitchFamily="34" charset="0"/>
                    <a:ea typeface="Calibri" charset="0"/>
                    <a:cs typeface="Calibri"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organization to which you donated</c:v>
                </c:pt>
                <c:pt idx="1">
                  <c:v>Direct engagement with non-profits (e.g., volunteering)</c:v>
                </c:pt>
                <c:pt idx="2">
                  <c:v>Own perception</c:v>
                </c:pt>
                <c:pt idx="3">
                  <c:v>Nonprofit reports (Charity Navigator, GuideStar)</c:v>
                </c:pt>
                <c:pt idx="4">
                  <c:v>Public reporting (annual reports)</c:v>
                </c:pt>
                <c:pt idx="5">
                  <c:v>Information from staff/advisor</c:v>
                </c:pt>
                <c:pt idx="6">
                  <c:v>The population or area that you donated to support</c:v>
                </c:pt>
                <c:pt idx="7">
                  <c:v>Peers</c:v>
                </c:pt>
                <c:pt idx="8">
                  <c:v>The media/Internet</c:v>
                </c:pt>
                <c:pt idx="9">
                  <c:v>Other</c:v>
                </c:pt>
              </c:strCache>
            </c:strRef>
          </c:cat>
          <c:val>
            <c:numRef>
              <c:f>Sheet1!$B$2:$B$11</c:f>
              <c:numCache>
                <c:formatCode>0.0%</c:formatCode>
                <c:ptCount val="10"/>
                <c:pt idx="0">
                  <c:v>0.79210000000000003</c:v>
                </c:pt>
                <c:pt idx="1">
                  <c:v>0.4642</c:v>
                </c:pt>
                <c:pt idx="2">
                  <c:v>0.41099999999999998</c:v>
                </c:pt>
                <c:pt idx="3">
                  <c:v>0.3458</c:v>
                </c:pt>
                <c:pt idx="4">
                  <c:v>0.31890000000000002</c:v>
                </c:pt>
                <c:pt idx="5">
                  <c:v>0.23449999999999999</c:v>
                </c:pt>
                <c:pt idx="6">
                  <c:v>0.18809999999999999</c:v>
                </c:pt>
                <c:pt idx="7">
                  <c:v>0.1706</c:v>
                </c:pt>
                <c:pt idx="8">
                  <c:v>0.14699999999999999</c:v>
                </c:pt>
                <c:pt idx="9">
                  <c:v>3.3599999999999998E-2</c:v>
                </c:pt>
              </c:numCache>
            </c:numRef>
          </c:val>
          <c:extLst xmlns:c16r2="http://schemas.microsoft.com/office/drawing/2015/06/chart">
            <c:ext xmlns:c16="http://schemas.microsoft.com/office/drawing/2014/chart" uri="{C3380CC4-5D6E-409C-BE32-E72D297353CC}">
              <c16:uniqueId val="{00000000-09D0-4851-986C-25BA0E6311BF}"/>
            </c:ext>
          </c:extLst>
        </c:ser>
        <c:dLbls>
          <c:dLblPos val="outEnd"/>
          <c:showLegendKey val="0"/>
          <c:showVal val="1"/>
          <c:showCatName val="0"/>
          <c:showSerName val="0"/>
          <c:showPercent val="0"/>
          <c:showBubbleSize val="0"/>
        </c:dLbls>
        <c:gapWidth val="133"/>
        <c:axId val="141738368"/>
        <c:axId val="141741056"/>
      </c:barChart>
      <c:catAx>
        <c:axId val="141738368"/>
        <c:scaling>
          <c:orientation val="maxMin"/>
        </c:scaling>
        <c:delete val="1"/>
        <c:axPos val="l"/>
        <c:numFmt formatCode="General" sourceLinked="1"/>
        <c:majorTickMark val="none"/>
        <c:minorTickMark val="none"/>
        <c:tickLblPos val="nextTo"/>
        <c:crossAx val="141741056"/>
        <c:crosses val="autoZero"/>
        <c:auto val="1"/>
        <c:lblAlgn val="ctr"/>
        <c:lblOffset val="100"/>
        <c:noMultiLvlLbl val="0"/>
      </c:catAx>
      <c:valAx>
        <c:axId val="141741056"/>
        <c:scaling>
          <c:orientation val="minMax"/>
        </c:scaling>
        <c:delete val="1"/>
        <c:axPos val="t"/>
        <c:numFmt formatCode="0.0%" sourceLinked="1"/>
        <c:majorTickMark val="none"/>
        <c:minorTickMark val="none"/>
        <c:tickLblPos val="nextTo"/>
        <c:crossAx val="14173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Only some confidence</c:v>
                </c:pt>
              </c:strCache>
            </c:strRef>
          </c:tx>
          <c:spPr>
            <a:solidFill>
              <a:schemeClr val="accent2"/>
            </a:solidFill>
            <a:ln>
              <a:noFill/>
            </a:ln>
            <a:effectLst/>
          </c:spPr>
          <c:invertIfNegative val="0"/>
          <c:dLbls>
            <c:delete val="1"/>
          </c:dLbls>
          <c:cat>
            <c:strRef>
              <c:f>Sheet1!$A$2:$A$10</c:f>
              <c:strCache>
                <c:ptCount val="9"/>
                <c:pt idx="0">
                  <c:v>State or local government</c:v>
                </c:pt>
                <c:pt idx="1">
                  <c:v>Congress/Federal legislative branch</c:v>
                </c:pt>
                <c:pt idx="2">
                  <c:v>The President/Federal executive branch</c:v>
                </c:pt>
                <c:pt idx="3">
                  <c:v>The Supreme Court/Federal Judiciary</c:v>
                </c:pt>
                <c:pt idx="4">
                  <c:v>Large corporations</c:v>
                </c:pt>
                <c:pt idx="5">
                  <c:v>Small- to mid- sized businesses</c:v>
                </c:pt>
                <c:pt idx="6">
                  <c:v>Religious institutions</c:v>
                </c:pt>
                <c:pt idx="7">
                  <c:v>Nonprofit organizations</c:v>
                </c:pt>
                <c:pt idx="8">
                  <c:v>Individuals</c:v>
                </c:pt>
              </c:strCache>
            </c:strRef>
          </c:cat>
          <c:val>
            <c:numRef>
              <c:f>Sheet1!$B$2:$B$10</c:f>
              <c:numCache>
                <c:formatCode>0.0%</c:formatCode>
                <c:ptCount val="9"/>
                <c:pt idx="0">
                  <c:v>0.54500000000000004</c:v>
                </c:pt>
                <c:pt idx="1">
                  <c:v>0.36499999999999999</c:v>
                </c:pt>
                <c:pt idx="2">
                  <c:v>0.45400000000000001</c:v>
                </c:pt>
                <c:pt idx="3">
                  <c:v>0.53800000000000003</c:v>
                </c:pt>
                <c:pt idx="4">
                  <c:v>0.50700000000000001</c:v>
                </c:pt>
                <c:pt idx="5">
                  <c:v>0.57699999999999996</c:v>
                </c:pt>
                <c:pt idx="6">
                  <c:v>0.434</c:v>
                </c:pt>
                <c:pt idx="7">
                  <c:v>0.68300000000000005</c:v>
                </c:pt>
                <c:pt idx="8">
                  <c:v>0.55800000000000005</c:v>
                </c:pt>
              </c:numCache>
            </c:numRef>
          </c:val>
          <c:extLst xmlns:c16r2="http://schemas.microsoft.com/office/drawing/2015/06/chart">
            <c:ext xmlns:c16="http://schemas.microsoft.com/office/drawing/2014/chart" uri="{C3380CC4-5D6E-409C-BE32-E72D297353CC}">
              <c16:uniqueId val="{00000000-34FB-4EFF-9C7C-631DAA34AD8C}"/>
            </c:ext>
          </c:extLst>
        </c:ser>
        <c:ser>
          <c:idx val="1"/>
          <c:order val="1"/>
          <c:tx>
            <c:strRef>
              <c:f>Sheet1!$C$1</c:f>
              <c:strCache>
                <c:ptCount val="1"/>
                <c:pt idx="0">
                  <c:v>A great deal of confidence</c:v>
                </c:pt>
              </c:strCache>
            </c:strRef>
          </c:tx>
          <c:spPr>
            <a:solidFill>
              <a:schemeClr val="accent1"/>
            </a:solidFill>
            <a:ln>
              <a:noFill/>
            </a:ln>
            <a:effectLst/>
          </c:spPr>
          <c:invertIfNegative val="0"/>
          <c:dLbls>
            <c:dLbl>
              <c:idx val="0"/>
              <c:layout>
                <c:manualLayout>
                  <c:x val="6.4580354820350405E-2"/>
                  <c:y val="-1.09591678178885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FC2-4C80-9C20-0A84EF037BB0}"/>
                </c:ext>
              </c:extLst>
            </c:dLbl>
            <c:dLbl>
              <c:idx val="1"/>
              <c:layout>
                <c:manualLayout>
                  <c:x val="6.70642146211331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2FC2-4C80-9C20-0A84EF037BB0}"/>
                </c:ext>
              </c:extLst>
            </c:dLbl>
            <c:dLbl>
              <c:idx val="2"/>
              <c:layout>
                <c:manualLayout>
                  <c:x val="8.1967373425829299E-2"/>
                  <c:y val="-1.09591678178885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FC2-4C80-9C20-0A84EF037BB0}"/>
                </c:ext>
              </c:extLst>
            </c:dLbl>
            <c:dLbl>
              <c:idx val="3"/>
              <c:layout>
                <c:manualLayout>
                  <c:x val="7.9483513625046701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2FC2-4C80-9C20-0A84EF037BB0}"/>
                </c:ext>
              </c:extLst>
            </c:dLbl>
            <c:dLbl>
              <c:idx val="4"/>
              <c:layout>
                <c:manualLayout>
                  <c:x val="8.1967373425829396E-2"/>
                  <c:y val="-5.47958390894437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FC2-4C80-9C20-0A84EF037BB0}"/>
                </c:ext>
              </c:extLst>
            </c:dLbl>
            <c:dLbl>
              <c:idx val="5"/>
              <c:layout>
                <c:manualLayout>
                  <c:x val="0.101838251832091"/>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2FC2-4C80-9C20-0A84EF037BB0}"/>
                </c:ext>
              </c:extLst>
            </c:dLbl>
            <c:dLbl>
              <c:idx val="6"/>
              <c:layout>
                <c:manualLayout>
                  <c:x val="0.109289831234439"/>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2FC2-4C80-9C20-0A84EF037BB0}"/>
                </c:ext>
              </c:extLst>
            </c:dLbl>
            <c:dLbl>
              <c:idx val="7"/>
              <c:layout>
                <c:manualLayout>
                  <c:x val="0.129160709640701"/>
                  <c:y val="-2.7397919544721301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2FC2-4C80-9C20-0A84EF037BB0}"/>
                </c:ext>
              </c:extLst>
            </c:dLbl>
            <c:dLbl>
              <c:idx val="8"/>
              <c:layout>
                <c:manualLayout>
                  <c:x val="0.19125720466026899"/>
                  <c:y val="-1.36989597723606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FC2-4C80-9C20-0A84EF037BB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Calibri" charset="0"/>
                    <a:ea typeface="Calibri" charset="0"/>
                    <a:cs typeface="Calibri"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State or local government</c:v>
                </c:pt>
                <c:pt idx="1">
                  <c:v>Congress/Federal legislative branch</c:v>
                </c:pt>
                <c:pt idx="2">
                  <c:v>The President/Federal executive branch</c:v>
                </c:pt>
                <c:pt idx="3">
                  <c:v>The Supreme Court/Federal Judiciary</c:v>
                </c:pt>
                <c:pt idx="4">
                  <c:v>Large corporations</c:v>
                </c:pt>
                <c:pt idx="5">
                  <c:v>Small- to mid- sized businesses</c:v>
                </c:pt>
                <c:pt idx="6">
                  <c:v>Religious institutions</c:v>
                </c:pt>
                <c:pt idx="7">
                  <c:v>Nonprofit organizations</c:v>
                </c:pt>
                <c:pt idx="8">
                  <c:v>Individuals</c:v>
                </c:pt>
              </c:strCache>
            </c:strRef>
          </c:cat>
          <c:val>
            <c:numRef>
              <c:f>Sheet1!$C$2:$C$10</c:f>
              <c:numCache>
                <c:formatCode>0.0%</c:formatCode>
                <c:ptCount val="9"/>
                <c:pt idx="0">
                  <c:v>3.6999999999999998E-2</c:v>
                </c:pt>
                <c:pt idx="1">
                  <c:v>4.9000000000000002E-2</c:v>
                </c:pt>
                <c:pt idx="2">
                  <c:v>8.1000000000000003E-2</c:v>
                </c:pt>
                <c:pt idx="3">
                  <c:v>8.1000000000000003E-2</c:v>
                </c:pt>
                <c:pt idx="4">
                  <c:v>8.8999999999999996E-2</c:v>
                </c:pt>
                <c:pt idx="5">
                  <c:v>0.12</c:v>
                </c:pt>
                <c:pt idx="6">
                  <c:v>0.13700000000000001</c:v>
                </c:pt>
                <c:pt idx="7">
                  <c:v>0.183</c:v>
                </c:pt>
                <c:pt idx="8">
                  <c:v>0.314</c:v>
                </c:pt>
              </c:numCache>
            </c:numRef>
          </c:val>
          <c:extLst xmlns:c16r2="http://schemas.microsoft.com/office/drawing/2015/06/chart">
            <c:ext xmlns:c16="http://schemas.microsoft.com/office/drawing/2014/chart" uri="{C3380CC4-5D6E-409C-BE32-E72D297353CC}">
              <c16:uniqueId val="{00000001-34FB-4EFF-9C7C-631DAA34AD8C}"/>
            </c:ext>
          </c:extLst>
        </c:ser>
        <c:dLbls>
          <c:showLegendKey val="0"/>
          <c:showVal val="1"/>
          <c:showCatName val="0"/>
          <c:showSerName val="0"/>
          <c:showPercent val="0"/>
          <c:showBubbleSize val="0"/>
        </c:dLbls>
        <c:gapWidth val="122"/>
        <c:overlap val="100"/>
        <c:axId val="141281536"/>
        <c:axId val="141289344"/>
      </c:barChart>
      <c:catAx>
        <c:axId val="141281536"/>
        <c:scaling>
          <c:orientation val="minMax"/>
        </c:scaling>
        <c:delete val="1"/>
        <c:axPos val="l"/>
        <c:numFmt formatCode="General" sourceLinked="1"/>
        <c:majorTickMark val="none"/>
        <c:minorTickMark val="none"/>
        <c:tickLblPos val="nextTo"/>
        <c:crossAx val="141289344"/>
        <c:crosses val="autoZero"/>
        <c:auto val="1"/>
        <c:lblAlgn val="ctr"/>
        <c:lblOffset val="100"/>
        <c:noMultiLvlLbl val="0"/>
      </c:catAx>
      <c:valAx>
        <c:axId val="141289344"/>
        <c:scaling>
          <c:orientation val="minMax"/>
        </c:scaling>
        <c:delete val="1"/>
        <c:axPos val="b"/>
        <c:numFmt formatCode="0.0%" sourceLinked="1"/>
        <c:majorTickMark val="none"/>
        <c:minorTickMark val="none"/>
        <c:tickLblPos val="nextTo"/>
        <c:crossAx val="14128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sz="1800" b="1" i="0" baseline="0" dirty="0" smtClean="0">
                <a:effectLst/>
              </a:rPr>
              <a:t>Online Giving As A Percentage of Total Giving in 2016</a:t>
            </a:r>
            <a:endParaRPr lang="en-US" b="1" dirty="0">
              <a:effectLst/>
            </a:endParaRPr>
          </a:p>
        </c:rich>
      </c:tx>
      <c:layout>
        <c:manualLayout>
          <c:xMode val="edge"/>
          <c:yMode val="edge"/>
          <c:x val="0.23858106769672663"/>
          <c:y val="4.6976052441057119E-2"/>
        </c:manualLayout>
      </c:layout>
      <c:overlay val="0"/>
      <c:spPr>
        <a:noFill/>
        <a:ln>
          <a:noFill/>
        </a:ln>
        <a:effectLst/>
      </c:spPr>
    </c:title>
    <c:autoTitleDeleted val="0"/>
    <c:plotArea>
      <c:layout>
        <c:manualLayout>
          <c:layoutTarget val="inner"/>
          <c:xMode val="edge"/>
          <c:yMode val="edge"/>
          <c:x val="0.32341294012776706"/>
          <c:y val="0.28465302136591442"/>
          <c:w val="0.32015537562521668"/>
          <c:h val="0.58052407383503291"/>
        </c:manualLayout>
      </c:layout>
      <c:pieChart>
        <c:varyColors val="1"/>
        <c:ser>
          <c:idx val="0"/>
          <c:order val="0"/>
          <c:spPr>
            <a:solidFill>
              <a:schemeClr val="tx1">
                <a:lumMod val="65000"/>
                <a:lumOff val="35000"/>
              </a:schemeClr>
            </a:solidFill>
          </c:spPr>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775D-4C54-8267-80FA304C6594}"/>
              </c:ext>
            </c:extLst>
          </c:dPt>
          <c:dPt>
            <c:idx val="1"/>
            <c:bubble3D val="0"/>
            <c:explosion val="10"/>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75D-4C54-8267-80FA304C6594}"/>
              </c:ext>
            </c:extLst>
          </c:dPt>
          <c:dLbls>
            <c:dLbl>
              <c:idx val="0"/>
              <c:layout>
                <c:manualLayout>
                  <c:x val="-3.0109505769326004E-2"/>
                  <c:y val="9.64832389536482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75D-4C54-8267-80FA304C6594}"/>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BB!$A$2:$A$3</c:f>
              <c:strCache>
                <c:ptCount val="2"/>
                <c:pt idx="0">
                  <c:v>Online </c:v>
                </c:pt>
                <c:pt idx="1">
                  <c:v>All Other Forms</c:v>
                </c:pt>
              </c:strCache>
            </c:strRef>
          </c:cat>
          <c:val>
            <c:numRef>
              <c:f>BB!$B$2:$B$3</c:f>
              <c:numCache>
                <c:formatCode>0.0%</c:formatCode>
                <c:ptCount val="2"/>
                <c:pt idx="0">
                  <c:v>7.1999999999999995E-2</c:v>
                </c:pt>
                <c:pt idx="1">
                  <c:v>0.92800000000000005</c:v>
                </c:pt>
              </c:numCache>
            </c:numRef>
          </c:val>
          <c:extLst xmlns:c16r2="http://schemas.microsoft.com/office/drawing/2015/06/chart">
            <c:ext xmlns:c16="http://schemas.microsoft.com/office/drawing/2014/chart" uri="{C3380CC4-5D6E-409C-BE32-E72D297353CC}">
              <c16:uniqueId val="{00000004-775D-4C54-8267-80FA304C65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558795127024209"/>
          <c:y val="0.16720705350177625"/>
          <c:w val="0.33310082701926408"/>
          <c:h val="6.871596859373334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9853086018886815"/>
          <c:y val="0.33645200599925007"/>
          <c:w val="0.30286319235868714"/>
          <c:h val="0.5246023153355831"/>
        </c:manualLayout>
      </c:layout>
      <c:pieChart>
        <c:varyColors val="1"/>
        <c:ser>
          <c:idx val="0"/>
          <c:order val="0"/>
          <c:tx>
            <c:strRef>
              <c:f>'[Crowdfunding 3-17-17 xk.xlsx]Crowdfunding'!$B$2:$B$3</c:f>
              <c:strCache>
                <c:ptCount val="2"/>
                <c:pt idx="0">
                  <c:v>Global Crowdfunding Industry (2015)</c:v>
                </c:pt>
                <c:pt idx="1">
                  <c:v>(in billions)</c:v>
                </c:pt>
              </c:strCache>
            </c:strRef>
          </c:tx>
          <c:dPt>
            <c:idx val="0"/>
            <c:bubble3D val="0"/>
            <c:explosion val="8"/>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902-4418-AE11-E464C1CB951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902-4418-AE11-E464C1CB9517}"/>
              </c:ext>
            </c:extLst>
          </c:dPt>
          <c:dLbls>
            <c:dLbl>
              <c:idx val="0"/>
              <c:layout/>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Arial Narrow" panose="020B0606020202030204" pitchFamily="34" charset="0"/>
                        <a:ea typeface="+mn-ea"/>
                        <a:cs typeface="+mn-cs"/>
                      </a:defRPr>
                    </a:pPr>
                    <a:r>
                      <a:rPr lang="en-US" baseline="0" dirty="0" smtClean="0"/>
                      <a:t>Donations</a:t>
                    </a:r>
                    <a:r>
                      <a:rPr lang="en-US" baseline="0" dirty="0"/>
                      <a:t>
</a:t>
                    </a:r>
                    <a:fld id="{A5EEE57C-7A06-4755-BE05-287A6AE424C0}" type="VALUE">
                      <a:rPr lang="en-US" baseline="0"/>
                      <a:pPr>
                        <a:defRPr sz="1600" b="1" i="0" u="none" strike="noStrike" kern="1200" baseline="0">
                          <a:solidFill>
                            <a:schemeClr val="tx1">
                              <a:lumMod val="65000"/>
                              <a:lumOff val="35000"/>
                            </a:schemeClr>
                          </a:solidFill>
                          <a:latin typeface="Arial Narrow" panose="020B0606020202030204" pitchFamily="34" charset="0"/>
                          <a:ea typeface="+mn-ea"/>
                          <a:cs typeface="+mn-cs"/>
                        </a:defRPr>
                      </a:pPr>
                      <a:t>[VALUE]</a:t>
                    </a:fld>
                    <a:r>
                      <a:rPr lang="en-US" baseline="0" dirty="0"/>
                      <a:t>
</a:t>
                    </a:r>
                    <a:fld id="{9332987A-3AE1-4A94-995B-0203DFBD157C}" type="PERCENTAGE">
                      <a:rPr lang="en-US" baseline="0"/>
                      <a:pPr>
                        <a:defRPr sz="1600" b="1" i="0" u="none" strike="noStrike" kern="1200" baseline="0">
                          <a:solidFill>
                            <a:schemeClr val="tx1">
                              <a:lumMod val="65000"/>
                              <a:lumOff val="35000"/>
                            </a:schemeClr>
                          </a:solidFill>
                          <a:latin typeface="Arial Narrow" panose="020B0606020202030204" pitchFamily="34" charset="0"/>
                          <a:ea typeface="+mn-ea"/>
                          <a:cs typeface="+mn-cs"/>
                        </a:defRPr>
                      </a:pPr>
                      <a:t>[PERCENTAGE]</a:t>
                    </a:fld>
                    <a:endParaRPr lang="en-US" baseline="0" dirty="0"/>
                  </a:p>
                </c:rich>
              </c:tx>
              <c:spPr>
                <a:noFill/>
                <a:ln>
                  <a:noFill/>
                </a:ln>
                <a:effectLst/>
              </c:spPr>
              <c:showLegendKey val="0"/>
              <c:showVal val="1"/>
              <c:showCatName val="1"/>
              <c:showSerName val="0"/>
              <c:showPercent val="1"/>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8902-4418-AE11-E464C1CB951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02-4418-AE11-E464C1CB951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'[Crowdfunding 3-17-17 xk.xlsx]Crowdfunding'!$A$4:$A$5</c:f>
              <c:strCache>
                <c:ptCount val="2"/>
                <c:pt idx="0">
                  <c:v>Donation</c:v>
                </c:pt>
                <c:pt idx="1">
                  <c:v>Total Funding Amount</c:v>
                </c:pt>
              </c:strCache>
            </c:strRef>
          </c:cat>
          <c:val>
            <c:numRef>
              <c:f>'[Crowdfunding 3-17-17 xk.xlsx]Crowdfunding'!$B$4:$B$5</c:f>
              <c:numCache>
                <c:formatCode>_("$"* #,##0.00_);_("$"* \(#,##0.00\);_("$"* "-"??_);_(@_)</c:formatCode>
                <c:ptCount val="2"/>
                <c:pt idx="0">
                  <c:v>2.85</c:v>
                </c:pt>
                <c:pt idx="1">
                  <c:v>34.44</c:v>
                </c:pt>
              </c:numCache>
            </c:numRef>
          </c:val>
          <c:extLst xmlns:c16r2="http://schemas.microsoft.com/office/drawing/2015/06/chart">
            <c:ext xmlns:c16="http://schemas.microsoft.com/office/drawing/2014/chart" uri="{C3380CC4-5D6E-409C-BE32-E72D297353CC}">
              <c16:uniqueId val="{00000004-8902-4418-AE11-E464C1CB9517}"/>
            </c:ext>
          </c:extLst>
        </c:ser>
        <c:dLbls>
          <c:showLegendKey val="0"/>
          <c:showVal val="0"/>
          <c:showCatName val="0"/>
          <c:showSerName val="0"/>
          <c:showPercent val="0"/>
          <c:showBubbleSize val="0"/>
          <c:showLeaderLines val="1"/>
        </c:dLbls>
        <c:firstSliceAng val="23"/>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b="1">
          <a:latin typeface="Arial Narrow" panose="020B0606020202030204" pitchFamily="34"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2016 (weighted)</c:v>
                </c:pt>
              </c:strCache>
            </c:strRef>
          </c:tx>
          <c:spPr>
            <a:solidFill>
              <a:schemeClr val="accent2"/>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070-4680-989E-3359C7660DF3}"/>
              </c:ext>
            </c:extLst>
          </c:dPt>
          <c:dPt>
            <c:idx val="2"/>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5070-4680-989E-3359C7660DF3}"/>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5-5070-4680-989E-3359C7660DF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Narrow" panose="020B0606020202030204" pitchFamily="34" charset="0"/>
                    <a:ea typeface="Calibri" charset="0"/>
                    <a:cs typeface="Calibri"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Continue giving at the same contribution level</c:v>
                </c:pt>
                <c:pt idx="1">
                  <c:v>Increase my contribution level</c:v>
                </c:pt>
                <c:pt idx="2">
                  <c:v>Don’t know</c:v>
                </c:pt>
                <c:pt idx="3">
                  <c:v>Decrease my contribution level</c:v>
                </c:pt>
              </c:strCache>
            </c:strRef>
          </c:cat>
          <c:val>
            <c:numRef>
              <c:f>Sheet1!$B$2:$B$5</c:f>
              <c:numCache>
                <c:formatCode>0.0%</c:formatCode>
                <c:ptCount val="4"/>
                <c:pt idx="0">
                  <c:v>0.55059999999999998</c:v>
                </c:pt>
                <c:pt idx="1">
                  <c:v>0.28210000000000002</c:v>
                </c:pt>
                <c:pt idx="2">
                  <c:v>0.13300000000000001</c:v>
                </c:pt>
                <c:pt idx="3">
                  <c:v>3.4299999999999997E-2</c:v>
                </c:pt>
              </c:numCache>
            </c:numRef>
          </c:val>
          <c:extLst xmlns:c16r2="http://schemas.microsoft.com/office/drawing/2015/06/chart">
            <c:ext xmlns:c16="http://schemas.microsoft.com/office/drawing/2014/chart" uri="{C3380CC4-5D6E-409C-BE32-E72D297353CC}">
              <c16:uniqueId val="{00000006-5070-4680-989E-3359C7660DF3}"/>
            </c:ext>
          </c:extLst>
        </c:ser>
        <c:dLbls>
          <c:dLblPos val="outEnd"/>
          <c:showLegendKey val="0"/>
          <c:showVal val="1"/>
          <c:showCatName val="0"/>
          <c:showSerName val="0"/>
          <c:showPercent val="0"/>
          <c:showBubbleSize val="0"/>
        </c:dLbls>
        <c:gapWidth val="217"/>
        <c:overlap val="42"/>
        <c:axId val="142369536"/>
        <c:axId val="142377728"/>
      </c:barChart>
      <c:catAx>
        <c:axId val="142369536"/>
        <c:scaling>
          <c:orientation val="minMax"/>
        </c:scaling>
        <c:delete val="1"/>
        <c:axPos val="b"/>
        <c:numFmt formatCode="General" sourceLinked="1"/>
        <c:majorTickMark val="none"/>
        <c:minorTickMark val="none"/>
        <c:tickLblPos val="nextTo"/>
        <c:crossAx val="142377728"/>
        <c:crosses val="autoZero"/>
        <c:auto val="1"/>
        <c:lblAlgn val="ctr"/>
        <c:lblOffset val="100"/>
        <c:noMultiLvlLbl val="0"/>
      </c:catAx>
      <c:valAx>
        <c:axId val="142377728"/>
        <c:scaling>
          <c:orientation val="minMax"/>
        </c:scaling>
        <c:delete val="1"/>
        <c:axPos val="l"/>
        <c:numFmt formatCode="0.0%" sourceLinked="1"/>
        <c:majorTickMark val="none"/>
        <c:minorTickMark val="none"/>
        <c:tickLblPos val="nextTo"/>
        <c:crossAx val="14236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a:latin typeface="+mn-lt"/>
              </a:rPr>
              <a:t>Percent Change in Wages </a:t>
            </a:r>
            <a:r>
              <a:rPr lang="en-US" b="0" dirty="0" smtClean="0">
                <a:latin typeface="+mn-lt"/>
              </a:rPr>
              <a:t>2004-2014</a:t>
            </a:r>
            <a:endParaRPr lang="en-US" b="0" dirty="0">
              <a:latin typeface="+mn-lt"/>
            </a:endParaRPr>
          </a:p>
          <a:p>
            <a:pPr>
              <a:defRPr/>
            </a:pPr>
            <a:r>
              <a:rPr lang="en-US" b="0" dirty="0">
                <a:latin typeface="+mn-lt"/>
              </a:rPr>
              <a:t>(after adjusting for inflation)</a:t>
            </a:r>
          </a:p>
        </c:rich>
      </c:tx>
      <c:layout>
        <c:manualLayout>
          <c:xMode val="edge"/>
          <c:yMode val="edge"/>
          <c:x val="0.15435063793364301"/>
          <c:y val="2.2206147967146501E-2"/>
        </c:manualLayout>
      </c:layout>
      <c:overlay val="0"/>
    </c:title>
    <c:autoTitleDeleted val="0"/>
    <c:plotArea>
      <c:layout/>
      <c:barChart>
        <c:barDir val="col"/>
        <c:grouping val="clustered"/>
        <c:varyColors val="0"/>
        <c:ser>
          <c:idx val="0"/>
          <c:order val="0"/>
          <c:tx>
            <c:strRef>
              <c:f>Sheet1!$B$1</c:f>
              <c:strCache>
                <c:ptCount val="1"/>
                <c:pt idx="0">
                  <c:v>Percent Change in Wages from 2003-2013</c:v>
                </c:pt>
              </c:strCache>
            </c:strRef>
          </c:tx>
          <c:invertIfNegative val="0"/>
          <c:dLbls>
            <c:txPr>
              <a:bodyPr/>
              <a:lstStyle/>
              <a:p>
                <a:pPr>
                  <a:defRPr sz="2000"/>
                </a:pPr>
                <a:endParaRPr lang="en-US"/>
              </a:p>
            </c:txPr>
            <c:dLblPos val="outEnd"/>
            <c:showLegendKey val="0"/>
            <c:showVal val="1"/>
            <c:showCatName val="0"/>
            <c:showSerName val="0"/>
            <c:showPercent val="0"/>
            <c:showBubbleSize val="0"/>
            <c:showLeaderLines val="0"/>
          </c:dLbls>
          <c:cat>
            <c:strRef>
              <c:f>Sheet1!$A$2:$A$4</c:f>
              <c:strCache>
                <c:ptCount val="3"/>
                <c:pt idx="0">
                  <c:v>Government</c:v>
                </c:pt>
                <c:pt idx="1">
                  <c:v>Business</c:v>
                </c:pt>
                <c:pt idx="2">
                  <c:v>Nonprofits</c:v>
                </c:pt>
              </c:strCache>
            </c:strRef>
          </c:cat>
          <c:val>
            <c:numRef>
              <c:f>Sheet1!$B$2:$B$4</c:f>
              <c:numCache>
                <c:formatCode>0%</c:formatCode>
                <c:ptCount val="3"/>
                <c:pt idx="0">
                  <c:v>5.27201277232019E-2</c:v>
                </c:pt>
                <c:pt idx="1">
                  <c:v>0.10125597658716</c:v>
                </c:pt>
                <c:pt idx="2">
                  <c:v>0.18139659280866999</c:v>
                </c:pt>
              </c:numCache>
            </c:numRef>
          </c:val>
        </c:ser>
        <c:dLbls>
          <c:showLegendKey val="0"/>
          <c:showVal val="0"/>
          <c:showCatName val="0"/>
          <c:showSerName val="0"/>
          <c:showPercent val="0"/>
          <c:showBubbleSize val="0"/>
        </c:dLbls>
        <c:gapWidth val="150"/>
        <c:axId val="136442240"/>
        <c:axId val="136443776"/>
      </c:barChart>
      <c:catAx>
        <c:axId val="136442240"/>
        <c:scaling>
          <c:orientation val="minMax"/>
        </c:scaling>
        <c:delete val="0"/>
        <c:axPos val="b"/>
        <c:majorTickMark val="out"/>
        <c:minorTickMark val="none"/>
        <c:tickLblPos val="nextTo"/>
        <c:txPr>
          <a:bodyPr/>
          <a:lstStyle/>
          <a:p>
            <a:pPr>
              <a:defRPr sz="1600"/>
            </a:pPr>
            <a:endParaRPr lang="en-US"/>
          </a:p>
        </c:txPr>
        <c:crossAx val="136443776"/>
        <c:crosses val="autoZero"/>
        <c:auto val="1"/>
        <c:lblAlgn val="ctr"/>
        <c:lblOffset val="100"/>
        <c:noMultiLvlLbl val="0"/>
      </c:catAx>
      <c:valAx>
        <c:axId val="136443776"/>
        <c:scaling>
          <c:orientation val="minMax"/>
        </c:scaling>
        <c:delete val="1"/>
        <c:axPos val="l"/>
        <c:numFmt formatCode="0%" sourceLinked="1"/>
        <c:majorTickMark val="out"/>
        <c:minorTickMark val="none"/>
        <c:tickLblPos val="nextTo"/>
        <c:crossAx val="13644224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NPO's by Type</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Human Services </c:v>
                </c:pt>
                <c:pt idx="1">
                  <c:v>Education </c:v>
                </c:pt>
                <c:pt idx="2">
                  <c:v>Health </c:v>
                </c:pt>
                <c:pt idx="3">
                  <c:v>Public &amp; Social Benefit</c:v>
                </c:pt>
                <c:pt idx="4">
                  <c:v>Arts, Culture &amp; Humanities</c:v>
                </c:pt>
                <c:pt idx="5">
                  <c:v>Religion-Related </c:v>
                </c:pt>
                <c:pt idx="6">
                  <c:v>Environment &amp; Animals </c:v>
                </c:pt>
                <c:pt idx="7">
                  <c:v>International &amp; Foregin Affairs</c:v>
                </c:pt>
              </c:strCache>
            </c:strRef>
          </c:cat>
          <c:val>
            <c:numRef>
              <c:f>Sheet1!$B$2:$B$9</c:f>
              <c:numCache>
                <c:formatCode>0%</c:formatCode>
                <c:ptCount val="8"/>
                <c:pt idx="0">
                  <c:v>0.35499999999999998</c:v>
                </c:pt>
                <c:pt idx="1">
                  <c:v>0.17100000000000001</c:v>
                </c:pt>
                <c:pt idx="2">
                  <c:v>0.129</c:v>
                </c:pt>
                <c:pt idx="3">
                  <c:v>0.11600000000000001</c:v>
                </c:pt>
                <c:pt idx="4">
                  <c:v>9.9000000000000005E-2</c:v>
                </c:pt>
                <c:pt idx="5">
                  <c:v>6.2E-2</c:v>
                </c:pt>
                <c:pt idx="6">
                  <c:v>4.4999999999999998E-2</c:v>
                </c:pt>
                <c:pt idx="7">
                  <c:v>2.1999999999999999E-2</c:v>
                </c:pt>
              </c:numCache>
            </c:numRef>
          </c:val>
        </c:ser>
        <c:dLbls>
          <c:showLegendKey val="0"/>
          <c:showVal val="0"/>
          <c:showCatName val="0"/>
          <c:showSerName val="0"/>
          <c:showPercent val="0"/>
          <c:showBubbleSize val="0"/>
        </c:dLbls>
        <c:gapWidth val="150"/>
        <c:axId val="136945024"/>
        <c:axId val="136943488"/>
      </c:barChart>
      <c:valAx>
        <c:axId val="136943488"/>
        <c:scaling>
          <c:orientation val="minMax"/>
        </c:scaling>
        <c:delete val="0"/>
        <c:axPos val="b"/>
        <c:numFmt formatCode="0%" sourceLinked="1"/>
        <c:majorTickMark val="out"/>
        <c:minorTickMark val="none"/>
        <c:tickLblPos val="nextTo"/>
        <c:crossAx val="136945024"/>
        <c:crosses val="autoZero"/>
        <c:crossBetween val="between"/>
        <c:majorUnit val="0.1"/>
      </c:valAx>
      <c:catAx>
        <c:axId val="136945024"/>
        <c:scaling>
          <c:orientation val="minMax"/>
        </c:scaling>
        <c:delete val="0"/>
        <c:axPos val="l"/>
        <c:numFmt formatCode="General" sourceLinked="0"/>
        <c:majorTickMark val="none"/>
        <c:minorTickMark val="none"/>
        <c:tickLblPos val="nextTo"/>
        <c:crossAx val="13694348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Public Charities</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Under $100K</c:v>
                </c:pt>
                <c:pt idx="1">
                  <c:v>$100 - $499,999K</c:v>
                </c:pt>
                <c:pt idx="2">
                  <c:v>$500 - $999,999K</c:v>
                </c:pt>
                <c:pt idx="3">
                  <c:v>$1 - $4.99M</c:v>
                </c:pt>
                <c:pt idx="4">
                  <c:v>$5 - $9.99M</c:v>
                </c:pt>
                <c:pt idx="5">
                  <c:v>$10M or more</c:v>
                </c:pt>
              </c:strCache>
            </c:strRef>
          </c:cat>
          <c:val>
            <c:numRef>
              <c:f>Sheet1!$B$2:$B$7</c:f>
              <c:numCache>
                <c:formatCode>0.0%</c:formatCode>
                <c:ptCount val="6"/>
                <c:pt idx="0">
                  <c:v>0.29499999999999998</c:v>
                </c:pt>
                <c:pt idx="1">
                  <c:v>0.37</c:v>
                </c:pt>
                <c:pt idx="2">
                  <c:v>0.106</c:v>
                </c:pt>
                <c:pt idx="3">
                  <c:v>0.14399999999999999</c:v>
                </c:pt>
                <c:pt idx="4">
                  <c:v>3.3000000000000002E-2</c:v>
                </c:pt>
                <c:pt idx="5">
                  <c:v>5.2999999999999999E-2</c:v>
                </c:pt>
              </c:numCache>
            </c:numRef>
          </c:val>
        </c:ser>
        <c:ser>
          <c:idx val="1"/>
          <c:order val="1"/>
          <c:tx>
            <c:strRef>
              <c:f>Sheet1!$C$1</c:f>
              <c:strCache>
                <c:ptCount val="1"/>
                <c:pt idx="0">
                  <c:v>Total Expenses</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Under $100K</c:v>
                </c:pt>
                <c:pt idx="1">
                  <c:v>$100 - $499,999K</c:v>
                </c:pt>
                <c:pt idx="2">
                  <c:v>$500 - $999,999K</c:v>
                </c:pt>
                <c:pt idx="3">
                  <c:v>$1 - $4.99M</c:v>
                </c:pt>
                <c:pt idx="4">
                  <c:v>$5 - $9.99M</c:v>
                </c:pt>
                <c:pt idx="5">
                  <c:v>$10M or more</c:v>
                </c:pt>
              </c:strCache>
            </c:strRef>
          </c:cat>
          <c:val>
            <c:numRef>
              <c:f>Sheet1!$C$2:$C$7</c:f>
              <c:numCache>
                <c:formatCode>0.0%</c:formatCode>
                <c:ptCount val="6"/>
                <c:pt idx="0">
                  <c:v>3.0000000000000001E-3</c:v>
                </c:pt>
                <c:pt idx="1">
                  <c:v>1.4999999999999999E-2</c:v>
                </c:pt>
                <c:pt idx="2">
                  <c:v>1.4E-2</c:v>
                </c:pt>
                <c:pt idx="3">
                  <c:v>5.8000000000000003E-2</c:v>
                </c:pt>
                <c:pt idx="4">
                  <c:v>4.2000000000000003E-2</c:v>
                </c:pt>
                <c:pt idx="5">
                  <c:v>0.86699999999999999</c:v>
                </c:pt>
              </c:numCache>
            </c:numRef>
          </c:val>
        </c:ser>
        <c:dLbls>
          <c:showLegendKey val="0"/>
          <c:showVal val="0"/>
          <c:showCatName val="0"/>
          <c:showSerName val="0"/>
          <c:showPercent val="0"/>
          <c:showBubbleSize val="0"/>
        </c:dLbls>
        <c:gapWidth val="150"/>
        <c:axId val="137029504"/>
        <c:axId val="137031040"/>
      </c:barChart>
      <c:catAx>
        <c:axId val="137029504"/>
        <c:scaling>
          <c:orientation val="minMax"/>
        </c:scaling>
        <c:delete val="0"/>
        <c:axPos val="l"/>
        <c:numFmt formatCode="General" sourceLinked="0"/>
        <c:majorTickMark val="none"/>
        <c:minorTickMark val="none"/>
        <c:tickLblPos val="nextTo"/>
        <c:crossAx val="137031040"/>
        <c:crosses val="autoZero"/>
        <c:auto val="1"/>
        <c:lblAlgn val="ctr"/>
        <c:lblOffset val="100"/>
        <c:noMultiLvlLbl val="0"/>
      </c:catAx>
      <c:valAx>
        <c:axId val="137031040"/>
        <c:scaling>
          <c:orientation val="minMax"/>
        </c:scaling>
        <c:delete val="0"/>
        <c:axPos val="b"/>
        <c:numFmt formatCode="0%" sourceLinked="0"/>
        <c:majorTickMark val="out"/>
        <c:minorTickMark val="none"/>
        <c:tickLblPos val="nextTo"/>
        <c:crossAx val="137029504"/>
        <c:crosses val="autoZero"/>
        <c:crossBetween val="between"/>
      </c:valAx>
    </c:plotArea>
    <c:legend>
      <c:legendPos val="r"/>
      <c:layout>
        <c:manualLayout>
          <c:xMode val="edge"/>
          <c:yMode val="edge"/>
          <c:x val="0.76981068338679903"/>
          <c:y val="0.42211790065451299"/>
          <c:w val="0.213214007971226"/>
          <c:h val="0.1557639777435209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71895424836599"/>
          <c:y val="0.101388888888889"/>
          <c:w val="0.46895424836601302"/>
          <c:h val="0.79722222222222205"/>
        </c:manualLayout>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Sources of Revenue</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Other Income</c:v>
                </c:pt>
                <c:pt idx="1">
                  <c:v>Investment Income </c:v>
                </c:pt>
                <c:pt idx="2">
                  <c:v>Government Grants </c:v>
                </c:pt>
                <c:pt idx="3">
                  <c:v>Private Contributions</c:v>
                </c:pt>
                <c:pt idx="4">
                  <c:v>Fees Government </c:v>
                </c:pt>
                <c:pt idx="5">
                  <c:v>Fees Private</c:v>
                </c:pt>
              </c:strCache>
            </c:strRef>
          </c:cat>
          <c:val>
            <c:numRef>
              <c:f>Sheet1!$B$2:$B$7</c:f>
              <c:numCache>
                <c:formatCode>0%</c:formatCode>
                <c:ptCount val="6"/>
                <c:pt idx="0">
                  <c:v>1.9E-2</c:v>
                </c:pt>
                <c:pt idx="1">
                  <c:v>4.8000000000000001E-2</c:v>
                </c:pt>
                <c:pt idx="2">
                  <c:v>0.08</c:v>
                </c:pt>
                <c:pt idx="3">
                  <c:v>0.13300000000000001</c:v>
                </c:pt>
                <c:pt idx="4">
                  <c:v>0.245</c:v>
                </c:pt>
                <c:pt idx="5">
                  <c:v>0.47499999999999998</c:v>
                </c:pt>
              </c:numCache>
            </c:numRef>
          </c:val>
        </c:ser>
        <c:dLbls>
          <c:showLegendKey val="0"/>
          <c:showVal val="0"/>
          <c:showCatName val="0"/>
          <c:showSerName val="0"/>
          <c:showPercent val="0"/>
          <c:showBubbleSize val="0"/>
        </c:dLbls>
        <c:gapWidth val="150"/>
        <c:axId val="137197824"/>
        <c:axId val="137203712"/>
      </c:barChart>
      <c:catAx>
        <c:axId val="137197824"/>
        <c:scaling>
          <c:orientation val="minMax"/>
        </c:scaling>
        <c:delete val="0"/>
        <c:axPos val="l"/>
        <c:numFmt formatCode="General" sourceLinked="0"/>
        <c:majorTickMark val="none"/>
        <c:minorTickMark val="none"/>
        <c:tickLblPos val="nextTo"/>
        <c:crossAx val="137203712"/>
        <c:crosses val="autoZero"/>
        <c:auto val="1"/>
        <c:lblAlgn val="ctr"/>
        <c:lblOffset val="100"/>
        <c:noMultiLvlLbl val="0"/>
      </c:catAx>
      <c:valAx>
        <c:axId val="137203712"/>
        <c:scaling>
          <c:orientation val="minMax"/>
        </c:scaling>
        <c:delete val="0"/>
        <c:axPos val="b"/>
        <c:numFmt formatCode="0%" sourceLinked="1"/>
        <c:majorTickMark val="none"/>
        <c:minorTickMark val="none"/>
        <c:tickLblPos val="nextTo"/>
        <c:crossAx val="137197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4000" dirty="0">
                <a:solidFill>
                  <a:srgbClr val="8A0023"/>
                </a:solidFill>
              </a:rPr>
              <a:t>Private Giving </a:t>
            </a:r>
            <a:r>
              <a:rPr lang="en-US" sz="4000" dirty="0" smtClean="0">
                <a:solidFill>
                  <a:srgbClr val="8A0023"/>
                </a:solidFill>
              </a:rPr>
              <a:t>in 2015</a:t>
            </a:r>
            <a:endParaRPr lang="en-US" sz="4000" dirty="0">
              <a:solidFill>
                <a:srgbClr val="8A0023"/>
              </a:solidFill>
            </a:endParaRPr>
          </a:p>
        </c:rich>
      </c:tx>
      <c:layout/>
      <c:overlay val="0"/>
    </c:title>
    <c:autoTitleDeleted val="0"/>
    <c:plotArea>
      <c:layout/>
      <c:pieChart>
        <c:varyColors val="1"/>
        <c:ser>
          <c:idx val="0"/>
          <c:order val="0"/>
          <c:tx>
            <c:strRef>
              <c:f>Sheet1!$B$1</c:f>
              <c:strCache>
                <c:ptCount val="1"/>
                <c:pt idx="0">
                  <c:v>Private Giving
2015</c:v>
                </c:pt>
              </c:strCache>
            </c:strRef>
          </c:tx>
          <c:explosion val="25"/>
          <c:dPt>
            <c:idx val="3"/>
            <c:bubble3D val="0"/>
          </c:dPt>
          <c:dLbls>
            <c:dLbl>
              <c:idx val="0"/>
              <c:layout/>
              <c:tx>
                <c:rich>
                  <a:bodyPr/>
                  <a:lstStyle/>
                  <a:p>
                    <a:r>
                      <a:rPr lang="en-US" sz="1500" baseline="0" dirty="0" smtClean="0"/>
                      <a:t>Corporations, 5%</a:t>
                    </a:r>
                    <a:endParaRPr lang="en-US" dirty="0"/>
                  </a:p>
                </c:rich>
              </c:tx>
              <c:dLblPos val="bestFit"/>
              <c:showLegendKey val="0"/>
              <c:showVal val="1"/>
              <c:showCatName val="1"/>
              <c:showSerName val="0"/>
              <c:showPercent val="0"/>
              <c:showBubbleSize val="0"/>
            </c:dLbl>
            <c:dLbl>
              <c:idx val="2"/>
              <c:layout/>
              <c:tx>
                <c:rich>
                  <a:bodyPr/>
                  <a:lstStyle/>
                  <a:p>
                    <a:r>
                      <a:rPr lang="en-US" dirty="0">
                        <a:solidFill>
                          <a:schemeClr val="bg1"/>
                        </a:solidFill>
                      </a:rPr>
                      <a:t>Foundations, </a:t>
                    </a:r>
                    <a:r>
                      <a:rPr lang="en-US" dirty="0" smtClean="0">
                        <a:solidFill>
                          <a:schemeClr val="bg1"/>
                        </a:solidFill>
                      </a:rPr>
                      <a:t>16%</a:t>
                    </a:r>
                    <a:endParaRPr lang="en-US" dirty="0">
                      <a:solidFill>
                        <a:schemeClr val="bg1"/>
                      </a:solidFill>
                    </a:endParaRPr>
                  </a:p>
                </c:rich>
              </c:tx>
              <c:dLblPos val="bestFit"/>
              <c:showLegendKey val="0"/>
              <c:showVal val="1"/>
              <c:showCatName val="1"/>
              <c:showSerName val="0"/>
              <c:showPercent val="0"/>
              <c:showBubbleSize val="0"/>
            </c:dLbl>
            <c:dLbl>
              <c:idx val="3"/>
              <c:layout/>
              <c:tx>
                <c:rich>
                  <a:bodyPr/>
                  <a:lstStyle/>
                  <a:p>
                    <a:r>
                      <a:rPr lang="en-US" b="1" dirty="0"/>
                      <a:t>Individuals, </a:t>
                    </a:r>
                    <a:r>
                      <a:rPr lang="en-US" b="1" dirty="0" smtClean="0"/>
                      <a:t>71%</a:t>
                    </a:r>
                    <a:endParaRPr lang="en-US" b="1" dirty="0"/>
                  </a:p>
                </c:rich>
              </c:tx>
              <c:dLblPos val="bestFit"/>
              <c:showLegendKey val="0"/>
              <c:showVal val="1"/>
              <c:showCatName val="1"/>
              <c:showSerName val="0"/>
              <c:showPercent val="0"/>
              <c:showBubbleSize val="0"/>
            </c:dLbl>
            <c:numFmt formatCode="0%" sourceLinked="0"/>
            <c:dLblPos val="bestFit"/>
            <c:showLegendKey val="0"/>
            <c:showVal val="1"/>
            <c:showCatName val="1"/>
            <c:showSerName val="0"/>
            <c:showPercent val="0"/>
            <c:showBubbleSize val="0"/>
            <c:showLeaderLines val="0"/>
            <c:extLst>
              <c:ext xmlns:c15="http://schemas.microsoft.com/office/drawing/2012/chart" uri="{CE6537A1-D6FC-4f65-9D91-7224C49458BB}">
                <c15:layout/>
              </c:ext>
            </c:extLst>
          </c:dLbls>
          <c:cat>
            <c:strRef>
              <c:f>Sheet1!$A$2:$A$5</c:f>
              <c:strCache>
                <c:ptCount val="4"/>
                <c:pt idx="0">
                  <c:v>Corporations</c:v>
                </c:pt>
                <c:pt idx="1">
                  <c:v>Bequests</c:v>
                </c:pt>
                <c:pt idx="2">
                  <c:v>Foundations</c:v>
                </c:pt>
                <c:pt idx="3">
                  <c:v>Individuals</c:v>
                </c:pt>
              </c:strCache>
            </c:strRef>
          </c:cat>
          <c:val>
            <c:numRef>
              <c:f>Sheet1!$B$2:$B$5</c:f>
              <c:numCache>
                <c:formatCode>0%</c:formatCode>
                <c:ptCount val="4"/>
                <c:pt idx="0">
                  <c:v>4.9000000000000002E-2</c:v>
                </c:pt>
                <c:pt idx="1">
                  <c:v>8.5000000000000006E-2</c:v>
                </c:pt>
                <c:pt idx="2">
                  <c:v>0.16</c:v>
                </c:pt>
                <c:pt idx="3">
                  <c:v>0.70899999999999996</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Estimated Distribution of Private Contributions
2015</c:v>
                </c:pt>
              </c:strCache>
            </c:strRef>
          </c:tx>
          <c:invertIfNegative val="0"/>
          <c:dLbls>
            <c:spPr>
              <a:noFill/>
              <a:ln>
                <a:noFill/>
              </a:ln>
              <a:effectLst/>
            </c:spPr>
            <c:txPr>
              <a:bodyPr/>
              <a:lstStyle/>
              <a:p>
                <a:pPr>
                  <a:defRPr sz="15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Gifts to Individuals </c:v>
                </c:pt>
                <c:pt idx="1">
                  <c:v>Environment or Animals </c:v>
                </c:pt>
                <c:pt idx="2">
                  <c:v>International Affairs </c:v>
                </c:pt>
                <c:pt idx="3">
                  <c:v>Arts, Culture, and Humanities</c:v>
                </c:pt>
                <c:pt idx="4">
                  <c:v>Public-Society Benefit </c:v>
                </c:pt>
                <c:pt idx="5">
                  <c:v>Health</c:v>
                </c:pt>
                <c:pt idx="6">
                  <c:v>Gifts to Foundations </c:v>
                </c:pt>
                <c:pt idx="7">
                  <c:v>Human Services </c:v>
                </c:pt>
                <c:pt idx="8">
                  <c:v>Education </c:v>
                </c:pt>
                <c:pt idx="9">
                  <c:v>Religion </c:v>
                </c:pt>
              </c:strCache>
            </c:strRef>
          </c:cat>
          <c:val>
            <c:numRef>
              <c:f>Sheet1!$B$2:$B$11</c:f>
              <c:numCache>
                <c:formatCode>0%</c:formatCode>
                <c:ptCount val="10"/>
                <c:pt idx="0">
                  <c:v>0.02</c:v>
                </c:pt>
                <c:pt idx="1">
                  <c:v>0.03</c:v>
                </c:pt>
                <c:pt idx="2">
                  <c:v>0.04</c:v>
                </c:pt>
                <c:pt idx="3">
                  <c:v>0.05</c:v>
                </c:pt>
                <c:pt idx="4">
                  <c:v>7.0000000000000007E-2</c:v>
                </c:pt>
                <c:pt idx="5">
                  <c:v>0.08</c:v>
                </c:pt>
                <c:pt idx="6">
                  <c:v>0.11</c:v>
                </c:pt>
                <c:pt idx="7">
                  <c:v>0.12</c:v>
                </c:pt>
                <c:pt idx="8">
                  <c:v>0.15</c:v>
                </c:pt>
                <c:pt idx="9">
                  <c:v>0.32</c:v>
                </c:pt>
              </c:numCache>
            </c:numRef>
          </c:val>
        </c:ser>
        <c:dLbls>
          <c:showLegendKey val="0"/>
          <c:showVal val="0"/>
          <c:showCatName val="0"/>
          <c:showSerName val="0"/>
          <c:showPercent val="0"/>
          <c:showBubbleSize val="0"/>
        </c:dLbls>
        <c:gapWidth val="150"/>
        <c:axId val="136835456"/>
        <c:axId val="136836992"/>
      </c:barChart>
      <c:catAx>
        <c:axId val="136835456"/>
        <c:scaling>
          <c:orientation val="minMax"/>
        </c:scaling>
        <c:delete val="0"/>
        <c:axPos val="l"/>
        <c:numFmt formatCode="General" sourceLinked="0"/>
        <c:majorTickMark val="none"/>
        <c:minorTickMark val="none"/>
        <c:tickLblPos val="nextTo"/>
        <c:crossAx val="136836992"/>
        <c:crosses val="autoZero"/>
        <c:auto val="1"/>
        <c:lblAlgn val="ctr"/>
        <c:lblOffset val="100"/>
        <c:noMultiLvlLbl val="0"/>
      </c:catAx>
      <c:valAx>
        <c:axId val="136836992"/>
        <c:scaling>
          <c:orientation val="minMax"/>
        </c:scaling>
        <c:delete val="0"/>
        <c:axPos val="b"/>
        <c:majorGridlines/>
        <c:numFmt formatCode="0%" sourceLinked="1"/>
        <c:majorTickMark val="out"/>
        <c:minorTickMark val="none"/>
        <c:tickLblPos val="nextTo"/>
        <c:crossAx val="136835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764757595944186E-2"/>
          <c:y val="2.9100529100529099E-2"/>
          <c:w val="0.85640550142711147"/>
          <c:h val="0.90952839228429783"/>
        </c:manualLayout>
      </c:layout>
      <c:lineChart>
        <c:grouping val="standard"/>
        <c:varyColors val="0"/>
        <c:ser>
          <c:idx val="0"/>
          <c:order val="0"/>
          <c:tx>
            <c:strRef>
              <c:f>'[Giving USA 2015 data JB 2ndTab Edit 3-8-17.xlsx]Giving by Source IA $'!$B$3</c:f>
              <c:strCache>
                <c:ptCount val="1"/>
                <c:pt idx="0">
                  <c:v>Total</c:v>
                </c:pt>
              </c:strCache>
            </c:strRef>
          </c:tx>
          <c:spPr>
            <a:ln w="28575" cap="rnd">
              <a:solidFill>
                <a:schemeClr val="accent1"/>
              </a:solidFill>
              <a:round/>
            </a:ln>
            <a:effectLst/>
          </c:spPr>
          <c:marker>
            <c:symbol val="none"/>
          </c:marker>
          <c:cat>
            <c:numRef>
              <c:f>'[Giving USA 2015 data JB 2ndTab Edit 3-8-17.xlsx]Giving by Source IA $'!$A$25:$A$65</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'[Giving USA 2015 data JB 2ndTab Edit 3-8-17.xlsx]Giving by Source IA $'!$B$25:$B$65</c:f>
              <c:numCache>
                <c:formatCode>"$"#,##0.00</c:formatCode>
                <c:ptCount val="41"/>
                <c:pt idx="0">
                  <c:v>125.76</c:v>
                </c:pt>
                <c:pt idx="1">
                  <c:v>132.65</c:v>
                </c:pt>
                <c:pt idx="2">
                  <c:v>137.69999999999999</c:v>
                </c:pt>
                <c:pt idx="3">
                  <c:v>140.13999999999999</c:v>
                </c:pt>
                <c:pt idx="4">
                  <c:v>140.79</c:v>
                </c:pt>
                <c:pt idx="5">
                  <c:v>139.86000000000001</c:v>
                </c:pt>
                <c:pt idx="6">
                  <c:v>144.1</c:v>
                </c:pt>
                <c:pt idx="7">
                  <c:v>145.19999999999999</c:v>
                </c:pt>
                <c:pt idx="8">
                  <c:v>150.41999999999999</c:v>
                </c:pt>
                <c:pt idx="9">
                  <c:v>156.47</c:v>
                </c:pt>
                <c:pt idx="10">
                  <c:v>157.97999999999999</c:v>
                </c:pt>
                <c:pt idx="11">
                  <c:v>180.04</c:v>
                </c:pt>
                <c:pt idx="12">
                  <c:v>171.48</c:v>
                </c:pt>
                <c:pt idx="13">
                  <c:v>176.47</c:v>
                </c:pt>
                <c:pt idx="14">
                  <c:v>187.95</c:v>
                </c:pt>
                <c:pt idx="15">
                  <c:v>178.63</c:v>
                </c:pt>
                <c:pt idx="16">
                  <c:v>178.54</c:v>
                </c:pt>
                <c:pt idx="17">
                  <c:v>187.98</c:v>
                </c:pt>
                <c:pt idx="18">
                  <c:v>191.28</c:v>
                </c:pt>
                <c:pt idx="19">
                  <c:v>191.96</c:v>
                </c:pt>
                <c:pt idx="20">
                  <c:v>191.48</c:v>
                </c:pt>
                <c:pt idx="21">
                  <c:v>209.87</c:v>
                </c:pt>
                <c:pt idx="22">
                  <c:v>239.91</c:v>
                </c:pt>
                <c:pt idx="23">
                  <c:v>256.73</c:v>
                </c:pt>
                <c:pt idx="24">
                  <c:v>289.12</c:v>
                </c:pt>
                <c:pt idx="25">
                  <c:v>316.11</c:v>
                </c:pt>
                <c:pt idx="26">
                  <c:v>310.64999999999998</c:v>
                </c:pt>
                <c:pt idx="27">
                  <c:v>306.64999999999998</c:v>
                </c:pt>
                <c:pt idx="28">
                  <c:v>305.95</c:v>
                </c:pt>
                <c:pt idx="29">
                  <c:v>326.58999999999997</c:v>
                </c:pt>
                <c:pt idx="30">
                  <c:v>354.9</c:v>
                </c:pt>
                <c:pt idx="31">
                  <c:v>348.14</c:v>
                </c:pt>
                <c:pt idx="32">
                  <c:v>355.57</c:v>
                </c:pt>
                <c:pt idx="33">
                  <c:v>329.82</c:v>
                </c:pt>
                <c:pt idx="34">
                  <c:v>303.55</c:v>
                </c:pt>
                <c:pt idx="35">
                  <c:v>313.22000000000003</c:v>
                </c:pt>
                <c:pt idx="36">
                  <c:v>314.55</c:v>
                </c:pt>
                <c:pt idx="37">
                  <c:v>343.37</c:v>
                </c:pt>
                <c:pt idx="38">
                  <c:v>338.32</c:v>
                </c:pt>
                <c:pt idx="39">
                  <c:v>359.04</c:v>
                </c:pt>
                <c:pt idx="40">
                  <c:v>373.25</c:v>
                </c:pt>
              </c:numCache>
            </c:numRef>
          </c:val>
          <c:smooth val="0"/>
          <c:extLst xmlns:c16r2="http://schemas.microsoft.com/office/drawing/2015/06/chart">
            <c:ext xmlns:c16="http://schemas.microsoft.com/office/drawing/2014/chart" uri="{C3380CC4-5D6E-409C-BE32-E72D297353CC}">
              <c16:uniqueId val="{00000000-4692-486E-A6F9-6ACDC22CBA85}"/>
            </c:ext>
          </c:extLst>
        </c:ser>
        <c:ser>
          <c:idx val="1"/>
          <c:order val="1"/>
          <c:tx>
            <c:strRef>
              <c:f>'[Giving USA 2015 data JB 2ndTab Edit 3-8-17.xlsx]Giving by Source IA $'!$D$3</c:f>
              <c:strCache>
                <c:ptCount val="1"/>
                <c:pt idx="0">
                  <c:v>Corporations</c:v>
                </c:pt>
              </c:strCache>
            </c:strRef>
          </c:tx>
          <c:spPr>
            <a:ln w="28575" cap="rnd">
              <a:solidFill>
                <a:schemeClr val="accent2"/>
              </a:solidFill>
              <a:round/>
            </a:ln>
            <a:effectLst/>
          </c:spPr>
          <c:marker>
            <c:symbol val="none"/>
          </c:marker>
          <c:cat>
            <c:numRef>
              <c:f>'[Giving USA 2015 data JB 2ndTab Edit 3-8-17.xlsx]Giving by Source IA $'!$A$25:$A$65</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'[Giving USA 2015 data JB 2ndTab Edit 3-8-17.xlsx]Giving by Source IA $'!$D$25:$D$65</c:f>
              <c:numCache>
                <c:formatCode>"$"#,##0.00</c:formatCode>
                <c:ptCount val="41"/>
                <c:pt idx="0">
                  <c:v>5.0599999999999996</c:v>
                </c:pt>
                <c:pt idx="1">
                  <c:v>5.54</c:v>
                </c:pt>
                <c:pt idx="2">
                  <c:v>6.02</c:v>
                </c:pt>
                <c:pt idx="3">
                  <c:v>6.18</c:v>
                </c:pt>
                <c:pt idx="4">
                  <c:v>6.69</c:v>
                </c:pt>
                <c:pt idx="5">
                  <c:v>6.47</c:v>
                </c:pt>
                <c:pt idx="6">
                  <c:v>6.88</c:v>
                </c:pt>
                <c:pt idx="7">
                  <c:v>7.64</c:v>
                </c:pt>
                <c:pt idx="8">
                  <c:v>8.73</c:v>
                </c:pt>
                <c:pt idx="9">
                  <c:v>9.42</c:v>
                </c:pt>
                <c:pt idx="10">
                  <c:v>10.199999999999999</c:v>
                </c:pt>
                <c:pt idx="11">
                  <c:v>10.88</c:v>
                </c:pt>
                <c:pt idx="12">
                  <c:v>10.87</c:v>
                </c:pt>
                <c:pt idx="13">
                  <c:v>10.7</c:v>
                </c:pt>
                <c:pt idx="14">
                  <c:v>10.44</c:v>
                </c:pt>
                <c:pt idx="15">
                  <c:v>9.9</c:v>
                </c:pt>
                <c:pt idx="16">
                  <c:v>9.14</c:v>
                </c:pt>
                <c:pt idx="17">
                  <c:v>9.98</c:v>
                </c:pt>
                <c:pt idx="18">
                  <c:v>10.62</c:v>
                </c:pt>
                <c:pt idx="19">
                  <c:v>11.16</c:v>
                </c:pt>
                <c:pt idx="20">
                  <c:v>11.43</c:v>
                </c:pt>
                <c:pt idx="21">
                  <c:v>11.35</c:v>
                </c:pt>
                <c:pt idx="22">
                  <c:v>12.73</c:v>
                </c:pt>
                <c:pt idx="23">
                  <c:v>12.3</c:v>
                </c:pt>
                <c:pt idx="24">
                  <c:v>14.56</c:v>
                </c:pt>
                <c:pt idx="25">
                  <c:v>14.78</c:v>
                </c:pt>
                <c:pt idx="26">
                  <c:v>15.61</c:v>
                </c:pt>
                <c:pt idx="27">
                  <c:v>14.22</c:v>
                </c:pt>
                <c:pt idx="28">
                  <c:v>14.25</c:v>
                </c:pt>
                <c:pt idx="29">
                  <c:v>14.26</c:v>
                </c:pt>
                <c:pt idx="30">
                  <c:v>18.45</c:v>
                </c:pt>
                <c:pt idx="31">
                  <c:v>17.07</c:v>
                </c:pt>
                <c:pt idx="32">
                  <c:v>16.260000000000002</c:v>
                </c:pt>
                <c:pt idx="33">
                  <c:v>13.65</c:v>
                </c:pt>
                <c:pt idx="34">
                  <c:v>15.23</c:v>
                </c:pt>
                <c:pt idx="35">
                  <c:v>17.2</c:v>
                </c:pt>
                <c:pt idx="36">
                  <c:v>16.420000000000002</c:v>
                </c:pt>
                <c:pt idx="37">
                  <c:v>17.78</c:v>
                </c:pt>
                <c:pt idx="38">
                  <c:v>16.14</c:v>
                </c:pt>
                <c:pt idx="39">
                  <c:v>17.78</c:v>
                </c:pt>
                <c:pt idx="40">
                  <c:v>18.45</c:v>
                </c:pt>
              </c:numCache>
            </c:numRef>
          </c:val>
          <c:smooth val="0"/>
          <c:extLst xmlns:c16r2="http://schemas.microsoft.com/office/drawing/2015/06/chart">
            <c:ext xmlns:c16="http://schemas.microsoft.com/office/drawing/2014/chart" uri="{C3380CC4-5D6E-409C-BE32-E72D297353CC}">
              <c16:uniqueId val="{00000001-4692-486E-A6F9-6ACDC22CBA85}"/>
            </c:ext>
          </c:extLst>
        </c:ser>
        <c:ser>
          <c:idx val="2"/>
          <c:order val="2"/>
          <c:tx>
            <c:strRef>
              <c:f>'[Giving USA 2015 data JB 2ndTab Edit 3-8-17.xlsx]Giving by Source IA $'!$F$3</c:f>
              <c:strCache>
                <c:ptCount val="1"/>
                <c:pt idx="0">
                  <c:v>Foundations</c:v>
                </c:pt>
              </c:strCache>
            </c:strRef>
          </c:tx>
          <c:spPr>
            <a:ln w="28575" cap="rnd">
              <a:solidFill>
                <a:schemeClr val="accent3"/>
              </a:solidFill>
              <a:round/>
            </a:ln>
            <a:effectLst/>
          </c:spPr>
          <c:marker>
            <c:symbol val="none"/>
          </c:marker>
          <c:cat>
            <c:numRef>
              <c:f>'[Giving USA 2015 data JB 2ndTab Edit 3-8-17.xlsx]Giving by Source IA $'!$A$25:$A$65</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'[Giving USA 2015 data JB 2ndTab Edit 3-8-17.xlsx]Giving by Source IA $'!$F$25:$F$65</c:f>
              <c:numCache>
                <c:formatCode>"$"#,##0.00</c:formatCode>
                <c:ptCount val="41"/>
                <c:pt idx="0">
                  <c:v>7.27</c:v>
                </c:pt>
                <c:pt idx="1">
                  <c:v>7.91</c:v>
                </c:pt>
                <c:pt idx="2">
                  <c:v>7.82</c:v>
                </c:pt>
                <c:pt idx="3">
                  <c:v>7.88</c:v>
                </c:pt>
                <c:pt idx="4">
                  <c:v>7.32</c:v>
                </c:pt>
                <c:pt idx="5">
                  <c:v>8.08</c:v>
                </c:pt>
                <c:pt idx="6">
                  <c:v>8</c:v>
                </c:pt>
                <c:pt idx="7">
                  <c:v>7.76</c:v>
                </c:pt>
                <c:pt idx="8">
                  <c:v>8.57</c:v>
                </c:pt>
                <c:pt idx="9">
                  <c:v>9.01</c:v>
                </c:pt>
                <c:pt idx="10">
                  <c:v>10.8</c:v>
                </c:pt>
                <c:pt idx="11">
                  <c:v>11.74</c:v>
                </c:pt>
                <c:pt idx="12">
                  <c:v>12.27</c:v>
                </c:pt>
                <c:pt idx="13">
                  <c:v>12.33</c:v>
                </c:pt>
                <c:pt idx="14">
                  <c:v>12.52</c:v>
                </c:pt>
                <c:pt idx="15">
                  <c:v>13.11</c:v>
                </c:pt>
                <c:pt idx="16">
                  <c:v>13.44</c:v>
                </c:pt>
                <c:pt idx="17">
                  <c:v>14.59</c:v>
                </c:pt>
                <c:pt idx="18">
                  <c:v>15.64</c:v>
                </c:pt>
                <c:pt idx="19">
                  <c:v>15.45</c:v>
                </c:pt>
                <c:pt idx="20">
                  <c:v>16.43</c:v>
                </c:pt>
                <c:pt idx="21">
                  <c:v>18.13</c:v>
                </c:pt>
                <c:pt idx="22">
                  <c:v>20.56</c:v>
                </c:pt>
                <c:pt idx="23">
                  <c:v>24.73</c:v>
                </c:pt>
                <c:pt idx="24">
                  <c:v>29.18</c:v>
                </c:pt>
                <c:pt idx="25">
                  <c:v>33.83</c:v>
                </c:pt>
                <c:pt idx="26">
                  <c:v>36.43</c:v>
                </c:pt>
                <c:pt idx="27">
                  <c:v>35.549999999999997</c:v>
                </c:pt>
                <c:pt idx="28">
                  <c:v>34.58</c:v>
                </c:pt>
                <c:pt idx="29">
                  <c:v>35.65</c:v>
                </c:pt>
                <c:pt idx="30">
                  <c:v>39.33</c:v>
                </c:pt>
                <c:pt idx="31">
                  <c:v>41.05</c:v>
                </c:pt>
                <c:pt idx="32">
                  <c:v>45.72</c:v>
                </c:pt>
                <c:pt idx="33">
                  <c:v>46.47</c:v>
                </c:pt>
                <c:pt idx="34">
                  <c:v>45.39</c:v>
                </c:pt>
                <c:pt idx="35">
                  <c:v>44.51</c:v>
                </c:pt>
                <c:pt idx="36">
                  <c:v>46.19</c:v>
                </c:pt>
                <c:pt idx="37">
                  <c:v>47.87</c:v>
                </c:pt>
                <c:pt idx="38">
                  <c:v>50.75</c:v>
                </c:pt>
                <c:pt idx="39">
                  <c:v>54.98</c:v>
                </c:pt>
                <c:pt idx="40">
                  <c:v>58.46</c:v>
                </c:pt>
              </c:numCache>
            </c:numRef>
          </c:val>
          <c:smooth val="0"/>
          <c:extLst xmlns:c16r2="http://schemas.microsoft.com/office/drawing/2015/06/chart">
            <c:ext xmlns:c16="http://schemas.microsoft.com/office/drawing/2014/chart" uri="{C3380CC4-5D6E-409C-BE32-E72D297353CC}">
              <c16:uniqueId val="{00000002-4692-486E-A6F9-6ACDC22CBA85}"/>
            </c:ext>
          </c:extLst>
        </c:ser>
        <c:ser>
          <c:idx val="3"/>
          <c:order val="3"/>
          <c:tx>
            <c:strRef>
              <c:f>'[Giving USA 2015 data JB 2ndTab Edit 3-8-17.xlsx]Giving by Source IA $'!$J$3</c:f>
              <c:strCache>
                <c:ptCount val="1"/>
                <c:pt idx="0">
                  <c:v>Individuals</c:v>
                </c:pt>
              </c:strCache>
            </c:strRef>
          </c:tx>
          <c:spPr>
            <a:ln w="28575" cap="rnd">
              <a:solidFill>
                <a:schemeClr val="accent4"/>
              </a:solidFill>
              <a:round/>
            </a:ln>
            <a:effectLst/>
          </c:spPr>
          <c:marker>
            <c:symbol val="none"/>
          </c:marker>
          <c:cat>
            <c:numRef>
              <c:f>'[Giving USA 2015 data JB 2ndTab Edit 3-8-17.xlsx]Giving by Source IA $'!$A$25:$A$65</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'[Giving USA 2015 data JB 2ndTab Edit 3-8-17.xlsx]Giving by Source IA $'!$J$25:$J$65</c:f>
              <c:numCache>
                <c:formatCode>"$"#,##0.00</c:formatCode>
                <c:ptCount val="41"/>
                <c:pt idx="0">
                  <c:v>103.61</c:v>
                </c:pt>
                <c:pt idx="1">
                  <c:v>109.62</c:v>
                </c:pt>
                <c:pt idx="2">
                  <c:v>115.57</c:v>
                </c:pt>
                <c:pt idx="3">
                  <c:v>116.63</c:v>
                </c:pt>
                <c:pt idx="4">
                  <c:v>119.5</c:v>
                </c:pt>
                <c:pt idx="5">
                  <c:v>117.08</c:v>
                </c:pt>
                <c:pt idx="6">
                  <c:v>119.89</c:v>
                </c:pt>
                <c:pt idx="7">
                  <c:v>117</c:v>
                </c:pt>
                <c:pt idx="8">
                  <c:v>123.89</c:v>
                </c:pt>
                <c:pt idx="9">
                  <c:v>128.82</c:v>
                </c:pt>
                <c:pt idx="10">
                  <c:v>126.47</c:v>
                </c:pt>
                <c:pt idx="11">
                  <c:v>145.09</c:v>
                </c:pt>
                <c:pt idx="12">
                  <c:v>134.61000000000001</c:v>
                </c:pt>
                <c:pt idx="13">
                  <c:v>140.27000000000001</c:v>
                </c:pt>
                <c:pt idx="14">
                  <c:v>151.91</c:v>
                </c:pt>
                <c:pt idx="15">
                  <c:v>143.30000000000001</c:v>
                </c:pt>
                <c:pt idx="16">
                  <c:v>142.59</c:v>
                </c:pt>
                <c:pt idx="17">
                  <c:v>147.30000000000001</c:v>
                </c:pt>
                <c:pt idx="18">
                  <c:v>150.47999999999999</c:v>
                </c:pt>
                <c:pt idx="19">
                  <c:v>147.55000000000001</c:v>
                </c:pt>
                <c:pt idx="20">
                  <c:v>147.43</c:v>
                </c:pt>
                <c:pt idx="21">
                  <c:v>162.21</c:v>
                </c:pt>
                <c:pt idx="22">
                  <c:v>182.62</c:v>
                </c:pt>
                <c:pt idx="23">
                  <c:v>200.2</c:v>
                </c:pt>
                <c:pt idx="24">
                  <c:v>220.02</c:v>
                </c:pt>
                <c:pt idx="25">
                  <c:v>239.63</c:v>
                </c:pt>
                <c:pt idx="26">
                  <c:v>231.64</c:v>
                </c:pt>
                <c:pt idx="27">
                  <c:v>229</c:v>
                </c:pt>
                <c:pt idx="28">
                  <c:v>233.82</c:v>
                </c:pt>
                <c:pt idx="29">
                  <c:v>253.43</c:v>
                </c:pt>
                <c:pt idx="30">
                  <c:v>267.99</c:v>
                </c:pt>
                <c:pt idx="31">
                  <c:v>264.27</c:v>
                </c:pt>
                <c:pt idx="32">
                  <c:v>266.39999999999998</c:v>
                </c:pt>
                <c:pt idx="33">
                  <c:v>235.31</c:v>
                </c:pt>
                <c:pt idx="34">
                  <c:v>221.81</c:v>
                </c:pt>
                <c:pt idx="35">
                  <c:v>226.08</c:v>
                </c:pt>
                <c:pt idx="36">
                  <c:v>225.41</c:v>
                </c:pt>
                <c:pt idx="37">
                  <c:v>252.28</c:v>
                </c:pt>
                <c:pt idx="38">
                  <c:v>246.66</c:v>
                </c:pt>
                <c:pt idx="39">
                  <c:v>255.12</c:v>
                </c:pt>
                <c:pt idx="40">
                  <c:v>264.58</c:v>
                </c:pt>
              </c:numCache>
            </c:numRef>
          </c:val>
          <c:smooth val="0"/>
          <c:extLst xmlns:c16r2="http://schemas.microsoft.com/office/drawing/2015/06/chart">
            <c:ext xmlns:c16="http://schemas.microsoft.com/office/drawing/2014/chart" uri="{C3380CC4-5D6E-409C-BE32-E72D297353CC}">
              <c16:uniqueId val="{00000003-4692-486E-A6F9-6ACDC22CBA85}"/>
            </c:ext>
          </c:extLst>
        </c:ser>
        <c:ser>
          <c:idx val="4"/>
          <c:order val="4"/>
          <c:tx>
            <c:strRef>
              <c:f>'[Giving USA 2015 data JB 2ndTab Edit 3-8-17.xlsx]Giving by Source IA $'!$H$3</c:f>
              <c:strCache>
                <c:ptCount val="1"/>
                <c:pt idx="0">
                  <c:v>Bequests</c:v>
                </c:pt>
              </c:strCache>
            </c:strRef>
          </c:tx>
          <c:spPr>
            <a:ln w="28575" cap="rnd">
              <a:solidFill>
                <a:schemeClr val="accent5"/>
              </a:solidFill>
              <a:round/>
            </a:ln>
            <a:effectLst/>
          </c:spPr>
          <c:marker>
            <c:symbol val="none"/>
          </c:marker>
          <c:cat>
            <c:numRef>
              <c:f>'[Giving USA 2015 data JB 2ndTab Edit 3-8-17.xlsx]Giving by Source IA $'!$A$25:$A$65</c:f>
              <c:numCache>
                <c:formatCode>General</c:formatCode>
                <c:ptCount val="4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numCache>
            </c:numRef>
          </c:cat>
          <c:val>
            <c:numRef>
              <c:f>'[Giving USA 2015 data JB 2ndTab Edit 3-8-17.xlsx]Giving by Source IA $'!$H$25:$H$65</c:f>
              <c:numCache>
                <c:formatCode>"$"#,##0.00</c:formatCode>
                <c:ptCount val="41"/>
                <c:pt idx="0">
                  <c:v>9.82</c:v>
                </c:pt>
                <c:pt idx="1">
                  <c:v>9.58</c:v>
                </c:pt>
                <c:pt idx="2">
                  <c:v>8.2899999999999991</c:v>
                </c:pt>
                <c:pt idx="3">
                  <c:v>9.4499999999999993</c:v>
                </c:pt>
                <c:pt idx="4">
                  <c:v>7.28</c:v>
                </c:pt>
                <c:pt idx="5">
                  <c:v>8.23</c:v>
                </c:pt>
                <c:pt idx="6">
                  <c:v>9.33</c:v>
                </c:pt>
                <c:pt idx="7">
                  <c:v>12.8</c:v>
                </c:pt>
                <c:pt idx="8">
                  <c:v>9.23</c:v>
                </c:pt>
                <c:pt idx="9">
                  <c:v>9.2200000000000006</c:v>
                </c:pt>
                <c:pt idx="10">
                  <c:v>10.51</c:v>
                </c:pt>
                <c:pt idx="11">
                  <c:v>12.33</c:v>
                </c:pt>
                <c:pt idx="12">
                  <c:v>13.73</c:v>
                </c:pt>
                <c:pt idx="13">
                  <c:v>13.17</c:v>
                </c:pt>
                <c:pt idx="14">
                  <c:v>13.08</c:v>
                </c:pt>
                <c:pt idx="15">
                  <c:v>12.32</c:v>
                </c:pt>
                <c:pt idx="16">
                  <c:v>13.37</c:v>
                </c:pt>
                <c:pt idx="17">
                  <c:v>16.11</c:v>
                </c:pt>
                <c:pt idx="18">
                  <c:v>14.54</c:v>
                </c:pt>
                <c:pt idx="19">
                  <c:v>17.8</c:v>
                </c:pt>
                <c:pt idx="20">
                  <c:v>16.190000000000001</c:v>
                </c:pt>
                <c:pt idx="21">
                  <c:v>18.18</c:v>
                </c:pt>
                <c:pt idx="22">
                  <c:v>24</c:v>
                </c:pt>
                <c:pt idx="23">
                  <c:v>19.5</c:v>
                </c:pt>
                <c:pt idx="24">
                  <c:v>25.36</c:v>
                </c:pt>
                <c:pt idx="25">
                  <c:v>27.87</c:v>
                </c:pt>
                <c:pt idx="26">
                  <c:v>26.97</c:v>
                </c:pt>
                <c:pt idx="27">
                  <c:v>27.88</c:v>
                </c:pt>
                <c:pt idx="28">
                  <c:v>23.3</c:v>
                </c:pt>
                <c:pt idx="29">
                  <c:v>23.25</c:v>
                </c:pt>
                <c:pt idx="30">
                  <c:v>29.13</c:v>
                </c:pt>
                <c:pt idx="31">
                  <c:v>25.75</c:v>
                </c:pt>
                <c:pt idx="32">
                  <c:v>27.19</c:v>
                </c:pt>
                <c:pt idx="33">
                  <c:v>34.39</c:v>
                </c:pt>
                <c:pt idx="34">
                  <c:v>21.12</c:v>
                </c:pt>
                <c:pt idx="35">
                  <c:v>25.43</c:v>
                </c:pt>
                <c:pt idx="36">
                  <c:v>26.53</c:v>
                </c:pt>
                <c:pt idx="37">
                  <c:v>25.44</c:v>
                </c:pt>
                <c:pt idx="38">
                  <c:v>24.77</c:v>
                </c:pt>
                <c:pt idx="39">
                  <c:v>31.16</c:v>
                </c:pt>
                <c:pt idx="40">
                  <c:v>31.76</c:v>
                </c:pt>
              </c:numCache>
            </c:numRef>
          </c:val>
          <c:smooth val="0"/>
          <c:extLst xmlns:c16r2="http://schemas.microsoft.com/office/drawing/2015/06/chart">
            <c:ext xmlns:c16="http://schemas.microsoft.com/office/drawing/2014/chart" uri="{C3380CC4-5D6E-409C-BE32-E72D297353CC}">
              <c16:uniqueId val="{00000004-4692-486E-A6F9-6ACDC22CBA85}"/>
            </c:ext>
          </c:extLst>
        </c:ser>
        <c:dLbls>
          <c:showLegendKey val="0"/>
          <c:showVal val="0"/>
          <c:showCatName val="0"/>
          <c:showSerName val="0"/>
          <c:showPercent val="0"/>
          <c:showBubbleSize val="0"/>
        </c:dLbls>
        <c:marker val="1"/>
        <c:smooth val="0"/>
        <c:axId val="140409856"/>
        <c:axId val="140411648"/>
      </c:lineChart>
      <c:dateAx>
        <c:axId val="14040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0411648"/>
        <c:crosses val="autoZero"/>
        <c:auto val="0"/>
        <c:lblOffset val="100"/>
        <c:baseTimeUnit val="days"/>
        <c:majorUnit val="5"/>
      </c:dateAx>
      <c:valAx>
        <c:axId val="140411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04098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b="1">
          <a:latin typeface="Arial Narrow" panose="020B0606020202030204" pitchFamily="34" charset="0"/>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59AA5-277E-4C4B-9D99-7CFECB0B51E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C919556-1792-4573-9C08-167E557E62A0}">
      <dgm:prSet phldrT="[Text]"/>
      <dgm:spPr>
        <a:solidFill>
          <a:schemeClr val="accent3"/>
        </a:solidFill>
        <a:ln>
          <a:solidFill>
            <a:srgbClr val="C00000"/>
          </a:solidFill>
        </a:ln>
      </dgm:spPr>
      <dgm:t>
        <a:bodyPr/>
        <a:lstStyle/>
        <a:p>
          <a:r>
            <a:rPr lang="en-US" dirty="0" smtClean="0"/>
            <a:t>Diversity</a:t>
          </a:r>
          <a:endParaRPr lang="en-US" dirty="0"/>
        </a:p>
      </dgm:t>
    </dgm:pt>
    <dgm:pt modelId="{85E95A64-E5CD-4B6D-A293-225B2977D092}" type="parTrans" cxnId="{8AC7EE06-72A2-4D55-955A-0E73AB25D88A}">
      <dgm:prSet/>
      <dgm:spPr/>
      <dgm:t>
        <a:bodyPr/>
        <a:lstStyle/>
        <a:p>
          <a:endParaRPr lang="en-US"/>
        </a:p>
      </dgm:t>
    </dgm:pt>
    <dgm:pt modelId="{1A1CA7F9-9877-457A-AA22-ED1073B0C55A}" type="sibTrans" cxnId="{8AC7EE06-72A2-4D55-955A-0E73AB25D88A}">
      <dgm:prSet/>
      <dgm:spPr/>
      <dgm:t>
        <a:bodyPr/>
        <a:lstStyle/>
        <a:p>
          <a:endParaRPr lang="en-US"/>
        </a:p>
      </dgm:t>
    </dgm:pt>
    <dgm:pt modelId="{27BFF686-F0A4-4066-B837-E59F11ED3E25}">
      <dgm:prSet phldrT="[Text]" custT="1"/>
      <dgm:spPr>
        <a:solidFill>
          <a:schemeClr val="accent3"/>
        </a:solidFill>
      </dgm:spPr>
      <dgm:t>
        <a:bodyPr/>
        <a:lstStyle/>
        <a:p>
          <a:r>
            <a:rPr lang="en-US" sz="1600" dirty="0" smtClean="0"/>
            <a:t>Mission and Activities</a:t>
          </a:r>
          <a:endParaRPr lang="en-US" sz="1600" dirty="0"/>
        </a:p>
      </dgm:t>
    </dgm:pt>
    <dgm:pt modelId="{49F2AB4C-6B94-49C9-AC43-CB195F1E0496}" type="parTrans" cxnId="{83436B41-BEA1-4C71-BE75-04FE4E88B5F9}">
      <dgm:prSet/>
      <dgm:spPr>
        <a:solidFill>
          <a:schemeClr val="accent3"/>
        </a:solidFill>
      </dgm:spPr>
      <dgm:t>
        <a:bodyPr/>
        <a:lstStyle/>
        <a:p>
          <a:endParaRPr lang="en-US" dirty="0"/>
        </a:p>
      </dgm:t>
    </dgm:pt>
    <dgm:pt modelId="{DD364727-7567-496C-9980-E700BFE8FEBA}" type="sibTrans" cxnId="{83436B41-BEA1-4C71-BE75-04FE4E88B5F9}">
      <dgm:prSet/>
      <dgm:spPr/>
      <dgm:t>
        <a:bodyPr/>
        <a:lstStyle/>
        <a:p>
          <a:endParaRPr lang="en-US"/>
        </a:p>
      </dgm:t>
    </dgm:pt>
    <dgm:pt modelId="{602940AF-5C79-499B-870E-45389922B7C4}">
      <dgm:prSet phldrT="[Text]" custT="1"/>
      <dgm:spPr>
        <a:solidFill>
          <a:schemeClr val="accent3"/>
        </a:solidFill>
      </dgm:spPr>
      <dgm:t>
        <a:bodyPr/>
        <a:lstStyle/>
        <a:p>
          <a:r>
            <a:rPr lang="en-US" sz="1300" dirty="0" smtClean="0"/>
            <a:t>Governance</a:t>
          </a:r>
          <a:endParaRPr lang="en-US" sz="1300" dirty="0"/>
        </a:p>
      </dgm:t>
    </dgm:pt>
    <dgm:pt modelId="{B537CC7F-265F-44B5-84C0-D4D15C7C6E8B}" type="parTrans" cxnId="{9FF6C3BF-7F3B-4C67-A8C6-B66DCDE561BC}">
      <dgm:prSet/>
      <dgm:spPr>
        <a:solidFill>
          <a:schemeClr val="accent3"/>
        </a:solidFill>
      </dgm:spPr>
      <dgm:t>
        <a:bodyPr/>
        <a:lstStyle/>
        <a:p>
          <a:endParaRPr lang="en-US" dirty="0"/>
        </a:p>
      </dgm:t>
    </dgm:pt>
    <dgm:pt modelId="{269CF991-42A8-407C-B01F-E4B66FC9051C}" type="sibTrans" cxnId="{9FF6C3BF-7F3B-4C67-A8C6-B66DCDE561BC}">
      <dgm:prSet/>
      <dgm:spPr/>
      <dgm:t>
        <a:bodyPr/>
        <a:lstStyle/>
        <a:p>
          <a:endParaRPr lang="en-US"/>
        </a:p>
      </dgm:t>
    </dgm:pt>
    <dgm:pt modelId="{8CAFC321-4DE7-4590-82DA-CF2C47C83999}">
      <dgm:prSet phldrT="[Text]" custT="1"/>
      <dgm:spPr>
        <a:solidFill>
          <a:schemeClr val="accent3"/>
        </a:solidFill>
      </dgm:spPr>
      <dgm:t>
        <a:bodyPr/>
        <a:lstStyle/>
        <a:p>
          <a:r>
            <a:rPr lang="en-US" sz="1800" dirty="0" smtClean="0"/>
            <a:t>Staffing</a:t>
          </a:r>
          <a:endParaRPr lang="en-US" sz="1800" dirty="0"/>
        </a:p>
      </dgm:t>
    </dgm:pt>
    <dgm:pt modelId="{2F11B513-BBCF-4694-AAE4-FB0DDEB648A1}" type="parTrans" cxnId="{805169A3-389D-444B-9A90-A4E39A9F5DCF}">
      <dgm:prSet/>
      <dgm:spPr>
        <a:solidFill>
          <a:schemeClr val="accent3"/>
        </a:solidFill>
      </dgm:spPr>
      <dgm:t>
        <a:bodyPr/>
        <a:lstStyle/>
        <a:p>
          <a:endParaRPr lang="en-US" dirty="0"/>
        </a:p>
      </dgm:t>
    </dgm:pt>
    <dgm:pt modelId="{5F42D9DB-ACB8-4E44-B99F-7BEB3261CE4A}" type="sibTrans" cxnId="{805169A3-389D-444B-9A90-A4E39A9F5DCF}">
      <dgm:prSet/>
      <dgm:spPr/>
      <dgm:t>
        <a:bodyPr/>
        <a:lstStyle/>
        <a:p>
          <a:endParaRPr lang="en-US"/>
        </a:p>
      </dgm:t>
    </dgm:pt>
    <dgm:pt modelId="{2713145B-1BB1-410B-A73D-3A75E245D8A7}">
      <dgm:prSet phldrT="[Text]" custT="1"/>
      <dgm:spPr>
        <a:solidFill>
          <a:schemeClr val="accent3"/>
        </a:solidFill>
      </dgm:spPr>
      <dgm:t>
        <a:bodyPr/>
        <a:lstStyle/>
        <a:p>
          <a:r>
            <a:rPr lang="en-US" sz="1600" dirty="0" smtClean="0"/>
            <a:t>Revenue</a:t>
          </a:r>
          <a:r>
            <a:rPr lang="en-US" sz="1600" baseline="0" dirty="0" smtClean="0"/>
            <a:t> Sources</a:t>
          </a:r>
          <a:endParaRPr lang="en-US" sz="1600" dirty="0"/>
        </a:p>
      </dgm:t>
    </dgm:pt>
    <dgm:pt modelId="{F544987B-01D4-403F-93BB-0516CE75B429}" type="parTrans" cxnId="{806B8EB7-3296-4527-BB64-EF47EF687302}">
      <dgm:prSet/>
      <dgm:spPr>
        <a:solidFill>
          <a:schemeClr val="accent3"/>
        </a:solidFill>
      </dgm:spPr>
      <dgm:t>
        <a:bodyPr/>
        <a:lstStyle/>
        <a:p>
          <a:endParaRPr lang="en-US" dirty="0"/>
        </a:p>
      </dgm:t>
    </dgm:pt>
    <dgm:pt modelId="{C2E09214-3B92-4F23-A3AF-67C48D173819}" type="sibTrans" cxnId="{806B8EB7-3296-4527-BB64-EF47EF687302}">
      <dgm:prSet/>
      <dgm:spPr/>
      <dgm:t>
        <a:bodyPr/>
        <a:lstStyle/>
        <a:p>
          <a:endParaRPr lang="en-US"/>
        </a:p>
      </dgm:t>
    </dgm:pt>
    <dgm:pt modelId="{8AA83647-5A71-42FF-BFF7-76E7088108BE}">
      <dgm:prSet phldrT="[Text]" custT="1"/>
      <dgm:spPr>
        <a:solidFill>
          <a:schemeClr val="accent3"/>
        </a:solidFill>
      </dgm:spPr>
      <dgm:t>
        <a:bodyPr/>
        <a:lstStyle/>
        <a:p>
          <a:r>
            <a:rPr lang="en-US" sz="1800" dirty="0" smtClean="0"/>
            <a:t> Size &amp; Age</a:t>
          </a:r>
          <a:endParaRPr lang="en-US" sz="1800" dirty="0"/>
        </a:p>
      </dgm:t>
    </dgm:pt>
    <dgm:pt modelId="{42CCC438-E305-4D83-9B98-86E23508FFC4}" type="parTrans" cxnId="{D64A66DA-A272-4914-B9E7-B5FA10A9D4A8}">
      <dgm:prSet/>
      <dgm:spPr>
        <a:solidFill>
          <a:schemeClr val="accent3"/>
        </a:solidFill>
      </dgm:spPr>
      <dgm:t>
        <a:bodyPr/>
        <a:lstStyle/>
        <a:p>
          <a:endParaRPr lang="en-US" dirty="0"/>
        </a:p>
      </dgm:t>
    </dgm:pt>
    <dgm:pt modelId="{FE3E6CC9-A87C-4BB3-ADDF-B0AE8EAE0664}" type="sibTrans" cxnId="{D64A66DA-A272-4914-B9E7-B5FA10A9D4A8}">
      <dgm:prSet/>
      <dgm:spPr/>
      <dgm:t>
        <a:bodyPr/>
        <a:lstStyle/>
        <a:p>
          <a:endParaRPr lang="en-US"/>
        </a:p>
      </dgm:t>
    </dgm:pt>
    <dgm:pt modelId="{E9BA7114-329D-4A95-A3FA-A17B604E7325}">
      <dgm:prSet phldrT="[Text]" custT="1"/>
      <dgm:spPr>
        <a:solidFill>
          <a:schemeClr val="accent3"/>
        </a:solidFill>
      </dgm:spPr>
      <dgm:t>
        <a:bodyPr/>
        <a:lstStyle/>
        <a:p>
          <a:endParaRPr lang="en-US" sz="1600" dirty="0" smtClean="0"/>
        </a:p>
        <a:p>
          <a:r>
            <a:rPr lang="en-US" sz="1200" dirty="0" smtClean="0"/>
            <a:t>Community</a:t>
          </a:r>
          <a:r>
            <a:rPr lang="en-US" sz="1800" dirty="0" smtClean="0"/>
            <a:t>  </a:t>
          </a:r>
        </a:p>
        <a:p>
          <a:r>
            <a:rPr lang="en-US" sz="1800" dirty="0" smtClean="0"/>
            <a:t>    </a:t>
          </a:r>
          <a:endParaRPr lang="en-US" sz="1800" dirty="0"/>
        </a:p>
      </dgm:t>
    </dgm:pt>
    <dgm:pt modelId="{913B048E-C559-44F1-8298-1700BACABAFA}" type="parTrans" cxnId="{FC494D2E-622C-497C-91EB-24D844503834}">
      <dgm:prSet/>
      <dgm:spPr>
        <a:solidFill>
          <a:schemeClr val="accent3"/>
        </a:solidFill>
      </dgm:spPr>
      <dgm:t>
        <a:bodyPr/>
        <a:lstStyle/>
        <a:p>
          <a:endParaRPr lang="en-US" dirty="0"/>
        </a:p>
      </dgm:t>
    </dgm:pt>
    <dgm:pt modelId="{99E53EBC-537E-4328-95DB-A52CF54185DB}" type="sibTrans" cxnId="{FC494D2E-622C-497C-91EB-24D844503834}">
      <dgm:prSet/>
      <dgm:spPr/>
      <dgm:t>
        <a:bodyPr/>
        <a:lstStyle/>
        <a:p>
          <a:endParaRPr lang="en-US"/>
        </a:p>
      </dgm:t>
    </dgm:pt>
    <dgm:pt modelId="{E7AE44F0-577F-4318-B170-9C90DFF55F2D}">
      <dgm:prSet phldrT="[Text]" custT="1"/>
      <dgm:spPr>
        <a:solidFill>
          <a:schemeClr val="accent3"/>
        </a:solidFill>
      </dgm:spPr>
      <dgm:t>
        <a:bodyPr/>
        <a:lstStyle/>
        <a:p>
          <a:r>
            <a:rPr lang="en-US" sz="1600" dirty="0" smtClean="0"/>
            <a:t>Clients &amp; Members</a:t>
          </a:r>
          <a:endParaRPr lang="en-US" sz="1600" dirty="0"/>
        </a:p>
      </dgm:t>
    </dgm:pt>
    <dgm:pt modelId="{3A8BE261-F5C4-45EF-9C9E-394766E1677D}" type="parTrans" cxnId="{A071CC2D-1E43-4BD2-B934-E936CEC61C29}">
      <dgm:prSet/>
      <dgm:spPr>
        <a:solidFill>
          <a:schemeClr val="accent3"/>
        </a:solidFill>
      </dgm:spPr>
      <dgm:t>
        <a:bodyPr/>
        <a:lstStyle/>
        <a:p>
          <a:endParaRPr lang="en-US" dirty="0"/>
        </a:p>
      </dgm:t>
    </dgm:pt>
    <dgm:pt modelId="{A5550543-D91D-43EF-90C9-65F50B4B294A}" type="sibTrans" cxnId="{A071CC2D-1E43-4BD2-B934-E936CEC61C29}">
      <dgm:prSet/>
      <dgm:spPr/>
      <dgm:t>
        <a:bodyPr/>
        <a:lstStyle/>
        <a:p>
          <a:endParaRPr lang="en-US"/>
        </a:p>
      </dgm:t>
    </dgm:pt>
    <dgm:pt modelId="{7E41E9AE-F98B-4926-A6D5-C3FE2A560550}" type="pres">
      <dgm:prSet presAssocID="{42B59AA5-277E-4C4B-9D99-7CFECB0B51E8}" presName="cycle" presStyleCnt="0">
        <dgm:presLayoutVars>
          <dgm:chMax val="1"/>
          <dgm:dir/>
          <dgm:animLvl val="ctr"/>
          <dgm:resizeHandles val="exact"/>
        </dgm:presLayoutVars>
      </dgm:prSet>
      <dgm:spPr/>
      <dgm:t>
        <a:bodyPr/>
        <a:lstStyle/>
        <a:p>
          <a:endParaRPr lang="en-US"/>
        </a:p>
      </dgm:t>
    </dgm:pt>
    <dgm:pt modelId="{8ABBFB45-AA5F-4E4F-8425-8E9F47F93988}" type="pres">
      <dgm:prSet presAssocID="{FC919556-1792-4573-9C08-167E557E62A0}" presName="centerShape" presStyleLbl="node0" presStyleIdx="0" presStyleCnt="1" custScaleX="115371" custScaleY="112437"/>
      <dgm:spPr/>
      <dgm:t>
        <a:bodyPr/>
        <a:lstStyle/>
        <a:p>
          <a:endParaRPr lang="en-US"/>
        </a:p>
      </dgm:t>
    </dgm:pt>
    <dgm:pt modelId="{8E7DB392-B389-4B7B-B94B-E74FABB680D1}" type="pres">
      <dgm:prSet presAssocID="{49F2AB4C-6B94-49C9-AC43-CB195F1E0496}" presName="Name9" presStyleLbl="parChTrans1D2" presStyleIdx="0" presStyleCnt="7"/>
      <dgm:spPr/>
      <dgm:t>
        <a:bodyPr/>
        <a:lstStyle/>
        <a:p>
          <a:endParaRPr lang="en-US"/>
        </a:p>
      </dgm:t>
    </dgm:pt>
    <dgm:pt modelId="{B27FDBA2-CF4B-49E0-807F-A498F3C922FD}" type="pres">
      <dgm:prSet presAssocID="{49F2AB4C-6B94-49C9-AC43-CB195F1E0496}" presName="connTx" presStyleLbl="parChTrans1D2" presStyleIdx="0" presStyleCnt="7"/>
      <dgm:spPr/>
      <dgm:t>
        <a:bodyPr/>
        <a:lstStyle/>
        <a:p>
          <a:endParaRPr lang="en-US"/>
        </a:p>
      </dgm:t>
    </dgm:pt>
    <dgm:pt modelId="{FEF0DB92-B820-443D-AE34-1D298547A1BA}" type="pres">
      <dgm:prSet presAssocID="{27BFF686-F0A4-4066-B837-E59F11ED3E25}" presName="node" presStyleLbl="node1" presStyleIdx="0" presStyleCnt="7" custScaleX="130762" custScaleY="113710" custRadScaleRad="98700">
        <dgm:presLayoutVars>
          <dgm:bulletEnabled val="1"/>
        </dgm:presLayoutVars>
      </dgm:prSet>
      <dgm:spPr/>
      <dgm:t>
        <a:bodyPr/>
        <a:lstStyle/>
        <a:p>
          <a:endParaRPr lang="en-US"/>
        </a:p>
      </dgm:t>
    </dgm:pt>
    <dgm:pt modelId="{0B531D94-445F-4B59-9B4B-68DC9482AA7E}" type="pres">
      <dgm:prSet presAssocID="{B537CC7F-265F-44B5-84C0-D4D15C7C6E8B}" presName="Name9" presStyleLbl="parChTrans1D2" presStyleIdx="1" presStyleCnt="7"/>
      <dgm:spPr/>
      <dgm:t>
        <a:bodyPr/>
        <a:lstStyle/>
        <a:p>
          <a:endParaRPr lang="en-US"/>
        </a:p>
      </dgm:t>
    </dgm:pt>
    <dgm:pt modelId="{B1F7A4A1-C381-4EB2-946E-C71FE1548095}" type="pres">
      <dgm:prSet presAssocID="{B537CC7F-265F-44B5-84C0-D4D15C7C6E8B}" presName="connTx" presStyleLbl="parChTrans1D2" presStyleIdx="1" presStyleCnt="7"/>
      <dgm:spPr/>
      <dgm:t>
        <a:bodyPr/>
        <a:lstStyle/>
        <a:p>
          <a:endParaRPr lang="en-US"/>
        </a:p>
      </dgm:t>
    </dgm:pt>
    <dgm:pt modelId="{15AAAD59-8285-4CDB-85B8-6CF7AF88B49B}" type="pres">
      <dgm:prSet presAssocID="{602940AF-5C79-499B-870E-45389922B7C4}" presName="node" presStyleLbl="node1" presStyleIdx="1" presStyleCnt="7" custScaleX="131005" custScaleY="117592">
        <dgm:presLayoutVars>
          <dgm:bulletEnabled val="1"/>
        </dgm:presLayoutVars>
      </dgm:prSet>
      <dgm:spPr/>
      <dgm:t>
        <a:bodyPr/>
        <a:lstStyle/>
        <a:p>
          <a:endParaRPr lang="en-US"/>
        </a:p>
      </dgm:t>
    </dgm:pt>
    <dgm:pt modelId="{94897CCD-BFFF-498F-A5F7-9F71CA8A430C}" type="pres">
      <dgm:prSet presAssocID="{2F11B513-BBCF-4694-AAE4-FB0DDEB648A1}" presName="Name9" presStyleLbl="parChTrans1D2" presStyleIdx="2" presStyleCnt="7"/>
      <dgm:spPr/>
      <dgm:t>
        <a:bodyPr/>
        <a:lstStyle/>
        <a:p>
          <a:endParaRPr lang="en-US"/>
        </a:p>
      </dgm:t>
    </dgm:pt>
    <dgm:pt modelId="{46786D3A-D3AB-434D-8130-5F7B90973113}" type="pres">
      <dgm:prSet presAssocID="{2F11B513-BBCF-4694-AAE4-FB0DDEB648A1}" presName="connTx" presStyleLbl="parChTrans1D2" presStyleIdx="2" presStyleCnt="7"/>
      <dgm:spPr/>
      <dgm:t>
        <a:bodyPr/>
        <a:lstStyle/>
        <a:p>
          <a:endParaRPr lang="en-US"/>
        </a:p>
      </dgm:t>
    </dgm:pt>
    <dgm:pt modelId="{2502F404-3DBD-4474-8139-681E70839087}" type="pres">
      <dgm:prSet presAssocID="{8CAFC321-4DE7-4590-82DA-CF2C47C83999}" presName="node" presStyleLbl="node1" presStyleIdx="2" presStyleCnt="7" custScaleX="112341" custScaleY="108579">
        <dgm:presLayoutVars>
          <dgm:bulletEnabled val="1"/>
        </dgm:presLayoutVars>
      </dgm:prSet>
      <dgm:spPr/>
      <dgm:t>
        <a:bodyPr/>
        <a:lstStyle/>
        <a:p>
          <a:endParaRPr lang="en-US"/>
        </a:p>
      </dgm:t>
    </dgm:pt>
    <dgm:pt modelId="{ACADA8E3-9063-4238-A235-78602547BB04}" type="pres">
      <dgm:prSet presAssocID="{F544987B-01D4-403F-93BB-0516CE75B429}" presName="Name9" presStyleLbl="parChTrans1D2" presStyleIdx="3" presStyleCnt="7"/>
      <dgm:spPr/>
      <dgm:t>
        <a:bodyPr/>
        <a:lstStyle/>
        <a:p>
          <a:endParaRPr lang="en-US"/>
        </a:p>
      </dgm:t>
    </dgm:pt>
    <dgm:pt modelId="{FC9485D7-2B65-49B5-AADF-A20E1D619E12}" type="pres">
      <dgm:prSet presAssocID="{F544987B-01D4-403F-93BB-0516CE75B429}" presName="connTx" presStyleLbl="parChTrans1D2" presStyleIdx="3" presStyleCnt="7"/>
      <dgm:spPr/>
      <dgm:t>
        <a:bodyPr/>
        <a:lstStyle/>
        <a:p>
          <a:endParaRPr lang="en-US"/>
        </a:p>
      </dgm:t>
    </dgm:pt>
    <dgm:pt modelId="{B63453CD-BC26-461D-89E7-A74E91896CB2}" type="pres">
      <dgm:prSet presAssocID="{2713145B-1BB1-410B-A73D-3A75E245D8A7}" presName="node" presStyleLbl="node1" presStyleIdx="3" presStyleCnt="7" custScaleX="112569" custScaleY="108920" custRadScaleRad="99025" custRadScaleInc="-2165">
        <dgm:presLayoutVars>
          <dgm:bulletEnabled val="1"/>
        </dgm:presLayoutVars>
      </dgm:prSet>
      <dgm:spPr/>
      <dgm:t>
        <a:bodyPr/>
        <a:lstStyle/>
        <a:p>
          <a:endParaRPr lang="en-US"/>
        </a:p>
      </dgm:t>
    </dgm:pt>
    <dgm:pt modelId="{B8424F27-2F57-4FC7-848E-767E7EFDE30A}" type="pres">
      <dgm:prSet presAssocID="{42CCC438-E305-4D83-9B98-86E23508FFC4}" presName="Name9" presStyleLbl="parChTrans1D2" presStyleIdx="4" presStyleCnt="7"/>
      <dgm:spPr/>
      <dgm:t>
        <a:bodyPr/>
        <a:lstStyle/>
        <a:p>
          <a:endParaRPr lang="en-US"/>
        </a:p>
      </dgm:t>
    </dgm:pt>
    <dgm:pt modelId="{C30FFA82-8E52-452F-AE8F-C8673C6C4B2E}" type="pres">
      <dgm:prSet presAssocID="{42CCC438-E305-4D83-9B98-86E23508FFC4}" presName="connTx" presStyleLbl="parChTrans1D2" presStyleIdx="4" presStyleCnt="7"/>
      <dgm:spPr/>
      <dgm:t>
        <a:bodyPr/>
        <a:lstStyle/>
        <a:p>
          <a:endParaRPr lang="en-US"/>
        </a:p>
      </dgm:t>
    </dgm:pt>
    <dgm:pt modelId="{253CE10B-0534-4556-A38B-B1B948CED0D3}" type="pres">
      <dgm:prSet presAssocID="{8AA83647-5A71-42FF-BFF7-76E7088108BE}" presName="node" presStyleLbl="node1" presStyleIdx="4" presStyleCnt="7" custScaleX="115309" custScaleY="109202" custRadScaleRad="97632" custRadScaleInc="3618">
        <dgm:presLayoutVars>
          <dgm:bulletEnabled val="1"/>
        </dgm:presLayoutVars>
      </dgm:prSet>
      <dgm:spPr/>
      <dgm:t>
        <a:bodyPr/>
        <a:lstStyle/>
        <a:p>
          <a:endParaRPr lang="en-US"/>
        </a:p>
      </dgm:t>
    </dgm:pt>
    <dgm:pt modelId="{071741C7-6941-46B5-96FE-B43C7ED6BDED}" type="pres">
      <dgm:prSet presAssocID="{913B048E-C559-44F1-8298-1700BACABAFA}" presName="Name9" presStyleLbl="parChTrans1D2" presStyleIdx="5" presStyleCnt="7"/>
      <dgm:spPr/>
      <dgm:t>
        <a:bodyPr/>
        <a:lstStyle/>
        <a:p>
          <a:endParaRPr lang="en-US"/>
        </a:p>
      </dgm:t>
    </dgm:pt>
    <dgm:pt modelId="{FFDA5E00-246A-4423-9CAB-07B82A8AA10A}" type="pres">
      <dgm:prSet presAssocID="{913B048E-C559-44F1-8298-1700BACABAFA}" presName="connTx" presStyleLbl="parChTrans1D2" presStyleIdx="5" presStyleCnt="7"/>
      <dgm:spPr/>
      <dgm:t>
        <a:bodyPr/>
        <a:lstStyle/>
        <a:p>
          <a:endParaRPr lang="en-US"/>
        </a:p>
      </dgm:t>
    </dgm:pt>
    <dgm:pt modelId="{D0E35D24-0344-4945-AB45-B5F657C0A6A5}" type="pres">
      <dgm:prSet presAssocID="{E9BA7114-329D-4A95-A3FA-A17B604E7325}" presName="node" presStyleLbl="node1" presStyleIdx="5" presStyleCnt="7" custAng="0" custScaleX="119321" custScaleY="110758" custRadScaleRad="101243" custRadScaleInc="-267">
        <dgm:presLayoutVars>
          <dgm:bulletEnabled val="1"/>
        </dgm:presLayoutVars>
      </dgm:prSet>
      <dgm:spPr/>
      <dgm:t>
        <a:bodyPr/>
        <a:lstStyle/>
        <a:p>
          <a:endParaRPr lang="en-US"/>
        </a:p>
      </dgm:t>
    </dgm:pt>
    <dgm:pt modelId="{ED48E199-EE30-462D-B134-CFED3480B112}" type="pres">
      <dgm:prSet presAssocID="{3A8BE261-F5C4-45EF-9C9E-394766E1677D}" presName="Name9" presStyleLbl="parChTrans1D2" presStyleIdx="6" presStyleCnt="7"/>
      <dgm:spPr/>
      <dgm:t>
        <a:bodyPr/>
        <a:lstStyle/>
        <a:p>
          <a:endParaRPr lang="en-US"/>
        </a:p>
      </dgm:t>
    </dgm:pt>
    <dgm:pt modelId="{7D98DFC5-CEBB-4532-B81A-88420CB84756}" type="pres">
      <dgm:prSet presAssocID="{3A8BE261-F5C4-45EF-9C9E-394766E1677D}" presName="connTx" presStyleLbl="parChTrans1D2" presStyleIdx="6" presStyleCnt="7"/>
      <dgm:spPr/>
      <dgm:t>
        <a:bodyPr/>
        <a:lstStyle/>
        <a:p>
          <a:endParaRPr lang="en-US"/>
        </a:p>
      </dgm:t>
    </dgm:pt>
    <dgm:pt modelId="{68B78135-ABE2-4851-A853-7BFB4B750521}" type="pres">
      <dgm:prSet presAssocID="{E7AE44F0-577F-4318-B170-9C90DFF55F2D}" presName="node" presStyleLbl="node1" presStyleIdx="6" presStyleCnt="7" custScaleX="129018" custScaleY="123895" custRadScaleRad="96605" custRadScaleInc="-188">
        <dgm:presLayoutVars>
          <dgm:bulletEnabled val="1"/>
        </dgm:presLayoutVars>
      </dgm:prSet>
      <dgm:spPr/>
      <dgm:t>
        <a:bodyPr/>
        <a:lstStyle/>
        <a:p>
          <a:endParaRPr lang="en-US"/>
        </a:p>
      </dgm:t>
    </dgm:pt>
  </dgm:ptLst>
  <dgm:cxnLst>
    <dgm:cxn modelId="{9FF6C3BF-7F3B-4C67-A8C6-B66DCDE561BC}" srcId="{FC919556-1792-4573-9C08-167E557E62A0}" destId="{602940AF-5C79-499B-870E-45389922B7C4}" srcOrd="1" destOrd="0" parTransId="{B537CC7F-265F-44B5-84C0-D4D15C7C6E8B}" sibTransId="{269CF991-42A8-407C-B01F-E4B66FC9051C}"/>
    <dgm:cxn modelId="{2B0F9D5B-BA5A-4713-AB28-538A1A6D932A}" type="presOf" srcId="{B537CC7F-265F-44B5-84C0-D4D15C7C6E8B}" destId="{B1F7A4A1-C381-4EB2-946E-C71FE1548095}" srcOrd="1" destOrd="0" presId="urn:microsoft.com/office/officeart/2005/8/layout/radial1"/>
    <dgm:cxn modelId="{EB2057DD-DDE2-4829-BEB9-3FCFD6DFB0CA}" type="presOf" srcId="{F544987B-01D4-403F-93BB-0516CE75B429}" destId="{FC9485D7-2B65-49B5-AADF-A20E1D619E12}" srcOrd="1" destOrd="0" presId="urn:microsoft.com/office/officeart/2005/8/layout/radial1"/>
    <dgm:cxn modelId="{A2849B19-7DDD-4DEC-B786-EA36BD82C469}" type="presOf" srcId="{42B59AA5-277E-4C4B-9D99-7CFECB0B51E8}" destId="{7E41E9AE-F98B-4926-A6D5-C3FE2A560550}" srcOrd="0" destOrd="0" presId="urn:microsoft.com/office/officeart/2005/8/layout/radial1"/>
    <dgm:cxn modelId="{6D8684FB-7E96-413A-95C6-698776575C10}" type="presOf" srcId="{27BFF686-F0A4-4066-B837-E59F11ED3E25}" destId="{FEF0DB92-B820-443D-AE34-1D298547A1BA}" srcOrd="0" destOrd="0" presId="urn:microsoft.com/office/officeart/2005/8/layout/radial1"/>
    <dgm:cxn modelId="{6FF24ED9-FF55-4820-864A-6F7CA02A4721}" type="presOf" srcId="{2F11B513-BBCF-4694-AAE4-FB0DDEB648A1}" destId="{46786D3A-D3AB-434D-8130-5F7B90973113}" srcOrd="1" destOrd="0" presId="urn:microsoft.com/office/officeart/2005/8/layout/radial1"/>
    <dgm:cxn modelId="{FC494D2E-622C-497C-91EB-24D844503834}" srcId="{FC919556-1792-4573-9C08-167E557E62A0}" destId="{E9BA7114-329D-4A95-A3FA-A17B604E7325}" srcOrd="5" destOrd="0" parTransId="{913B048E-C559-44F1-8298-1700BACABAFA}" sibTransId="{99E53EBC-537E-4328-95DB-A52CF54185DB}"/>
    <dgm:cxn modelId="{A1DE8844-7739-4BD4-A1D0-009313323C73}" type="presOf" srcId="{2713145B-1BB1-410B-A73D-3A75E245D8A7}" destId="{B63453CD-BC26-461D-89E7-A74E91896CB2}" srcOrd="0" destOrd="0" presId="urn:microsoft.com/office/officeart/2005/8/layout/radial1"/>
    <dgm:cxn modelId="{7ED9CE1B-66FF-4836-AA36-075782925F11}" type="presOf" srcId="{42CCC438-E305-4D83-9B98-86E23508FFC4}" destId="{C30FFA82-8E52-452F-AE8F-C8673C6C4B2E}" srcOrd="1" destOrd="0" presId="urn:microsoft.com/office/officeart/2005/8/layout/radial1"/>
    <dgm:cxn modelId="{1212FFF0-8B77-48C0-A68A-485314A5A7C3}" type="presOf" srcId="{B537CC7F-265F-44B5-84C0-D4D15C7C6E8B}" destId="{0B531D94-445F-4B59-9B4B-68DC9482AA7E}" srcOrd="0" destOrd="0" presId="urn:microsoft.com/office/officeart/2005/8/layout/radial1"/>
    <dgm:cxn modelId="{8AC7EE06-72A2-4D55-955A-0E73AB25D88A}" srcId="{42B59AA5-277E-4C4B-9D99-7CFECB0B51E8}" destId="{FC919556-1792-4573-9C08-167E557E62A0}" srcOrd="0" destOrd="0" parTransId="{85E95A64-E5CD-4B6D-A293-225B2977D092}" sibTransId="{1A1CA7F9-9877-457A-AA22-ED1073B0C55A}"/>
    <dgm:cxn modelId="{3DAFE715-2985-490C-AB63-2C5A5DF4BAAF}" type="presOf" srcId="{49F2AB4C-6B94-49C9-AC43-CB195F1E0496}" destId="{8E7DB392-B389-4B7B-B94B-E74FABB680D1}" srcOrd="0" destOrd="0" presId="urn:microsoft.com/office/officeart/2005/8/layout/radial1"/>
    <dgm:cxn modelId="{907230D0-0637-411E-8608-86B988EAD113}" type="presOf" srcId="{F544987B-01D4-403F-93BB-0516CE75B429}" destId="{ACADA8E3-9063-4238-A235-78602547BB04}" srcOrd="0" destOrd="0" presId="urn:microsoft.com/office/officeart/2005/8/layout/radial1"/>
    <dgm:cxn modelId="{2092980B-E965-42C0-A9C9-0235DDE1942B}" type="presOf" srcId="{49F2AB4C-6B94-49C9-AC43-CB195F1E0496}" destId="{B27FDBA2-CF4B-49E0-807F-A498F3C922FD}" srcOrd="1" destOrd="0" presId="urn:microsoft.com/office/officeart/2005/8/layout/radial1"/>
    <dgm:cxn modelId="{CAC4DCD6-FD12-49F2-801D-CBC35CB9EBF0}" type="presOf" srcId="{E7AE44F0-577F-4318-B170-9C90DFF55F2D}" destId="{68B78135-ABE2-4851-A853-7BFB4B750521}" srcOrd="0" destOrd="0" presId="urn:microsoft.com/office/officeart/2005/8/layout/radial1"/>
    <dgm:cxn modelId="{20C3FB0B-297D-4AD2-9907-B5796953F170}" type="presOf" srcId="{3A8BE261-F5C4-45EF-9C9E-394766E1677D}" destId="{7D98DFC5-CEBB-4532-B81A-88420CB84756}" srcOrd="1" destOrd="0" presId="urn:microsoft.com/office/officeart/2005/8/layout/radial1"/>
    <dgm:cxn modelId="{83436B41-BEA1-4C71-BE75-04FE4E88B5F9}" srcId="{FC919556-1792-4573-9C08-167E557E62A0}" destId="{27BFF686-F0A4-4066-B837-E59F11ED3E25}" srcOrd="0" destOrd="0" parTransId="{49F2AB4C-6B94-49C9-AC43-CB195F1E0496}" sibTransId="{DD364727-7567-496C-9980-E700BFE8FEBA}"/>
    <dgm:cxn modelId="{67430FFD-D6E0-4487-B4FD-D035140D5637}" type="presOf" srcId="{3A8BE261-F5C4-45EF-9C9E-394766E1677D}" destId="{ED48E199-EE30-462D-B134-CFED3480B112}" srcOrd="0" destOrd="0" presId="urn:microsoft.com/office/officeart/2005/8/layout/radial1"/>
    <dgm:cxn modelId="{A071CC2D-1E43-4BD2-B934-E936CEC61C29}" srcId="{FC919556-1792-4573-9C08-167E557E62A0}" destId="{E7AE44F0-577F-4318-B170-9C90DFF55F2D}" srcOrd="6" destOrd="0" parTransId="{3A8BE261-F5C4-45EF-9C9E-394766E1677D}" sibTransId="{A5550543-D91D-43EF-90C9-65F50B4B294A}"/>
    <dgm:cxn modelId="{806B8EB7-3296-4527-BB64-EF47EF687302}" srcId="{FC919556-1792-4573-9C08-167E557E62A0}" destId="{2713145B-1BB1-410B-A73D-3A75E245D8A7}" srcOrd="3" destOrd="0" parTransId="{F544987B-01D4-403F-93BB-0516CE75B429}" sibTransId="{C2E09214-3B92-4F23-A3AF-67C48D173819}"/>
    <dgm:cxn modelId="{C878B21D-F903-4726-BADC-DC382AB235F4}" type="presOf" srcId="{2F11B513-BBCF-4694-AAE4-FB0DDEB648A1}" destId="{94897CCD-BFFF-498F-A5F7-9F71CA8A430C}" srcOrd="0" destOrd="0" presId="urn:microsoft.com/office/officeart/2005/8/layout/radial1"/>
    <dgm:cxn modelId="{9BCCEAC2-9229-46D8-B20F-B8BA91B652DA}" type="presOf" srcId="{913B048E-C559-44F1-8298-1700BACABAFA}" destId="{071741C7-6941-46B5-96FE-B43C7ED6BDED}" srcOrd="0" destOrd="0" presId="urn:microsoft.com/office/officeart/2005/8/layout/radial1"/>
    <dgm:cxn modelId="{4444EA28-A27F-4EF8-95C5-08E6288FCA3E}" type="presOf" srcId="{913B048E-C559-44F1-8298-1700BACABAFA}" destId="{FFDA5E00-246A-4423-9CAB-07B82A8AA10A}" srcOrd="1" destOrd="0" presId="urn:microsoft.com/office/officeart/2005/8/layout/radial1"/>
    <dgm:cxn modelId="{2CFAD3F4-A4DD-4A12-82D8-4F845D1B089D}" type="presOf" srcId="{FC919556-1792-4573-9C08-167E557E62A0}" destId="{8ABBFB45-AA5F-4E4F-8425-8E9F47F93988}" srcOrd="0" destOrd="0" presId="urn:microsoft.com/office/officeart/2005/8/layout/radial1"/>
    <dgm:cxn modelId="{4E9E449A-51C9-4AC0-A87C-6DBDB799D288}" type="presOf" srcId="{E9BA7114-329D-4A95-A3FA-A17B604E7325}" destId="{D0E35D24-0344-4945-AB45-B5F657C0A6A5}" srcOrd="0" destOrd="0" presId="urn:microsoft.com/office/officeart/2005/8/layout/radial1"/>
    <dgm:cxn modelId="{9880F3D6-2656-4069-A192-FAE2A2B752C9}" type="presOf" srcId="{8CAFC321-4DE7-4590-82DA-CF2C47C83999}" destId="{2502F404-3DBD-4474-8139-681E70839087}" srcOrd="0" destOrd="0" presId="urn:microsoft.com/office/officeart/2005/8/layout/radial1"/>
    <dgm:cxn modelId="{D64A66DA-A272-4914-B9E7-B5FA10A9D4A8}" srcId="{FC919556-1792-4573-9C08-167E557E62A0}" destId="{8AA83647-5A71-42FF-BFF7-76E7088108BE}" srcOrd="4" destOrd="0" parTransId="{42CCC438-E305-4D83-9B98-86E23508FFC4}" sibTransId="{FE3E6CC9-A87C-4BB3-ADDF-B0AE8EAE0664}"/>
    <dgm:cxn modelId="{A43B3A0E-7BC7-45DF-B535-BA99F38DC837}" type="presOf" srcId="{42CCC438-E305-4D83-9B98-86E23508FFC4}" destId="{B8424F27-2F57-4FC7-848E-767E7EFDE30A}" srcOrd="0" destOrd="0" presId="urn:microsoft.com/office/officeart/2005/8/layout/radial1"/>
    <dgm:cxn modelId="{492E0205-6624-442A-BE83-469F24A01FFB}" type="presOf" srcId="{602940AF-5C79-499B-870E-45389922B7C4}" destId="{15AAAD59-8285-4CDB-85B8-6CF7AF88B49B}" srcOrd="0" destOrd="0" presId="urn:microsoft.com/office/officeart/2005/8/layout/radial1"/>
    <dgm:cxn modelId="{805169A3-389D-444B-9A90-A4E39A9F5DCF}" srcId="{FC919556-1792-4573-9C08-167E557E62A0}" destId="{8CAFC321-4DE7-4590-82DA-CF2C47C83999}" srcOrd="2" destOrd="0" parTransId="{2F11B513-BBCF-4694-AAE4-FB0DDEB648A1}" sibTransId="{5F42D9DB-ACB8-4E44-B99F-7BEB3261CE4A}"/>
    <dgm:cxn modelId="{9FB54761-4719-48AA-A985-66966F7EA88B}" type="presOf" srcId="{8AA83647-5A71-42FF-BFF7-76E7088108BE}" destId="{253CE10B-0534-4556-A38B-B1B948CED0D3}" srcOrd="0" destOrd="0" presId="urn:microsoft.com/office/officeart/2005/8/layout/radial1"/>
    <dgm:cxn modelId="{D457063D-03F8-497F-B1AF-D21B41F01986}" type="presParOf" srcId="{7E41E9AE-F98B-4926-A6D5-C3FE2A560550}" destId="{8ABBFB45-AA5F-4E4F-8425-8E9F47F93988}" srcOrd="0" destOrd="0" presId="urn:microsoft.com/office/officeart/2005/8/layout/radial1"/>
    <dgm:cxn modelId="{47443428-29E3-48A7-BDDA-E8219872584B}" type="presParOf" srcId="{7E41E9AE-F98B-4926-A6D5-C3FE2A560550}" destId="{8E7DB392-B389-4B7B-B94B-E74FABB680D1}" srcOrd="1" destOrd="0" presId="urn:microsoft.com/office/officeart/2005/8/layout/radial1"/>
    <dgm:cxn modelId="{27CB52CD-3EC6-4B76-A369-78E62768FA3B}" type="presParOf" srcId="{8E7DB392-B389-4B7B-B94B-E74FABB680D1}" destId="{B27FDBA2-CF4B-49E0-807F-A498F3C922FD}" srcOrd="0" destOrd="0" presId="urn:microsoft.com/office/officeart/2005/8/layout/radial1"/>
    <dgm:cxn modelId="{5AFF3C47-D83E-4A02-B451-E46865951DDE}" type="presParOf" srcId="{7E41E9AE-F98B-4926-A6D5-C3FE2A560550}" destId="{FEF0DB92-B820-443D-AE34-1D298547A1BA}" srcOrd="2" destOrd="0" presId="urn:microsoft.com/office/officeart/2005/8/layout/radial1"/>
    <dgm:cxn modelId="{916C8B0D-5CF7-4A2F-A8FB-9C3A6FA95199}" type="presParOf" srcId="{7E41E9AE-F98B-4926-A6D5-C3FE2A560550}" destId="{0B531D94-445F-4B59-9B4B-68DC9482AA7E}" srcOrd="3" destOrd="0" presId="urn:microsoft.com/office/officeart/2005/8/layout/radial1"/>
    <dgm:cxn modelId="{40C145B5-7F9D-4B3D-8175-09AF751D0602}" type="presParOf" srcId="{0B531D94-445F-4B59-9B4B-68DC9482AA7E}" destId="{B1F7A4A1-C381-4EB2-946E-C71FE1548095}" srcOrd="0" destOrd="0" presId="urn:microsoft.com/office/officeart/2005/8/layout/radial1"/>
    <dgm:cxn modelId="{42AE151B-7C3D-46D4-898E-3CDA166A4A90}" type="presParOf" srcId="{7E41E9AE-F98B-4926-A6D5-C3FE2A560550}" destId="{15AAAD59-8285-4CDB-85B8-6CF7AF88B49B}" srcOrd="4" destOrd="0" presId="urn:microsoft.com/office/officeart/2005/8/layout/radial1"/>
    <dgm:cxn modelId="{DA273E21-56CE-4CC4-8FAE-FCA3F141BEFD}" type="presParOf" srcId="{7E41E9AE-F98B-4926-A6D5-C3FE2A560550}" destId="{94897CCD-BFFF-498F-A5F7-9F71CA8A430C}" srcOrd="5" destOrd="0" presId="urn:microsoft.com/office/officeart/2005/8/layout/radial1"/>
    <dgm:cxn modelId="{F7CA60AD-BDFE-4369-9064-381B34B2DE3F}" type="presParOf" srcId="{94897CCD-BFFF-498F-A5F7-9F71CA8A430C}" destId="{46786D3A-D3AB-434D-8130-5F7B90973113}" srcOrd="0" destOrd="0" presId="urn:microsoft.com/office/officeart/2005/8/layout/radial1"/>
    <dgm:cxn modelId="{8764197F-BB19-4D01-B14C-9613274A829B}" type="presParOf" srcId="{7E41E9AE-F98B-4926-A6D5-C3FE2A560550}" destId="{2502F404-3DBD-4474-8139-681E70839087}" srcOrd="6" destOrd="0" presId="urn:microsoft.com/office/officeart/2005/8/layout/radial1"/>
    <dgm:cxn modelId="{3A4F9E17-DE27-4F11-854B-FE73B41AE1DD}" type="presParOf" srcId="{7E41E9AE-F98B-4926-A6D5-C3FE2A560550}" destId="{ACADA8E3-9063-4238-A235-78602547BB04}" srcOrd="7" destOrd="0" presId="urn:microsoft.com/office/officeart/2005/8/layout/radial1"/>
    <dgm:cxn modelId="{40600C3A-D98E-45CC-B712-3574F9462DB4}" type="presParOf" srcId="{ACADA8E3-9063-4238-A235-78602547BB04}" destId="{FC9485D7-2B65-49B5-AADF-A20E1D619E12}" srcOrd="0" destOrd="0" presId="urn:microsoft.com/office/officeart/2005/8/layout/radial1"/>
    <dgm:cxn modelId="{41290EE2-C26D-4075-964B-6C0F7AC06358}" type="presParOf" srcId="{7E41E9AE-F98B-4926-A6D5-C3FE2A560550}" destId="{B63453CD-BC26-461D-89E7-A74E91896CB2}" srcOrd="8" destOrd="0" presId="urn:microsoft.com/office/officeart/2005/8/layout/radial1"/>
    <dgm:cxn modelId="{79846491-3FF1-41C2-BD76-9E2A6D1E9F5E}" type="presParOf" srcId="{7E41E9AE-F98B-4926-A6D5-C3FE2A560550}" destId="{B8424F27-2F57-4FC7-848E-767E7EFDE30A}" srcOrd="9" destOrd="0" presId="urn:microsoft.com/office/officeart/2005/8/layout/radial1"/>
    <dgm:cxn modelId="{1E6A6263-08DD-46CF-849B-E585D380D680}" type="presParOf" srcId="{B8424F27-2F57-4FC7-848E-767E7EFDE30A}" destId="{C30FFA82-8E52-452F-AE8F-C8673C6C4B2E}" srcOrd="0" destOrd="0" presId="urn:microsoft.com/office/officeart/2005/8/layout/radial1"/>
    <dgm:cxn modelId="{1E21C3DF-8327-4EA0-920B-B4E1603D4FC7}" type="presParOf" srcId="{7E41E9AE-F98B-4926-A6D5-C3FE2A560550}" destId="{253CE10B-0534-4556-A38B-B1B948CED0D3}" srcOrd="10" destOrd="0" presId="urn:microsoft.com/office/officeart/2005/8/layout/radial1"/>
    <dgm:cxn modelId="{633D55E5-D6C3-4745-B019-E7161EFE86A6}" type="presParOf" srcId="{7E41E9AE-F98B-4926-A6D5-C3FE2A560550}" destId="{071741C7-6941-46B5-96FE-B43C7ED6BDED}" srcOrd="11" destOrd="0" presId="urn:microsoft.com/office/officeart/2005/8/layout/radial1"/>
    <dgm:cxn modelId="{A744AB63-59A8-41F1-AEF1-10EC2517A479}" type="presParOf" srcId="{071741C7-6941-46B5-96FE-B43C7ED6BDED}" destId="{FFDA5E00-246A-4423-9CAB-07B82A8AA10A}" srcOrd="0" destOrd="0" presId="urn:microsoft.com/office/officeart/2005/8/layout/radial1"/>
    <dgm:cxn modelId="{57E847D7-7AB4-4A0D-81EE-C03C3363286D}" type="presParOf" srcId="{7E41E9AE-F98B-4926-A6D5-C3FE2A560550}" destId="{D0E35D24-0344-4945-AB45-B5F657C0A6A5}" srcOrd="12" destOrd="0" presId="urn:microsoft.com/office/officeart/2005/8/layout/radial1"/>
    <dgm:cxn modelId="{824A7B8A-C92F-4E2E-89D6-FE7CC089A8C2}" type="presParOf" srcId="{7E41E9AE-F98B-4926-A6D5-C3FE2A560550}" destId="{ED48E199-EE30-462D-B134-CFED3480B112}" srcOrd="13" destOrd="0" presId="urn:microsoft.com/office/officeart/2005/8/layout/radial1"/>
    <dgm:cxn modelId="{808C1CD7-86A7-491C-80D8-4C79C29FE3E9}" type="presParOf" srcId="{ED48E199-EE30-462D-B134-CFED3480B112}" destId="{7D98DFC5-CEBB-4532-B81A-88420CB84756}" srcOrd="0" destOrd="0" presId="urn:microsoft.com/office/officeart/2005/8/layout/radial1"/>
    <dgm:cxn modelId="{5EFE38CC-23D3-450F-BCAA-630E53D4B55B}" type="presParOf" srcId="{7E41E9AE-F98B-4926-A6D5-C3FE2A560550}" destId="{68B78135-ABE2-4851-A853-7BFB4B75052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EFEB5-B2CC-4F66-971F-C0575F4381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7E061A3-6D4A-49C6-B59E-37BA2291DF25}">
      <dgm:prSet phldrT="[Text]"/>
      <dgm:spPr>
        <a:solidFill>
          <a:schemeClr val="accent3"/>
        </a:solidFill>
      </dgm:spPr>
      <dgm:t>
        <a:bodyPr/>
        <a:lstStyle/>
        <a:p>
          <a:pPr algn="ctr"/>
          <a:r>
            <a:rPr lang="en-US" dirty="0" smtClean="0"/>
            <a:t>Performance</a:t>
          </a:r>
          <a:r>
            <a:rPr lang="en-US" baseline="0" dirty="0" smtClean="0"/>
            <a:t> Measurement</a:t>
          </a:r>
          <a:endParaRPr lang="en-US" dirty="0"/>
        </a:p>
      </dgm:t>
    </dgm:pt>
    <dgm:pt modelId="{48DB47AF-947D-4C3E-935E-726D74C5FBB5}" type="parTrans" cxnId="{AA9598D2-3446-4535-884A-DE90AA25F75E}">
      <dgm:prSet/>
      <dgm:spPr/>
      <dgm:t>
        <a:bodyPr/>
        <a:lstStyle/>
        <a:p>
          <a:endParaRPr lang="en-US"/>
        </a:p>
      </dgm:t>
    </dgm:pt>
    <dgm:pt modelId="{03A997F1-6753-4AC3-B089-7D150FFD3F66}" type="sibTrans" cxnId="{AA9598D2-3446-4535-884A-DE90AA25F75E}">
      <dgm:prSet/>
      <dgm:spPr/>
      <dgm:t>
        <a:bodyPr/>
        <a:lstStyle/>
        <a:p>
          <a:endParaRPr lang="en-US"/>
        </a:p>
      </dgm:t>
    </dgm:pt>
    <dgm:pt modelId="{F21C941A-B043-4173-B7F4-68BF12E9A163}">
      <dgm:prSet phldrT="[Text]"/>
      <dgm:spPr>
        <a:solidFill>
          <a:schemeClr val="accent3"/>
        </a:solidFill>
      </dgm:spPr>
      <dgm:t>
        <a:bodyPr/>
        <a:lstStyle/>
        <a:p>
          <a:r>
            <a:rPr lang="en-US" dirty="0" smtClean="0"/>
            <a:t>Tax &amp; Regulatory Policy</a:t>
          </a:r>
          <a:endParaRPr lang="en-US" dirty="0"/>
        </a:p>
      </dgm:t>
    </dgm:pt>
    <dgm:pt modelId="{7FA1D3D4-3BCE-45D9-A1C9-3821E94763EF}" type="parTrans" cxnId="{0DCCDA33-AD96-40DE-B845-0AF45926EA7A}">
      <dgm:prSet/>
      <dgm:spPr/>
      <dgm:t>
        <a:bodyPr/>
        <a:lstStyle/>
        <a:p>
          <a:endParaRPr lang="en-US"/>
        </a:p>
      </dgm:t>
    </dgm:pt>
    <dgm:pt modelId="{5F96FEFF-04E5-484D-8D04-FD123850A798}" type="sibTrans" cxnId="{0DCCDA33-AD96-40DE-B845-0AF45926EA7A}">
      <dgm:prSet/>
      <dgm:spPr/>
      <dgm:t>
        <a:bodyPr/>
        <a:lstStyle/>
        <a:p>
          <a:endParaRPr lang="en-US"/>
        </a:p>
      </dgm:t>
    </dgm:pt>
    <dgm:pt modelId="{6CE2B773-EC7E-4045-AC7A-118119EBD111}">
      <dgm:prSet phldrT="[Text]"/>
      <dgm:spPr>
        <a:solidFill>
          <a:schemeClr val="accent3"/>
        </a:solidFill>
      </dgm:spPr>
      <dgm:t>
        <a:bodyPr/>
        <a:lstStyle/>
        <a:p>
          <a:r>
            <a:rPr lang="en-US" dirty="0" smtClean="0"/>
            <a:t> Financial &amp; Capacity Challenges</a:t>
          </a:r>
          <a:endParaRPr lang="en-US" dirty="0"/>
        </a:p>
      </dgm:t>
    </dgm:pt>
    <dgm:pt modelId="{01186B22-F6AA-4A03-8B3E-CF1B1C466937}" type="parTrans" cxnId="{1B600063-E3F6-47F8-94FF-B254380ECD57}">
      <dgm:prSet/>
      <dgm:spPr/>
      <dgm:t>
        <a:bodyPr/>
        <a:lstStyle/>
        <a:p>
          <a:endParaRPr lang="en-US"/>
        </a:p>
      </dgm:t>
    </dgm:pt>
    <dgm:pt modelId="{34467B90-BC29-43C9-892E-C24FF4B65408}" type="sibTrans" cxnId="{1B600063-E3F6-47F8-94FF-B254380ECD57}">
      <dgm:prSet/>
      <dgm:spPr/>
      <dgm:t>
        <a:bodyPr/>
        <a:lstStyle/>
        <a:p>
          <a:endParaRPr lang="en-US"/>
        </a:p>
      </dgm:t>
    </dgm:pt>
    <dgm:pt modelId="{AE55D805-A473-44F6-96B4-F94188888ED3}">
      <dgm:prSet phldrT="[Text]"/>
      <dgm:spPr>
        <a:solidFill>
          <a:schemeClr val="accent3"/>
        </a:solidFill>
      </dgm:spPr>
      <dgm:t>
        <a:bodyPr/>
        <a:lstStyle/>
        <a:p>
          <a:r>
            <a:rPr lang="en-US" dirty="0" smtClean="0"/>
            <a:t>Transparency</a:t>
          </a:r>
        </a:p>
        <a:p>
          <a:r>
            <a:rPr lang="en-US" dirty="0" smtClean="0"/>
            <a:t>Big Data</a:t>
          </a:r>
          <a:endParaRPr lang="en-US" dirty="0"/>
        </a:p>
      </dgm:t>
    </dgm:pt>
    <dgm:pt modelId="{6F0320AF-00EF-4A78-93FE-6E8EEE9D2B7C}" type="parTrans" cxnId="{93163708-AA4D-4F59-812E-68348205A38A}">
      <dgm:prSet/>
      <dgm:spPr/>
      <dgm:t>
        <a:bodyPr/>
        <a:lstStyle/>
        <a:p>
          <a:endParaRPr lang="en-US"/>
        </a:p>
      </dgm:t>
    </dgm:pt>
    <dgm:pt modelId="{999ED859-F2AD-425C-8BA4-4E61489274A6}" type="sibTrans" cxnId="{93163708-AA4D-4F59-812E-68348205A38A}">
      <dgm:prSet/>
      <dgm:spPr/>
      <dgm:t>
        <a:bodyPr/>
        <a:lstStyle/>
        <a:p>
          <a:endParaRPr lang="en-US"/>
        </a:p>
      </dgm:t>
    </dgm:pt>
    <dgm:pt modelId="{2512CF6D-1A51-4981-9D84-086593D4D221}">
      <dgm:prSet phldrT="[Text]"/>
      <dgm:spPr>
        <a:solidFill>
          <a:schemeClr val="accent3"/>
        </a:solidFill>
      </dgm:spPr>
      <dgm:t>
        <a:bodyPr/>
        <a:lstStyle/>
        <a:p>
          <a:r>
            <a:rPr lang="en-US" dirty="0" smtClean="0"/>
            <a:t>Accountability</a:t>
          </a:r>
          <a:endParaRPr lang="en-US" dirty="0"/>
        </a:p>
      </dgm:t>
    </dgm:pt>
    <dgm:pt modelId="{570BC1BF-BE6F-4106-B840-6B85F9A1BCBB}" type="parTrans" cxnId="{02BCD9D0-38B9-45A1-97B9-B2FB04409CDD}">
      <dgm:prSet/>
      <dgm:spPr/>
      <dgm:t>
        <a:bodyPr/>
        <a:lstStyle/>
        <a:p>
          <a:endParaRPr lang="en-US"/>
        </a:p>
      </dgm:t>
    </dgm:pt>
    <dgm:pt modelId="{5BDF741D-C31D-4409-90E0-4FDB3D895062}" type="sibTrans" cxnId="{02BCD9D0-38B9-45A1-97B9-B2FB04409CDD}">
      <dgm:prSet/>
      <dgm:spPr/>
      <dgm:t>
        <a:bodyPr/>
        <a:lstStyle/>
        <a:p>
          <a:endParaRPr lang="en-US"/>
        </a:p>
      </dgm:t>
    </dgm:pt>
    <dgm:pt modelId="{FC451CB4-30EC-43D5-8B13-65170FDB256A}">
      <dgm:prSet phldrT="[Text]"/>
      <dgm:spPr>
        <a:solidFill>
          <a:schemeClr val="accent3"/>
        </a:solidFill>
      </dgm:spPr>
      <dgm:t>
        <a:bodyPr/>
        <a:lstStyle/>
        <a:p>
          <a:r>
            <a:rPr lang="en-US" dirty="0" smtClean="0"/>
            <a:t>Fee for Service &amp; Enterprises</a:t>
          </a:r>
          <a:endParaRPr lang="en-US" dirty="0"/>
        </a:p>
      </dgm:t>
    </dgm:pt>
    <dgm:pt modelId="{C2854379-BFFA-448C-A590-B548D830EBBD}" type="parTrans" cxnId="{10458385-663B-4318-B6AC-C31D78068247}">
      <dgm:prSet/>
      <dgm:spPr/>
      <dgm:t>
        <a:bodyPr/>
        <a:lstStyle/>
        <a:p>
          <a:endParaRPr lang="en-US"/>
        </a:p>
      </dgm:t>
    </dgm:pt>
    <dgm:pt modelId="{CBC0E853-1ED2-4A77-96D6-E25D46825A40}" type="sibTrans" cxnId="{10458385-663B-4318-B6AC-C31D78068247}">
      <dgm:prSet/>
      <dgm:spPr/>
      <dgm:t>
        <a:bodyPr/>
        <a:lstStyle/>
        <a:p>
          <a:endParaRPr lang="en-US"/>
        </a:p>
      </dgm:t>
    </dgm:pt>
    <dgm:pt modelId="{C15CBFD4-FCB2-4774-B2E4-8979520863B1}">
      <dgm:prSet phldrT="[Text]"/>
      <dgm:spPr>
        <a:solidFill>
          <a:schemeClr val="accent3"/>
        </a:solidFill>
      </dgm:spPr>
      <dgm:t>
        <a:bodyPr/>
        <a:lstStyle/>
        <a:p>
          <a:pPr algn="ctr"/>
          <a:r>
            <a:rPr lang="en-US" dirty="0" smtClean="0"/>
            <a:t> Economic &amp; Social Impact</a:t>
          </a:r>
          <a:endParaRPr lang="en-US" dirty="0"/>
        </a:p>
      </dgm:t>
    </dgm:pt>
    <dgm:pt modelId="{1B4E140B-EFF5-4902-BEF0-21E6C3F595CD}" type="parTrans" cxnId="{4EB452A0-9329-40CA-819B-933108A2D5F4}">
      <dgm:prSet/>
      <dgm:spPr/>
      <dgm:t>
        <a:bodyPr/>
        <a:lstStyle/>
        <a:p>
          <a:endParaRPr lang="en-US"/>
        </a:p>
      </dgm:t>
    </dgm:pt>
    <dgm:pt modelId="{EDBB4E94-ACF8-4D65-911F-F65D9A02EED0}" type="sibTrans" cxnId="{4EB452A0-9329-40CA-819B-933108A2D5F4}">
      <dgm:prSet/>
      <dgm:spPr/>
      <dgm:t>
        <a:bodyPr/>
        <a:lstStyle/>
        <a:p>
          <a:endParaRPr lang="en-US"/>
        </a:p>
      </dgm:t>
    </dgm:pt>
    <dgm:pt modelId="{DF67EABF-BBFB-4C93-89DF-D1A2F98FF857}">
      <dgm:prSet phldrT="[Text]"/>
      <dgm:spPr>
        <a:solidFill>
          <a:schemeClr val="accent3"/>
        </a:solidFill>
      </dgm:spPr>
      <dgm:t>
        <a:bodyPr/>
        <a:lstStyle/>
        <a:p>
          <a:r>
            <a:rPr lang="en-US" dirty="0" smtClean="0"/>
            <a:t>Online &amp; New Giving Tools</a:t>
          </a:r>
          <a:endParaRPr lang="en-US" dirty="0"/>
        </a:p>
      </dgm:t>
    </dgm:pt>
    <dgm:pt modelId="{72E74E8F-CCEF-4E01-BAF1-2A5CCFDECD9E}" type="parTrans" cxnId="{FEE73F93-37BC-43D9-AF3D-9897F9B13E63}">
      <dgm:prSet/>
      <dgm:spPr/>
      <dgm:t>
        <a:bodyPr/>
        <a:lstStyle/>
        <a:p>
          <a:endParaRPr lang="en-US"/>
        </a:p>
      </dgm:t>
    </dgm:pt>
    <dgm:pt modelId="{AE7F0D22-F6BF-4B8F-B71D-3AA529BFE6EF}" type="sibTrans" cxnId="{FEE73F93-37BC-43D9-AF3D-9897F9B13E63}">
      <dgm:prSet/>
      <dgm:spPr/>
      <dgm:t>
        <a:bodyPr/>
        <a:lstStyle/>
        <a:p>
          <a:endParaRPr lang="en-US"/>
        </a:p>
      </dgm:t>
    </dgm:pt>
    <dgm:pt modelId="{FEA61BFB-335B-4B1D-98A3-237785977516}">
      <dgm:prSet phldrT="[Text]"/>
      <dgm:spPr>
        <a:solidFill>
          <a:schemeClr val="accent3"/>
        </a:solidFill>
      </dgm:spPr>
      <dgm:t>
        <a:bodyPr/>
        <a:lstStyle/>
        <a:p>
          <a:r>
            <a:rPr lang="en-US" dirty="0" smtClean="0"/>
            <a:t>Impact Investing &amp; </a:t>
          </a:r>
        </a:p>
        <a:p>
          <a:r>
            <a:rPr lang="en-US" dirty="0" smtClean="0"/>
            <a:t>Social Impact Bonds </a:t>
          </a:r>
          <a:endParaRPr lang="en-US" dirty="0"/>
        </a:p>
      </dgm:t>
    </dgm:pt>
    <dgm:pt modelId="{1DF63316-DE8B-4F2C-A631-8CFF6DE9D2B1}" type="parTrans" cxnId="{8E1C79A7-CF87-424B-8FE3-9E7C185AE25D}">
      <dgm:prSet/>
      <dgm:spPr/>
      <dgm:t>
        <a:bodyPr/>
        <a:lstStyle/>
        <a:p>
          <a:endParaRPr lang="en-US"/>
        </a:p>
      </dgm:t>
    </dgm:pt>
    <dgm:pt modelId="{3C220317-86C7-4B16-BEE2-DF5A6C84FD4A}" type="sibTrans" cxnId="{8E1C79A7-CF87-424B-8FE3-9E7C185AE25D}">
      <dgm:prSet/>
      <dgm:spPr/>
      <dgm:t>
        <a:bodyPr/>
        <a:lstStyle/>
        <a:p>
          <a:endParaRPr lang="en-US"/>
        </a:p>
      </dgm:t>
    </dgm:pt>
    <dgm:pt modelId="{1790F77B-FDEB-4E85-B12A-900BD3D17701}" type="pres">
      <dgm:prSet presAssocID="{E18EFEB5-B2CC-4F66-971F-C0575F4381A4}" presName="diagram" presStyleCnt="0">
        <dgm:presLayoutVars>
          <dgm:dir/>
          <dgm:resizeHandles val="exact"/>
        </dgm:presLayoutVars>
      </dgm:prSet>
      <dgm:spPr/>
      <dgm:t>
        <a:bodyPr/>
        <a:lstStyle/>
        <a:p>
          <a:endParaRPr lang="en-US"/>
        </a:p>
      </dgm:t>
    </dgm:pt>
    <dgm:pt modelId="{808FE6D6-F62D-437F-A848-CF03BFA89F70}" type="pres">
      <dgm:prSet presAssocID="{AE55D805-A473-44F6-96B4-F94188888ED3}" presName="node" presStyleLbl="node1" presStyleIdx="0" presStyleCnt="9">
        <dgm:presLayoutVars>
          <dgm:bulletEnabled val="1"/>
        </dgm:presLayoutVars>
      </dgm:prSet>
      <dgm:spPr/>
      <dgm:t>
        <a:bodyPr/>
        <a:lstStyle/>
        <a:p>
          <a:endParaRPr lang="en-US"/>
        </a:p>
      </dgm:t>
    </dgm:pt>
    <dgm:pt modelId="{69A37175-67A8-43FF-ACC8-E3670F6CB41C}" type="pres">
      <dgm:prSet presAssocID="{999ED859-F2AD-425C-8BA4-4E61489274A6}" presName="sibTrans" presStyleCnt="0"/>
      <dgm:spPr/>
    </dgm:pt>
    <dgm:pt modelId="{99329BA7-FAA7-4FD7-8A39-4287AE8AFD83}" type="pres">
      <dgm:prSet presAssocID="{2512CF6D-1A51-4981-9D84-086593D4D221}" presName="node" presStyleLbl="node1" presStyleIdx="1" presStyleCnt="9">
        <dgm:presLayoutVars>
          <dgm:bulletEnabled val="1"/>
        </dgm:presLayoutVars>
      </dgm:prSet>
      <dgm:spPr/>
      <dgm:t>
        <a:bodyPr/>
        <a:lstStyle/>
        <a:p>
          <a:endParaRPr lang="en-US"/>
        </a:p>
      </dgm:t>
    </dgm:pt>
    <dgm:pt modelId="{1FBA3861-08C2-4560-8FFF-6E5FCB1E1621}" type="pres">
      <dgm:prSet presAssocID="{5BDF741D-C31D-4409-90E0-4FDB3D895062}" presName="sibTrans" presStyleCnt="0"/>
      <dgm:spPr/>
    </dgm:pt>
    <dgm:pt modelId="{9F8692B0-924A-4EBD-94D9-64ECF1F9C541}" type="pres">
      <dgm:prSet presAssocID="{E7E061A3-6D4A-49C6-B59E-37BA2291DF25}" presName="node" presStyleLbl="node1" presStyleIdx="2" presStyleCnt="9">
        <dgm:presLayoutVars>
          <dgm:bulletEnabled val="1"/>
        </dgm:presLayoutVars>
      </dgm:prSet>
      <dgm:spPr/>
      <dgm:t>
        <a:bodyPr/>
        <a:lstStyle/>
        <a:p>
          <a:endParaRPr lang="en-US"/>
        </a:p>
      </dgm:t>
    </dgm:pt>
    <dgm:pt modelId="{CE2BCE39-3EDE-406B-A607-36F7C22B0769}" type="pres">
      <dgm:prSet presAssocID="{03A997F1-6753-4AC3-B089-7D150FFD3F66}" presName="sibTrans" presStyleCnt="0"/>
      <dgm:spPr/>
    </dgm:pt>
    <dgm:pt modelId="{421AC471-33CC-4763-AB38-4E35176FA005}" type="pres">
      <dgm:prSet presAssocID="{C15CBFD4-FCB2-4774-B2E4-8979520863B1}" presName="node" presStyleLbl="node1" presStyleIdx="3" presStyleCnt="9">
        <dgm:presLayoutVars>
          <dgm:bulletEnabled val="1"/>
        </dgm:presLayoutVars>
      </dgm:prSet>
      <dgm:spPr/>
      <dgm:t>
        <a:bodyPr/>
        <a:lstStyle/>
        <a:p>
          <a:endParaRPr lang="en-US"/>
        </a:p>
      </dgm:t>
    </dgm:pt>
    <dgm:pt modelId="{F8B7DDF4-7A6C-4050-B929-A16D628D73FE}" type="pres">
      <dgm:prSet presAssocID="{EDBB4E94-ACF8-4D65-911F-F65D9A02EED0}" presName="sibTrans" presStyleCnt="0"/>
      <dgm:spPr/>
    </dgm:pt>
    <dgm:pt modelId="{4C066DDD-1646-43A8-988A-1EC8629699D7}" type="pres">
      <dgm:prSet presAssocID="{F21C941A-B043-4173-B7F4-68BF12E9A163}" presName="node" presStyleLbl="node1" presStyleIdx="4" presStyleCnt="9">
        <dgm:presLayoutVars>
          <dgm:bulletEnabled val="1"/>
        </dgm:presLayoutVars>
      </dgm:prSet>
      <dgm:spPr/>
      <dgm:t>
        <a:bodyPr/>
        <a:lstStyle/>
        <a:p>
          <a:endParaRPr lang="en-US"/>
        </a:p>
      </dgm:t>
    </dgm:pt>
    <dgm:pt modelId="{59286607-B9A9-4A21-8214-472D4400E96C}" type="pres">
      <dgm:prSet presAssocID="{5F96FEFF-04E5-484D-8D04-FD123850A798}" presName="sibTrans" presStyleCnt="0"/>
      <dgm:spPr/>
    </dgm:pt>
    <dgm:pt modelId="{BAE2073B-6E00-4F75-A138-7B633F069DEF}" type="pres">
      <dgm:prSet presAssocID="{6CE2B773-EC7E-4045-AC7A-118119EBD111}" presName="node" presStyleLbl="node1" presStyleIdx="5" presStyleCnt="9">
        <dgm:presLayoutVars>
          <dgm:bulletEnabled val="1"/>
        </dgm:presLayoutVars>
      </dgm:prSet>
      <dgm:spPr/>
      <dgm:t>
        <a:bodyPr/>
        <a:lstStyle/>
        <a:p>
          <a:endParaRPr lang="en-US"/>
        </a:p>
      </dgm:t>
    </dgm:pt>
    <dgm:pt modelId="{9EA9B6AB-5CC7-4799-B56B-5B2C9E76217B}" type="pres">
      <dgm:prSet presAssocID="{34467B90-BC29-43C9-892E-C24FF4B65408}" presName="sibTrans" presStyleCnt="0"/>
      <dgm:spPr/>
    </dgm:pt>
    <dgm:pt modelId="{374D3785-2C41-4ADC-BEA9-736B6A6C69BD}" type="pres">
      <dgm:prSet presAssocID="{FC451CB4-30EC-43D5-8B13-65170FDB256A}" presName="node" presStyleLbl="node1" presStyleIdx="6" presStyleCnt="9">
        <dgm:presLayoutVars>
          <dgm:bulletEnabled val="1"/>
        </dgm:presLayoutVars>
      </dgm:prSet>
      <dgm:spPr/>
      <dgm:t>
        <a:bodyPr/>
        <a:lstStyle/>
        <a:p>
          <a:endParaRPr lang="en-US"/>
        </a:p>
      </dgm:t>
    </dgm:pt>
    <dgm:pt modelId="{C3EDFD11-C2ED-4A65-9484-0E1932DBDE49}" type="pres">
      <dgm:prSet presAssocID="{CBC0E853-1ED2-4A77-96D6-E25D46825A40}" presName="sibTrans" presStyleCnt="0"/>
      <dgm:spPr/>
    </dgm:pt>
    <dgm:pt modelId="{ACFDE150-C6A9-42DB-9D0E-62B620AC2AEE}" type="pres">
      <dgm:prSet presAssocID="{DF67EABF-BBFB-4C93-89DF-D1A2F98FF857}" presName="node" presStyleLbl="node1" presStyleIdx="7" presStyleCnt="9">
        <dgm:presLayoutVars>
          <dgm:bulletEnabled val="1"/>
        </dgm:presLayoutVars>
      </dgm:prSet>
      <dgm:spPr/>
      <dgm:t>
        <a:bodyPr/>
        <a:lstStyle/>
        <a:p>
          <a:endParaRPr lang="en-US"/>
        </a:p>
      </dgm:t>
    </dgm:pt>
    <dgm:pt modelId="{300C2B04-7BF8-4E7D-A626-055AF65FDAE8}" type="pres">
      <dgm:prSet presAssocID="{AE7F0D22-F6BF-4B8F-B71D-3AA529BFE6EF}" presName="sibTrans" presStyleCnt="0"/>
      <dgm:spPr/>
    </dgm:pt>
    <dgm:pt modelId="{E5F0A4D0-758C-405F-A15E-81A4B5148BDD}" type="pres">
      <dgm:prSet presAssocID="{FEA61BFB-335B-4B1D-98A3-237785977516}" presName="node" presStyleLbl="node1" presStyleIdx="8" presStyleCnt="9">
        <dgm:presLayoutVars>
          <dgm:bulletEnabled val="1"/>
        </dgm:presLayoutVars>
      </dgm:prSet>
      <dgm:spPr/>
      <dgm:t>
        <a:bodyPr/>
        <a:lstStyle/>
        <a:p>
          <a:endParaRPr lang="en-US"/>
        </a:p>
      </dgm:t>
    </dgm:pt>
  </dgm:ptLst>
  <dgm:cxnLst>
    <dgm:cxn modelId="{AA9598D2-3446-4535-884A-DE90AA25F75E}" srcId="{E18EFEB5-B2CC-4F66-971F-C0575F4381A4}" destId="{E7E061A3-6D4A-49C6-B59E-37BA2291DF25}" srcOrd="2" destOrd="0" parTransId="{48DB47AF-947D-4C3E-935E-726D74C5FBB5}" sibTransId="{03A997F1-6753-4AC3-B089-7D150FFD3F66}"/>
    <dgm:cxn modelId="{44BDE9AC-3B07-4321-8888-2DAB1CD3777C}" type="presOf" srcId="{DF67EABF-BBFB-4C93-89DF-D1A2F98FF857}" destId="{ACFDE150-C6A9-42DB-9D0E-62B620AC2AEE}" srcOrd="0" destOrd="0" presId="urn:microsoft.com/office/officeart/2005/8/layout/default"/>
    <dgm:cxn modelId="{4EB452A0-9329-40CA-819B-933108A2D5F4}" srcId="{E18EFEB5-B2CC-4F66-971F-C0575F4381A4}" destId="{C15CBFD4-FCB2-4774-B2E4-8979520863B1}" srcOrd="3" destOrd="0" parTransId="{1B4E140B-EFF5-4902-BEF0-21E6C3F595CD}" sibTransId="{EDBB4E94-ACF8-4D65-911F-F65D9A02EED0}"/>
    <dgm:cxn modelId="{1B600063-E3F6-47F8-94FF-B254380ECD57}" srcId="{E18EFEB5-B2CC-4F66-971F-C0575F4381A4}" destId="{6CE2B773-EC7E-4045-AC7A-118119EBD111}" srcOrd="5" destOrd="0" parTransId="{01186B22-F6AA-4A03-8B3E-CF1B1C466937}" sibTransId="{34467B90-BC29-43C9-892E-C24FF4B65408}"/>
    <dgm:cxn modelId="{93163708-AA4D-4F59-812E-68348205A38A}" srcId="{E18EFEB5-B2CC-4F66-971F-C0575F4381A4}" destId="{AE55D805-A473-44F6-96B4-F94188888ED3}" srcOrd="0" destOrd="0" parTransId="{6F0320AF-00EF-4A78-93FE-6E8EEE9D2B7C}" sibTransId="{999ED859-F2AD-425C-8BA4-4E61489274A6}"/>
    <dgm:cxn modelId="{7D5F48DC-958A-4392-82C6-8636C333B2F1}" type="presOf" srcId="{FEA61BFB-335B-4B1D-98A3-237785977516}" destId="{E5F0A4D0-758C-405F-A15E-81A4B5148BDD}" srcOrd="0" destOrd="0" presId="urn:microsoft.com/office/officeart/2005/8/layout/default"/>
    <dgm:cxn modelId="{2ED8A369-C060-487C-85FD-BC01F6C370CE}" type="presOf" srcId="{E18EFEB5-B2CC-4F66-971F-C0575F4381A4}" destId="{1790F77B-FDEB-4E85-B12A-900BD3D17701}" srcOrd="0" destOrd="0" presId="urn:microsoft.com/office/officeart/2005/8/layout/default"/>
    <dgm:cxn modelId="{84CB8C70-2F51-4B8F-BCD8-C340E7E5A944}" type="presOf" srcId="{F21C941A-B043-4173-B7F4-68BF12E9A163}" destId="{4C066DDD-1646-43A8-988A-1EC8629699D7}" srcOrd="0" destOrd="0" presId="urn:microsoft.com/office/officeart/2005/8/layout/default"/>
    <dgm:cxn modelId="{10458385-663B-4318-B6AC-C31D78068247}" srcId="{E18EFEB5-B2CC-4F66-971F-C0575F4381A4}" destId="{FC451CB4-30EC-43D5-8B13-65170FDB256A}" srcOrd="6" destOrd="0" parTransId="{C2854379-BFFA-448C-A590-B548D830EBBD}" sibTransId="{CBC0E853-1ED2-4A77-96D6-E25D46825A40}"/>
    <dgm:cxn modelId="{8E1C79A7-CF87-424B-8FE3-9E7C185AE25D}" srcId="{E18EFEB5-B2CC-4F66-971F-C0575F4381A4}" destId="{FEA61BFB-335B-4B1D-98A3-237785977516}" srcOrd="8" destOrd="0" parTransId="{1DF63316-DE8B-4F2C-A631-8CFF6DE9D2B1}" sibTransId="{3C220317-86C7-4B16-BEE2-DF5A6C84FD4A}"/>
    <dgm:cxn modelId="{89101698-1E0C-4D00-917E-EAF2011A7A26}" type="presOf" srcId="{2512CF6D-1A51-4981-9D84-086593D4D221}" destId="{99329BA7-FAA7-4FD7-8A39-4287AE8AFD83}" srcOrd="0" destOrd="0" presId="urn:microsoft.com/office/officeart/2005/8/layout/default"/>
    <dgm:cxn modelId="{0DCCDA33-AD96-40DE-B845-0AF45926EA7A}" srcId="{E18EFEB5-B2CC-4F66-971F-C0575F4381A4}" destId="{F21C941A-B043-4173-B7F4-68BF12E9A163}" srcOrd="4" destOrd="0" parTransId="{7FA1D3D4-3BCE-45D9-A1C9-3821E94763EF}" sibTransId="{5F96FEFF-04E5-484D-8D04-FD123850A798}"/>
    <dgm:cxn modelId="{DBD84FD4-62D0-41F1-9E3F-53ACEDC0E4E5}" type="presOf" srcId="{C15CBFD4-FCB2-4774-B2E4-8979520863B1}" destId="{421AC471-33CC-4763-AB38-4E35176FA005}" srcOrd="0" destOrd="0" presId="urn:microsoft.com/office/officeart/2005/8/layout/default"/>
    <dgm:cxn modelId="{E0E821B7-44D5-4BC2-BE27-2637BF424C88}" type="presOf" srcId="{6CE2B773-EC7E-4045-AC7A-118119EBD111}" destId="{BAE2073B-6E00-4F75-A138-7B633F069DEF}" srcOrd="0" destOrd="0" presId="urn:microsoft.com/office/officeart/2005/8/layout/default"/>
    <dgm:cxn modelId="{5E5E21D5-B6BE-4A3C-AF0B-560A8992240F}" type="presOf" srcId="{E7E061A3-6D4A-49C6-B59E-37BA2291DF25}" destId="{9F8692B0-924A-4EBD-94D9-64ECF1F9C541}" srcOrd="0" destOrd="0" presId="urn:microsoft.com/office/officeart/2005/8/layout/default"/>
    <dgm:cxn modelId="{FEE73F93-37BC-43D9-AF3D-9897F9B13E63}" srcId="{E18EFEB5-B2CC-4F66-971F-C0575F4381A4}" destId="{DF67EABF-BBFB-4C93-89DF-D1A2F98FF857}" srcOrd="7" destOrd="0" parTransId="{72E74E8F-CCEF-4E01-BAF1-2A5CCFDECD9E}" sibTransId="{AE7F0D22-F6BF-4B8F-B71D-3AA529BFE6EF}"/>
    <dgm:cxn modelId="{02BCD9D0-38B9-45A1-97B9-B2FB04409CDD}" srcId="{E18EFEB5-B2CC-4F66-971F-C0575F4381A4}" destId="{2512CF6D-1A51-4981-9D84-086593D4D221}" srcOrd="1" destOrd="0" parTransId="{570BC1BF-BE6F-4106-B840-6B85F9A1BCBB}" sibTransId="{5BDF741D-C31D-4409-90E0-4FDB3D895062}"/>
    <dgm:cxn modelId="{1D24BCC8-8160-4271-B0D5-7D970DA9D1EE}" type="presOf" srcId="{FC451CB4-30EC-43D5-8B13-65170FDB256A}" destId="{374D3785-2C41-4ADC-BEA9-736B6A6C69BD}" srcOrd="0" destOrd="0" presId="urn:microsoft.com/office/officeart/2005/8/layout/default"/>
    <dgm:cxn modelId="{83CB1A46-E894-48C7-9F68-428BD9046424}" type="presOf" srcId="{AE55D805-A473-44F6-96B4-F94188888ED3}" destId="{808FE6D6-F62D-437F-A848-CF03BFA89F70}" srcOrd="0" destOrd="0" presId="urn:microsoft.com/office/officeart/2005/8/layout/default"/>
    <dgm:cxn modelId="{AD4F3519-70C0-40CF-A7D5-A9304521C179}" type="presParOf" srcId="{1790F77B-FDEB-4E85-B12A-900BD3D17701}" destId="{808FE6D6-F62D-437F-A848-CF03BFA89F70}" srcOrd="0" destOrd="0" presId="urn:microsoft.com/office/officeart/2005/8/layout/default"/>
    <dgm:cxn modelId="{F091D217-982A-4C33-91F6-E864FB05405D}" type="presParOf" srcId="{1790F77B-FDEB-4E85-B12A-900BD3D17701}" destId="{69A37175-67A8-43FF-ACC8-E3670F6CB41C}" srcOrd="1" destOrd="0" presId="urn:microsoft.com/office/officeart/2005/8/layout/default"/>
    <dgm:cxn modelId="{ADE68119-6BDD-41F5-875E-9B802DAA4461}" type="presParOf" srcId="{1790F77B-FDEB-4E85-B12A-900BD3D17701}" destId="{99329BA7-FAA7-4FD7-8A39-4287AE8AFD83}" srcOrd="2" destOrd="0" presId="urn:microsoft.com/office/officeart/2005/8/layout/default"/>
    <dgm:cxn modelId="{671C97BF-BC87-4F64-BA42-BC2DE47FF5CF}" type="presParOf" srcId="{1790F77B-FDEB-4E85-B12A-900BD3D17701}" destId="{1FBA3861-08C2-4560-8FFF-6E5FCB1E1621}" srcOrd="3" destOrd="0" presId="urn:microsoft.com/office/officeart/2005/8/layout/default"/>
    <dgm:cxn modelId="{4C434166-16FF-43DD-83A1-0264EE17FC93}" type="presParOf" srcId="{1790F77B-FDEB-4E85-B12A-900BD3D17701}" destId="{9F8692B0-924A-4EBD-94D9-64ECF1F9C541}" srcOrd="4" destOrd="0" presId="urn:microsoft.com/office/officeart/2005/8/layout/default"/>
    <dgm:cxn modelId="{472F161F-52BA-4C80-8363-9E5CB417CE48}" type="presParOf" srcId="{1790F77B-FDEB-4E85-B12A-900BD3D17701}" destId="{CE2BCE39-3EDE-406B-A607-36F7C22B0769}" srcOrd="5" destOrd="0" presId="urn:microsoft.com/office/officeart/2005/8/layout/default"/>
    <dgm:cxn modelId="{9E5D13D8-D8CA-4096-9608-DFECFF65606B}" type="presParOf" srcId="{1790F77B-FDEB-4E85-B12A-900BD3D17701}" destId="{421AC471-33CC-4763-AB38-4E35176FA005}" srcOrd="6" destOrd="0" presId="urn:microsoft.com/office/officeart/2005/8/layout/default"/>
    <dgm:cxn modelId="{1BE2FB3A-E3FA-4C39-B2C3-EE32B3C60C47}" type="presParOf" srcId="{1790F77B-FDEB-4E85-B12A-900BD3D17701}" destId="{F8B7DDF4-7A6C-4050-B929-A16D628D73FE}" srcOrd="7" destOrd="0" presId="urn:microsoft.com/office/officeart/2005/8/layout/default"/>
    <dgm:cxn modelId="{B22C2923-796F-460D-A5E5-7DA6EDE7C694}" type="presParOf" srcId="{1790F77B-FDEB-4E85-B12A-900BD3D17701}" destId="{4C066DDD-1646-43A8-988A-1EC8629699D7}" srcOrd="8" destOrd="0" presId="urn:microsoft.com/office/officeart/2005/8/layout/default"/>
    <dgm:cxn modelId="{8B551E94-B7DF-4053-A97C-8A105FAFAEBD}" type="presParOf" srcId="{1790F77B-FDEB-4E85-B12A-900BD3D17701}" destId="{59286607-B9A9-4A21-8214-472D4400E96C}" srcOrd="9" destOrd="0" presId="urn:microsoft.com/office/officeart/2005/8/layout/default"/>
    <dgm:cxn modelId="{CB2BDEDB-C70D-4D1A-8434-D09A203BF399}" type="presParOf" srcId="{1790F77B-FDEB-4E85-B12A-900BD3D17701}" destId="{BAE2073B-6E00-4F75-A138-7B633F069DEF}" srcOrd="10" destOrd="0" presId="urn:microsoft.com/office/officeart/2005/8/layout/default"/>
    <dgm:cxn modelId="{A0C6C951-1618-4893-8ABC-35D3769A5C77}" type="presParOf" srcId="{1790F77B-FDEB-4E85-B12A-900BD3D17701}" destId="{9EA9B6AB-5CC7-4799-B56B-5B2C9E76217B}" srcOrd="11" destOrd="0" presId="urn:microsoft.com/office/officeart/2005/8/layout/default"/>
    <dgm:cxn modelId="{E130F5C2-1A1B-45AF-A63B-A7BF7A18BC6F}" type="presParOf" srcId="{1790F77B-FDEB-4E85-B12A-900BD3D17701}" destId="{374D3785-2C41-4ADC-BEA9-736B6A6C69BD}" srcOrd="12" destOrd="0" presId="urn:microsoft.com/office/officeart/2005/8/layout/default"/>
    <dgm:cxn modelId="{4F4D70CF-128B-4C72-9103-93DF1F4D6778}" type="presParOf" srcId="{1790F77B-FDEB-4E85-B12A-900BD3D17701}" destId="{C3EDFD11-C2ED-4A65-9484-0E1932DBDE49}" srcOrd="13" destOrd="0" presId="urn:microsoft.com/office/officeart/2005/8/layout/default"/>
    <dgm:cxn modelId="{7CEE37EA-69D7-4088-9662-82C89123409F}" type="presParOf" srcId="{1790F77B-FDEB-4E85-B12A-900BD3D17701}" destId="{ACFDE150-C6A9-42DB-9D0E-62B620AC2AEE}" srcOrd="14" destOrd="0" presId="urn:microsoft.com/office/officeart/2005/8/layout/default"/>
    <dgm:cxn modelId="{CCB4A620-0E8D-4B45-A31E-346915A30A83}" type="presParOf" srcId="{1790F77B-FDEB-4E85-B12A-900BD3D17701}" destId="{300C2B04-7BF8-4E7D-A626-055AF65FDAE8}" srcOrd="15" destOrd="0" presId="urn:microsoft.com/office/officeart/2005/8/layout/default"/>
    <dgm:cxn modelId="{2DA389AB-3449-4418-BEC4-7BB83C7C6783}" type="presParOf" srcId="{1790F77B-FDEB-4E85-B12A-900BD3D17701}" destId="{E5F0A4D0-758C-405F-A15E-81A4B5148BD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8EFEB5-B2CC-4F66-971F-C0575F4381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F8B898C-6D90-4BDE-9171-6A519D2AB031}">
      <dgm:prSet phldrT="[Text]"/>
      <dgm:spPr>
        <a:solidFill>
          <a:schemeClr val="accent3"/>
        </a:solidFill>
      </dgm:spPr>
      <dgm:t>
        <a:bodyPr/>
        <a:lstStyle/>
        <a:p>
          <a:r>
            <a:rPr lang="en-US" dirty="0" smtClean="0"/>
            <a:t>Globalization of Economy</a:t>
          </a:r>
          <a:endParaRPr lang="en-US" dirty="0"/>
        </a:p>
      </dgm:t>
    </dgm:pt>
    <dgm:pt modelId="{3ED49876-0BA6-4554-BCC7-8D1E45842789}" type="parTrans" cxnId="{3197DD3F-2FF4-4619-A3ED-11AA2EE43A7D}">
      <dgm:prSet/>
      <dgm:spPr/>
      <dgm:t>
        <a:bodyPr/>
        <a:lstStyle/>
        <a:p>
          <a:endParaRPr lang="en-US"/>
        </a:p>
      </dgm:t>
    </dgm:pt>
    <dgm:pt modelId="{47A37F33-4F92-4455-92DB-E68990952FB7}" type="sibTrans" cxnId="{3197DD3F-2FF4-4619-A3ED-11AA2EE43A7D}">
      <dgm:prSet/>
      <dgm:spPr/>
      <dgm:t>
        <a:bodyPr/>
        <a:lstStyle/>
        <a:p>
          <a:endParaRPr lang="en-US"/>
        </a:p>
      </dgm:t>
    </dgm:pt>
    <dgm:pt modelId="{E7E061A3-6D4A-49C6-B59E-37BA2291DF25}">
      <dgm:prSet phldrT="[Text]"/>
      <dgm:spPr>
        <a:solidFill>
          <a:schemeClr val="accent3"/>
        </a:solidFill>
      </dgm:spPr>
      <dgm:t>
        <a:bodyPr/>
        <a:lstStyle/>
        <a:p>
          <a:r>
            <a:rPr lang="en-US" dirty="0" smtClean="0"/>
            <a:t>Political Polarization</a:t>
          </a:r>
          <a:endParaRPr lang="en-US" dirty="0"/>
        </a:p>
      </dgm:t>
    </dgm:pt>
    <dgm:pt modelId="{48DB47AF-947D-4C3E-935E-726D74C5FBB5}" type="parTrans" cxnId="{AA9598D2-3446-4535-884A-DE90AA25F75E}">
      <dgm:prSet/>
      <dgm:spPr/>
      <dgm:t>
        <a:bodyPr/>
        <a:lstStyle/>
        <a:p>
          <a:endParaRPr lang="en-US"/>
        </a:p>
      </dgm:t>
    </dgm:pt>
    <dgm:pt modelId="{03A997F1-6753-4AC3-B089-7D150FFD3F66}" type="sibTrans" cxnId="{AA9598D2-3446-4535-884A-DE90AA25F75E}">
      <dgm:prSet/>
      <dgm:spPr/>
      <dgm:t>
        <a:bodyPr/>
        <a:lstStyle/>
        <a:p>
          <a:endParaRPr lang="en-US"/>
        </a:p>
      </dgm:t>
    </dgm:pt>
    <dgm:pt modelId="{F21C941A-B043-4173-B7F4-68BF12E9A163}">
      <dgm:prSet phldrT="[Text]"/>
      <dgm:spPr>
        <a:solidFill>
          <a:schemeClr val="accent3"/>
        </a:solidFill>
      </dgm:spPr>
      <dgm:t>
        <a:bodyPr/>
        <a:lstStyle/>
        <a:p>
          <a:r>
            <a:rPr lang="en-US" dirty="0" smtClean="0"/>
            <a:t>Environmental Degradation</a:t>
          </a:r>
          <a:endParaRPr lang="en-US" dirty="0"/>
        </a:p>
      </dgm:t>
    </dgm:pt>
    <dgm:pt modelId="{7FA1D3D4-3BCE-45D9-A1C9-3821E94763EF}" type="parTrans" cxnId="{0DCCDA33-AD96-40DE-B845-0AF45926EA7A}">
      <dgm:prSet/>
      <dgm:spPr/>
      <dgm:t>
        <a:bodyPr/>
        <a:lstStyle/>
        <a:p>
          <a:endParaRPr lang="en-US"/>
        </a:p>
      </dgm:t>
    </dgm:pt>
    <dgm:pt modelId="{5F96FEFF-04E5-484D-8D04-FD123850A798}" type="sibTrans" cxnId="{0DCCDA33-AD96-40DE-B845-0AF45926EA7A}">
      <dgm:prSet/>
      <dgm:spPr/>
      <dgm:t>
        <a:bodyPr/>
        <a:lstStyle/>
        <a:p>
          <a:endParaRPr lang="en-US"/>
        </a:p>
      </dgm:t>
    </dgm:pt>
    <dgm:pt modelId="{6CE2B773-EC7E-4045-AC7A-118119EBD111}">
      <dgm:prSet phldrT="[Text]"/>
      <dgm:spPr>
        <a:solidFill>
          <a:schemeClr val="accent3"/>
        </a:solidFill>
      </dgm:spPr>
      <dgm:t>
        <a:bodyPr/>
        <a:lstStyle/>
        <a:p>
          <a:r>
            <a:rPr lang="en-US" dirty="0" smtClean="0"/>
            <a:t>Changing Demographics</a:t>
          </a:r>
          <a:endParaRPr lang="en-US" dirty="0"/>
        </a:p>
      </dgm:t>
    </dgm:pt>
    <dgm:pt modelId="{01186B22-F6AA-4A03-8B3E-CF1B1C466937}" type="parTrans" cxnId="{1B600063-E3F6-47F8-94FF-B254380ECD57}">
      <dgm:prSet/>
      <dgm:spPr/>
      <dgm:t>
        <a:bodyPr/>
        <a:lstStyle/>
        <a:p>
          <a:endParaRPr lang="en-US"/>
        </a:p>
      </dgm:t>
    </dgm:pt>
    <dgm:pt modelId="{34467B90-BC29-43C9-892E-C24FF4B65408}" type="sibTrans" cxnId="{1B600063-E3F6-47F8-94FF-B254380ECD57}">
      <dgm:prSet/>
      <dgm:spPr/>
      <dgm:t>
        <a:bodyPr/>
        <a:lstStyle/>
        <a:p>
          <a:endParaRPr lang="en-US"/>
        </a:p>
      </dgm:t>
    </dgm:pt>
    <dgm:pt modelId="{47B80857-D061-4D46-8EB9-0A97FDDF48F7}">
      <dgm:prSet phldrT="[Text]"/>
      <dgm:spPr>
        <a:solidFill>
          <a:schemeClr val="accent3"/>
        </a:solidFill>
      </dgm:spPr>
      <dgm:t>
        <a:bodyPr/>
        <a:lstStyle/>
        <a:p>
          <a:r>
            <a:rPr lang="en-US" dirty="0" smtClean="0"/>
            <a:t>Federal &amp; State Budget Deficits</a:t>
          </a:r>
          <a:endParaRPr lang="en-US" dirty="0"/>
        </a:p>
      </dgm:t>
    </dgm:pt>
    <dgm:pt modelId="{0BA4BDD5-C0F5-4ECC-A69C-36034E3BECA5}" type="parTrans" cxnId="{2B7A58FE-670B-4F97-8D0B-FF85B59C11EA}">
      <dgm:prSet/>
      <dgm:spPr/>
      <dgm:t>
        <a:bodyPr/>
        <a:lstStyle/>
        <a:p>
          <a:endParaRPr lang="en-US"/>
        </a:p>
      </dgm:t>
    </dgm:pt>
    <dgm:pt modelId="{4689D4A7-5B44-44FA-85AF-1DAE308BA3E0}" type="sibTrans" cxnId="{2B7A58FE-670B-4F97-8D0B-FF85B59C11EA}">
      <dgm:prSet/>
      <dgm:spPr/>
      <dgm:t>
        <a:bodyPr/>
        <a:lstStyle/>
        <a:p>
          <a:endParaRPr lang="en-US"/>
        </a:p>
      </dgm:t>
    </dgm:pt>
    <dgm:pt modelId="{C26B97F7-8857-4880-88FE-8B3701ED1A64}">
      <dgm:prSet phldrT="[Text]"/>
      <dgm:spPr>
        <a:solidFill>
          <a:schemeClr val="accent3"/>
        </a:solidFill>
      </dgm:spPr>
      <dgm:t>
        <a:bodyPr/>
        <a:lstStyle/>
        <a:p>
          <a:r>
            <a:rPr lang="en-US" dirty="0" smtClean="0"/>
            <a:t>Growing Income Inequality</a:t>
          </a:r>
          <a:endParaRPr lang="en-US" dirty="0"/>
        </a:p>
      </dgm:t>
    </dgm:pt>
    <dgm:pt modelId="{3FA0B9C5-866B-47EE-BCD8-5F2DAB80AC58}" type="parTrans" cxnId="{EC12ECC8-B26E-4402-BF1E-5A1A8A3F91A8}">
      <dgm:prSet/>
      <dgm:spPr/>
      <dgm:t>
        <a:bodyPr/>
        <a:lstStyle/>
        <a:p>
          <a:endParaRPr lang="en-US"/>
        </a:p>
      </dgm:t>
    </dgm:pt>
    <dgm:pt modelId="{53E49088-6846-4C01-B4C4-4510F226F33D}" type="sibTrans" cxnId="{EC12ECC8-B26E-4402-BF1E-5A1A8A3F91A8}">
      <dgm:prSet/>
      <dgm:spPr/>
      <dgm:t>
        <a:bodyPr/>
        <a:lstStyle/>
        <a:p>
          <a:endParaRPr lang="en-US"/>
        </a:p>
      </dgm:t>
    </dgm:pt>
    <dgm:pt modelId="{C7B06A15-FC56-4E0E-921E-9AB35763194E}">
      <dgm:prSet phldrT="[Text]"/>
      <dgm:spPr>
        <a:solidFill>
          <a:schemeClr val="accent3"/>
        </a:solidFill>
      </dgm:spPr>
      <dgm:t>
        <a:bodyPr/>
        <a:lstStyle/>
        <a:p>
          <a:r>
            <a:rPr lang="en-US" dirty="0" smtClean="0"/>
            <a:t>Health Care Reform</a:t>
          </a:r>
          <a:endParaRPr lang="en-US" dirty="0"/>
        </a:p>
      </dgm:t>
    </dgm:pt>
    <dgm:pt modelId="{45E3590C-7E91-40FA-AA81-CF7047402411}" type="parTrans" cxnId="{A1203388-E16D-4259-9442-CA3D798FB9DA}">
      <dgm:prSet/>
      <dgm:spPr/>
      <dgm:t>
        <a:bodyPr/>
        <a:lstStyle/>
        <a:p>
          <a:endParaRPr lang="en-US"/>
        </a:p>
      </dgm:t>
    </dgm:pt>
    <dgm:pt modelId="{FA520771-5C70-4600-BA7D-1F0C90853F68}" type="sibTrans" cxnId="{A1203388-E16D-4259-9442-CA3D798FB9DA}">
      <dgm:prSet/>
      <dgm:spPr/>
      <dgm:t>
        <a:bodyPr/>
        <a:lstStyle/>
        <a:p>
          <a:endParaRPr lang="en-US"/>
        </a:p>
      </dgm:t>
    </dgm:pt>
    <dgm:pt modelId="{E14A8034-8EB8-4F38-9A23-17432C35021A}">
      <dgm:prSet phldrT="[Text]"/>
      <dgm:spPr>
        <a:solidFill>
          <a:schemeClr val="accent3"/>
        </a:solidFill>
      </dgm:spPr>
      <dgm:t>
        <a:bodyPr/>
        <a:lstStyle/>
        <a:p>
          <a:r>
            <a:rPr lang="en-US" dirty="0" smtClean="0"/>
            <a:t>Tax Reform	</a:t>
          </a:r>
          <a:endParaRPr lang="en-US" dirty="0"/>
        </a:p>
      </dgm:t>
    </dgm:pt>
    <dgm:pt modelId="{FB0D1B3C-2753-44E0-A065-9939C8FE6AB5}" type="parTrans" cxnId="{501D5DE2-0CCD-4E25-9FB2-ACA5F29FC59B}">
      <dgm:prSet/>
      <dgm:spPr/>
      <dgm:t>
        <a:bodyPr/>
        <a:lstStyle/>
        <a:p>
          <a:endParaRPr lang="en-US"/>
        </a:p>
      </dgm:t>
    </dgm:pt>
    <dgm:pt modelId="{F535577F-D865-4342-8392-836A773C19F4}" type="sibTrans" cxnId="{501D5DE2-0CCD-4E25-9FB2-ACA5F29FC59B}">
      <dgm:prSet/>
      <dgm:spPr/>
      <dgm:t>
        <a:bodyPr/>
        <a:lstStyle/>
        <a:p>
          <a:endParaRPr lang="en-US"/>
        </a:p>
      </dgm:t>
    </dgm:pt>
    <dgm:pt modelId="{966BBBE4-8E80-4E48-A884-6EDB8A4D9BB5}">
      <dgm:prSet phldrT="[Text]"/>
      <dgm:spPr>
        <a:solidFill>
          <a:schemeClr val="accent3"/>
        </a:solidFill>
      </dgm:spPr>
      <dgm:t>
        <a:bodyPr/>
        <a:lstStyle/>
        <a:p>
          <a:r>
            <a:rPr lang="en-US" dirty="0" smtClean="0"/>
            <a:t>Immigration Reform</a:t>
          </a:r>
          <a:endParaRPr lang="en-US" dirty="0"/>
        </a:p>
      </dgm:t>
    </dgm:pt>
    <dgm:pt modelId="{2695F27C-1DCD-4F82-A422-1EFB5AF98D1D}" type="parTrans" cxnId="{7F2AB3C3-7CE7-4576-8645-9305F5026ED3}">
      <dgm:prSet/>
      <dgm:spPr/>
      <dgm:t>
        <a:bodyPr/>
        <a:lstStyle/>
        <a:p>
          <a:endParaRPr lang="en-US"/>
        </a:p>
      </dgm:t>
    </dgm:pt>
    <dgm:pt modelId="{E14352FC-6D84-4522-AEB0-FC769B44DC0C}" type="sibTrans" cxnId="{7F2AB3C3-7CE7-4576-8645-9305F5026ED3}">
      <dgm:prSet/>
      <dgm:spPr/>
      <dgm:t>
        <a:bodyPr/>
        <a:lstStyle/>
        <a:p>
          <a:endParaRPr lang="en-US"/>
        </a:p>
      </dgm:t>
    </dgm:pt>
    <dgm:pt modelId="{1790F77B-FDEB-4E85-B12A-900BD3D17701}" type="pres">
      <dgm:prSet presAssocID="{E18EFEB5-B2CC-4F66-971F-C0575F4381A4}" presName="diagram" presStyleCnt="0">
        <dgm:presLayoutVars>
          <dgm:dir/>
          <dgm:resizeHandles val="exact"/>
        </dgm:presLayoutVars>
      </dgm:prSet>
      <dgm:spPr/>
      <dgm:t>
        <a:bodyPr/>
        <a:lstStyle/>
        <a:p>
          <a:endParaRPr lang="en-US"/>
        </a:p>
      </dgm:t>
    </dgm:pt>
    <dgm:pt modelId="{A2C4C91D-3C5D-4A2A-8030-893724E5B490}" type="pres">
      <dgm:prSet presAssocID="{3F8B898C-6D90-4BDE-9171-6A519D2AB031}" presName="node" presStyleLbl="node1" presStyleIdx="0" presStyleCnt="9">
        <dgm:presLayoutVars>
          <dgm:bulletEnabled val="1"/>
        </dgm:presLayoutVars>
      </dgm:prSet>
      <dgm:spPr/>
      <dgm:t>
        <a:bodyPr/>
        <a:lstStyle/>
        <a:p>
          <a:endParaRPr lang="en-US"/>
        </a:p>
      </dgm:t>
    </dgm:pt>
    <dgm:pt modelId="{94A27D68-8795-4A48-8CB4-6A5B5AC61C9B}" type="pres">
      <dgm:prSet presAssocID="{47A37F33-4F92-4455-92DB-E68990952FB7}" presName="sibTrans" presStyleCnt="0"/>
      <dgm:spPr/>
    </dgm:pt>
    <dgm:pt modelId="{9F8692B0-924A-4EBD-94D9-64ECF1F9C541}" type="pres">
      <dgm:prSet presAssocID="{E7E061A3-6D4A-49C6-B59E-37BA2291DF25}" presName="node" presStyleLbl="node1" presStyleIdx="1" presStyleCnt="9">
        <dgm:presLayoutVars>
          <dgm:bulletEnabled val="1"/>
        </dgm:presLayoutVars>
      </dgm:prSet>
      <dgm:spPr/>
      <dgm:t>
        <a:bodyPr/>
        <a:lstStyle/>
        <a:p>
          <a:endParaRPr lang="en-US"/>
        </a:p>
      </dgm:t>
    </dgm:pt>
    <dgm:pt modelId="{CE2BCE39-3EDE-406B-A607-36F7C22B0769}" type="pres">
      <dgm:prSet presAssocID="{03A997F1-6753-4AC3-B089-7D150FFD3F66}" presName="sibTrans" presStyleCnt="0"/>
      <dgm:spPr/>
    </dgm:pt>
    <dgm:pt modelId="{4C066DDD-1646-43A8-988A-1EC8629699D7}" type="pres">
      <dgm:prSet presAssocID="{F21C941A-B043-4173-B7F4-68BF12E9A163}" presName="node" presStyleLbl="node1" presStyleIdx="2" presStyleCnt="9">
        <dgm:presLayoutVars>
          <dgm:bulletEnabled val="1"/>
        </dgm:presLayoutVars>
      </dgm:prSet>
      <dgm:spPr/>
      <dgm:t>
        <a:bodyPr/>
        <a:lstStyle/>
        <a:p>
          <a:endParaRPr lang="en-US"/>
        </a:p>
      </dgm:t>
    </dgm:pt>
    <dgm:pt modelId="{59286607-B9A9-4A21-8214-472D4400E96C}" type="pres">
      <dgm:prSet presAssocID="{5F96FEFF-04E5-484D-8D04-FD123850A798}" presName="sibTrans" presStyleCnt="0"/>
      <dgm:spPr/>
    </dgm:pt>
    <dgm:pt modelId="{BAE2073B-6E00-4F75-A138-7B633F069DEF}" type="pres">
      <dgm:prSet presAssocID="{6CE2B773-EC7E-4045-AC7A-118119EBD111}" presName="node" presStyleLbl="node1" presStyleIdx="3" presStyleCnt="9">
        <dgm:presLayoutVars>
          <dgm:bulletEnabled val="1"/>
        </dgm:presLayoutVars>
      </dgm:prSet>
      <dgm:spPr/>
      <dgm:t>
        <a:bodyPr/>
        <a:lstStyle/>
        <a:p>
          <a:endParaRPr lang="en-US"/>
        </a:p>
      </dgm:t>
    </dgm:pt>
    <dgm:pt modelId="{40B0BF72-D065-4F26-B834-55D08CAA5FDF}" type="pres">
      <dgm:prSet presAssocID="{34467B90-BC29-43C9-892E-C24FF4B65408}" presName="sibTrans" presStyleCnt="0"/>
      <dgm:spPr/>
    </dgm:pt>
    <dgm:pt modelId="{A19B99A1-68CE-4067-AC63-06E8B16782E3}" type="pres">
      <dgm:prSet presAssocID="{47B80857-D061-4D46-8EB9-0A97FDDF48F7}" presName="node" presStyleLbl="node1" presStyleIdx="4" presStyleCnt="9">
        <dgm:presLayoutVars>
          <dgm:bulletEnabled val="1"/>
        </dgm:presLayoutVars>
      </dgm:prSet>
      <dgm:spPr/>
      <dgm:t>
        <a:bodyPr/>
        <a:lstStyle/>
        <a:p>
          <a:endParaRPr lang="en-US"/>
        </a:p>
      </dgm:t>
    </dgm:pt>
    <dgm:pt modelId="{DF49857C-0066-4BD7-B944-4C4C6953C6BF}" type="pres">
      <dgm:prSet presAssocID="{4689D4A7-5B44-44FA-85AF-1DAE308BA3E0}" presName="sibTrans" presStyleCnt="0"/>
      <dgm:spPr/>
    </dgm:pt>
    <dgm:pt modelId="{D63E68BC-C7B8-4C50-9183-AC11E13EC801}" type="pres">
      <dgm:prSet presAssocID="{C26B97F7-8857-4880-88FE-8B3701ED1A64}" presName="node" presStyleLbl="node1" presStyleIdx="5" presStyleCnt="9">
        <dgm:presLayoutVars>
          <dgm:bulletEnabled val="1"/>
        </dgm:presLayoutVars>
      </dgm:prSet>
      <dgm:spPr/>
      <dgm:t>
        <a:bodyPr/>
        <a:lstStyle/>
        <a:p>
          <a:endParaRPr lang="en-US"/>
        </a:p>
      </dgm:t>
    </dgm:pt>
    <dgm:pt modelId="{44290A79-9DC2-4277-97BE-528A21BFFCC8}" type="pres">
      <dgm:prSet presAssocID="{53E49088-6846-4C01-B4C4-4510F226F33D}" presName="sibTrans" presStyleCnt="0"/>
      <dgm:spPr/>
    </dgm:pt>
    <dgm:pt modelId="{801C3C4B-53F9-4BBD-A328-2A78C1C4A836}" type="pres">
      <dgm:prSet presAssocID="{C7B06A15-FC56-4E0E-921E-9AB35763194E}" presName="node" presStyleLbl="node1" presStyleIdx="6" presStyleCnt="9">
        <dgm:presLayoutVars>
          <dgm:bulletEnabled val="1"/>
        </dgm:presLayoutVars>
      </dgm:prSet>
      <dgm:spPr/>
      <dgm:t>
        <a:bodyPr/>
        <a:lstStyle/>
        <a:p>
          <a:endParaRPr lang="en-US"/>
        </a:p>
      </dgm:t>
    </dgm:pt>
    <dgm:pt modelId="{64287F54-0CCA-4229-B68C-B9028F22B3C8}" type="pres">
      <dgm:prSet presAssocID="{FA520771-5C70-4600-BA7D-1F0C90853F68}" presName="sibTrans" presStyleCnt="0"/>
      <dgm:spPr/>
    </dgm:pt>
    <dgm:pt modelId="{6EC69C2B-84AC-48BC-AAD3-DAE9F00F11F3}" type="pres">
      <dgm:prSet presAssocID="{E14A8034-8EB8-4F38-9A23-17432C35021A}" presName="node" presStyleLbl="node1" presStyleIdx="7" presStyleCnt="9">
        <dgm:presLayoutVars>
          <dgm:bulletEnabled val="1"/>
        </dgm:presLayoutVars>
      </dgm:prSet>
      <dgm:spPr/>
      <dgm:t>
        <a:bodyPr/>
        <a:lstStyle/>
        <a:p>
          <a:endParaRPr lang="en-US"/>
        </a:p>
      </dgm:t>
    </dgm:pt>
    <dgm:pt modelId="{C51DA394-F77A-46FD-B198-EF4D157C3EDE}" type="pres">
      <dgm:prSet presAssocID="{F535577F-D865-4342-8392-836A773C19F4}" presName="sibTrans" presStyleCnt="0"/>
      <dgm:spPr/>
    </dgm:pt>
    <dgm:pt modelId="{9D04835C-6A7E-4385-8CCC-F6CFFA208928}" type="pres">
      <dgm:prSet presAssocID="{966BBBE4-8E80-4E48-A884-6EDB8A4D9BB5}" presName="node" presStyleLbl="node1" presStyleIdx="8" presStyleCnt="9">
        <dgm:presLayoutVars>
          <dgm:bulletEnabled val="1"/>
        </dgm:presLayoutVars>
      </dgm:prSet>
      <dgm:spPr/>
      <dgm:t>
        <a:bodyPr/>
        <a:lstStyle/>
        <a:p>
          <a:endParaRPr lang="en-US"/>
        </a:p>
      </dgm:t>
    </dgm:pt>
  </dgm:ptLst>
  <dgm:cxnLst>
    <dgm:cxn modelId="{B2EAA705-25AB-4E66-9641-0C1A2ED421EB}" type="presOf" srcId="{E7E061A3-6D4A-49C6-B59E-37BA2291DF25}" destId="{9F8692B0-924A-4EBD-94D9-64ECF1F9C541}" srcOrd="0" destOrd="0" presId="urn:microsoft.com/office/officeart/2005/8/layout/default"/>
    <dgm:cxn modelId="{1F734131-87D1-4F4B-A51B-517F15E080A8}" type="presOf" srcId="{F21C941A-B043-4173-B7F4-68BF12E9A163}" destId="{4C066DDD-1646-43A8-988A-1EC8629699D7}" srcOrd="0" destOrd="0" presId="urn:microsoft.com/office/officeart/2005/8/layout/default"/>
    <dgm:cxn modelId="{AA9598D2-3446-4535-884A-DE90AA25F75E}" srcId="{E18EFEB5-B2CC-4F66-971F-C0575F4381A4}" destId="{E7E061A3-6D4A-49C6-B59E-37BA2291DF25}" srcOrd="1" destOrd="0" parTransId="{48DB47AF-947D-4C3E-935E-726D74C5FBB5}" sibTransId="{03A997F1-6753-4AC3-B089-7D150FFD3F66}"/>
    <dgm:cxn modelId="{B4161EA8-1511-41F4-92E5-2181A435B413}" type="presOf" srcId="{47B80857-D061-4D46-8EB9-0A97FDDF48F7}" destId="{A19B99A1-68CE-4067-AC63-06E8B16782E3}" srcOrd="0" destOrd="0" presId="urn:microsoft.com/office/officeart/2005/8/layout/default"/>
    <dgm:cxn modelId="{3197DD3F-2FF4-4619-A3ED-11AA2EE43A7D}" srcId="{E18EFEB5-B2CC-4F66-971F-C0575F4381A4}" destId="{3F8B898C-6D90-4BDE-9171-6A519D2AB031}" srcOrd="0" destOrd="0" parTransId="{3ED49876-0BA6-4554-BCC7-8D1E45842789}" sibTransId="{47A37F33-4F92-4455-92DB-E68990952FB7}"/>
    <dgm:cxn modelId="{2B7A58FE-670B-4F97-8D0B-FF85B59C11EA}" srcId="{E18EFEB5-B2CC-4F66-971F-C0575F4381A4}" destId="{47B80857-D061-4D46-8EB9-0A97FDDF48F7}" srcOrd="4" destOrd="0" parTransId="{0BA4BDD5-C0F5-4ECC-A69C-36034E3BECA5}" sibTransId="{4689D4A7-5B44-44FA-85AF-1DAE308BA3E0}"/>
    <dgm:cxn modelId="{1B600063-E3F6-47F8-94FF-B254380ECD57}" srcId="{E18EFEB5-B2CC-4F66-971F-C0575F4381A4}" destId="{6CE2B773-EC7E-4045-AC7A-118119EBD111}" srcOrd="3" destOrd="0" parTransId="{01186B22-F6AA-4A03-8B3E-CF1B1C466937}" sibTransId="{34467B90-BC29-43C9-892E-C24FF4B65408}"/>
    <dgm:cxn modelId="{41D5BC0C-1F93-4894-A790-1EDB2DB04477}" type="presOf" srcId="{E14A8034-8EB8-4F38-9A23-17432C35021A}" destId="{6EC69C2B-84AC-48BC-AAD3-DAE9F00F11F3}" srcOrd="0" destOrd="0" presId="urn:microsoft.com/office/officeart/2005/8/layout/default"/>
    <dgm:cxn modelId="{A92B3B3F-DBDD-449A-AF42-E7B7CFD4EF2D}" type="presOf" srcId="{3F8B898C-6D90-4BDE-9171-6A519D2AB031}" destId="{A2C4C91D-3C5D-4A2A-8030-893724E5B490}" srcOrd="0" destOrd="0" presId="urn:microsoft.com/office/officeart/2005/8/layout/default"/>
    <dgm:cxn modelId="{8FF4D1D6-9890-42FF-8C31-D08B2443D584}" type="presOf" srcId="{E18EFEB5-B2CC-4F66-971F-C0575F4381A4}" destId="{1790F77B-FDEB-4E85-B12A-900BD3D17701}" srcOrd="0" destOrd="0" presId="urn:microsoft.com/office/officeart/2005/8/layout/default"/>
    <dgm:cxn modelId="{FCF561AE-023A-4E5D-8979-AC781E6B7818}" type="presOf" srcId="{C7B06A15-FC56-4E0E-921E-9AB35763194E}" destId="{801C3C4B-53F9-4BBD-A328-2A78C1C4A836}" srcOrd="0" destOrd="0" presId="urn:microsoft.com/office/officeart/2005/8/layout/default"/>
    <dgm:cxn modelId="{EC12ECC8-B26E-4402-BF1E-5A1A8A3F91A8}" srcId="{E18EFEB5-B2CC-4F66-971F-C0575F4381A4}" destId="{C26B97F7-8857-4880-88FE-8B3701ED1A64}" srcOrd="5" destOrd="0" parTransId="{3FA0B9C5-866B-47EE-BCD8-5F2DAB80AC58}" sibTransId="{53E49088-6846-4C01-B4C4-4510F226F33D}"/>
    <dgm:cxn modelId="{7F2AB3C3-7CE7-4576-8645-9305F5026ED3}" srcId="{E18EFEB5-B2CC-4F66-971F-C0575F4381A4}" destId="{966BBBE4-8E80-4E48-A884-6EDB8A4D9BB5}" srcOrd="8" destOrd="0" parTransId="{2695F27C-1DCD-4F82-A422-1EFB5AF98D1D}" sibTransId="{E14352FC-6D84-4522-AEB0-FC769B44DC0C}"/>
    <dgm:cxn modelId="{0DCCDA33-AD96-40DE-B845-0AF45926EA7A}" srcId="{E18EFEB5-B2CC-4F66-971F-C0575F4381A4}" destId="{F21C941A-B043-4173-B7F4-68BF12E9A163}" srcOrd="2" destOrd="0" parTransId="{7FA1D3D4-3BCE-45D9-A1C9-3821E94763EF}" sibTransId="{5F96FEFF-04E5-484D-8D04-FD123850A798}"/>
    <dgm:cxn modelId="{E12D560F-0F9B-4541-B48E-BA6F15B9CF54}" type="presOf" srcId="{966BBBE4-8E80-4E48-A884-6EDB8A4D9BB5}" destId="{9D04835C-6A7E-4385-8CCC-F6CFFA208928}" srcOrd="0" destOrd="0" presId="urn:microsoft.com/office/officeart/2005/8/layout/default"/>
    <dgm:cxn modelId="{8EAE3AF3-8B33-4A3C-A6A8-617C79F35B39}" type="presOf" srcId="{C26B97F7-8857-4880-88FE-8B3701ED1A64}" destId="{D63E68BC-C7B8-4C50-9183-AC11E13EC801}" srcOrd="0" destOrd="0" presId="urn:microsoft.com/office/officeart/2005/8/layout/default"/>
    <dgm:cxn modelId="{501D5DE2-0CCD-4E25-9FB2-ACA5F29FC59B}" srcId="{E18EFEB5-B2CC-4F66-971F-C0575F4381A4}" destId="{E14A8034-8EB8-4F38-9A23-17432C35021A}" srcOrd="7" destOrd="0" parTransId="{FB0D1B3C-2753-44E0-A065-9939C8FE6AB5}" sibTransId="{F535577F-D865-4342-8392-836A773C19F4}"/>
    <dgm:cxn modelId="{A1203388-E16D-4259-9442-CA3D798FB9DA}" srcId="{E18EFEB5-B2CC-4F66-971F-C0575F4381A4}" destId="{C7B06A15-FC56-4E0E-921E-9AB35763194E}" srcOrd="6" destOrd="0" parTransId="{45E3590C-7E91-40FA-AA81-CF7047402411}" sibTransId="{FA520771-5C70-4600-BA7D-1F0C90853F68}"/>
    <dgm:cxn modelId="{D7B5E118-DC99-4D65-88EF-6B37FFE5E1E4}" type="presOf" srcId="{6CE2B773-EC7E-4045-AC7A-118119EBD111}" destId="{BAE2073B-6E00-4F75-A138-7B633F069DEF}" srcOrd="0" destOrd="0" presId="urn:microsoft.com/office/officeart/2005/8/layout/default"/>
    <dgm:cxn modelId="{726673E3-98F8-4391-918B-121D9163DB51}" type="presParOf" srcId="{1790F77B-FDEB-4E85-B12A-900BD3D17701}" destId="{A2C4C91D-3C5D-4A2A-8030-893724E5B490}" srcOrd="0" destOrd="0" presId="urn:microsoft.com/office/officeart/2005/8/layout/default"/>
    <dgm:cxn modelId="{2D006FED-386B-4146-BF08-D049630D1FC6}" type="presParOf" srcId="{1790F77B-FDEB-4E85-B12A-900BD3D17701}" destId="{94A27D68-8795-4A48-8CB4-6A5B5AC61C9B}" srcOrd="1" destOrd="0" presId="urn:microsoft.com/office/officeart/2005/8/layout/default"/>
    <dgm:cxn modelId="{D49CF897-FEF3-4F4C-AEC7-11C86F021607}" type="presParOf" srcId="{1790F77B-FDEB-4E85-B12A-900BD3D17701}" destId="{9F8692B0-924A-4EBD-94D9-64ECF1F9C541}" srcOrd="2" destOrd="0" presId="urn:microsoft.com/office/officeart/2005/8/layout/default"/>
    <dgm:cxn modelId="{FFE62822-A7E0-40AA-AD08-D635219CE9CB}" type="presParOf" srcId="{1790F77B-FDEB-4E85-B12A-900BD3D17701}" destId="{CE2BCE39-3EDE-406B-A607-36F7C22B0769}" srcOrd="3" destOrd="0" presId="urn:microsoft.com/office/officeart/2005/8/layout/default"/>
    <dgm:cxn modelId="{A5A09463-F8E2-4A8A-9051-7481B88A3E4D}" type="presParOf" srcId="{1790F77B-FDEB-4E85-B12A-900BD3D17701}" destId="{4C066DDD-1646-43A8-988A-1EC8629699D7}" srcOrd="4" destOrd="0" presId="urn:microsoft.com/office/officeart/2005/8/layout/default"/>
    <dgm:cxn modelId="{B34F7670-90CC-44DA-8C57-2434B78612B0}" type="presParOf" srcId="{1790F77B-FDEB-4E85-B12A-900BD3D17701}" destId="{59286607-B9A9-4A21-8214-472D4400E96C}" srcOrd="5" destOrd="0" presId="urn:microsoft.com/office/officeart/2005/8/layout/default"/>
    <dgm:cxn modelId="{128708AB-7861-4323-83D2-0187B8EAFF81}" type="presParOf" srcId="{1790F77B-FDEB-4E85-B12A-900BD3D17701}" destId="{BAE2073B-6E00-4F75-A138-7B633F069DEF}" srcOrd="6" destOrd="0" presId="urn:microsoft.com/office/officeart/2005/8/layout/default"/>
    <dgm:cxn modelId="{D8BF8E89-D8EF-4340-9882-C44638147782}" type="presParOf" srcId="{1790F77B-FDEB-4E85-B12A-900BD3D17701}" destId="{40B0BF72-D065-4F26-B834-55D08CAA5FDF}" srcOrd="7" destOrd="0" presId="urn:microsoft.com/office/officeart/2005/8/layout/default"/>
    <dgm:cxn modelId="{B32F35E4-A3BC-49EC-B7FB-D4679C0F1D73}" type="presParOf" srcId="{1790F77B-FDEB-4E85-B12A-900BD3D17701}" destId="{A19B99A1-68CE-4067-AC63-06E8B16782E3}" srcOrd="8" destOrd="0" presId="urn:microsoft.com/office/officeart/2005/8/layout/default"/>
    <dgm:cxn modelId="{63F8A720-DD95-4E77-9761-462E1DC5420A}" type="presParOf" srcId="{1790F77B-FDEB-4E85-B12A-900BD3D17701}" destId="{DF49857C-0066-4BD7-B944-4C4C6953C6BF}" srcOrd="9" destOrd="0" presId="urn:microsoft.com/office/officeart/2005/8/layout/default"/>
    <dgm:cxn modelId="{8820A45B-1595-47F1-B21F-5E131E434249}" type="presParOf" srcId="{1790F77B-FDEB-4E85-B12A-900BD3D17701}" destId="{D63E68BC-C7B8-4C50-9183-AC11E13EC801}" srcOrd="10" destOrd="0" presId="urn:microsoft.com/office/officeart/2005/8/layout/default"/>
    <dgm:cxn modelId="{B29C4E4B-97D7-47CA-90C7-EAE535019110}" type="presParOf" srcId="{1790F77B-FDEB-4E85-B12A-900BD3D17701}" destId="{44290A79-9DC2-4277-97BE-528A21BFFCC8}" srcOrd="11" destOrd="0" presId="urn:microsoft.com/office/officeart/2005/8/layout/default"/>
    <dgm:cxn modelId="{A14A892E-E169-4696-AD64-7E9549967759}" type="presParOf" srcId="{1790F77B-FDEB-4E85-B12A-900BD3D17701}" destId="{801C3C4B-53F9-4BBD-A328-2A78C1C4A836}" srcOrd="12" destOrd="0" presId="urn:microsoft.com/office/officeart/2005/8/layout/default"/>
    <dgm:cxn modelId="{984BD52B-241A-4399-8D06-DD6B6ADD5261}" type="presParOf" srcId="{1790F77B-FDEB-4E85-B12A-900BD3D17701}" destId="{64287F54-0CCA-4229-B68C-B9028F22B3C8}" srcOrd="13" destOrd="0" presId="urn:microsoft.com/office/officeart/2005/8/layout/default"/>
    <dgm:cxn modelId="{CCD69D86-E0A1-4F7B-8FBF-A4275AAFA672}" type="presParOf" srcId="{1790F77B-FDEB-4E85-B12A-900BD3D17701}" destId="{6EC69C2B-84AC-48BC-AAD3-DAE9F00F11F3}" srcOrd="14" destOrd="0" presId="urn:microsoft.com/office/officeart/2005/8/layout/default"/>
    <dgm:cxn modelId="{EB168A7B-AA43-4F90-A34D-59AB1AA38FD0}" type="presParOf" srcId="{1790F77B-FDEB-4E85-B12A-900BD3D17701}" destId="{C51DA394-F77A-46FD-B198-EF4D157C3EDE}" srcOrd="15" destOrd="0" presId="urn:microsoft.com/office/officeart/2005/8/layout/default"/>
    <dgm:cxn modelId="{B4B86A4F-7726-4B15-9787-AE870283718F}" type="presParOf" srcId="{1790F77B-FDEB-4E85-B12A-900BD3D17701}" destId="{9D04835C-6A7E-4385-8CCC-F6CFFA20892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DAE45-21B9-4EF5-A2B2-DA95D314336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97DD2ACC-B578-4C80-8F93-2CFF504E82FA}">
      <dgm:prSet phldrT="[Text]" custT="1"/>
      <dgm:spPr>
        <a:solidFill>
          <a:schemeClr val="accent2">
            <a:alpha val="50000"/>
          </a:schemeClr>
        </a:solidFill>
      </dgm:spPr>
      <dgm:t>
        <a:bodyPr/>
        <a:lstStyle/>
        <a:p>
          <a:r>
            <a:rPr lang="en-US" sz="1300" b="1" dirty="0" smtClean="0"/>
            <a:t>Achievements, Impacts, Innovation</a:t>
          </a:r>
          <a:endParaRPr lang="en-US" sz="1300" b="1" dirty="0"/>
        </a:p>
      </dgm:t>
    </dgm:pt>
    <dgm:pt modelId="{6B557154-6BFA-4FFD-B804-48263EB3AD23}" type="parTrans" cxnId="{6A3CC2F7-00F0-4912-BD3A-7DC312E31FA4}">
      <dgm:prSet/>
      <dgm:spPr/>
      <dgm:t>
        <a:bodyPr/>
        <a:lstStyle/>
        <a:p>
          <a:endParaRPr lang="en-US"/>
        </a:p>
      </dgm:t>
    </dgm:pt>
    <dgm:pt modelId="{402CA5E9-2D62-40FD-8D96-C0ECE76EB6F0}" type="sibTrans" cxnId="{6A3CC2F7-00F0-4912-BD3A-7DC312E31FA4}">
      <dgm:prSet/>
      <dgm:spPr/>
      <dgm:t>
        <a:bodyPr/>
        <a:lstStyle/>
        <a:p>
          <a:endParaRPr lang="en-US"/>
        </a:p>
      </dgm:t>
    </dgm:pt>
    <dgm:pt modelId="{72A9E8DB-B41E-495B-A4DA-64607B71C76D}">
      <dgm:prSet phldrT="[Text]" custT="1"/>
      <dgm:spPr>
        <a:solidFill>
          <a:schemeClr val="accent2">
            <a:alpha val="50000"/>
          </a:schemeClr>
        </a:solidFill>
      </dgm:spPr>
      <dgm:t>
        <a:bodyPr/>
        <a:lstStyle/>
        <a:p>
          <a:r>
            <a:rPr lang="en-US" sz="1400" b="1" dirty="0" smtClean="0"/>
            <a:t>Self-Regulation</a:t>
          </a:r>
          <a:endParaRPr lang="en-US" sz="1400" b="1" dirty="0"/>
        </a:p>
      </dgm:t>
    </dgm:pt>
    <dgm:pt modelId="{865ABD17-FEAE-401D-A08D-FAE7FAF9E701}" type="parTrans" cxnId="{44BDC51E-5729-44AA-8D21-6CE29A5CB6BA}">
      <dgm:prSet/>
      <dgm:spPr/>
      <dgm:t>
        <a:bodyPr/>
        <a:lstStyle/>
        <a:p>
          <a:endParaRPr lang="en-US"/>
        </a:p>
      </dgm:t>
    </dgm:pt>
    <dgm:pt modelId="{D4519EEC-4760-4297-B7E2-4B7E4CF92FFC}" type="sibTrans" cxnId="{44BDC51E-5729-44AA-8D21-6CE29A5CB6BA}">
      <dgm:prSet/>
      <dgm:spPr/>
      <dgm:t>
        <a:bodyPr/>
        <a:lstStyle/>
        <a:p>
          <a:endParaRPr lang="en-US"/>
        </a:p>
      </dgm:t>
    </dgm:pt>
    <dgm:pt modelId="{7528D46F-B8E8-4654-9479-C0571C8A960A}">
      <dgm:prSet phldrT="[Text]" custT="1"/>
      <dgm:spPr>
        <a:solidFill>
          <a:schemeClr val="accent2">
            <a:alpha val="50000"/>
          </a:schemeClr>
        </a:solidFill>
      </dgm:spPr>
      <dgm:t>
        <a:bodyPr/>
        <a:lstStyle/>
        <a:p>
          <a:r>
            <a:rPr lang="en-US" sz="1400" b="1" dirty="0" smtClean="0"/>
            <a:t>Donor and Volunteer Motivations</a:t>
          </a:r>
          <a:endParaRPr lang="en-US" sz="1400" b="1" dirty="0"/>
        </a:p>
      </dgm:t>
    </dgm:pt>
    <dgm:pt modelId="{11B9E6B4-3F8B-47B8-98D6-40BE61C16E99}" type="parTrans" cxnId="{EEB1A901-10AC-4D26-8F09-BCA3C770400A}">
      <dgm:prSet/>
      <dgm:spPr/>
      <dgm:t>
        <a:bodyPr/>
        <a:lstStyle/>
        <a:p>
          <a:endParaRPr lang="en-US"/>
        </a:p>
      </dgm:t>
    </dgm:pt>
    <dgm:pt modelId="{49BDDEAA-BEC6-4767-AD31-5FFD553D8890}" type="sibTrans" cxnId="{EEB1A901-10AC-4D26-8F09-BCA3C770400A}">
      <dgm:prSet/>
      <dgm:spPr/>
      <dgm:t>
        <a:bodyPr/>
        <a:lstStyle/>
        <a:p>
          <a:endParaRPr lang="en-US"/>
        </a:p>
      </dgm:t>
    </dgm:pt>
    <dgm:pt modelId="{B597E0D8-0D24-41F9-8674-5F7C16D8994E}">
      <dgm:prSet/>
      <dgm:spPr>
        <a:solidFill>
          <a:schemeClr val="accent2">
            <a:alpha val="50000"/>
          </a:schemeClr>
        </a:solidFill>
      </dgm:spPr>
      <dgm:t>
        <a:bodyPr/>
        <a:lstStyle/>
        <a:p>
          <a:r>
            <a:rPr lang="en-US" b="1" dirty="0" smtClean="0"/>
            <a:t>Relationships w/Governments &amp; Businesses</a:t>
          </a:r>
          <a:endParaRPr lang="en-US" b="1" dirty="0"/>
        </a:p>
      </dgm:t>
    </dgm:pt>
    <dgm:pt modelId="{98B0163D-4056-4028-AFD1-B440C17F41F1}" type="parTrans" cxnId="{F9A9BD39-78D6-419F-8866-FB531FC8B035}">
      <dgm:prSet/>
      <dgm:spPr/>
      <dgm:t>
        <a:bodyPr/>
        <a:lstStyle/>
        <a:p>
          <a:endParaRPr lang="en-US"/>
        </a:p>
      </dgm:t>
    </dgm:pt>
    <dgm:pt modelId="{DBB8E85B-BD6D-4181-92C4-D1C3FB7D61EF}" type="sibTrans" cxnId="{F9A9BD39-78D6-419F-8866-FB531FC8B035}">
      <dgm:prSet/>
      <dgm:spPr/>
      <dgm:t>
        <a:bodyPr/>
        <a:lstStyle/>
        <a:p>
          <a:endParaRPr lang="en-US"/>
        </a:p>
      </dgm:t>
    </dgm:pt>
    <dgm:pt modelId="{9A390769-5E10-45D6-86E9-85CD97674AD7}">
      <dgm:prSet custT="1"/>
      <dgm:spPr>
        <a:solidFill>
          <a:schemeClr val="accent2">
            <a:alpha val="50000"/>
          </a:schemeClr>
        </a:solidFill>
      </dgm:spPr>
      <dgm:t>
        <a:bodyPr/>
        <a:lstStyle/>
        <a:p>
          <a:r>
            <a:rPr lang="en-US" sz="1400" b="1" dirty="0" smtClean="0"/>
            <a:t>What Works &amp; Why</a:t>
          </a:r>
          <a:endParaRPr lang="en-US" sz="1400" b="1" dirty="0"/>
        </a:p>
      </dgm:t>
    </dgm:pt>
    <dgm:pt modelId="{3912A9D8-01F3-45B4-B982-A31BD2B9B016}" type="parTrans" cxnId="{24B2A61D-F6D9-422B-830D-F42DF66E6014}">
      <dgm:prSet/>
      <dgm:spPr/>
      <dgm:t>
        <a:bodyPr/>
        <a:lstStyle/>
        <a:p>
          <a:endParaRPr lang="en-US"/>
        </a:p>
      </dgm:t>
    </dgm:pt>
    <dgm:pt modelId="{C3CEC897-FF3B-463A-A235-1297CC5E6EBD}" type="sibTrans" cxnId="{24B2A61D-F6D9-422B-830D-F42DF66E6014}">
      <dgm:prSet/>
      <dgm:spPr/>
      <dgm:t>
        <a:bodyPr/>
        <a:lstStyle/>
        <a:p>
          <a:endParaRPr lang="en-US"/>
        </a:p>
      </dgm:t>
    </dgm:pt>
    <dgm:pt modelId="{B641461A-CF01-45E4-87B5-79DF665A64DE}">
      <dgm:prSet custT="1"/>
      <dgm:spPr>
        <a:solidFill>
          <a:schemeClr val="accent2">
            <a:alpha val="50000"/>
          </a:schemeClr>
        </a:solidFill>
      </dgm:spPr>
      <dgm:t>
        <a:bodyPr/>
        <a:lstStyle/>
        <a:p>
          <a:r>
            <a:rPr lang="en-US" sz="1400" b="1" dirty="0" smtClean="0"/>
            <a:t>Advocacy &amp; Social Change</a:t>
          </a:r>
          <a:endParaRPr lang="en-US" sz="1400" b="1" dirty="0"/>
        </a:p>
      </dgm:t>
    </dgm:pt>
    <dgm:pt modelId="{06BD6AA6-6510-4034-AAF5-B1788FA7447B}" type="parTrans" cxnId="{55AE813B-D462-4F3A-A032-A7E4E1737346}">
      <dgm:prSet/>
      <dgm:spPr/>
      <dgm:t>
        <a:bodyPr/>
        <a:lstStyle/>
        <a:p>
          <a:endParaRPr lang="en-US"/>
        </a:p>
      </dgm:t>
    </dgm:pt>
    <dgm:pt modelId="{F5F730AA-D798-4286-858D-77E3B25D78F2}" type="sibTrans" cxnId="{55AE813B-D462-4F3A-A032-A7E4E1737346}">
      <dgm:prSet/>
      <dgm:spPr/>
      <dgm:t>
        <a:bodyPr/>
        <a:lstStyle/>
        <a:p>
          <a:endParaRPr lang="en-US"/>
        </a:p>
      </dgm:t>
    </dgm:pt>
    <dgm:pt modelId="{A20B6CD1-05F3-4C8A-99E6-5131267C56DD}">
      <dgm:prSet custT="1"/>
      <dgm:spPr>
        <a:solidFill>
          <a:schemeClr val="accent2">
            <a:alpha val="50000"/>
          </a:schemeClr>
        </a:solidFill>
      </dgm:spPr>
      <dgm:t>
        <a:bodyPr/>
        <a:lstStyle/>
        <a:p>
          <a:r>
            <a:rPr lang="en-US" sz="1400" b="1" dirty="0" smtClean="0"/>
            <a:t>Civic &amp; Social Capital Building</a:t>
          </a:r>
          <a:endParaRPr lang="en-US" sz="1400" b="1" dirty="0"/>
        </a:p>
      </dgm:t>
    </dgm:pt>
    <dgm:pt modelId="{DC2C4942-ABD5-4149-981E-8BC35A35C2CE}" type="parTrans" cxnId="{39F7101B-BF96-4C6E-9D9B-E7C088E3B96F}">
      <dgm:prSet/>
      <dgm:spPr/>
      <dgm:t>
        <a:bodyPr/>
        <a:lstStyle/>
        <a:p>
          <a:endParaRPr lang="en-US"/>
        </a:p>
      </dgm:t>
    </dgm:pt>
    <dgm:pt modelId="{92559D76-A35E-4B0A-A0BC-80FC5693F87A}" type="sibTrans" cxnId="{39F7101B-BF96-4C6E-9D9B-E7C088E3B96F}">
      <dgm:prSet/>
      <dgm:spPr/>
      <dgm:t>
        <a:bodyPr/>
        <a:lstStyle/>
        <a:p>
          <a:endParaRPr lang="en-US"/>
        </a:p>
      </dgm:t>
    </dgm:pt>
    <dgm:pt modelId="{BC261ADC-F8CF-46D1-9376-286CACAF7CE9}" type="pres">
      <dgm:prSet presAssocID="{6FFDAE45-21B9-4EF5-A2B2-DA95D3143368}" presName="Name0" presStyleCnt="0">
        <dgm:presLayoutVars>
          <dgm:chMax val="7"/>
          <dgm:dir/>
          <dgm:resizeHandles val="exact"/>
        </dgm:presLayoutVars>
      </dgm:prSet>
      <dgm:spPr/>
    </dgm:pt>
    <dgm:pt modelId="{572C8A73-1FE2-4E96-9DC9-73CC958241D2}" type="pres">
      <dgm:prSet presAssocID="{6FFDAE45-21B9-4EF5-A2B2-DA95D3143368}" presName="ellipse1" presStyleLbl="vennNode1" presStyleIdx="0" presStyleCnt="7">
        <dgm:presLayoutVars>
          <dgm:bulletEnabled val="1"/>
        </dgm:presLayoutVars>
      </dgm:prSet>
      <dgm:spPr/>
      <dgm:t>
        <a:bodyPr/>
        <a:lstStyle/>
        <a:p>
          <a:endParaRPr lang="en-US"/>
        </a:p>
      </dgm:t>
    </dgm:pt>
    <dgm:pt modelId="{2BC56FF3-054A-4FFA-92F4-97F2CBB7C247}" type="pres">
      <dgm:prSet presAssocID="{6FFDAE45-21B9-4EF5-A2B2-DA95D3143368}" presName="ellipse2" presStyleLbl="vennNode1" presStyleIdx="1" presStyleCnt="7">
        <dgm:presLayoutVars>
          <dgm:bulletEnabled val="1"/>
        </dgm:presLayoutVars>
      </dgm:prSet>
      <dgm:spPr/>
      <dgm:t>
        <a:bodyPr/>
        <a:lstStyle/>
        <a:p>
          <a:endParaRPr lang="en-US"/>
        </a:p>
      </dgm:t>
    </dgm:pt>
    <dgm:pt modelId="{0DD73D08-5EDC-4A2D-ACC2-F73EF38F1B28}" type="pres">
      <dgm:prSet presAssocID="{6FFDAE45-21B9-4EF5-A2B2-DA95D3143368}" presName="ellipse3" presStyleLbl="vennNode1" presStyleIdx="2" presStyleCnt="7">
        <dgm:presLayoutVars>
          <dgm:bulletEnabled val="1"/>
        </dgm:presLayoutVars>
      </dgm:prSet>
      <dgm:spPr/>
      <dgm:t>
        <a:bodyPr/>
        <a:lstStyle/>
        <a:p>
          <a:endParaRPr lang="en-US"/>
        </a:p>
      </dgm:t>
    </dgm:pt>
    <dgm:pt modelId="{D7736EFA-4FE1-4B1C-A5FA-F0F35BA43669}" type="pres">
      <dgm:prSet presAssocID="{6FFDAE45-21B9-4EF5-A2B2-DA95D3143368}" presName="ellipse4" presStyleLbl="vennNode1" presStyleIdx="3" presStyleCnt="7">
        <dgm:presLayoutVars>
          <dgm:bulletEnabled val="1"/>
        </dgm:presLayoutVars>
      </dgm:prSet>
      <dgm:spPr/>
      <dgm:t>
        <a:bodyPr/>
        <a:lstStyle/>
        <a:p>
          <a:endParaRPr lang="en-US"/>
        </a:p>
      </dgm:t>
    </dgm:pt>
    <dgm:pt modelId="{92FF4F29-B318-4E5E-89BD-C42CC3C49D97}" type="pres">
      <dgm:prSet presAssocID="{6FFDAE45-21B9-4EF5-A2B2-DA95D3143368}" presName="ellipse5" presStyleLbl="vennNode1" presStyleIdx="4" presStyleCnt="7">
        <dgm:presLayoutVars>
          <dgm:bulletEnabled val="1"/>
        </dgm:presLayoutVars>
      </dgm:prSet>
      <dgm:spPr/>
      <dgm:t>
        <a:bodyPr/>
        <a:lstStyle/>
        <a:p>
          <a:endParaRPr lang="en-US"/>
        </a:p>
      </dgm:t>
    </dgm:pt>
    <dgm:pt modelId="{2D781F39-484B-41B8-A8C9-72AB31538D0A}" type="pres">
      <dgm:prSet presAssocID="{6FFDAE45-21B9-4EF5-A2B2-DA95D3143368}" presName="ellipse6" presStyleLbl="vennNode1" presStyleIdx="5" presStyleCnt="7">
        <dgm:presLayoutVars>
          <dgm:bulletEnabled val="1"/>
        </dgm:presLayoutVars>
      </dgm:prSet>
      <dgm:spPr/>
      <dgm:t>
        <a:bodyPr/>
        <a:lstStyle/>
        <a:p>
          <a:endParaRPr lang="en-US"/>
        </a:p>
      </dgm:t>
    </dgm:pt>
    <dgm:pt modelId="{9F52C520-75E4-4C75-A55A-6E4A07980AB8}" type="pres">
      <dgm:prSet presAssocID="{6FFDAE45-21B9-4EF5-A2B2-DA95D3143368}" presName="ellipse7" presStyleLbl="vennNode1" presStyleIdx="6" presStyleCnt="7">
        <dgm:presLayoutVars>
          <dgm:bulletEnabled val="1"/>
        </dgm:presLayoutVars>
      </dgm:prSet>
      <dgm:spPr/>
      <dgm:t>
        <a:bodyPr/>
        <a:lstStyle/>
        <a:p>
          <a:endParaRPr lang="en-US"/>
        </a:p>
      </dgm:t>
    </dgm:pt>
  </dgm:ptLst>
  <dgm:cxnLst>
    <dgm:cxn modelId="{16C4A91D-D453-4D5A-B82B-6903F9E4A95A}" type="presOf" srcId="{6FFDAE45-21B9-4EF5-A2B2-DA95D3143368}" destId="{BC261ADC-F8CF-46D1-9376-286CACAF7CE9}" srcOrd="0" destOrd="0" presId="urn:microsoft.com/office/officeart/2005/8/layout/rings+Icon"/>
    <dgm:cxn modelId="{026101F1-5499-4FD5-ACC4-B8B47BABD29F}" type="presOf" srcId="{A20B6CD1-05F3-4C8A-99E6-5131267C56DD}" destId="{2D781F39-484B-41B8-A8C9-72AB31538D0A}" srcOrd="0" destOrd="0" presId="urn:microsoft.com/office/officeart/2005/8/layout/rings+Icon"/>
    <dgm:cxn modelId="{A0D134C1-9383-4A4B-A76D-703A0084AA2E}" type="presOf" srcId="{7528D46F-B8E8-4654-9479-C0571C8A960A}" destId="{9F52C520-75E4-4C75-A55A-6E4A07980AB8}" srcOrd="0" destOrd="0" presId="urn:microsoft.com/office/officeart/2005/8/layout/rings+Icon"/>
    <dgm:cxn modelId="{22815E90-FC45-42AA-9A01-922B2B8A6DD2}" type="presOf" srcId="{B597E0D8-0D24-41F9-8674-5F7C16D8994E}" destId="{92FF4F29-B318-4E5E-89BD-C42CC3C49D97}" srcOrd="0" destOrd="0" presId="urn:microsoft.com/office/officeart/2005/8/layout/rings+Icon"/>
    <dgm:cxn modelId="{39F7101B-BF96-4C6E-9D9B-E7C088E3B96F}" srcId="{6FFDAE45-21B9-4EF5-A2B2-DA95D3143368}" destId="{A20B6CD1-05F3-4C8A-99E6-5131267C56DD}" srcOrd="5" destOrd="0" parTransId="{DC2C4942-ABD5-4149-981E-8BC35A35C2CE}" sibTransId="{92559D76-A35E-4B0A-A0BC-80FC5693F87A}"/>
    <dgm:cxn modelId="{55AE813B-D462-4F3A-A032-A7E4E1737346}" srcId="{6FFDAE45-21B9-4EF5-A2B2-DA95D3143368}" destId="{B641461A-CF01-45E4-87B5-79DF665A64DE}" srcOrd="1" destOrd="0" parTransId="{06BD6AA6-6510-4034-AAF5-B1788FA7447B}" sibTransId="{F5F730AA-D798-4286-858D-77E3B25D78F2}"/>
    <dgm:cxn modelId="{18DAC677-2740-4387-9E66-E3B27F342744}" type="presOf" srcId="{97DD2ACC-B578-4C80-8F93-2CFF504E82FA}" destId="{572C8A73-1FE2-4E96-9DC9-73CC958241D2}" srcOrd="0" destOrd="0" presId="urn:microsoft.com/office/officeart/2005/8/layout/rings+Icon"/>
    <dgm:cxn modelId="{8927F159-48EC-4C73-8EBF-DA16121A07BD}" type="presOf" srcId="{9A390769-5E10-45D6-86E9-85CD97674AD7}" destId="{0DD73D08-5EDC-4A2D-ACC2-F73EF38F1B28}" srcOrd="0" destOrd="0" presId="urn:microsoft.com/office/officeart/2005/8/layout/rings+Icon"/>
    <dgm:cxn modelId="{EEB1A901-10AC-4D26-8F09-BCA3C770400A}" srcId="{6FFDAE45-21B9-4EF5-A2B2-DA95D3143368}" destId="{7528D46F-B8E8-4654-9479-C0571C8A960A}" srcOrd="6" destOrd="0" parTransId="{11B9E6B4-3F8B-47B8-98D6-40BE61C16E99}" sibTransId="{49BDDEAA-BEC6-4767-AD31-5FFD553D8890}"/>
    <dgm:cxn modelId="{24B2A61D-F6D9-422B-830D-F42DF66E6014}" srcId="{6FFDAE45-21B9-4EF5-A2B2-DA95D3143368}" destId="{9A390769-5E10-45D6-86E9-85CD97674AD7}" srcOrd="2" destOrd="0" parTransId="{3912A9D8-01F3-45B4-B982-A31BD2B9B016}" sibTransId="{C3CEC897-FF3B-463A-A235-1297CC5E6EBD}"/>
    <dgm:cxn modelId="{278D4009-C48E-4AEB-9E7B-E477B61FECF6}" type="presOf" srcId="{72A9E8DB-B41E-495B-A4DA-64607B71C76D}" destId="{D7736EFA-4FE1-4B1C-A5FA-F0F35BA43669}" srcOrd="0" destOrd="0" presId="urn:microsoft.com/office/officeart/2005/8/layout/rings+Icon"/>
    <dgm:cxn modelId="{F9A9BD39-78D6-419F-8866-FB531FC8B035}" srcId="{6FFDAE45-21B9-4EF5-A2B2-DA95D3143368}" destId="{B597E0D8-0D24-41F9-8674-5F7C16D8994E}" srcOrd="4" destOrd="0" parTransId="{98B0163D-4056-4028-AFD1-B440C17F41F1}" sibTransId="{DBB8E85B-BD6D-4181-92C4-D1C3FB7D61EF}"/>
    <dgm:cxn modelId="{EE574341-1086-44E8-93F6-AD78BD082DA6}" type="presOf" srcId="{B641461A-CF01-45E4-87B5-79DF665A64DE}" destId="{2BC56FF3-054A-4FFA-92F4-97F2CBB7C247}" srcOrd="0" destOrd="0" presId="urn:microsoft.com/office/officeart/2005/8/layout/rings+Icon"/>
    <dgm:cxn modelId="{6A3CC2F7-00F0-4912-BD3A-7DC312E31FA4}" srcId="{6FFDAE45-21B9-4EF5-A2B2-DA95D3143368}" destId="{97DD2ACC-B578-4C80-8F93-2CFF504E82FA}" srcOrd="0" destOrd="0" parTransId="{6B557154-6BFA-4FFD-B804-48263EB3AD23}" sibTransId="{402CA5E9-2D62-40FD-8D96-C0ECE76EB6F0}"/>
    <dgm:cxn modelId="{44BDC51E-5729-44AA-8D21-6CE29A5CB6BA}" srcId="{6FFDAE45-21B9-4EF5-A2B2-DA95D3143368}" destId="{72A9E8DB-B41E-495B-A4DA-64607B71C76D}" srcOrd="3" destOrd="0" parTransId="{865ABD17-FEAE-401D-A08D-FAE7FAF9E701}" sibTransId="{D4519EEC-4760-4297-B7E2-4B7E4CF92FFC}"/>
    <dgm:cxn modelId="{5B9C4874-0BE6-4C43-BB0A-A437F3B49075}" type="presParOf" srcId="{BC261ADC-F8CF-46D1-9376-286CACAF7CE9}" destId="{572C8A73-1FE2-4E96-9DC9-73CC958241D2}" srcOrd="0" destOrd="0" presId="urn:microsoft.com/office/officeart/2005/8/layout/rings+Icon"/>
    <dgm:cxn modelId="{DEB8E18F-9933-4AC0-AAEE-9B1487D79CD7}" type="presParOf" srcId="{BC261ADC-F8CF-46D1-9376-286CACAF7CE9}" destId="{2BC56FF3-054A-4FFA-92F4-97F2CBB7C247}" srcOrd="1" destOrd="0" presId="urn:microsoft.com/office/officeart/2005/8/layout/rings+Icon"/>
    <dgm:cxn modelId="{872CE1AC-2012-4C5C-9743-DA6E6D33F29B}" type="presParOf" srcId="{BC261ADC-F8CF-46D1-9376-286CACAF7CE9}" destId="{0DD73D08-5EDC-4A2D-ACC2-F73EF38F1B28}" srcOrd="2" destOrd="0" presId="urn:microsoft.com/office/officeart/2005/8/layout/rings+Icon"/>
    <dgm:cxn modelId="{C47FA40D-1D42-441C-BB7C-42CC2194C2D6}" type="presParOf" srcId="{BC261ADC-F8CF-46D1-9376-286CACAF7CE9}" destId="{D7736EFA-4FE1-4B1C-A5FA-F0F35BA43669}" srcOrd="3" destOrd="0" presId="urn:microsoft.com/office/officeart/2005/8/layout/rings+Icon"/>
    <dgm:cxn modelId="{C0AFD5AE-2AEF-4D64-AE2D-0AEC01E3468A}" type="presParOf" srcId="{BC261ADC-F8CF-46D1-9376-286CACAF7CE9}" destId="{92FF4F29-B318-4E5E-89BD-C42CC3C49D97}" srcOrd="4" destOrd="0" presId="urn:microsoft.com/office/officeart/2005/8/layout/rings+Icon"/>
    <dgm:cxn modelId="{FD54564A-399B-4A6A-BDEC-61A41E8304E3}" type="presParOf" srcId="{BC261ADC-F8CF-46D1-9376-286CACAF7CE9}" destId="{2D781F39-484B-41B8-A8C9-72AB31538D0A}" srcOrd="5" destOrd="0" presId="urn:microsoft.com/office/officeart/2005/8/layout/rings+Icon"/>
    <dgm:cxn modelId="{92362273-652E-48F0-9031-62DEF56BAC82}" type="presParOf" srcId="{BC261ADC-F8CF-46D1-9376-286CACAF7CE9}" destId="{9F52C520-75E4-4C75-A55A-6E4A07980AB8}"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FDAE45-21B9-4EF5-A2B2-DA95D3143368}"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97DD2ACC-B578-4C80-8F93-2CFF504E82FA}">
      <dgm:prSet phldrT="[Text]" custT="1"/>
      <dgm:spPr>
        <a:solidFill>
          <a:schemeClr val="accent2">
            <a:alpha val="50000"/>
          </a:schemeClr>
        </a:solidFill>
      </dgm:spPr>
      <dgm:t>
        <a:bodyPr/>
        <a:lstStyle/>
        <a:p>
          <a:r>
            <a:rPr lang="en-US" sz="1300" b="1" dirty="0" smtClean="0"/>
            <a:t>Achievements, Impacts, Innovation</a:t>
          </a:r>
          <a:endParaRPr lang="en-US" sz="1300" b="1" dirty="0"/>
        </a:p>
      </dgm:t>
    </dgm:pt>
    <dgm:pt modelId="{6B557154-6BFA-4FFD-B804-48263EB3AD23}" type="parTrans" cxnId="{6A3CC2F7-00F0-4912-BD3A-7DC312E31FA4}">
      <dgm:prSet/>
      <dgm:spPr/>
      <dgm:t>
        <a:bodyPr/>
        <a:lstStyle/>
        <a:p>
          <a:endParaRPr lang="en-US"/>
        </a:p>
      </dgm:t>
    </dgm:pt>
    <dgm:pt modelId="{402CA5E9-2D62-40FD-8D96-C0ECE76EB6F0}" type="sibTrans" cxnId="{6A3CC2F7-00F0-4912-BD3A-7DC312E31FA4}">
      <dgm:prSet/>
      <dgm:spPr/>
      <dgm:t>
        <a:bodyPr/>
        <a:lstStyle/>
        <a:p>
          <a:endParaRPr lang="en-US"/>
        </a:p>
      </dgm:t>
    </dgm:pt>
    <dgm:pt modelId="{72A9E8DB-B41E-495B-A4DA-64607B71C76D}">
      <dgm:prSet phldrT="[Text]" custT="1"/>
      <dgm:spPr>
        <a:solidFill>
          <a:schemeClr val="accent2">
            <a:alpha val="50000"/>
          </a:schemeClr>
        </a:solidFill>
      </dgm:spPr>
      <dgm:t>
        <a:bodyPr/>
        <a:lstStyle/>
        <a:p>
          <a:r>
            <a:rPr lang="en-US" sz="1400" b="1" dirty="0" smtClean="0"/>
            <a:t>Self-Regulation</a:t>
          </a:r>
          <a:endParaRPr lang="en-US" sz="1400" b="1" dirty="0"/>
        </a:p>
      </dgm:t>
    </dgm:pt>
    <dgm:pt modelId="{865ABD17-FEAE-401D-A08D-FAE7FAF9E701}" type="parTrans" cxnId="{44BDC51E-5729-44AA-8D21-6CE29A5CB6BA}">
      <dgm:prSet/>
      <dgm:spPr/>
      <dgm:t>
        <a:bodyPr/>
        <a:lstStyle/>
        <a:p>
          <a:endParaRPr lang="en-US"/>
        </a:p>
      </dgm:t>
    </dgm:pt>
    <dgm:pt modelId="{D4519EEC-4760-4297-B7E2-4B7E4CF92FFC}" type="sibTrans" cxnId="{44BDC51E-5729-44AA-8D21-6CE29A5CB6BA}">
      <dgm:prSet/>
      <dgm:spPr/>
      <dgm:t>
        <a:bodyPr/>
        <a:lstStyle/>
        <a:p>
          <a:endParaRPr lang="en-US"/>
        </a:p>
      </dgm:t>
    </dgm:pt>
    <dgm:pt modelId="{7528D46F-B8E8-4654-9479-C0571C8A960A}">
      <dgm:prSet phldrT="[Text]" custT="1"/>
      <dgm:spPr>
        <a:solidFill>
          <a:schemeClr val="accent2">
            <a:alpha val="50000"/>
          </a:schemeClr>
        </a:solidFill>
      </dgm:spPr>
      <dgm:t>
        <a:bodyPr/>
        <a:lstStyle/>
        <a:p>
          <a:r>
            <a:rPr lang="en-US" sz="1400" b="1" dirty="0" smtClean="0"/>
            <a:t>Donor and Volunteer Motivations</a:t>
          </a:r>
          <a:endParaRPr lang="en-US" sz="1400" b="1" dirty="0"/>
        </a:p>
      </dgm:t>
    </dgm:pt>
    <dgm:pt modelId="{11B9E6B4-3F8B-47B8-98D6-40BE61C16E99}" type="parTrans" cxnId="{EEB1A901-10AC-4D26-8F09-BCA3C770400A}">
      <dgm:prSet/>
      <dgm:spPr/>
      <dgm:t>
        <a:bodyPr/>
        <a:lstStyle/>
        <a:p>
          <a:endParaRPr lang="en-US"/>
        </a:p>
      </dgm:t>
    </dgm:pt>
    <dgm:pt modelId="{49BDDEAA-BEC6-4767-AD31-5FFD553D8890}" type="sibTrans" cxnId="{EEB1A901-10AC-4D26-8F09-BCA3C770400A}">
      <dgm:prSet/>
      <dgm:spPr/>
      <dgm:t>
        <a:bodyPr/>
        <a:lstStyle/>
        <a:p>
          <a:endParaRPr lang="en-US"/>
        </a:p>
      </dgm:t>
    </dgm:pt>
    <dgm:pt modelId="{B597E0D8-0D24-41F9-8674-5F7C16D8994E}">
      <dgm:prSet/>
      <dgm:spPr>
        <a:solidFill>
          <a:schemeClr val="accent2">
            <a:alpha val="50000"/>
          </a:schemeClr>
        </a:solidFill>
      </dgm:spPr>
      <dgm:t>
        <a:bodyPr/>
        <a:lstStyle/>
        <a:p>
          <a:r>
            <a:rPr lang="en-US" b="1" dirty="0" smtClean="0"/>
            <a:t>Relationships w/Governments &amp; Businesses</a:t>
          </a:r>
          <a:endParaRPr lang="en-US" b="1" dirty="0"/>
        </a:p>
      </dgm:t>
    </dgm:pt>
    <dgm:pt modelId="{98B0163D-4056-4028-AFD1-B440C17F41F1}" type="parTrans" cxnId="{F9A9BD39-78D6-419F-8866-FB531FC8B035}">
      <dgm:prSet/>
      <dgm:spPr/>
      <dgm:t>
        <a:bodyPr/>
        <a:lstStyle/>
        <a:p>
          <a:endParaRPr lang="en-US"/>
        </a:p>
      </dgm:t>
    </dgm:pt>
    <dgm:pt modelId="{DBB8E85B-BD6D-4181-92C4-D1C3FB7D61EF}" type="sibTrans" cxnId="{F9A9BD39-78D6-419F-8866-FB531FC8B035}">
      <dgm:prSet/>
      <dgm:spPr/>
      <dgm:t>
        <a:bodyPr/>
        <a:lstStyle/>
        <a:p>
          <a:endParaRPr lang="en-US"/>
        </a:p>
      </dgm:t>
    </dgm:pt>
    <dgm:pt modelId="{9A390769-5E10-45D6-86E9-85CD97674AD7}">
      <dgm:prSet custT="1"/>
      <dgm:spPr>
        <a:solidFill>
          <a:schemeClr val="accent2">
            <a:alpha val="50000"/>
          </a:schemeClr>
        </a:solidFill>
      </dgm:spPr>
      <dgm:t>
        <a:bodyPr/>
        <a:lstStyle/>
        <a:p>
          <a:r>
            <a:rPr lang="en-US" sz="1400" b="1" dirty="0" smtClean="0"/>
            <a:t>What Works &amp; Why</a:t>
          </a:r>
          <a:endParaRPr lang="en-US" sz="1400" b="1" dirty="0"/>
        </a:p>
      </dgm:t>
    </dgm:pt>
    <dgm:pt modelId="{3912A9D8-01F3-45B4-B982-A31BD2B9B016}" type="parTrans" cxnId="{24B2A61D-F6D9-422B-830D-F42DF66E6014}">
      <dgm:prSet/>
      <dgm:spPr/>
      <dgm:t>
        <a:bodyPr/>
        <a:lstStyle/>
        <a:p>
          <a:endParaRPr lang="en-US"/>
        </a:p>
      </dgm:t>
    </dgm:pt>
    <dgm:pt modelId="{C3CEC897-FF3B-463A-A235-1297CC5E6EBD}" type="sibTrans" cxnId="{24B2A61D-F6D9-422B-830D-F42DF66E6014}">
      <dgm:prSet/>
      <dgm:spPr/>
      <dgm:t>
        <a:bodyPr/>
        <a:lstStyle/>
        <a:p>
          <a:endParaRPr lang="en-US"/>
        </a:p>
      </dgm:t>
    </dgm:pt>
    <dgm:pt modelId="{B641461A-CF01-45E4-87B5-79DF665A64DE}">
      <dgm:prSet custT="1"/>
      <dgm:spPr>
        <a:solidFill>
          <a:schemeClr val="accent2">
            <a:alpha val="50000"/>
          </a:schemeClr>
        </a:solidFill>
      </dgm:spPr>
      <dgm:t>
        <a:bodyPr/>
        <a:lstStyle/>
        <a:p>
          <a:r>
            <a:rPr lang="en-US" sz="1400" b="1" dirty="0" smtClean="0"/>
            <a:t>Advocacy &amp; Social Change</a:t>
          </a:r>
          <a:endParaRPr lang="en-US" sz="1400" b="1" dirty="0"/>
        </a:p>
      </dgm:t>
    </dgm:pt>
    <dgm:pt modelId="{06BD6AA6-6510-4034-AAF5-B1788FA7447B}" type="parTrans" cxnId="{55AE813B-D462-4F3A-A032-A7E4E1737346}">
      <dgm:prSet/>
      <dgm:spPr/>
      <dgm:t>
        <a:bodyPr/>
        <a:lstStyle/>
        <a:p>
          <a:endParaRPr lang="en-US"/>
        </a:p>
      </dgm:t>
    </dgm:pt>
    <dgm:pt modelId="{F5F730AA-D798-4286-858D-77E3B25D78F2}" type="sibTrans" cxnId="{55AE813B-D462-4F3A-A032-A7E4E1737346}">
      <dgm:prSet/>
      <dgm:spPr/>
      <dgm:t>
        <a:bodyPr/>
        <a:lstStyle/>
        <a:p>
          <a:endParaRPr lang="en-US"/>
        </a:p>
      </dgm:t>
    </dgm:pt>
    <dgm:pt modelId="{A20B6CD1-05F3-4C8A-99E6-5131267C56DD}">
      <dgm:prSet custT="1"/>
      <dgm:spPr>
        <a:solidFill>
          <a:schemeClr val="accent2">
            <a:alpha val="50000"/>
          </a:schemeClr>
        </a:solidFill>
      </dgm:spPr>
      <dgm:t>
        <a:bodyPr/>
        <a:lstStyle/>
        <a:p>
          <a:r>
            <a:rPr lang="en-US" sz="1400" b="1" dirty="0" smtClean="0"/>
            <a:t>Civic &amp; Social Capital Building</a:t>
          </a:r>
          <a:endParaRPr lang="en-US" sz="1400" b="1" dirty="0"/>
        </a:p>
      </dgm:t>
    </dgm:pt>
    <dgm:pt modelId="{DC2C4942-ABD5-4149-981E-8BC35A35C2CE}" type="parTrans" cxnId="{39F7101B-BF96-4C6E-9D9B-E7C088E3B96F}">
      <dgm:prSet/>
      <dgm:spPr/>
      <dgm:t>
        <a:bodyPr/>
        <a:lstStyle/>
        <a:p>
          <a:endParaRPr lang="en-US"/>
        </a:p>
      </dgm:t>
    </dgm:pt>
    <dgm:pt modelId="{92559D76-A35E-4B0A-A0BC-80FC5693F87A}" type="sibTrans" cxnId="{39F7101B-BF96-4C6E-9D9B-E7C088E3B96F}">
      <dgm:prSet/>
      <dgm:spPr/>
      <dgm:t>
        <a:bodyPr/>
        <a:lstStyle/>
        <a:p>
          <a:endParaRPr lang="en-US"/>
        </a:p>
      </dgm:t>
    </dgm:pt>
    <dgm:pt modelId="{BC261ADC-F8CF-46D1-9376-286CACAF7CE9}" type="pres">
      <dgm:prSet presAssocID="{6FFDAE45-21B9-4EF5-A2B2-DA95D3143368}" presName="Name0" presStyleCnt="0">
        <dgm:presLayoutVars>
          <dgm:chMax val="7"/>
          <dgm:dir/>
          <dgm:resizeHandles val="exact"/>
        </dgm:presLayoutVars>
      </dgm:prSet>
      <dgm:spPr/>
    </dgm:pt>
    <dgm:pt modelId="{572C8A73-1FE2-4E96-9DC9-73CC958241D2}" type="pres">
      <dgm:prSet presAssocID="{6FFDAE45-21B9-4EF5-A2B2-DA95D3143368}" presName="ellipse1" presStyleLbl="vennNode1" presStyleIdx="0" presStyleCnt="7">
        <dgm:presLayoutVars>
          <dgm:bulletEnabled val="1"/>
        </dgm:presLayoutVars>
      </dgm:prSet>
      <dgm:spPr/>
      <dgm:t>
        <a:bodyPr/>
        <a:lstStyle/>
        <a:p>
          <a:endParaRPr lang="en-US"/>
        </a:p>
      </dgm:t>
    </dgm:pt>
    <dgm:pt modelId="{2BC56FF3-054A-4FFA-92F4-97F2CBB7C247}" type="pres">
      <dgm:prSet presAssocID="{6FFDAE45-21B9-4EF5-A2B2-DA95D3143368}" presName="ellipse2" presStyleLbl="vennNode1" presStyleIdx="1" presStyleCnt="7">
        <dgm:presLayoutVars>
          <dgm:bulletEnabled val="1"/>
        </dgm:presLayoutVars>
      </dgm:prSet>
      <dgm:spPr/>
      <dgm:t>
        <a:bodyPr/>
        <a:lstStyle/>
        <a:p>
          <a:endParaRPr lang="en-US"/>
        </a:p>
      </dgm:t>
    </dgm:pt>
    <dgm:pt modelId="{0DD73D08-5EDC-4A2D-ACC2-F73EF38F1B28}" type="pres">
      <dgm:prSet presAssocID="{6FFDAE45-21B9-4EF5-A2B2-DA95D3143368}" presName="ellipse3" presStyleLbl="vennNode1" presStyleIdx="2" presStyleCnt="7">
        <dgm:presLayoutVars>
          <dgm:bulletEnabled val="1"/>
        </dgm:presLayoutVars>
      </dgm:prSet>
      <dgm:spPr/>
      <dgm:t>
        <a:bodyPr/>
        <a:lstStyle/>
        <a:p>
          <a:endParaRPr lang="en-US"/>
        </a:p>
      </dgm:t>
    </dgm:pt>
    <dgm:pt modelId="{D7736EFA-4FE1-4B1C-A5FA-F0F35BA43669}" type="pres">
      <dgm:prSet presAssocID="{6FFDAE45-21B9-4EF5-A2B2-DA95D3143368}" presName="ellipse4" presStyleLbl="vennNode1" presStyleIdx="3" presStyleCnt="7">
        <dgm:presLayoutVars>
          <dgm:bulletEnabled val="1"/>
        </dgm:presLayoutVars>
      </dgm:prSet>
      <dgm:spPr/>
      <dgm:t>
        <a:bodyPr/>
        <a:lstStyle/>
        <a:p>
          <a:endParaRPr lang="en-US"/>
        </a:p>
      </dgm:t>
    </dgm:pt>
    <dgm:pt modelId="{92FF4F29-B318-4E5E-89BD-C42CC3C49D97}" type="pres">
      <dgm:prSet presAssocID="{6FFDAE45-21B9-4EF5-A2B2-DA95D3143368}" presName="ellipse5" presStyleLbl="vennNode1" presStyleIdx="4" presStyleCnt="7">
        <dgm:presLayoutVars>
          <dgm:bulletEnabled val="1"/>
        </dgm:presLayoutVars>
      </dgm:prSet>
      <dgm:spPr/>
      <dgm:t>
        <a:bodyPr/>
        <a:lstStyle/>
        <a:p>
          <a:endParaRPr lang="en-US"/>
        </a:p>
      </dgm:t>
    </dgm:pt>
    <dgm:pt modelId="{2D781F39-484B-41B8-A8C9-72AB31538D0A}" type="pres">
      <dgm:prSet presAssocID="{6FFDAE45-21B9-4EF5-A2B2-DA95D3143368}" presName="ellipse6" presStyleLbl="vennNode1" presStyleIdx="5" presStyleCnt="7">
        <dgm:presLayoutVars>
          <dgm:bulletEnabled val="1"/>
        </dgm:presLayoutVars>
      </dgm:prSet>
      <dgm:spPr/>
      <dgm:t>
        <a:bodyPr/>
        <a:lstStyle/>
        <a:p>
          <a:endParaRPr lang="en-US"/>
        </a:p>
      </dgm:t>
    </dgm:pt>
    <dgm:pt modelId="{9F52C520-75E4-4C75-A55A-6E4A07980AB8}" type="pres">
      <dgm:prSet presAssocID="{6FFDAE45-21B9-4EF5-A2B2-DA95D3143368}" presName="ellipse7" presStyleLbl="vennNode1" presStyleIdx="6" presStyleCnt="7">
        <dgm:presLayoutVars>
          <dgm:bulletEnabled val="1"/>
        </dgm:presLayoutVars>
      </dgm:prSet>
      <dgm:spPr/>
      <dgm:t>
        <a:bodyPr/>
        <a:lstStyle/>
        <a:p>
          <a:endParaRPr lang="en-US"/>
        </a:p>
      </dgm:t>
    </dgm:pt>
  </dgm:ptLst>
  <dgm:cxnLst>
    <dgm:cxn modelId="{28AE1144-F49C-44C3-AF51-B5428F4A6FC8}" type="presOf" srcId="{B641461A-CF01-45E4-87B5-79DF665A64DE}" destId="{2BC56FF3-054A-4FFA-92F4-97F2CBB7C247}" srcOrd="0" destOrd="0" presId="urn:microsoft.com/office/officeart/2005/8/layout/rings+Icon"/>
    <dgm:cxn modelId="{A637F3CE-CA99-4EF6-BFF3-04FCF9A7FEC8}" type="presOf" srcId="{7528D46F-B8E8-4654-9479-C0571C8A960A}" destId="{9F52C520-75E4-4C75-A55A-6E4A07980AB8}" srcOrd="0" destOrd="0" presId="urn:microsoft.com/office/officeart/2005/8/layout/rings+Icon"/>
    <dgm:cxn modelId="{85F7A453-F86D-4944-8122-25CC8FAA1173}" type="presOf" srcId="{6FFDAE45-21B9-4EF5-A2B2-DA95D3143368}" destId="{BC261ADC-F8CF-46D1-9376-286CACAF7CE9}" srcOrd="0" destOrd="0" presId="urn:microsoft.com/office/officeart/2005/8/layout/rings+Icon"/>
    <dgm:cxn modelId="{546CBD8B-B6CA-4BA2-B414-68DD4DCDC291}" type="presOf" srcId="{97DD2ACC-B578-4C80-8F93-2CFF504E82FA}" destId="{572C8A73-1FE2-4E96-9DC9-73CC958241D2}" srcOrd="0" destOrd="0" presId="urn:microsoft.com/office/officeart/2005/8/layout/rings+Icon"/>
    <dgm:cxn modelId="{666574AB-33C0-4DF7-A8F0-C5FE48BB895D}" type="presOf" srcId="{9A390769-5E10-45D6-86E9-85CD97674AD7}" destId="{0DD73D08-5EDC-4A2D-ACC2-F73EF38F1B28}" srcOrd="0" destOrd="0" presId="urn:microsoft.com/office/officeart/2005/8/layout/rings+Icon"/>
    <dgm:cxn modelId="{D093BDFD-43ED-463D-9C86-BD590AFC526F}" type="presOf" srcId="{72A9E8DB-B41E-495B-A4DA-64607B71C76D}" destId="{D7736EFA-4FE1-4B1C-A5FA-F0F35BA43669}" srcOrd="0" destOrd="0" presId="urn:microsoft.com/office/officeart/2005/8/layout/rings+Icon"/>
    <dgm:cxn modelId="{55AE813B-D462-4F3A-A032-A7E4E1737346}" srcId="{6FFDAE45-21B9-4EF5-A2B2-DA95D3143368}" destId="{B641461A-CF01-45E4-87B5-79DF665A64DE}" srcOrd="1" destOrd="0" parTransId="{06BD6AA6-6510-4034-AAF5-B1788FA7447B}" sibTransId="{F5F730AA-D798-4286-858D-77E3B25D78F2}"/>
    <dgm:cxn modelId="{39F7101B-BF96-4C6E-9D9B-E7C088E3B96F}" srcId="{6FFDAE45-21B9-4EF5-A2B2-DA95D3143368}" destId="{A20B6CD1-05F3-4C8A-99E6-5131267C56DD}" srcOrd="5" destOrd="0" parTransId="{DC2C4942-ABD5-4149-981E-8BC35A35C2CE}" sibTransId="{92559D76-A35E-4B0A-A0BC-80FC5693F87A}"/>
    <dgm:cxn modelId="{EEB1A901-10AC-4D26-8F09-BCA3C770400A}" srcId="{6FFDAE45-21B9-4EF5-A2B2-DA95D3143368}" destId="{7528D46F-B8E8-4654-9479-C0571C8A960A}" srcOrd="6" destOrd="0" parTransId="{11B9E6B4-3F8B-47B8-98D6-40BE61C16E99}" sibTransId="{49BDDEAA-BEC6-4767-AD31-5FFD553D8890}"/>
    <dgm:cxn modelId="{24B2A61D-F6D9-422B-830D-F42DF66E6014}" srcId="{6FFDAE45-21B9-4EF5-A2B2-DA95D3143368}" destId="{9A390769-5E10-45D6-86E9-85CD97674AD7}" srcOrd="2" destOrd="0" parTransId="{3912A9D8-01F3-45B4-B982-A31BD2B9B016}" sibTransId="{C3CEC897-FF3B-463A-A235-1297CC5E6EBD}"/>
    <dgm:cxn modelId="{FF059834-38AB-45AE-8A05-0453D2820E17}" type="presOf" srcId="{B597E0D8-0D24-41F9-8674-5F7C16D8994E}" destId="{92FF4F29-B318-4E5E-89BD-C42CC3C49D97}" srcOrd="0" destOrd="0" presId="urn:microsoft.com/office/officeart/2005/8/layout/rings+Icon"/>
    <dgm:cxn modelId="{F9A9BD39-78D6-419F-8866-FB531FC8B035}" srcId="{6FFDAE45-21B9-4EF5-A2B2-DA95D3143368}" destId="{B597E0D8-0D24-41F9-8674-5F7C16D8994E}" srcOrd="4" destOrd="0" parTransId="{98B0163D-4056-4028-AFD1-B440C17F41F1}" sibTransId="{DBB8E85B-BD6D-4181-92C4-D1C3FB7D61EF}"/>
    <dgm:cxn modelId="{C1C1D350-F1C0-4412-9310-76ECCF73A067}" type="presOf" srcId="{A20B6CD1-05F3-4C8A-99E6-5131267C56DD}" destId="{2D781F39-484B-41B8-A8C9-72AB31538D0A}" srcOrd="0" destOrd="0" presId="urn:microsoft.com/office/officeart/2005/8/layout/rings+Icon"/>
    <dgm:cxn modelId="{6A3CC2F7-00F0-4912-BD3A-7DC312E31FA4}" srcId="{6FFDAE45-21B9-4EF5-A2B2-DA95D3143368}" destId="{97DD2ACC-B578-4C80-8F93-2CFF504E82FA}" srcOrd="0" destOrd="0" parTransId="{6B557154-6BFA-4FFD-B804-48263EB3AD23}" sibTransId="{402CA5E9-2D62-40FD-8D96-C0ECE76EB6F0}"/>
    <dgm:cxn modelId="{44BDC51E-5729-44AA-8D21-6CE29A5CB6BA}" srcId="{6FFDAE45-21B9-4EF5-A2B2-DA95D3143368}" destId="{72A9E8DB-B41E-495B-A4DA-64607B71C76D}" srcOrd="3" destOrd="0" parTransId="{865ABD17-FEAE-401D-A08D-FAE7FAF9E701}" sibTransId="{D4519EEC-4760-4297-B7E2-4B7E4CF92FFC}"/>
    <dgm:cxn modelId="{EF6A9FC9-A2CD-4B67-8383-1BE49876980B}" type="presParOf" srcId="{BC261ADC-F8CF-46D1-9376-286CACAF7CE9}" destId="{572C8A73-1FE2-4E96-9DC9-73CC958241D2}" srcOrd="0" destOrd="0" presId="urn:microsoft.com/office/officeart/2005/8/layout/rings+Icon"/>
    <dgm:cxn modelId="{188EDAA3-BCCF-4356-9931-A498CC2CE5A7}" type="presParOf" srcId="{BC261ADC-F8CF-46D1-9376-286CACAF7CE9}" destId="{2BC56FF3-054A-4FFA-92F4-97F2CBB7C247}" srcOrd="1" destOrd="0" presId="urn:microsoft.com/office/officeart/2005/8/layout/rings+Icon"/>
    <dgm:cxn modelId="{D370E893-10DF-4E27-A15F-38396CFDD231}" type="presParOf" srcId="{BC261ADC-F8CF-46D1-9376-286CACAF7CE9}" destId="{0DD73D08-5EDC-4A2D-ACC2-F73EF38F1B28}" srcOrd="2" destOrd="0" presId="urn:microsoft.com/office/officeart/2005/8/layout/rings+Icon"/>
    <dgm:cxn modelId="{95E6DC73-93B6-4A6E-8380-7DA4C71BC502}" type="presParOf" srcId="{BC261ADC-F8CF-46D1-9376-286CACAF7CE9}" destId="{D7736EFA-4FE1-4B1C-A5FA-F0F35BA43669}" srcOrd="3" destOrd="0" presId="urn:microsoft.com/office/officeart/2005/8/layout/rings+Icon"/>
    <dgm:cxn modelId="{A80A5945-FF1D-4160-96FE-1FBD7652CC59}" type="presParOf" srcId="{BC261ADC-F8CF-46D1-9376-286CACAF7CE9}" destId="{92FF4F29-B318-4E5E-89BD-C42CC3C49D97}" srcOrd="4" destOrd="0" presId="urn:microsoft.com/office/officeart/2005/8/layout/rings+Icon"/>
    <dgm:cxn modelId="{2E790568-05C1-45C9-B512-336100DF4E7D}" type="presParOf" srcId="{BC261ADC-F8CF-46D1-9376-286CACAF7CE9}" destId="{2D781F39-484B-41B8-A8C9-72AB31538D0A}" srcOrd="5" destOrd="0" presId="urn:microsoft.com/office/officeart/2005/8/layout/rings+Icon"/>
    <dgm:cxn modelId="{ADE6C081-9364-4F90-AB8C-A4DC416FFA4C}" type="presParOf" srcId="{BC261ADC-F8CF-46D1-9376-286CACAF7CE9}" destId="{9F52C520-75E4-4C75-A55A-6E4A07980AB8}"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643FC-3D92-4814-8902-EC5F2F07EC4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41D36342-5458-4387-AC14-F09304888DA8}">
      <dgm:prSet phldrT="[Text]" custT="1"/>
      <dgm:spPr>
        <a:xfrm>
          <a:off x="685831" y="865589"/>
          <a:ext cx="2428950" cy="800449"/>
        </a:xfrm>
        <a:noFill/>
        <a:ln>
          <a:noFill/>
        </a:ln>
        <a:effectLst/>
      </dgm:spPr>
      <dgm:t>
        <a:bodyPr/>
        <a:lstStyle/>
        <a:p>
          <a:r>
            <a:rPr lang="en-US" sz="4000" b="1" dirty="0" smtClean="0">
              <a:solidFill>
                <a:srgbClr val="59595C"/>
              </a:solidFill>
              <a:latin typeface="Arial Narrow" panose="020B0606020202030204" pitchFamily="34" charset="0"/>
              <a:ea typeface="+mn-ea"/>
              <a:cs typeface="+mn-cs"/>
            </a:rPr>
            <a:t>Sources</a:t>
          </a:r>
          <a:endParaRPr lang="en-US" sz="4800" b="1" dirty="0">
            <a:solidFill>
              <a:srgbClr val="59595C"/>
            </a:solidFill>
            <a:latin typeface="Arial Narrow" panose="020B0606020202030204" pitchFamily="34" charset="0"/>
            <a:ea typeface="+mn-ea"/>
            <a:cs typeface="+mn-cs"/>
          </a:endParaRPr>
        </a:p>
      </dgm:t>
    </dgm:pt>
    <dgm:pt modelId="{69937A1E-E4CB-4DBE-BFFB-0F4995B95A96}" type="parTrans" cxnId="{80ABBBBD-78F4-4C1C-962E-EC34F91E8500}">
      <dgm:prSet/>
      <dgm:spPr/>
      <dgm:t>
        <a:bodyPr/>
        <a:lstStyle/>
        <a:p>
          <a:endParaRPr lang="en-US">
            <a:latin typeface="Arial Narrow" panose="020B0606020202030204" pitchFamily="34" charset="0"/>
          </a:endParaRPr>
        </a:p>
      </dgm:t>
    </dgm:pt>
    <dgm:pt modelId="{D14F3740-766B-4777-AE8D-1C29B6888248}" type="sibTrans" cxnId="{80ABBBBD-78F4-4C1C-962E-EC34F91E8500}">
      <dgm:prSet/>
      <dgm:spPr/>
      <dgm:t>
        <a:bodyPr/>
        <a:lstStyle/>
        <a:p>
          <a:endParaRPr lang="en-US">
            <a:latin typeface="Arial Narrow" panose="020B0606020202030204" pitchFamily="34" charset="0"/>
          </a:endParaRPr>
        </a:p>
      </dgm:t>
    </dgm:pt>
    <dgm:pt modelId="{0091AD63-9BFC-42E0-8F5E-B3096706C7A1}">
      <dgm:prSet phldrT="[Text]" custT="1"/>
      <dgm:spPr>
        <a:xfrm>
          <a:off x="332528" y="2553461"/>
          <a:ext cx="3135556"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households/individuals</a:t>
          </a:r>
          <a:endParaRPr lang="en-US" sz="1800" dirty="0">
            <a:solidFill>
              <a:schemeClr val="tx1"/>
            </a:solidFill>
            <a:latin typeface="Arial Narrow" panose="020B0606020202030204" pitchFamily="34" charset="0"/>
            <a:ea typeface="+mn-ea"/>
            <a:cs typeface="+mn-cs"/>
          </a:endParaRPr>
        </a:p>
      </dgm:t>
    </dgm:pt>
    <dgm:pt modelId="{F07AA427-981B-436A-840E-9FA0C2D0D8BC}" type="parTrans" cxnId="{A383A417-08D1-4877-A784-7325DFD009A6}">
      <dgm:prSet/>
      <dgm:spPr/>
      <dgm:t>
        <a:bodyPr/>
        <a:lstStyle/>
        <a:p>
          <a:endParaRPr lang="en-US">
            <a:latin typeface="Arial Narrow" panose="020B0606020202030204" pitchFamily="34" charset="0"/>
          </a:endParaRPr>
        </a:p>
      </dgm:t>
    </dgm:pt>
    <dgm:pt modelId="{31A76590-C15F-48BD-9692-DDA690E950EE}" type="sibTrans" cxnId="{A383A417-08D1-4877-A784-7325DFD009A6}">
      <dgm:prSet/>
      <dgm:spPr/>
      <dgm:t>
        <a:bodyPr/>
        <a:lstStyle/>
        <a:p>
          <a:endParaRPr lang="en-US">
            <a:latin typeface="Arial Narrow" panose="020B0606020202030204" pitchFamily="34" charset="0"/>
          </a:endParaRPr>
        </a:p>
      </dgm:t>
    </dgm:pt>
    <dgm:pt modelId="{7C0B6582-2B55-4D39-B5E1-2147F3816566}">
      <dgm:prSet phldrT="[Text]" custT="1"/>
      <dgm:spPr>
        <a:xfrm>
          <a:off x="5269994" y="2553461"/>
          <a:ext cx="2633567"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based IRS-registered charities</a:t>
          </a:r>
          <a:endParaRPr lang="en-US" sz="1800" dirty="0">
            <a:solidFill>
              <a:schemeClr val="tx1"/>
            </a:solidFill>
            <a:latin typeface="Arial Narrow" panose="020B0606020202030204" pitchFamily="34" charset="0"/>
            <a:ea typeface="+mn-ea"/>
            <a:cs typeface="+mn-cs"/>
          </a:endParaRPr>
        </a:p>
      </dgm:t>
    </dgm:pt>
    <dgm:pt modelId="{3824D962-81A9-49A3-BDA2-E48007857853}" type="parTrans" cxnId="{21FA5D9E-B5AD-4795-9879-2AD69C03845A}">
      <dgm:prSet/>
      <dgm:spPr/>
      <dgm:t>
        <a:bodyPr/>
        <a:lstStyle/>
        <a:p>
          <a:endParaRPr lang="en-US">
            <a:latin typeface="Arial Narrow" panose="020B0606020202030204" pitchFamily="34" charset="0"/>
          </a:endParaRPr>
        </a:p>
      </dgm:t>
    </dgm:pt>
    <dgm:pt modelId="{87AE16F9-6539-4463-A58F-F9413A162E55}" type="sibTrans" cxnId="{21FA5D9E-B5AD-4795-9879-2AD69C03845A}">
      <dgm:prSet/>
      <dgm:spPr/>
      <dgm:t>
        <a:bodyPr/>
        <a:lstStyle/>
        <a:p>
          <a:endParaRPr lang="en-US">
            <a:latin typeface="Arial Narrow" panose="020B0606020202030204" pitchFamily="34" charset="0"/>
          </a:endParaRPr>
        </a:p>
      </dgm:t>
    </dgm:pt>
    <dgm:pt modelId="{7E0BEF59-85FB-450D-928B-8EA3BDD296C8}">
      <dgm:prSet phldrT="[Text]" custT="1"/>
      <dgm:spPr>
        <a:xfrm>
          <a:off x="332528" y="2553461"/>
          <a:ext cx="3135556"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businesses/corporations</a:t>
          </a:r>
          <a:endParaRPr lang="en-US" sz="1800" dirty="0">
            <a:solidFill>
              <a:schemeClr val="tx1"/>
            </a:solidFill>
            <a:latin typeface="Arial Narrow" panose="020B0606020202030204" pitchFamily="34" charset="0"/>
            <a:ea typeface="+mn-ea"/>
            <a:cs typeface="+mn-cs"/>
          </a:endParaRPr>
        </a:p>
      </dgm:t>
    </dgm:pt>
    <dgm:pt modelId="{9E32CAC4-A9D1-42C5-8E7C-86B4B7BF617C}" type="parTrans" cxnId="{FA66AC8B-419B-446F-8B0F-3689345CBF5C}">
      <dgm:prSet/>
      <dgm:spPr/>
      <dgm:t>
        <a:bodyPr/>
        <a:lstStyle/>
        <a:p>
          <a:endParaRPr lang="en-US">
            <a:latin typeface="Arial Narrow" panose="020B0606020202030204" pitchFamily="34" charset="0"/>
          </a:endParaRPr>
        </a:p>
      </dgm:t>
    </dgm:pt>
    <dgm:pt modelId="{F86DB643-981E-4C5A-B6D4-544CCDF299D5}" type="sibTrans" cxnId="{FA66AC8B-419B-446F-8B0F-3689345CBF5C}">
      <dgm:prSet/>
      <dgm:spPr/>
      <dgm:t>
        <a:bodyPr/>
        <a:lstStyle/>
        <a:p>
          <a:endParaRPr lang="en-US">
            <a:latin typeface="Arial Narrow" panose="020B0606020202030204" pitchFamily="34" charset="0"/>
          </a:endParaRPr>
        </a:p>
      </dgm:t>
    </dgm:pt>
    <dgm:pt modelId="{FF1DF75B-9E84-49AE-8C80-696CDA8E10AC}">
      <dgm:prSet phldrT="[Text]" custT="1"/>
      <dgm:spPr>
        <a:xfrm>
          <a:off x="332528" y="2553461"/>
          <a:ext cx="3135556"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estates</a:t>
          </a:r>
          <a:endParaRPr lang="en-US" sz="1800" dirty="0">
            <a:solidFill>
              <a:schemeClr val="tx1"/>
            </a:solidFill>
            <a:latin typeface="Arial Narrow" panose="020B0606020202030204" pitchFamily="34" charset="0"/>
            <a:ea typeface="+mn-ea"/>
            <a:cs typeface="+mn-cs"/>
          </a:endParaRPr>
        </a:p>
      </dgm:t>
    </dgm:pt>
    <dgm:pt modelId="{997A4FDA-1027-4724-9994-547688313FE7}" type="parTrans" cxnId="{F82735E4-4A04-4278-87F2-22BF74227507}">
      <dgm:prSet/>
      <dgm:spPr/>
      <dgm:t>
        <a:bodyPr/>
        <a:lstStyle/>
        <a:p>
          <a:endParaRPr lang="en-US">
            <a:latin typeface="Arial Narrow" panose="020B0606020202030204" pitchFamily="34" charset="0"/>
          </a:endParaRPr>
        </a:p>
      </dgm:t>
    </dgm:pt>
    <dgm:pt modelId="{A3C813F4-7A60-4E55-A489-798283959C46}" type="sibTrans" cxnId="{F82735E4-4A04-4278-87F2-22BF74227507}">
      <dgm:prSet/>
      <dgm:spPr/>
      <dgm:t>
        <a:bodyPr/>
        <a:lstStyle/>
        <a:p>
          <a:endParaRPr lang="en-US">
            <a:latin typeface="Arial Narrow" panose="020B0606020202030204" pitchFamily="34" charset="0"/>
          </a:endParaRPr>
        </a:p>
      </dgm:t>
    </dgm:pt>
    <dgm:pt modelId="{F5D919D4-AC63-46AE-A2FC-39791C4D7DFE}">
      <dgm:prSet phldrT="[Text]" custT="1"/>
      <dgm:spPr>
        <a:xfrm>
          <a:off x="332528" y="2553461"/>
          <a:ext cx="3135556"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foundations</a:t>
          </a:r>
          <a:endParaRPr lang="en-US" sz="1800" dirty="0">
            <a:solidFill>
              <a:schemeClr val="tx1"/>
            </a:solidFill>
            <a:latin typeface="Arial Narrow" panose="020B0606020202030204" pitchFamily="34" charset="0"/>
            <a:ea typeface="+mn-ea"/>
            <a:cs typeface="+mn-cs"/>
          </a:endParaRPr>
        </a:p>
      </dgm:t>
    </dgm:pt>
    <dgm:pt modelId="{F84EFCB3-6A92-4DF5-98A3-4321D87D27BD}" type="parTrans" cxnId="{D4F54D84-2B3C-4B2B-A911-7B966855CE2C}">
      <dgm:prSet/>
      <dgm:spPr/>
      <dgm:t>
        <a:bodyPr/>
        <a:lstStyle/>
        <a:p>
          <a:endParaRPr lang="en-US">
            <a:latin typeface="Arial Narrow" panose="020B0606020202030204" pitchFamily="34" charset="0"/>
          </a:endParaRPr>
        </a:p>
      </dgm:t>
    </dgm:pt>
    <dgm:pt modelId="{A88E61CF-76F9-4133-8968-0A56E97A4DF6}" type="sibTrans" cxnId="{D4F54D84-2B3C-4B2B-A911-7B966855CE2C}">
      <dgm:prSet/>
      <dgm:spPr/>
      <dgm:t>
        <a:bodyPr/>
        <a:lstStyle/>
        <a:p>
          <a:endParaRPr lang="en-US">
            <a:latin typeface="Arial Narrow" panose="020B0606020202030204" pitchFamily="34" charset="0"/>
          </a:endParaRPr>
        </a:p>
      </dgm:t>
    </dgm:pt>
    <dgm:pt modelId="{1800D280-19B0-4459-9FB6-B5AF66A5A6B9}">
      <dgm:prSet phldrT="[Text]" custT="1"/>
      <dgm:spPr>
        <a:xfrm>
          <a:off x="6270172" y="1242778"/>
          <a:ext cx="271884" cy="1505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4000" dirty="0" smtClean="0">
              <a:solidFill>
                <a:sysClr val="window" lastClr="FFFFFF"/>
              </a:solidFill>
              <a:latin typeface="Arial Narrow" panose="020B0606020202030204" pitchFamily="34" charset="0"/>
              <a:ea typeface="+mn-ea"/>
              <a:cs typeface="+mn-cs"/>
            </a:rPr>
            <a:t>Uses</a:t>
          </a:r>
          <a:endParaRPr lang="en-US" sz="5900" dirty="0">
            <a:solidFill>
              <a:sysClr val="window" lastClr="FFFFFF"/>
            </a:solidFill>
            <a:latin typeface="Arial Narrow" panose="020B0606020202030204" pitchFamily="34" charset="0"/>
            <a:ea typeface="+mn-ea"/>
            <a:cs typeface="+mn-cs"/>
          </a:endParaRPr>
        </a:p>
      </dgm:t>
    </dgm:pt>
    <dgm:pt modelId="{7EA44BB2-AD42-467B-87FB-FFC3792C4542}" type="sibTrans" cxnId="{C805488E-2E62-465A-B2EE-9DD52EA5E7B0}">
      <dgm:prSet/>
      <dgm:spPr/>
      <dgm:t>
        <a:bodyPr/>
        <a:lstStyle/>
        <a:p>
          <a:endParaRPr lang="en-US">
            <a:latin typeface="Arial Narrow" panose="020B0606020202030204" pitchFamily="34" charset="0"/>
          </a:endParaRPr>
        </a:p>
      </dgm:t>
    </dgm:pt>
    <dgm:pt modelId="{64625EA9-45BE-4DA3-ADE1-071E0AD5BD2F}" type="parTrans" cxnId="{C805488E-2E62-465A-B2EE-9DD52EA5E7B0}">
      <dgm:prSet/>
      <dgm:spPr/>
      <dgm:t>
        <a:bodyPr/>
        <a:lstStyle/>
        <a:p>
          <a:endParaRPr lang="en-US">
            <a:latin typeface="Arial Narrow" panose="020B0606020202030204" pitchFamily="34" charset="0"/>
          </a:endParaRPr>
        </a:p>
      </dgm:t>
    </dgm:pt>
    <dgm:pt modelId="{C3379CFB-60C4-41AE-A3B8-2DF1C23E00C9}">
      <dgm:prSet phldrT="[Text]" custT="1"/>
      <dgm:spPr>
        <a:xfrm>
          <a:off x="5269994" y="2553461"/>
          <a:ext cx="2633567" cy="1499652"/>
        </a:xfrm>
        <a:noFill/>
        <a:ln>
          <a:noFill/>
        </a:ln>
        <a:effectLst/>
      </dgm:spPr>
      <dgm:t>
        <a:bodyPr/>
        <a:lstStyle/>
        <a:p>
          <a:r>
            <a:rPr lang="en-US" sz="1800" dirty="0" smtClean="0">
              <a:solidFill>
                <a:schemeClr val="tx1"/>
              </a:solidFill>
              <a:latin typeface="Arial Narrow" panose="020B0606020202030204" pitchFamily="34" charset="0"/>
              <a:ea typeface="+mn-ea"/>
              <a:cs typeface="+mn-cs"/>
            </a:rPr>
            <a:t>U.S. religious organizations</a:t>
          </a:r>
          <a:endParaRPr lang="en-US" sz="1800" dirty="0">
            <a:solidFill>
              <a:schemeClr val="tx1"/>
            </a:solidFill>
            <a:latin typeface="Arial Narrow" panose="020B0606020202030204" pitchFamily="34" charset="0"/>
            <a:ea typeface="+mn-ea"/>
            <a:cs typeface="+mn-cs"/>
          </a:endParaRPr>
        </a:p>
      </dgm:t>
    </dgm:pt>
    <dgm:pt modelId="{B4F992EB-4333-4DF9-B949-56CDFD1C0997}" type="sibTrans" cxnId="{89FD4692-20EA-4A89-9007-FC79E27EF0E0}">
      <dgm:prSet/>
      <dgm:spPr/>
      <dgm:t>
        <a:bodyPr/>
        <a:lstStyle/>
        <a:p>
          <a:endParaRPr lang="en-US">
            <a:latin typeface="Arial Narrow" panose="020B0606020202030204" pitchFamily="34" charset="0"/>
          </a:endParaRPr>
        </a:p>
      </dgm:t>
    </dgm:pt>
    <dgm:pt modelId="{AF16E920-05D5-456A-AA8B-DCE995D7C1F0}" type="parTrans" cxnId="{89FD4692-20EA-4A89-9007-FC79E27EF0E0}">
      <dgm:prSet/>
      <dgm:spPr/>
      <dgm:t>
        <a:bodyPr/>
        <a:lstStyle/>
        <a:p>
          <a:endParaRPr lang="en-US">
            <a:latin typeface="Arial Narrow" panose="020B0606020202030204" pitchFamily="34" charset="0"/>
          </a:endParaRPr>
        </a:p>
      </dgm:t>
    </dgm:pt>
    <dgm:pt modelId="{6082B25E-457F-4497-8764-80A5E8A63501}" type="pres">
      <dgm:prSet presAssocID="{3F8643FC-3D92-4814-8902-EC5F2F07EC42}" presName="Name0" presStyleCnt="0">
        <dgm:presLayoutVars>
          <dgm:dir/>
          <dgm:animOne val="branch"/>
          <dgm:animLvl val="lvl"/>
        </dgm:presLayoutVars>
      </dgm:prSet>
      <dgm:spPr/>
      <dgm:t>
        <a:bodyPr/>
        <a:lstStyle/>
        <a:p>
          <a:endParaRPr lang="en-US"/>
        </a:p>
      </dgm:t>
    </dgm:pt>
    <dgm:pt modelId="{5AF72768-E846-4F49-B926-F9A2F3010FC9}" type="pres">
      <dgm:prSet presAssocID="{41D36342-5458-4387-AC14-F09304888DA8}" presName="chaos" presStyleCnt="0"/>
      <dgm:spPr/>
    </dgm:pt>
    <dgm:pt modelId="{4F87076F-14B0-47DF-AD1B-E4167231EB88}" type="pres">
      <dgm:prSet presAssocID="{41D36342-5458-4387-AC14-F09304888DA8}" presName="parTx1" presStyleLbl="revTx" presStyleIdx="0" presStyleCnt="3"/>
      <dgm:spPr>
        <a:prstGeom prst="rect">
          <a:avLst/>
        </a:prstGeom>
      </dgm:spPr>
      <dgm:t>
        <a:bodyPr/>
        <a:lstStyle/>
        <a:p>
          <a:endParaRPr lang="en-US"/>
        </a:p>
      </dgm:t>
    </dgm:pt>
    <dgm:pt modelId="{F768F886-9086-4A4A-980E-743DB152B48D}" type="pres">
      <dgm:prSet presAssocID="{41D36342-5458-4387-AC14-F09304888DA8}" presName="desTx1" presStyleLbl="revTx" presStyleIdx="1" presStyleCnt="3" custScaleX="152811" custScaleY="88340" custLinFactNeighborX="8713" custLinFactNeighborY="21438">
        <dgm:presLayoutVars>
          <dgm:bulletEnabled val="1"/>
        </dgm:presLayoutVars>
      </dgm:prSet>
      <dgm:spPr>
        <a:prstGeom prst="rect">
          <a:avLst/>
        </a:prstGeom>
      </dgm:spPr>
      <dgm:t>
        <a:bodyPr/>
        <a:lstStyle/>
        <a:p>
          <a:endParaRPr lang="en-US"/>
        </a:p>
      </dgm:t>
    </dgm:pt>
    <dgm:pt modelId="{8ABD704C-F53C-41E6-9FF6-0CA5D713F049}" type="pres">
      <dgm:prSet presAssocID="{41D36342-5458-4387-AC14-F09304888DA8}" presName="c1" presStyleLbl="node1" presStyleIdx="0" presStyleCnt="19"/>
      <dgm:spPr>
        <a:xfrm>
          <a:off x="683071" y="622142"/>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EAA43B3D-A66C-4B50-9551-60D0AC7E6680}" type="pres">
      <dgm:prSet presAssocID="{41D36342-5458-4387-AC14-F09304888DA8}" presName="c2" presStyleLbl="node1" presStyleIdx="1" presStyleCnt="19"/>
      <dgm:spPr>
        <a:xfrm>
          <a:off x="818320" y="351645"/>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E0F4683-194A-4AB0-8D8A-B56F56A3B02D}" type="pres">
      <dgm:prSet presAssocID="{41D36342-5458-4387-AC14-F09304888DA8}" presName="c3" presStyleLbl="node1" presStyleIdx="2" presStyleCnt="19"/>
      <dgm:spPr>
        <a:xfrm>
          <a:off x="1142916" y="405745"/>
          <a:ext cx="303618" cy="3036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19842129-D14F-4E79-A823-7F84BD619FD3}" type="pres">
      <dgm:prSet presAssocID="{41D36342-5458-4387-AC14-F09304888DA8}" presName="c4" presStyleLbl="node1" presStyleIdx="3" presStyleCnt="19"/>
      <dgm:spPr>
        <a:xfrm>
          <a:off x="1413412" y="108198"/>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0ED8AE38-CAEA-46BF-9AD7-97501DF3E1C7}" type="pres">
      <dgm:prSet presAssocID="{41D36342-5458-4387-AC14-F09304888DA8}" presName="c5" presStyleLbl="node1" presStyleIdx="4" presStyleCnt="19"/>
      <dgm:spPr>
        <a:xfrm>
          <a:off x="1765058" y="0"/>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4E3314A4-E417-40F8-90A3-E0304712F36F}" type="pres">
      <dgm:prSet presAssocID="{41D36342-5458-4387-AC14-F09304888DA8}" presName="c6" presStyleLbl="node1" presStyleIdx="5" presStyleCnt="19"/>
      <dgm:spPr>
        <a:xfrm>
          <a:off x="2197853" y="189347"/>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B0B46FB-FDB9-4049-9296-27052A894200}" type="pres">
      <dgm:prSet presAssocID="{41D36342-5458-4387-AC14-F09304888DA8}" presName="c7" presStyleLbl="node1" presStyleIdx="6" presStyleCnt="19"/>
      <dgm:spPr>
        <a:xfrm>
          <a:off x="2468350" y="324596"/>
          <a:ext cx="303618" cy="3036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72E76B5-BDC1-4E35-A37C-58832D430D2A}" type="pres">
      <dgm:prSet presAssocID="{41D36342-5458-4387-AC14-F09304888DA8}" presName="c8" presStyleLbl="node1" presStyleIdx="7" presStyleCnt="19"/>
      <dgm:spPr>
        <a:xfrm>
          <a:off x="2847045" y="622142"/>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D85BB2E-8ED2-488B-BA6D-199255EDBFE3}" type="pres">
      <dgm:prSet presAssocID="{41D36342-5458-4387-AC14-F09304888DA8}" presName="c9" presStyleLbl="node1" presStyleIdx="8" presStyleCnt="19"/>
      <dgm:spPr>
        <a:xfrm>
          <a:off x="3009343" y="919688"/>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8D4078A-28FA-4316-8F09-DADCCEEA472D}" type="pres">
      <dgm:prSet presAssocID="{41D36342-5458-4387-AC14-F09304888DA8}" presName="c10" presStyleLbl="node1" presStyleIdx="9" presStyleCnt="19"/>
      <dgm:spPr>
        <a:xfrm>
          <a:off x="1602760" y="351645"/>
          <a:ext cx="496830" cy="49683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40B5019-C6E7-4373-94A4-BF78A0A471AD}" type="pres">
      <dgm:prSet presAssocID="{41D36342-5458-4387-AC14-F09304888DA8}" presName="c11" presStyleLbl="node1" presStyleIdx="10" presStyleCnt="19"/>
      <dgm:spPr>
        <a:xfrm>
          <a:off x="547823" y="1379533"/>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BC93C549-A6E1-41FE-84DE-ED8A75457A7C}" type="pres">
      <dgm:prSet presAssocID="{41D36342-5458-4387-AC14-F09304888DA8}" presName="c12" presStyleLbl="node1" presStyleIdx="11" presStyleCnt="19"/>
      <dgm:spPr>
        <a:xfrm>
          <a:off x="710121" y="1622980"/>
          <a:ext cx="303618" cy="3036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D091861-9ABA-4745-AECA-058EBA8ED490}" type="pres">
      <dgm:prSet presAssocID="{41D36342-5458-4387-AC14-F09304888DA8}" presName="c13" presStyleLbl="node1" presStyleIdx="12" presStyleCnt="19"/>
      <dgm:spPr>
        <a:xfrm>
          <a:off x="1115866" y="1839377"/>
          <a:ext cx="441627" cy="44162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165B7EEB-A757-4DB0-A7EE-571E592D94FD}" type="pres">
      <dgm:prSet presAssocID="{41D36342-5458-4387-AC14-F09304888DA8}" presName="c14" presStyleLbl="node1" presStyleIdx="13" presStyleCnt="19"/>
      <dgm:spPr>
        <a:xfrm>
          <a:off x="1683909" y="2191023"/>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6E1A43EA-97DA-4C95-8087-D5038CEF7438}" type="pres">
      <dgm:prSet presAssocID="{41D36342-5458-4387-AC14-F09304888DA8}" presName="c15" presStyleLbl="node1" presStyleIdx="14" presStyleCnt="19"/>
      <dgm:spPr>
        <a:xfrm>
          <a:off x="1792108" y="1839377"/>
          <a:ext cx="303618" cy="3036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A5A9C85B-BB82-4F27-8E66-F73140B6B53F}" type="pres">
      <dgm:prSet presAssocID="{41D36342-5458-4387-AC14-F09304888DA8}" presName="c16" presStyleLbl="node1" presStyleIdx="15" presStyleCnt="19"/>
      <dgm:spPr>
        <a:xfrm>
          <a:off x="2062604" y="2218073"/>
          <a:ext cx="193211" cy="193211"/>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954A36E4-4EFD-47E6-B986-05437D78D89C}" type="pres">
      <dgm:prSet presAssocID="{41D36342-5458-4387-AC14-F09304888DA8}" presName="c17" presStyleLbl="node1" presStyleIdx="16" presStyleCnt="19"/>
      <dgm:spPr>
        <a:xfrm>
          <a:off x="2306052" y="1785278"/>
          <a:ext cx="441627" cy="44162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64DD19E6-0A5A-4D7F-AEB2-5A00C2421BED}" type="pres">
      <dgm:prSet presAssocID="{41D36342-5458-4387-AC14-F09304888DA8}" presName="c18" presStyleLbl="node1" presStyleIdx="17" presStyleCnt="19"/>
      <dgm:spPr>
        <a:xfrm>
          <a:off x="2901144" y="1677079"/>
          <a:ext cx="303618" cy="30361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754650E3-5A8A-42F7-9C69-8AE340D71030}" type="pres">
      <dgm:prSet presAssocID="{D14F3740-766B-4777-AE8D-1C29B6888248}" presName="chevronComposite1" presStyleCnt="0"/>
      <dgm:spPr/>
    </dgm:pt>
    <dgm:pt modelId="{8DF7AA4A-A2A8-4C3E-8BBF-EA53F59D34C3}" type="pres">
      <dgm:prSet presAssocID="{D14F3740-766B-4777-AE8D-1C29B6888248}" presName="chevron1" presStyleLbl="sibTrans2D1" presStyleIdx="0" presStyleCnt="2" custLinFactNeighborX="-43929"/>
      <dgm:spPr>
        <a:xfrm>
          <a:off x="3468084" y="405295"/>
          <a:ext cx="891685" cy="1702324"/>
        </a:xfrm>
        <a:prstGeom prst="chevron">
          <a:avLst>
            <a:gd name="adj" fmla="val 62310"/>
          </a:avLst>
        </a:prstGeom>
        <a:solidFill>
          <a:srgbClr val="4F81BD">
            <a:tint val="60000"/>
            <a:hueOff val="0"/>
            <a:satOff val="0"/>
            <a:lumOff val="0"/>
            <a:alphaOff val="0"/>
          </a:srgbClr>
        </a:solidFill>
        <a:ln>
          <a:noFill/>
        </a:ln>
        <a:effectLst/>
      </dgm:spPr>
      <dgm:t>
        <a:bodyPr/>
        <a:lstStyle/>
        <a:p>
          <a:endParaRPr lang="en-US"/>
        </a:p>
      </dgm:t>
    </dgm:pt>
    <dgm:pt modelId="{24DEB38E-858B-4E12-800D-B96DFC6AB831}" type="pres">
      <dgm:prSet presAssocID="{D14F3740-766B-4777-AE8D-1C29B6888248}" presName="spChevron1" presStyleCnt="0"/>
      <dgm:spPr/>
    </dgm:pt>
    <dgm:pt modelId="{495F0E3A-57FC-4564-9825-0FA01F6AFB6C}" type="pres">
      <dgm:prSet presAssocID="{D14F3740-766B-4777-AE8D-1C29B6888248}" presName="overlap" presStyleCnt="0"/>
      <dgm:spPr/>
    </dgm:pt>
    <dgm:pt modelId="{83B4C420-8212-45D6-86CD-E892381A823D}" type="pres">
      <dgm:prSet presAssocID="{D14F3740-766B-4777-AE8D-1C29B6888248}" presName="chevronComposite2" presStyleCnt="0"/>
      <dgm:spPr/>
    </dgm:pt>
    <dgm:pt modelId="{F2550139-A70C-4095-B239-BB4A12CDFE89}" type="pres">
      <dgm:prSet presAssocID="{D14F3740-766B-4777-AE8D-1C29B6888248}" presName="chevron2" presStyleLbl="sibTrans2D1" presStyleIdx="1" presStyleCnt="2" custLinFactNeighborX="-43929"/>
      <dgm:spPr>
        <a:xfrm>
          <a:off x="4197645" y="405295"/>
          <a:ext cx="891685" cy="1702324"/>
        </a:xfrm>
        <a:prstGeom prst="chevron">
          <a:avLst>
            <a:gd name="adj" fmla="val 62310"/>
          </a:avLst>
        </a:prstGeom>
        <a:solidFill>
          <a:srgbClr val="4F81BD">
            <a:tint val="60000"/>
            <a:hueOff val="0"/>
            <a:satOff val="0"/>
            <a:lumOff val="0"/>
            <a:alphaOff val="0"/>
          </a:srgbClr>
        </a:solidFill>
        <a:ln>
          <a:noFill/>
        </a:ln>
        <a:effectLst/>
      </dgm:spPr>
      <dgm:t>
        <a:bodyPr/>
        <a:lstStyle/>
        <a:p>
          <a:endParaRPr lang="en-US"/>
        </a:p>
      </dgm:t>
    </dgm:pt>
    <dgm:pt modelId="{222B89F3-5F6D-494A-A309-CC050FF05993}" type="pres">
      <dgm:prSet presAssocID="{D14F3740-766B-4777-AE8D-1C29B6888248}" presName="spChevron2" presStyleCnt="0"/>
      <dgm:spPr/>
    </dgm:pt>
    <dgm:pt modelId="{0F82C61C-FF63-4F12-B026-1C21B8DB966D}" type="pres">
      <dgm:prSet presAssocID="{1800D280-19B0-4459-9FB6-B5AF66A5A6B9}" presName="last" presStyleCnt="0"/>
      <dgm:spPr/>
    </dgm:pt>
    <dgm:pt modelId="{0195DE07-D590-4BEB-B24E-F7A3FAEA15FD}" type="pres">
      <dgm:prSet presAssocID="{1800D280-19B0-4459-9FB6-B5AF66A5A6B9}" presName="circleTx" presStyleLbl="node1" presStyleIdx="18" presStyleCnt="19" custScaleX="13153" custScaleY="7285"/>
      <dgm:spPr>
        <a:prstGeom prst="ellipse">
          <a:avLst/>
        </a:prstGeom>
      </dgm:spPr>
      <dgm:t>
        <a:bodyPr/>
        <a:lstStyle/>
        <a:p>
          <a:endParaRPr lang="en-US"/>
        </a:p>
      </dgm:t>
    </dgm:pt>
    <dgm:pt modelId="{2177A207-C7E9-4186-BC06-AC03097D268F}" type="pres">
      <dgm:prSet presAssocID="{1800D280-19B0-4459-9FB6-B5AF66A5A6B9}" presName="desTxN" presStyleLbl="revTx" presStyleIdx="2" presStyleCnt="3" custScaleX="106761" custScaleY="85728" custLinFactNeighborX="1828" custLinFactNeighborY="27649">
        <dgm:presLayoutVars>
          <dgm:bulletEnabled val="1"/>
        </dgm:presLayoutVars>
      </dgm:prSet>
      <dgm:spPr>
        <a:prstGeom prst="rect">
          <a:avLst/>
        </a:prstGeom>
      </dgm:spPr>
      <dgm:t>
        <a:bodyPr/>
        <a:lstStyle/>
        <a:p>
          <a:endParaRPr lang="en-US"/>
        </a:p>
      </dgm:t>
    </dgm:pt>
    <dgm:pt modelId="{8B6947D6-9E43-4F39-8771-C4985ACA0780}" type="pres">
      <dgm:prSet presAssocID="{1800D280-19B0-4459-9FB6-B5AF66A5A6B9}" presName="spN" presStyleCnt="0"/>
      <dgm:spPr/>
    </dgm:pt>
  </dgm:ptLst>
  <dgm:cxnLst>
    <dgm:cxn modelId="{79565314-5A8C-4CDA-89F6-73939359037F}" type="presOf" srcId="{41D36342-5458-4387-AC14-F09304888DA8}" destId="{4F87076F-14B0-47DF-AD1B-E4167231EB88}" srcOrd="0" destOrd="0" presId="urn:microsoft.com/office/officeart/2009/3/layout/RandomtoResultProcess"/>
    <dgm:cxn modelId="{D4F54D84-2B3C-4B2B-A911-7B966855CE2C}" srcId="{41D36342-5458-4387-AC14-F09304888DA8}" destId="{F5D919D4-AC63-46AE-A2FC-39791C4D7DFE}" srcOrd="3" destOrd="0" parTransId="{F84EFCB3-6A92-4DF5-98A3-4321D87D27BD}" sibTransId="{A88E61CF-76F9-4133-8968-0A56E97A4DF6}"/>
    <dgm:cxn modelId="{89FD4692-20EA-4A89-9007-FC79E27EF0E0}" srcId="{1800D280-19B0-4459-9FB6-B5AF66A5A6B9}" destId="{C3379CFB-60C4-41AE-A3B8-2DF1C23E00C9}" srcOrd="1" destOrd="0" parTransId="{AF16E920-05D5-456A-AA8B-DCE995D7C1F0}" sibTransId="{B4F992EB-4333-4DF9-B949-56CDFD1C0997}"/>
    <dgm:cxn modelId="{21FA5D9E-B5AD-4795-9879-2AD69C03845A}" srcId="{1800D280-19B0-4459-9FB6-B5AF66A5A6B9}" destId="{7C0B6582-2B55-4D39-B5E1-2147F3816566}" srcOrd="0" destOrd="0" parTransId="{3824D962-81A9-49A3-BDA2-E48007857853}" sibTransId="{87AE16F9-6539-4463-A58F-F9413A162E55}"/>
    <dgm:cxn modelId="{A890C686-238D-4A7E-960C-A04F2F14ED1A}" type="presOf" srcId="{C3379CFB-60C4-41AE-A3B8-2DF1C23E00C9}" destId="{2177A207-C7E9-4186-BC06-AC03097D268F}" srcOrd="0" destOrd="1" presId="urn:microsoft.com/office/officeart/2009/3/layout/RandomtoResultProcess"/>
    <dgm:cxn modelId="{C805488E-2E62-465A-B2EE-9DD52EA5E7B0}" srcId="{3F8643FC-3D92-4814-8902-EC5F2F07EC42}" destId="{1800D280-19B0-4459-9FB6-B5AF66A5A6B9}" srcOrd="1" destOrd="0" parTransId="{64625EA9-45BE-4DA3-ADE1-071E0AD5BD2F}" sibTransId="{7EA44BB2-AD42-467B-87FB-FFC3792C4542}"/>
    <dgm:cxn modelId="{463148AC-FC2E-46B9-B140-CE82B66AE2DB}" type="presOf" srcId="{7C0B6582-2B55-4D39-B5E1-2147F3816566}" destId="{2177A207-C7E9-4186-BC06-AC03097D268F}" srcOrd="0" destOrd="0" presId="urn:microsoft.com/office/officeart/2009/3/layout/RandomtoResultProcess"/>
    <dgm:cxn modelId="{A383A417-08D1-4877-A784-7325DFD009A6}" srcId="{41D36342-5458-4387-AC14-F09304888DA8}" destId="{0091AD63-9BFC-42E0-8F5E-B3096706C7A1}" srcOrd="0" destOrd="0" parTransId="{F07AA427-981B-436A-840E-9FA0C2D0D8BC}" sibTransId="{31A76590-C15F-48BD-9692-DDA690E950EE}"/>
    <dgm:cxn modelId="{F82735E4-4A04-4278-87F2-22BF74227507}" srcId="{41D36342-5458-4387-AC14-F09304888DA8}" destId="{FF1DF75B-9E84-49AE-8C80-696CDA8E10AC}" srcOrd="2" destOrd="0" parTransId="{997A4FDA-1027-4724-9994-547688313FE7}" sibTransId="{A3C813F4-7A60-4E55-A489-798283959C46}"/>
    <dgm:cxn modelId="{FA66AC8B-419B-446F-8B0F-3689345CBF5C}" srcId="{41D36342-5458-4387-AC14-F09304888DA8}" destId="{7E0BEF59-85FB-450D-928B-8EA3BDD296C8}" srcOrd="1" destOrd="0" parTransId="{9E32CAC4-A9D1-42C5-8E7C-86B4B7BF617C}" sibTransId="{F86DB643-981E-4C5A-B6D4-544CCDF299D5}"/>
    <dgm:cxn modelId="{706163DE-136F-4BD9-9A74-59E81D6BF669}" type="presOf" srcId="{F5D919D4-AC63-46AE-A2FC-39791C4D7DFE}" destId="{F768F886-9086-4A4A-980E-743DB152B48D}" srcOrd="0" destOrd="3" presId="urn:microsoft.com/office/officeart/2009/3/layout/RandomtoResultProcess"/>
    <dgm:cxn modelId="{8AE6482E-DBEB-4FFB-BD4C-DF2EFBBBE7F1}" type="presOf" srcId="{7E0BEF59-85FB-450D-928B-8EA3BDD296C8}" destId="{F768F886-9086-4A4A-980E-743DB152B48D}" srcOrd="0" destOrd="1" presId="urn:microsoft.com/office/officeart/2009/3/layout/RandomtoResultProcess"/>
    <dgm:cxn modelId="{80ABBBBD-78F4-4C1C-962E-EC34F91E8500}" srcId="{3F8643FC-3D92-4814-8902-EC5F2F07EC42}" destId="{41D36342-5458-4387-AC14-F09304888DA8}" srcOrd="0" destOrd="0" parTransId="{69937A1E-E4CB-4DBE-BFFB-0F4995B95A96}" sibTransId="{D14F3740-766B-4777-AE8D-1C29B6888248}"/>
    <dgm:cxn modelId="{7A0E74E9-D9B3-42F6-9F99-BD2778E0FB0F}" type="presOf" srcId="{3F8643FC-3D92-4814-8902-EC5F2F07EC42}" destId="{6082B25E-457F-4497-8764-80A5E8A63501}" srcOrd="0" destOrd="0" presId="urn:microsoft.com/office/officeart/2009/3/layout/RandomtoResultProcess"/>
    <dgm:cxn modelId="{B7A69596-1297-410A-B9CD-F78C72DB1F76}" type="presOf" srcId="{1800D280-19B0-4459-9FB6-B5AF66A5A6B9}" destId="{0195DE07-D590-4BEB-B24E-F7A3FAEA15FD}" srcOrd="0" destOrd="0" presId="urn:microsoft.com/office/officeart/2009/3/layout/RandomtoResultProcess"/>
    <dgm:cxn modelId="{C3368B9C-48A5-4CAC-8236-F454E209128C}" type="presOf" srcId="{0091AD63-9BFC-42E0-8F5E-B3096706C7A1}" destId="{F768F886-9086-4A4A-980E-743DB152B48D}" srcOrd="0" destOrd="0" presId="urn:microsoft.com/office/officeart/2009/3/layout/RandomtoResultProcess"/>
    <dgm:cxn modelId="{069B0A22-4FF4-4A8C-B89C-092851167F63}" type="presOf" srcId="{FF1DF75B-9E84-49AE-8C80-696CDA8E10AC}" destId="{F768F886-9086-4A4A-980E-743DB152B48D}" srcOrd="0" destOrd="2" presId="urn:microsoft.com/office/officeart/2009/3/layout/RandomtoResultProcess"/>
    <dgm:cxn modelId="{8DE34CFE-2B9F-4084-AA94-60C4288C1835}" type="presParOf" srcId="{6082B25E-457F-4497-8764-80A5E8A63501}" destId="{5AF72768-E846-4F49-B926-F9A2F3010FC9}" srcOrd="0" destOrd="0" presId="urn:microsoft.com/office/officeart/2009/3/layout/RandomtoResultProcess"/>
    <dgm:cxn modelId="{5CA5FB73-BB3F-40E5-8679-CE449BA99D35}" type="presParOf" srcId="{5AF72768-E846-4F49-B926-F9A2F3010FC9}" destId="{4F87076F-14B0-47DF-AD1B-E4167231EB88}" srcOrd="0" destOrd="0" presId="urn:microsoft.com/office/officeart/2009/3/layout/RandomtoResultProcess"/>
    <dgm:cxn modelId="{CF2E9C71-0424-4597-9791-C359DEDBA25B}" type="presParOf" srcId="{5AF72768-E846-4F49-B926-F9A2F3010FC9}" destId="{F768F886-9086-4A4A-980E-743DB152B48D}" srcOrd="1" destOrd="0" presId="urn:microsoft.com/office/officeart/2009/3/layout/RandomtoResultProcess"/>
    <dgm:cxn modelId="{02E1344A-632A-47EF-BFE8-3515747CA78C}" type="presParOf" srcId="{5AF72768-E846-4F49-B926-F9A2F3010FC9}" destId="{8ABD704C-F53C-41E6-9FF6-0CA5D713F049}" srcOrd="2" destOrd="0" presId="urn:microsoft.com/office/officeart/2009/3/layout/RandomtoResultProcess"/>
    <dgm:cxn modelId="{F4D76723-F539-4C17-B9D6-555F039FE223}" type="presParOf" srcId="{5AF72768-E846-4F49-B926-F9A2F3010FC9}" destId="{EAA43B3D-A66C-4B50-9551-60D0AC7E6680}" srcOrd="3" destOrd="0" presId="urn:microsoft.com/office/officeart/2009/3/layout/RandomtoResultProcess"/>
    <dgm:cxn modelId="{5A941CF9-C642-444E-AE15-D81288473C21}" type="presParOf" srcId="{5AF72768-E846-4F49-B926-F9A2F3010FC9}" destId="{3E0F4683-194A-4AB0-8D8A-B56F56A3B02D}" srcOrd="4" destOrd="0" presId="urn:microsoft.com/office/officeart/2009/3/layout/RandomtoResultProcess"/>
    <dgm:cxn modelId="{C90C8929-3D58-44DD-9D4C-DF51CCD22564}" type="presParOf" srcId="{5AF72768-E846-4F49-B926-F9A2F3010FC9}" destId="{19842129-D14F-4E79-A823-7F84BD619FD3}" srcOrd="5" destOrd="0" presId="urn:microsoft.com/office/officeart/2009/3/layout/RandomtoResultProcess"/>
    <dgm:cxn modelId="{7BA43F79-74B9-4DD6-9C9B-26EEB6D2FD2A}" type="presParOf" srcId="{5AF72768-E846-4F49-B926-F9A2F3010FC9}" destId="{0ED8AE38-CAEA-46BF-9AD7-97501DF3E1C7}" srcOrd="6" destOrd="0" presId="urn:microsoft.com/office/officeart/2009/3/layout/RandomtoResultProcess"/>
    <dgm:cxn modelId="{8A660787-F933-4DF3-8DCD-7810346D3819}" type="presParOf" srcId="{5AF72768-E846-4F49-B926-F9A2F3010FC9}" destId="{4E3314A4-E417-40F8-90A3-E0304712F36F}" srcOrd="7" destOrd="0" presId="urn:microsoft.com/office/officeart/2009/3/layout/RandomtoResultProcess"/>
    <dgm:cxn modelId="{AD3E413C-8BF4-4072-B8BF-3820ED4DC892}" type="presParOf" srcId="{5AF72768-E846-4F49-B926-F9A2F3010FC9}" destId="{3B0B46FB-FDB9-4049-9296-27052A894200}" srcOrd="8" destOrd="0" presId="urn:microsoft.com/office/officeart/2009/3/layout/RandomtoResultProcess"/>
    <dgm:cxn modelId="{0A29A448-08CA-4218-8B61-5289423728DB}" type="presParOf" srcId="{5AF72768-E846-4F49-B926-F9A2F3010FC9}" destId="{372E76B5-BDC1-4E35-A37C-58832D430D2A}" srcOrd="9" destOrd="0" presId="urn:microsoft.com/office/officeart/2009/3/layout/RandomtoResultProcess"/>
    <dgm:cxn modelId="{CB54997D-6CFE-4C06-BDD7-F0ABC11FA6C7}" type="presParOf" srcId="{5AF72768-E846-4F49-B926-F9A2F3010FC9}" destId="{3D85BB2E-8ED2-488B-BA6D-199255EDBFE3}" srcOrd="10" destOrd="0" presId="urn:microsoft.com/office/officeart/2009/3/layout/RandomtoResultProcess"/>
    <dgm:cxn modelId="{A3C95A3A-DFFB-4F34-8E59-92EFFB67B545}" type="presParOf" srcId="{5AF72768-E846-4F49-B926-F9A2F3010FC9}" destId="{A8D4078A-28FA-4316-8F09-DADCCEEA472D}" srcOrd="11" destOrd="0" presId="urn:microsoft.com/office/officeart/2009/3/layout/RandomtoResultProcess"/>
    <dgm:cxn modelId="{CF84ECAF-2191-445C-ACF6-FA3F6201E593}" type="presParOf" srcId="{5AF72768-E846-4F49-B926-F9A2F3010FC9}" destId="{540B5019-C6E7-4373-94A4-BF78A0A471AD}" srcOrd="12" destOrd="0" presId="urn:microsoft.com/office/officeart/2009/3/layout/RandomtoResultProcess"/>
    <dgm:cxn modelId="{11E855BA-6D29-4489-BD8B-EBF5E27CF2A0}" type="presParOf" srcId="{5AF72768-E846-4F49-B926-F9A2F3010FC9}" destId="{BC93C549-A6E1-41FE-84DE-ED8A75457A7C}" srcOrd="13" destOrd="0" presId="urn:microsoft.com/office/officeart/2009/3/layout/RandomtoResultProcess"/>
    <dgm:cxn modelId="{B6F02F46-7518-45EE-8FD6-E1175E1182B7}" type="presParOf" srcId="{5AF72768-E846-4F49-B926-F9A2F3010FC9}" destId="{FD091861-9ABA-4745-AECA-058EBA8ED490}" srcOrd="14" destOrd="0" presId="urn:microsoft.com/office/officeart/2009/3/layout/RandomtoResultProcess"/>
    <dgm:cxn modelId="{43E436EF-6F2F-4CA8-A08F-E965B5A15666}" type="presParOf" srcId="{5AF72768-E846-4F49-B926-F9A2F3010FC9}" destId="{165B7EEB-A757-4DB0-A7EE-571E592D94FD}" srcOrd="15" destOrd="0" presId="urn:microsoft.com/office/officeart/2009/3/layout/RandomtoResultProcess"/>
    <dgm:cxn modelId="{E7D34445-B8AB-4941-BFB5-89D214ED0716}" type="presParOf" srcId="{5AF72768-E846-4F49-B926-F9A2F3010FC9}" destId="{6E1A43EA-97DA-4C95-8087-D5038CEF7438}" srcOrd="16" destOrd="0" presId="urn:microsoft.com/office/officeart/2009/3/layout/RandomtoResultProcess"/>
    <dgm:cxn modelId="{B4702AC1-DC9E-47A5-B603-B01D98AD2311}" type="presParOf" srcId="{5AF72768-E846-4F49-B926-F9A2F3010FC9}" destId="{A5A9C85B-BB82-4F27-8E66-F73140B6B53F}" srcOrd="17" destOrd="0" presId="urn:microsoft.com/office/officeart/2009/3/layout/RandomtoResultProcess"/>
    <dgm:cxn modelId="{2A9B43CA-7353-4E65-AFA0-470749B6BBAF}" type="presParOf" srcId="{5AF72768-E846-4F49-B926-F9A2F3010FC9}" destId="{954A36E4-4EFD-47E6-B986-05437D78D89C}" srcOrd="18" destOrd="0" presId="urn:microsoft.com/office/officeart/2009/3/layout/RandomtoResultProcess"/>
    <dgm:cxn modelId="{51BB0890-D47B-4134-9AA3-B80E04668137}" type="presParOf" srcId="{5AF72768-E846-4F49-B926-F9A2F3010FC9}" destId="{64DD19E6-0A5A-4D7F-AEB2-5A00C2421BED}" srcOrd="19" destOrd="0" presId="urn:microsoft.com/office/officeart/2009/3/layout/RandomtoResultProcess"/>
    <dgm:cxn modelId="{50CB0993-E23A-4D07-B4CD-382920E9869A}" type="presParOf" srcId="{6082B25E-457F-4497-8764-80A5E8A63501}" destId="{754650E3-5A8A-42F7-9C69-8AE340D71030}" srcOrd="1" destOrd="0" presId="urn:microsoft.com/office/officeart/2009/3/layout/RandomtoResultProcess"/>
    <dgm:cxn modelId="{2F14AB3F-3ADF-4753-B80E-70FC52371578}" type="presParOf" srcId="{754650E3-5A8A-42F7-9C69-8AE340D71030}" destId="{8DF7AA4A-A2A8-4C3E-8BBF-EA53F59D34C3}" srcOrd="0" destOrd="0" presId="urn:microsoft.com/office/officeart/2009/3/layout/RandomtoResultProcess"/>
    <dgm:cxn modelId="{450ABC09-5795-419E-96CA-CC6300242806}" type="presParOf" srcId="{754650E3-5A8A-42F7-9C69-8AE340D71030}" destId="{24DEB38E-858B-4E12-800D-B96DFC6AB831}" srcOrd="1" destOrd="0" presId="urn:microsoft.com/office/officeart/2009/3/layout/RandomtoResultProcess"/>
    <dgm:cxn modelId="{ACE153EB-8D48-4381-8399-E0E2D937D260}" type="presParOf" srcId="{6082B25E-457F-4497-8764-80A5E8A63501}" destId="{495F0E3A-57FC-4564-9825-0FA01F6AFB6C}" srcOrd="2" destOrd="0" presId="urn:microsoft.com/office/officeart/2009/3/layout/RandomtoResultProcess"/>
    <dgm:cxn modelId="{7A4AF936-D6E3-44BA-81F4-9A29E223FF8A}" type="presParOf" srcId="{6082B25E-457F-4497-8764-80A5E8A63501}" destId="{83B4C420-8212-45D6-86CD-E892381A823D}" srcOrd="3" destOrd="0" presId="urn:microsoft.com/office/officeart/2009/3/layout/RandomtoResultProcess"/>
    <dgm:cxn modelId="{475AB18B-A214-4787-9CE5-D0081112B5FE}" type="presParOf" srcId="{83B4C420-8212-45D6-86CD-E892381A823D}" destId="{F2550139-A70C-4095-B239-BB4A12CDFE89}" srcOrd="0" destOrd="0" presId="urn:microsoft.com/office/officeart/2009/3/layout/RandomtoResultProcess"/>
    <dgm:cxn modelId="{00C3C8CB-8FB9-45E0-93A0-DB2F2B12E6FA}" type="presParOf" srcId="{83B4C420-8212-45D6-86CD-E892381A823D}" destId="{222B89F3-5F6D-494A-A309-CC050FF05993}" srcOrd="1" destOrd="0" presId="urn:microsoft.com/office/officeart/2009/3/layout/RandomtoResultProcess"/>
    <dgm:cxn modelId="{1ABB6640-9B52-4E2A-9E4D-BF81CBFF614E}" type="presParOf" srcId="{6082B25E-457F-4497-8764-80A5E8A63501}" destId="{0F82C61C-FF63-4F12-B026-1C21B8DB966D}" srcOrd="4" destOrd="0" presId="urn:microsoft.com/office/officeart/2009/3/layout/RandomtoResultProcess"/>
    <dgm:cxn modelId="{7C1A3BF5-37D3-43BC-A3A2-156F7FBF3B27}" type="presParOf" srcId="{0F82C61C-FF63-4F12-B026-1C21B8DB966D}" destId="{0195DE07-D590-4BEB-B24E-F7A3FAEA15FD}" srcOrd="0" destOrd="0" presId="urn:microsoft.com/office/officeart/2009/3/layout/RandomtoResultProcess"/>
    <dgm:cxn modelId="{5F7C60EB-CFBE-4C65-B171-345C19599006}" type="presParOf" srcId="{0F82C61C-FF63-4F12-B026-1C21B8DB966D}" destId="{2177A207-C7E9-4186-BC06-AC03097D268F}" srcOrd="1" destOrd="0" presId="urn:microsoft.com/office/officeart/2009/3/layout/RandomtoResultProcess"/>
    <dgm:cxn modelId="{96D12941-1672-4CBA-B570-4CC9D4AE0593}" type="presParOf" srcId="{0F82C61C-FF63-4F12-B026-1C21B8DB966D}" destId="{8B6947D6-9E43-4F39-8771-C4985ACA0780}"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FB45-AA5F-4E4F-8425-8E9F47F93988}">
      <dsp:nvSpPr>
        <dsp:cNvPr id="0" name=""/>
        <dsp:cNvSpPr/>
      </dsp:nvSpPr>
      <dsp:spPr>
        <a:xfrm>
          <a:off x="2616180" y="1329374"/>
          <a:ext cx="1047732" cy="1021087"/>
        </a:xfrm>
        <a:prstGeom prst="ellipse">
          <a:avLst/>
        </a:prstGeom>
        <a:solidFill>
          <a:schemeClr val="accent3"/>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Diversity</a:t>
          </a:r>
          <a:endParaRPr lang="en-US" sz="1400" kern="1200" dirty="0"/>
        </a:p>
      </dsp:txBody>
      <dsp:txXfrm>
        <a:off x="2769617" y="1478909"/>
        <a:ext cx="740858" cy="722017"/>
      </dsp:txXfrm>
    </dsp:sp>
    <dsp:sp modelId="{8E7DB392-B389-4B7B-B94B-E74FABB680D1}">
      <dsp:nvSpPr>
        <dsp:cNvPr id="0" name=""/>
        <dsp:cNvSpPr/>
      </dsp:nvSpPr>
      <dsp:spPr>
        <a:xfrm rot="16200000">
          <a:off x="2980800" y="1157047"/>
          <a:ext cx="318492" cy="26161"/>
        </a:xfrm>
        <a:custGeom>
          <a:avLst/>
          <a:gdLst/>
          <a:ahLst/>
          <a:cxnLst/>
          <a:rect l="0" t="0" r="0" b="0"/>
          <a:pathLst>
            <a:path>
              <a:moveTo>
                <a:pt x="0" y="13080"/>
              </a:moveTo>
              <a:lnTo>
                <a:pt x="318492"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32084" y="1162165"/>
        <a:ext cx="15924" cy="15924"/>
      </dsp:txXfrm>
    </dsp:sp>
    <dsp:sp modelId="{FEF0DB92-B820-443D-AE34-1D298547A1BA}">
      <dsp:nvSpPr>
        <dsp:cNvPr id="0" name=""/>
        <dsp:cNvSpPr/>
      </dsp:nvSpPr>
      <dsp:spPr>
        <a:xfrm>
          <a:off x="2546294" y="-21766"/>
          <a:ext cx="1187504" cy="103264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Mission and Activities</a:t>
          </a:r>
          <a:endParaRPr lang="en-US" sz="1600" kern="1200" dirty="0"/>
        </a:p>
      </dsp:txBody>
      <dsp:txXfrm>
        <a:off x="2720200" y="129462"/>
        <a:ext cx="839692" cy="730192"/>
      </dsp:txXfrm>
    </dsp:sp>
    <dsp:sp modelId="{0B531D94-445F-4B59-9B4B-68DC9482AA7E}">
      <dsp:nvSpPr>
        <dsp:cNvPr id="0" name=""/>
        <dsp:cNvSpPr/>
      </dsp:nvSpPr>
      <dsp:spPr>
        <a:xfrm rot="19285714">
          <a:off x="3515400" y="1417562"/>
          <a:ext cx="275723" cy="26161"/>
        </a:xfrm>
        <a:custGeom>
          <a:avLst/>
          <a:gdLst/>
          <a:ahLst/>
          <a:cxnLst/>
          <a:rect l="0" t="0" r="0" b="0"/>
          <a:pathLst>
            <a:path>
              <a:moveTo>
                <a:pt x="0" y="13080"/>
              </a:moveTo>
              <a:lnTo>
                <a:pt x="275723"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46368" y="1423750"/>
        <a:ext cx="13786" cy="13786"/>
      </dsp:txXfrm>
    </dsp:sp>
    <dsp:sp modelId="{15AAAD59-8285-4CDB-85B8-6CF7AF88B49B}">
      <dsp:nvSpPr>
        <dsp:cNvPr id="0" name=""/>
        <dsp:cNvSpPr/>
      </dsp:nvSpPr>
      <dsp:spPr>
        <a:xfrm>
          <a:off x="3610891" y="456099"/>
          <a:ext cx="1189711" cy="106790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Governance</a:t>
          </a:r>
          <a:endParaRPr lang="en-US" sz="1300" kern="1200" dirty="0"/>
        </a:p>
      </dsp:txBody>
      <dsp:txXfrm>
        <a:off x="3785120" y="612490"/>
        <a:ext cx="841253" cy="755120"/>
      </dsp:txXfrm>
    </dsp:sp>
    <dsp:sp modelId="{94897CCD-BFFF-498F-A5F7-9F71CA8A430C}">
      <dsp:nvSpPr>
        <dsp:cNvPr id="0" name=""/>
        <dsp:cNvSpPr/>
      </dsp:nvSpPr>
      <dsp:spPr>
        <a:xfrm rot="771429">
          <a:off x="3645966" y="1980048"/>
          <a:ext cx="330679" cy="26161"/>
        </a:xfrm>
        <a:custGeom>
          <a:avLst/>
          <a:gdLst/>
          <a:ahLst/>
          <a:cxnLst/>
          <a:rect l="0" t="0" r="0" b="0"/>
          <a:pathLst>
            <a:path>
              <a:moveTo>
                <a:pt x="0" y="13080"/>
              </a:moveTo>
              <a:lnTo>
                <a:pt x="330679"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03039" y="1984861"/>
        <a:ext cx="16533" cy="16533"/>
      </dsp:txXfrm>
    </dsp:sp>
    <dsp:sp modelId="{2502F404-3DBD-4474-8139-681E70839087}">
      <dsp:nvSpPr>
        <dsp:cNvPr id="0" name=""/>
        <dsp:cNvSpPr/>
      </dsp:nvSpPr>
      <dsp:spPr>
        <a:xfrm>
          <a:off x="3958844" y="1650206"/>
          <a:ext cx="1020216" cy="98605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Staffing</a:t>
          </a:r>
          <a:endParaRPr lang="en-US" sz="1800" kern="1200" dirty="0"/>
        </a:p>
      </dsp:txBody>
      <dsp:txXfrm>
        <a:off x="4108251" y="1794610"/>
        <a:ext cx="721402" cy="697243"/>
      </dsp:txXfrm>
    </dsp:sp>
    <dsp:sp modelId="{ACADA8E3-9063-4238-A235-78602547BB04}">
      <dsp:nvSpPr>
        <dsp:cNvPr id="0" name=""/>
        <dsp:cNvSpPr/>
      </dsp:nvSpPr>
      <dsp:spPr>
        <a:xfrm rot="3823740">
          <a:off x="3272659" y="2438919"/>
          <a:ext cx="339023" cy="26161"/>
        </a:xfrm>
        <a:custGeom>
          <a:avLst/>
          <a:gdLst/>
          <a:ahLst/>
          <a:cxnLst/>
          <a:rect l="0" t="0" r="0" b="0"/>
          <a:pathLst>
            <a:path>
              <a:moveTo>
                <a:pt x="0" y="13080"/>
              </a:moveTo>
              <a:lnTo>
                <a:pt x="339023"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433695" y="2443524"/>
        <a:ext cx="16951" cy="16951"/>
      </dsp:txXfrm>
    </dsp:sp>
    <dsp:sp modelId="{B63453CD-BC26-461D-89E7-A74E91896CB2}">
      <dsp:nvSpPr>
        <dsp:cNvPr id="0" name=""/>
        <dsp:cNvSpPr/>
      </dsp:nvSpPr>
      <dsp:spPr>
        <a:xfrm>
          <a:off x="3226344" y="2555716"/>
          <a:ext cx="1022286" cy="98914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Revenue</a:t>
          </a:r>
          <a:r>
            <a:rPr lang="en-US" sz="1600" kern="1200" baseline="0" dirty="0" smtClean="0"/>
            <a:t> Sources</a:t>
          </a:r>
          <a:endParaRPr lang="en-US" sz="1600" kern="1200" dirty="0"/>
        </a:p>
      </dsp:txBody>
      <dsp:txXfrm>
        <a:off x="3376054" y="2700573"/>
        <a:ext cx="722866" cy="699434"/>
      </dsp:txXfrm>
    </dsp:sp>
    <dsp:sp modelId="{B8424F27-2F57-4FC7-848E-767E7EFDE30A}">
      <dsp:nvSpPr>
        <dsp:cNvPr id="0" name=""/>
        <dsp:cNvSpPr/>
      </dsp:nvSpPr>
      <dsp:spPr>
        <a:xfrm rot="6998678">
          <a:off x="2680646" y="2426968"/>
          <a:ext cx="316584" cy="26161"/>
        </a:xfrm>
        <a:custGeom>
          <a:avLst/>
          <a:gdLst/>
          <a:ahLst/>
          <a:cxnLst/>
          <a:rect l="0" t="0" r="0" b="0"/>
          <a:pathLst>
            <a:path>
              <a:moveTo>
                <a:pt x="0" y="13080"/>
              </a:moveTo>
              <a:lnTo>
                <a:pt x="316584"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31024" y="2432134"/>
        <a:ext cx="15829" cy="15829"/>
      </dsp:txXfrm>
    </dsp:sp>
    <dsp:sp modelId="{253CE10B-0534-4556-A38B-B1B948CED0D3}">
      <dsp:nvSpPr>
        <dsp:cNvPr id="0" name=""/>
        <dsp:cNvSpPr/>
      </dsp:nvSpPr>
      <dsp:spPr>
        <a:xfrm>
          <a:off x="2019656" y="2533542"/>
          <a:ext cx="1047169" cy="99170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Size &amp; Age</a:t>
          </a:r>
          <a:endParaRPr lang="en-US" sz="1800" kern="1200" dirty="0"/>
        </a:p>
      </dsp:txBody>
      <dsp:txXfrm>
        <a:off x="2173010" y="2678774"/>
        <a:ext cx="740461" cy="701245"/>
      </dsp:txXfrm>
    </dsp:sp>
    <dsp:sp modelId="{071741C7-6941-46B5-96FE-B43C7ED6BDED}">
      <dsp:nvSpPr>
        <dsp:cNvPr id="0" name=""/>
        <dsp:cNvSpPr/>
      </dsp:nvSpPr>
      <dsp:spPr>
        <a:xfrm rot="10024452">
          <a:off x="2316936" y="1979344"/>
          <a:ext cx="317211" cy="26161"/>
        </a:xfrm>
        <a:custGeom>
          <a:avLst/>
          <a:gdLst/>
          <a:ahLst/>
          <a:cxnLst/>
          <a:rect l="0" t="0" r="0" b="0"/>
          <a:pathLst>
            <a:path>
              <a:moveTo>
                <a:pt x="0" y="13080"/>
              </a:moveTo>
              <a:lnTo>
                <a:pt x="317211"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467612" y="1984495"/>
        <a:ext cx="15860" cy="15860"/>
      </dsp:txXfrm>
    </dsp:sp>
    <dsp:sp modelId="{D0E35D24-0344-4945-AB45-B5F657C0A6A5}">
      <dsp:nvSpPr>
        <dsp:cNvPr id="0" name=""/>
        <dsp:cNvSpPr/>
      </dsp:nvSpPr>
      <dsp:spPr>
        <a:xfrm>
          <a:off x="1253189" y="1645694"/>
          <a:ext cx="1083604" cy="100584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200" kern="1200" dirty="0" smtClean="0"/>
            <a:t>Community</a:t>
          </a:r>
          <a:r>
            <a:rPr lang="en-US" sz="1800" kern="1200" dirty="0" smtClean="0"/>
            <a:t>  </a:t>
          </a:r>
        </a:p>
        <a:p>
          <a:pPr lvl="0" algn="ctr" defTabSz="711200">
            <a:lnSpc>
              <a:spcPct val="90000"/>
            </a:lnSpc>
            <a:spcBef>
              <a:spcPct val="0"/>
            </a:spcBef>
            <a:spcAft>
              <a:spcPct val="35000"/>
            </a:spcAft>
          </a:pPr>
          <a:r>
            <a:rPr lang="en-US" sz="1800" kern="1200" dirty="0" smtClean="0"/>
            <a:t>    </a:t>
          </a:r>
          <a:endParaRPr lang="en-US" sz="1800" kern="1200" dirty="0"/>
        </a:p>
      </dsp:txBody>
      <dsp:txXfrm>
        <a:off x="1411879" y="1792996"/>
        <a:ext cx="766224" cy="711236"/>
      </dsp:txXfrm>
    </dsp:sp>
    <dsp:sp modelId="{ED48E199-EE30-462D-B134-CFED3480B112}">
      <dsp:nvSpPr>
        <dsp:cNvPr id="0" name=""/>
        <dsp:cNvSpPr/>
      </dsp:nvSpPr>
      <dsp:spPr>
        <a:xfrm rot="13111385">
          <a:off x="2536710" y="1434794"/>
          <a:ext cx="221757" cy="26161"/>
        </a:xfrm>
        <a:custGeom>
          <a:avLst/>
          <a:gdLst/>
          <a:ahLst/>
          <a:cxnLst/>
          <a:rect l="0" t="0" r="0" b="0"/>
          <a:pathLst>
            <a:path>
              <a:moveTo>
                <a:pt x="0" y="13080"/>
              </a:moveTo>
              <a:lnTo>
                <a:pt x="221757" y="13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642045" y="1442331"/>
        <a:ext cx="11087" cy="11087"/>
      </dsp:txXfrm>
    </dsp:sp>
    <dsp:sp modelId="{68B78135-ABE2-4851-A853-7BFB4B750521}">
      <dsp:nvSpPr>
        <dsp:cNvPr id="0" name=""/>
        <dsp:cNvSpPr/>
      </dsp:nvSpPr>
      <dsp:spPr>
        <a:xfrm>
          <a:off x="1524001" y="457201"/>
          <a:ext cx="1171666" cy="112514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Clients &amp; Members</a:t>
          </a:r>
          <a:endParaRPr lang="en-US" sz="1600" kern="1200" dirty="0"/>
        </a:p>
      </dsp:txBody>
      <dsp:txXfrm>
        <a:off x="1695588" y="621974"/>
        <a:ext cx="828492" cy="795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FE6D6-F62D-437F-A848-CF03BFA89F70}">
      <dsp:nvSpPr>
        <dsp:cNvPr id="0" name=""/>
        <dsp:cNvSpPr/>
      </dsp:nvSpPr>
      <dsp:spPr>
        <a:xfrm>
          <a:off x="6096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Transparency</a:t>
          </a:r>
        </a:p>
        <a:p>
          <a:pPr lvl="0" algn="ctr" defTabSz="666750">
            <a:lnSpc>
              <a:spcPct val="90000"/>
            </a:lnSpc>
            <a:spcBef>
              <a:spcPct val="0"/>
            </a:spcBef>
            <a:spcAft>
              <a:spcPct val="35000"/>
            </a:spcAft>
          </a:pPr>
          <a:r>
            <a:rPr lang="en-US" sz="1500" kern="1200" dirty="0" smtClean="0"/>
            <a:t>Big Data</a:t>
          </a:r>
          <a:endParaRPr lang="en-US" sz="1500" kern="1200" dirty="0"/>
        </a:p>
      </dsp:txBody>
      <dsp:txXfrm>
        <a:off x="609600" y="0"/>
        <a:ext cx="1523999" cy="914400"/>
      </dsp:txXfrm>
    </dsp:sp>
    <dsp:sp modelId="{99329BA7-FAA7-4FD7-8A39-4287AE8AFD83}">
      <dsp:nvSpPr>
        <dsp:cNvPr id="0" name=""/>
        <dsp:cNvSpPr/>
      </dsp:nvSpPr>
      <dsp:spPr>
        <a:xfrm>
          <a:off x="22860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Accountability</a:t>
          </a:r>
          <a:endParaRPr lang="en-US" sz="1500" kern="1200" dirty="0"/>
        </a:p>
      </dsp:txBody>
      <dsp:txXfrm>
        <a:off x="2286000" y="0"/>
        <a:ext cx="1523999" cy="914400"/>
      </dsp:txXfrm>
    </dsp:sp>
    <dsp:sp modelId="{9F8692B0-924A-4EBD-94D9-64ECF1F9C541}">
      <dsp:nvSpPr>
        <dsp:cNvPr id="0" name=""/>
        <dsp:cNvSpPr/>
      </dsp:nvSpPr>
      <dsp:spPr>
        <a:xfrm>
          <a:off x="39624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Performance</a:t>
          </a:r>
          <a:r>
            <a:rPr lang="en-US" sz="1500" kern="1200" baseline="0" dirty="0" smtClean="0"/>
            <a:t> Measurement</a:t>
          </a:r>
          <a:endParaRPr lang="en-US" sz="1500" kern="1200" dirty="0"/>
        </a:p>
      </dsp:txBody>
      <dsp:txXfrm>
        <a:off x="3962400" y="0"/>
        <a:ext cx="1523999" cy="914400"/>
      </dsp:txXfrm>
    </dsp:sp>
    <dsp:sp modelId="{421AC471-33CC-4763-AB38-4E35176FA005}">
      <dsp:nvSpPr>
        <dsp:cNvPr id="0" name=""/>
        <dsp:cNvSpPr/>
      </dsp:nvSpPr>
      <dsp:spPr>
        <a:xfrm>
          <a:off x="6096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 Economic &amp; Social Impact</a:t>
          </a:r>
          <a:endParaRPr lang="en-US" sz="1500" kern="1200" dirty="0"/>
        </a:p>
      </dsp:txBody>
      <dsp:txXfrm>
        <a:off x="609600" y="1066799"/>
        <a:ext cx="1523999" cy="914400"/>
      </dsp:txXfrm>
    </dsp:sp>
    <dsp:sp modelId="{4C066DDD-1646-43A8-988A-1EC8629699D7}">
      <dsp:nvSpPr>
        <dsp:cNvPr id="0" name=""/>
        <dsp:cNvSpPr/>
      </dsp:nvSpPr>
      <dsp:spPr>
        <a:xfrm>
          <a:off x="22860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Tax &amp; Regulatory Policy</a:t>
          </a:r>
          <a:endParaRPr lang="en-US" sz="1500" kern="1200" dirty="0"/>
        </a:p>
      </dsp:txBody>
      <dsp:txXfrm>
        <a:off x="2286000" y="1066799"/>
        <a:ext cx="1523999" cy="914400"/>
      </dsp:txXfrm>
    </dsp:sp>
    <dsp:sp modelId="{BAE2073B-6E00-4F75-A138-7B633F069DEF}">
      <dsp:nvSpPr>
        <dsp:cNvPr id="0" name=""/>
        <dsp:cNvSpPr/>
      </dsp:nvSpPr>
      <dsp:spPr>
        <a:xfrm>
          <a:off x="39624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 Financial &amp; Capacity Challenges</a:t>
          </a:r>
          <a:endParaRPr lang="en-US" sz="1500" kern="1200" dirty="0"/>
        </a:p>
      </dsp:txBody>
      <dsp:txXfrm>
        <a:off x="3962400" y="1066799"/>
        <a:ext cx="1523999" cy="914400"/>
      </dsp:txXfrm>
    </dsp:sp>
    <dsp:sp modelId="{374D3785-2C41-4ADC-BEA9-736B6A6C69BD}">
      <dsp:nvSpPr>
        <dsp:cNvPr id="0" name=""/>
        <dsp:cNvSpPr/>
      </dsp:nvSpPr>
      <dsp:spPr>
        <a:xfrm>
          <a:off x="6096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Fee for Service &amp; Enterprises</a:t>
          </a:r>
          <a:endParaRPr lang="en-US" sz="1500" kern="1200" dirty="0"/>
        </a:p>
      </dsp:txBody>
      <dsp:txXfrm>
        <a:off x="609600" y="2133600"/>
        <a:ext cx="1523999" cy="914400"/>
      </dsp:txXfrm>
    </dsp:sp>
    <dsp:sp modelId="{ACFDE150-C6A9-42DB-9D0E-62B620AC2AEE}">
      <dsp:nvSpPr>
        <dsp:cNvPr id="0" name=""/>
        <dsp:cNvSpPr/>
      </dsp:nvSpPr>
      <dsp:spPr>
        <a:xfrm>
          <a:off x="22860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Online &amp; New Giving Tools</a:t>
          </a:r>
          <a:endParaRPr lang="en-US" sz="1500" kern="1200" dirty="0"/>
        </a:p>
      </dsp:txBody>
      <dsp:txXfrm>
        <a:off x="2286000" y="2133600"/>
        <a:ext cx="1523999" cy="914400"/>
      </dsp:txXfrm>
    </dsp:sp>
    <dsp:sp modelId="{E5F0A4D0-758C-405F-A15E-81A4B5148BDD}">
      <dsp:nvSpPr>
        <dsp:cNvPr id="0" name=""/>
        <dsp:cNvSpPr/>
      </dsp:nvSpPr>
      <dsp:spPr>
        <a:xfrm>
          <a:off x="39624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Impact Investing &amp; </a:t>
          </a:r>
        </a:p>
        <a:p>
          <a:pPr lvl="0" algn="ctr" defTabSz="666750">
            <a:lnSpc>
              <a:spcPct val="90000"/>
            </a:lnSpc>
            <a:spcBef>
              <a:spcPct val="0"/>
            </a:spcBef>
            <a:spcAft>
              <a:spcPct val="35000"/>
            </a:spcAft>
          </a:pPr>
          <a:r>
            <a:rPr lang="en-US" sz="1500" kern="1200" dirty="0" smtClean="0"/>
            <a:t>Social Impact Bonds </a:t>
          </a:r>
          <a:endParaRPr lang="en-US" sz="1500" kern="1200" dirty="0"/>
        </a:p>
      </dsp:txBody>
      <dsp:txXfrm>
        <a:off x="3962400" y="2133600"/>
        <a:ext cx="1523999" cy="91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C91D-3C5D-4A2A-8030-893724E5B490}">
      <dsp:nvSpPr>
        <dsp:cNvPr id="0" name=""/>
        <dsp:cNvSpPr/>
      </dsp:nvSpPr>
      <dsp:spPr>
        <a:xfrm>
          <a:off x="6096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Globalization of Economy</a:t>
          </a:r>
          <a:endParaRPr lang="en-US" sz="1800" kern="1200" dirty="0"/>
        </a:p>
      </dsp:txBody>
      <dsp:txXfrm>
        <a:off x="609600" y="0"/>
        <a:ext cx="1523999" cy="914400"/>
      </dsp:txXfrm>
    </dsp:sp>
    <dsp:sp modelId="{9F8692B0-924A-4EBD-94D9-64ECF1F9C541}">
      <dsp:nvSpPr>
        <dsp:cNvPr id="0" name=""/>
        <dsp:cNvSpPr/>
      </dsp:nvSpPr>
      <dsp:spPr>
        <a:xfrm>
          <a:off x="22860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Political Polarization</a:t>
          </a:r>
          <a:endParaRPr lang="en-US" sz="1800" kern="1200" dirty="0"/>
        </a:p>
      </dsp:txBody>
      <dsp:txXfrm>
        <a:off x="2286000" y="0"/>
        <a:ext cx="1523999" cy="914400"/>
      </dsp:txXfrm>
    </dsp:sp>
    <dsp:sp modelId="{4C066DDD-1646-43A8-988A-1EC8629699D7}">
      <dsp:nvSpPr>
        <dsp:cNvPr id="0" name=""/>
        <dsp:cNvSpPr/>
      </dsp:nvSpPr>
      <dsp:spPr>
        <a:xfrm>
          <a:off x="3962400" y="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Environmental Degradation</a:t>
          </a:r>
          <a:endParaRPr lang="en-US" sz="1800" kern="1200" dirty="0"/>
        </a:p>
      </dsp:txBody>
      <dsp:txXfrm>
        <a:off x="3962400" y="0"/>
        <a:ext cx="1523999" cy="914400"/>
      </dsp:txXfrm>
    </dsp:sp>
    <dsp:sp modelId="{BAE2073B-6E00-4F75-A138-7B633F069DEF}">
      <dsp:nvSpPr>
        <dsp:cNvPr id="0" name=""/>
        <dsp:cNvSpPr/>
      </dsp:nvSpPr>
      <dsp:spPr>
        <a:xfrm>
          <a:off x="6096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Changing Demographics</a:t>
          </a:r>
          <a:endParaRPr lang="en-US" sz="1800" kern="1200" dirty="0"/>
        </a:p>
      </dsp:txBody>
      <dsp:txXfrm>
        <a:off x="609600" y="1066799"/>
        <a:ext cx="1523999" cy="914400"/>
      </dsp:txXfrm>
    </dsp:sp>
    <dsp:sp modelId="{A19B99A1-68CE-4067-AC63-06E8B16782E3}">
      <dsp:nvSpPr>
        <dsp:cNvPr id="0" name=""/>
        <dsp:cNvSpPr/>
      </dsp:nvSpPr>
      <dsp:spPr>
        <a:xfrm>
          <a:off x="22860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Federal &amp; State Budget Deficits</a:t>
          </a:r>
          <a:endParaRPr lang="en-US" sz="1800" kern="1200" dirty="0"/>
        </a:p>
      </dsp:txBody>
      <dsp:txXfrm>
        <a:off x="2286000" y="1066799"/>
        <a:ext cx="1523999" cy="914400"/>
      </dsp:txXfrm>
    </dsp:sp>
    <dsp:sp modelId="{D63E68BC-C7B8-4C50-9183-AC11E13EC801}">
      <dsp:nvSpPr>
        <dsp:cNvPr id="0" name=""/>
        <dsp:cNvSpPr/>
      </dsp:nvSpPr>
      <dsp:spPr>
        <a:xfrm>
          <a:off x="3962400" y="1066799"/>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Growing Income Inequality</a:t>
          </a:r>
          <a:endParaRPr lang="en-US" sz="1800" kern="1200" dirty="0"/>
        </a:p>
      </dsp:txBody>
      <dsp:txXfrm>
        <a:off x="3962400" y="1066799"/>
        <a:ext cx="1523999" cy="914400"/>
      </dsp:txXfrm>
    </dsp:sp>
    <dsp:sp modelId="{801C3C4B-53F9-4BBD-A328-2A78C1C4A836}">
      <dsp:nvSpPr>
        <dsp:cNvPr id="0" name=""/>
        <dsp:cNvSpPr/>
      </dsp:nvSpPr>
      <dsp:spPr>
        <a:xfrm>
          <a:off x="6096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Health Care Reform</a:t>
          </a:r>
          <a:endParaRPr lang="en-US" sz="1800" kern="1200" dirty="0"/>
        </a:p>
      </dsp:txBody>
      <dsp:txXfrm>
        <a:off x="609600" y="2133600"/>
        <a:ext cx="1523999" cy="914400"/>
      </dsp:txXfrm>
    </dsp:sp>
    <dsp:sp modelId="{6EC69C2B-84AC-48BC-AAD3-DAE9F00F11F3}">
      <dsp:nvSpPr>
        <dsp:cNvPr id="0" name=""/>
        <dsp:cNvSpPr/>
      </dsp:nvSpPr>
      <dsp:spPr>
        <a:xfrm>
          <a:off x="22860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Tax Reform	</a:t>
          </a:r>
          <a:endParaRPr lang="en-US" sz="1800" kern="1200" dirty="0"/>
        </a:p>
      </dsp:txBody>
      <dsp:txXfrm>
        <a:off x="2286000" y="2133600"/>
        <a:ext cx="1523999" cy="914400"/>
      </dsp:txXfrm>
    </dsp:sp>
    <dsp:sp modelId="{9D04835C-6A7E-4385-8CCC-F6CFFA208928}">
      <dsp:nvSpPr>
        <dsp:cNvPr id="0" name=""/>
        <dsp:cNvSpPr/>
      </dsp:nvSpPr>
      <dsp:spPr>
        <a:xfrm>
          <a:off x="3962400" y="2133600"/>
          <a:ext cx="1523999" cy="9144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Immigration Reform</a:t>
          </a:r>
          <a:endParaRPr lang="en-US" sz="1800" kern="1200" dirty="0"/>
        </a:p>
      </dsp:txBody>
      <dsp:txXfrm>
        <a:off x="3962400" y="2133600"/>
        <a:ext cx="1523999"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C8A73-1FE2-4E96-9DC9-73CC958241D2}">
      <dsp:nvSpPr>
        <dsp:cNvPr id="0" name=""/>
        <dsp:cNvSpPr/>
      </dsp:nvSpPr>
      <dsp:spPr>
        <a:xfrm>
          <a:off x="0"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Achievements, Impacts, Innovation</a:t>
          </a:r>
          <a:endParaRPr lang="en-US" sz="1300" b="1" kern="1200" dirty="0"/>
        </a:p>
      </dsp:txBody>
      <dsp:txXfrm>
        <a:off x="258958" y="889838"/>
        <a:ext cx="1250359" cy="1250380"/>
      </dsp:txXfrm>
    </dsp:sp>
    <dsp:sp modelId="{2BC56FF3-054A-4FFA-92F4-97F2CBB7C247}">
      <dsp:nvSpPr>
        <dsp:cNvPr id="0" name=""/>
        <dsp:cNvSpPr/>
      </dsp:nvSpPr>
      <dsp:spPr>
        <a:xfrm>
          <a:off x="905385"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Advocacy &amp; Social Change</a:t>
          </a:r>
          <a:endParaRPr lang="en-US" sz="1400" b="1" kern="1200" dirty="0"/>
        </a:p>
      </dsp:txBody>
      <dsp:txXfrm>
        <a:off x="1164343" y="2190974"/>
        <a:ext cx="1250359" cy="1250380"/>
      </dsp:txXfrm>
    </dsp:sp>
    <dsp:sp modelId="{0DD73D08-5EDC-4A2D-ACC2-F73EF38F1B28}">
      <dsp:nvSpPr>
        <dsp:cNvPr id="0" name=""/>
        <dsp:cNvSpPr/>
      </dsp:nvSpPr>
      <dsp:spPr>
        <a:xfrm>
          <a:off x="1811491"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Works &amp; Why</a:t>
          </a:r>
          <a:endParaRPr lang="en-US" sz="1400" b="1" kern="1200" dirty="0"/>
        </a:p>
      </dsp:txBody>
      <dsp:txXfrm>
        <a:off x="2070449" y="889838"/>
        <a:ext cx="1250359" cy="1250380"/>
      </dsp:txXfrm>
    </dsp:sp>
    <dsp:sp modelId="{D7736EFA-4FE1-4B1C-A5FA-F0F35BA43669}">
      <dsp:nvSpPr>
        <dsp:cNvPr id="0" name=""/>
        <dsp:cNvSpPr/>
      </dsp:nvSpPr>
      <dsp:spPr>
        <a:xfrm>
          <a:off x="2716877"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Self-Regulation</a:t>
          </a:r>
          <a:endParaRPr lang="en-US" sz="1400" b="1" kern="1200" dirty="0"/>
        </a:p>
      </dsp:txBody>
      <dsp:txXfrm>
        <a:off x="2975835" y="2190974"/>
        <a:ext cx="1250359" cy="1250380"/>
      </dsp:txXfrm>
    </dsp:sp>
    <dsp:sp modelId="{92FF4F29-B318-4E5E-89BD-C42CC3C49D97}">
      <dsp:nvSpPr>
        <dsp:cNvPr id="0" name=""/>
        <dsp:cNvSpPr/>
      </dsp:nvSpPr>
      <dsp:spPr>
        <a:xfrm>
          <a:off x="3622983"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Relationships w/Governments &amp; Businesses</a:t>
          </a:r>
          <a:endParaRPr lang="en-US" sz="1200" b="1" kern="1200" dirty="0"/>
        </a:p>
      </dsp:txBody>
      <dsp:txXfrm>
        <a:off x="3881941" y="889838"/>
        <a:ext cx="1250359" cy="1250380"/>
      </dsp:txXfrm>
    </dsp:sp>
    <dsp:sp modelId="{2D781F39-484B-41B8-A8C9-72AB31538D0A}">
      <dsp:nvSpPr>
        <dsp:cNvPr id="0" name=""/>
        <dsp:cNvSpPr/>
      </dsp:nvSpPr>
      <dsp:spPr>
        <a:xfrm>
          <a:off x="4528368"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Civic &amp; Social Capital Building</a:t>
          </a:r>
          <a:endParaRPr lang="en-US" sz="1400" b="1" kern="1200" dirty="0"/>
        </a:p>
      </dsp:txBody>
      <dsp:txXfrm>
        <a:off x="4787326" y="2190974"/>
        <a:ext cx="1250359" cy="1250380"/>
      </dsp:txXfrm>
    </dsp:sp>
    <dsp:sp modelId="{9F52C520-75E4-4C75-A55A-6E4A07980AB8}">
      <dsp:nvSpPr>
        <dsp:cNvPr id="0" name=""/>
        <dsp:cNvSpPr/>
      </dsp:nvSpPr>
      <dsp:spPr>
        <a:xfrm>
          <a:off x="5434474"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Donor and Volunteer Motivations</a:t>
          </a:r>
          <a:endParaRPr lang="en-US" sz="1400" b="1" kern="1200" dirty="0"/>
        </a:p>
      </dsp:txBody>
      <dsp:txXfrm>
        <a:off x="5693432" y="889838"/>
        <a:ext cx="1250359" cy="1250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C8A73-1FE2-4E96-9DC9-73CC958241D2}">
      <dsp:nvSpPr>
        <dsp:cNvPr id="0" name=""/>
        <dsp:cNvSpPr/>
      </dsp:nvSpPr>
      <dsp:spPr>
        <a:xfrm>
          <a:off x="0"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Achievements, Impacts, Innovation</a:t>
          </a:r>
          <a:endParaRPr lang="en-US" sz="1300" b="1" kern="1200" dirty="0"/>
        </a:p>
      </dsp:txBody>
      <dsp:txXfrm>
        <a:off x="258958" y="889838"/>
        <a:ext cx="1250359" cy="1250380"/>
      </dsp:txXfrm>
    </dsp:sp>
    <dsp:sp modelId="{2BC56FF3-054A-4FFA-92F4-97F2CBB7C247}">
      <dsp:nvSpPr>
        <dsp:cNvPr id="0" name=""/>
        <dsp:cNvSpPr/>
      </dsp:nvSpPr>
      <dsp:spPr>
        <a:xfrm>
          <a:off x="905385"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Advocacy &amp; Social Change</a:t>
          </a:r>
          <a:endParaRPr lang="en-US" sz="1400" b="1" kern="1200" dirty="0"/>
        </a:p>
      </dsp:txBody>
      <dsp:txXfrm>
        <a:off x="1164343" y="2190974"/>
        <a:ext cx="1250359" cy="1250380"/>
      </dsp:txXfrm>
    </dsp:sp>
    <dsp:sp modelId="{0DD73D08-5EDC-4A2D-ACC2-F73EF38F1B28}">
      <dsp:nvSpPr>
        <dsp:cNvPr id="0" name=""/>
        <dsp:cNvSpPr/>
      </dsp:nvSpPr>
      <dsp:spPr>
        <a:xfrm>
          <a:off x="1811491"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What Works &amp; Why</a:t>
          </a:r>
          <a:endParaRPr lang="en-US" sz="1400" b="1" kern="1200" dirty="0"/>
        </a:p>
      </dsp:txBody>
      <dsp:txXfrm>
        <a:off x="2070449" y="889838"/>
        <a:ext cx="1250359" cy="1250380"/>
      </dsp:txXfrm>
    </dsp:sp>
    <dsp:sp modelId="{D7736EFA-4FE1-4B1C-A5FA-F0F35BA43669}">
      <dsp:nvSpPr>
        <dsp:cNvPr id="0" name=""/>
        <dsp:cNvSpPr/>
      </dsp:nvSpPr>
      <dsp:spPr>
        <a:xfrm>
          <a:off x="2716877"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Self-Regulation</a:t>
          </a:r>
          <a:endParaRPr lang="en-US" sz="1400" b="1" kern="1200" dirty="0"/>
        </a:p>
      </dsp:txBody>
      <dsp:txXfrm>
        <a:off x="2975835" y="2190974"/>
        <a:ext cx="1250359" cy="1250380"/>
      </dsp:txXfrm>
    </dsp:sp>
    <dsp:sp modelId="{92FF4F29-B318-4E5E-89BD-C42CC3C49D97}">
      <dsp:nvSpPr>
        <dsp:cNvPr id="0" name=""/>
        <dsp:cNvSpPr/>
      </dsp:nvSpPr>
      <dsp:spPr>
        <a:xfrm>
          <a:off x="3622983"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Relationships w/Governments &amp; Businesses</a:t>
          </a:r>
          <a:endParaRPr lang="en-US" sz="1200" b="1" kern="1200" dirty="0"/>
        </a:p>
      </dsp:txBody>
      <dsp:txXfrm>
        <a:off x="3881941" y="889838"/>
        <a:ext cx="1250359" cy="1250380"/>
      </dsp:txXfrm>
    </dsp:sp>
    <dsp:sp modelId="{2D781F39-484B-41B8-A8C9-72AB31538D0A}">
      <dsp:nvSpPr>
        <dsp:cNvPr id="0" name=""/>
        <dsp:cNvSpPr/>
      </dsp:nvSpPr>
      <dsp:spPr>
        <a:xfrm>
          <a:off x="4528368" y="1932012"/>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Civic &amp; Social Capital Building</a:t>
          </a:r>
          <a:endParaRPr lang="en-US" sz="1400" b="1" kern="1200" dirty="0"/>
        </a:p>
      </dsp:txBody>
      <dsp:txXfrm>
        <a:off x="4787326" y="2190974"/>
        <a:ext cx="1250359" cy="1250380"/>
      </dsp:txXfrm>
    </dsp:sp>
    <dsp:sp modelId="{9F52C520-75E4-4C75-A55A-6E4A07980AB8}">
      <dsp:nvSpPr>
        <dsp:cNvPr id="0" name=""/>
        <dsp:cNvSpPr/>
      </dsp:nvSpPr>
      <dsp:spPr>
        <a:xfrm>
          <a:off x="5434474" y="630876"/>
          <a:ext cx="1768275" cy="17683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Donor and Volunteer Motivations</a:t>
          </a:r>
          <a:endParaRPr lang="en-US" sz="1400" b="1" kern="1200" dirty="0"/>
        </a:p>
      </dsp:txBody>
      <dsp:txXfrm>
        <a:off x="5693432" y="889838"/>
        <a:ext cx="1250359" cy="1250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7076F-14B0-47DF-AD1B-E4167231EB88}">
      <dsp:nvSpPr>
        <dsp:cNvPr id="0" name=""/>
        <dsp:cNvSpPr/>
      </dsp:nvSpPr>
      <dsp:spPr>
        <a:xfrm>
          <a:off x="1481733" y="663975"/>
          <a:ext cx="1860851" cy="613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59595C"/>
              </a:solidFill>
              <a:latin typeface="Arial Narrow" panose="020B0606020202030204" pitchFamily="34" charset="0"/>
              <a:ea typeface="+mn-ea"/>
              <a:cs typeface="+mn-cs"/>
            </a:rPr>
            <a:t>Sources</a:t>
          </a:r>
          <a:endParaRPr lang="en-US" sz="4800" b="1" kern="1200" dirty="0">
            <a:solidFill>
              <a:srgbClr val="59595C"/>
            </a:solidFill>
            <a:latin typeface="Arial Narrow" panose="020B0606020202030204" pitchFamily="34" charset="0"/>
            <a:ea typeface="+mn-ea"/>
            <a:cs typeface="+mn-cs"/>
          </a:endParaRPr>
        </a:p>
      </dsp:txBody>
      <dsp:txXfrm>
        <a:off x="1481733" y="663975"/>
        <a:ext cx="1860851" cy="613235"/>
      </dsp:txXfrm>
    </dsp:sp>
    <dsp:sp modelId="{F768F886-9086-4A4A-980E-743DB152B48D}">
      <dsp:nvSpPr>
        <dsp:cNvPr id="0" name=""/>
        <dsp:cNvSpPr/>
      </dsp:nvSpPr>
      <dsp:spPr>
        <a:xfrm>
          <a:off x="1152502" y="2024894"/>
          <a:ext cx="2843585" cy="101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households/individuals</a:t>
          </a:r>
          <a:endParaRPr lang="en-US" sz="1800" kern="1200" dirty="0">
            <a:solidFill>
              <a:schemeClr val="tx1"/>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businesses/corporations</a:t>
          </a:r>
          <a:endParaRPr lang="en-US" sz="1800" kern="1200" dirty="0">
            <a:solidFill>
              <a:schemeClr val="tx1"/>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estates</a:t>
          </a:r>
          <a:endParaRPr lang="en-US" sz="1800" kern="1200" dirty="0">
            <a:solidFill>
              <a:schemeClr val="tx1"/>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foundations</a:t>
          </a:r>
          <a:endParaRPr lang="en-US" sz="1800" kern="1200" dirty="0">
            <a:solidFill>
              <a:schemeClr val="tx1"/>
            </a:solidFill>
            <a:latin typeface="Arial Narrow" panose="020B0606020202030204" pitchFamily="34" charset="0"/>
            <a:ea typeface="+mn-ea"/>
            <a:cs typeface="+mn-cs"/>
          </a:endParaRPr>
        </a:p>
      </dsp:txBody>
      <dsp:txXfrm>
        <a:off x="1152502" y="2024894"/>
        <a:ext cx="2843585" cy="1014941"/>
      </dsp:txXfrm>
    </dsp:sp>
    <dsp:sp modelId="{8ABD704C-F53C-41E6-9FF6-0CA5D713F049}">
      <dsp:nvSpPr>
        <dsp:cNvPr id="0" name=""/>
        <dsp:cNvSpPr/>
      </dsp:nvSpPr>
      <dsp:spPr>
        <a:xfrm>
          <a:off x="1479619" y="477467"/>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EAA43B3D-A66C-4B50-9551-60D0AC7E6680}">
      <dsp:nvSpPr>
        <dsp:cNvPr id="0" name=""/>
        <dsp:cNvSpPr/>
      </dsp:nvSpPr>
      <dsp:spPr>
        <a:xfrm>
          <a:off x="1583234" y="270236"/>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E0F4683-194A-4AB0-8D8A-B56F56A3B02D}">
      <dsp:nvSpPr>
        <dsp:cNvPr id="0" name=""/>
        <dsp:cNvSpPr/>
      </dsp:nvSpPr>
      <dsp:spPr>
        <a:xfrm>
          <a:off x="1831912" y="311682"/>
          <a:ext cx="232606" cy="2326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9842129-D14F-4E79-A823-7F84BD619FD3}">
      <dsp:nvSpPr>
        <dsp:cNvPr id="0" name=""/>
        <dsp:cNvSpPr/>
      </dsp:nvSpPr>
      <dsp:spPr>
        <a:xfrm>
          <a:off x="2039143" y="83728"/>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ED8AE38-CAEA-46BF-9AD7-97501DF3E1C7}">
      <dsp:nvSpPr>
        <dsp:cNvPr id="0" name=""/>
        <dsp:cNvSpPr/>
      </dsp:nvSpPr>
      <dsp:spPr>
        <a:xfrm>
          <a:off x="2308543" y="836"/>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4E3314A4-E417-40F8-90A3-E0304712F36F}">
      <dsp:nvSpPr>
        <dsp:cNvPr id="0" name=""/>
        <dsp:cNvSpPr/>
      </dsp:nvSpPr>
      <dsp:spPr>
        <a:xfrm>
          <a:off x="2640113" y="145897"/>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B0B46FB-FDB9-4049-9296-27052A894200}">
      <dsp:nvSpPr>
        <dsp:cNvPr id="0" name=""/>
        <dsp:cNvSpPr/>
      </dsp:nvSpPr>
      <dsp:spPr>
        <a:xfrm>
          <a:off x="2847344" y="249513"/>
          <a:ext cx="232606" cy="2326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72E76B5-BDC1-4E35-A37C-58832D430D2A}">
      <dsp:nvSpPr>
        <dsp:cNvPr id="0" name=""/>
        <dsp:cNvSpPr/>
      </dsp:nvSpPr>
      <dsp:spPr>
        <a:xfrm>
          <a:off x="3137468" y="477467"/>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D85BB2E-8ED2-488B-BA6D-199255EDBFE3}">
      <dsp:nvSpPr>
        <dsp:cNvPr id="0" name=""/>
        <dsp:cNvSpPr/>
      </dsp:nvSpPr>
      <dsp:spPr>
        <a:xfrm>
          <a:off x="3261807" y="705422"/>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8D4078A-28FA-4316-8F09-DADCCEEA472D}">
      <dsp:nvSpPr>
        <dsp:cNvPr id="0" name=""/>
        <dsp:cNvSpPr/>
      </dsp:nvSpPr>
      <dsp:spPr>
        <a:xfrm>
          <a:off x="2184205" y="270236"/>
          <a:ext cx="380628" cy="38062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40B5019-C6E7-4373-94A4-BF78A0A471AD}">
      <dsp:nvSpPr>
        <dsp:cNvPr id="0" name=""/>
        <dsp:cNvSpPr/>
      </dsp:nvSpPr>
      <dsp:spPr>
        <a:xfrm>
          <a:off x="1376003" y="1057714"/>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C93C549-A6E1-41FE-84DE-ED8A75457A7C}">
      <dsp:nvSpPr>
        <dsp:cNvPr id="0" name=""/>
        <dsp:cNvSpPr/>
      </dsp:nvSpPr>
      <dsp:spPr>
        <a:xfrm>
          <a:off x="1500342" y="1244223"/>
          <a:ext cx="232606" cy="2326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D091861-9ABA-4745-AECA-058EBA8ED490}">
      <dsp:nvSpPr>
        <dsp:cNvPr id="0" name=""/>
        <dsp:cNvSpPr/>
      </dsp:nvSpPr>
      <dsp:spPr>
        <a:xfrm>
          <a:off x="1811188" y="1410007"/>
          <a:ext cx="338336" cy="33833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65B7EEB-A757-4DB0-A7EE-571E592D94FD}">
      <dsp:nvSpPr>
        <dsp:cNvPr id="0" name=""/>
        <dsp:cNvSpPr/>
      </dsp:nvSpPr>
      <dsp:spPr>
        <a:xfrm>
          <a:off x="2246374" y="1679408"/>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E1A43EA-97DA-4C95-8087-D5038CEF7438}">
      <dsp:nvSpPr>
        <dsp:cNvPr id="0" name=""/>
        <dsp:cNvSpPr/>
      </dsp:nvSpPr>
      <dsp:spPr>
        <a:xfrm>
          <a:off x="2329266" y="1410007"/>
          <a:ext cx="232606" cy="2326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5A9C85B-BB82-4F27-8E66-F73140B6B53F}">
      <dsp:nvSpPr>
        <dsp:cNvPr id="0" name=""/>
        <dsp:cNvSpPr/>
      </dsp:nvSpPr>
      <dsp:spPr>
        <a:xfrm>
          <a:off x="2536498" y="1700131"/>
          <a:ext cx="148022" cy="14802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54A36E4-4EFD-47E6-B986-05437D78D89C}">
      <dsp:nvSpPr>
        <dsp:cNvPr id="0" name=""/>
        <dsp:cNvSpPr/>
      </dsp:nvSpPr>
      <dsp:spPr>
        <a:xfrm>
          <a:off x="2723006" y="1368561"/>
          <a:ext cx="338336" cy="33833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64DD19E6-0A5A-4D7F-AEB2-5A00C2421BED}">
      <dsp:nvSpPr>
        <dsp:cNvPr id="0" name=""/>
        <dsp:cNvSpPr/>
      </dsp:nvSpPr>
      <dsp:spPr>
        <a:xfrm>
          <a:off x="3178914" y="1285669"/>
          <a:ext cx="232606" cy="2326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8DF7AA4A-A2A8-4C3E-8BBF-EA53F59D34C3}">
      <dsp:nvSpPr>
        <dsp:cNvPr id="0" name=""/>
        <dsp:cNvSpPr/>
      </dsp:nvSpPr>
      <dsp:spPr>
        <a:xfrm>
          <a:off x="3533859" y="311338"/>
          <a:ext cx="683131" cy="1304173"/>
        </a:xfrm>
        <a:prstGeom prst="chevron">
          <a:avLst>
            <a:gd name="adj" fmla="val 6231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2550139-A70C-4095-B239-BB4A12CDFE89}">
      <dsp:nvSpPr>
        <dsp:cNvPr id="0" name=""/>
        <dsp:cNvSpPr/>
      </dsp:nvSpPr>
      <dsp:spPr>
        <a:xfrm>
          <a:off x="4092785" y="311338"/>
          <a:ext cx="683131" cy="1304173"/>
        </a:xfrm>
        <a:prstGeom prst="chevron">
          <a:avLst>
            <a:gd name="adj" fmla="val 6231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195DE07-D590-4BEB-B24E-F7A3FAEA15FD}">
      <dsp:nvSpPr>
        <dsp:cNvPr id="0" name=""/>
        <dsp:cNvSpPr/>
      </dsp:nvSpPr>
      <dsp:spPr>
        <a:xfrm>
          <a:off x="5966388" y="952945"/>
          <a:ext cx="208294" cy="11536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solidFill>
                <a:sysClr val="window" lastClr="FFFFFF"/>
              </a:solidFill>
              <a:latin typeface="Arial Narrow" panose="020B0606020202030204" pitchFamily="34" charset="0"/>
              <a:ea typeface="+mn-ea"/>
              <a:cs typeface="+mn-cs"/>
            </a:rPr>
            <a:t>Uses</a:t>
          </a:r>
          <a:endParaRPr lang="en-US" sz="5900" kern="1200" dirty="0">
            <a:solidFill>
              <a:sysClr val="window" lastClr="FFFFFF"/>
            </a:solidFill>
            <a:latin typeface="Arial Narrow" panose="020B0606020202030204" pitchFamily="34" charset="0"/>
            <a:ea typeface="+mn-ea"/>
            <a:cs typeface="+mn-cs"/>
          </a:endParaRPr>
        </a:p>
      </dsp:txBody>
      <dsp:txXfrm>
        <a:off x="5996892" y="969840"/>
        <a:ext cx="147286" cy="81577"/>
      </dsp:txXfrm>
    </dsp:sp>
    <dsp:sp modelId="{2177A207-C7E9-4186-BC06-AC03097D268F}">
      <dsp:nvSpPr>
        <dsp:cNvPr id="0" name=""/>
        <dsp:cNvSpPr/>
      </dsp:nvSpPr>
      <dsp:spPr>
        <a:xfrm>
          <a:off x="5110067" y="2054903"/>
          <a:ext cx="1989050" cy="98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based IRS-registered charities</a:t>
          </a:r>
          <a:endParaRPr lang="en-US" sz="1800" kern="1200" dirty="0">
            <a:solidFill>
              <a:schemeClr val="tx1"/>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Arial Narrow" panose="020B0606020202030204" pitchFamily="34" charset="0"/>
              <a:ea typeface="+mn-ea"/>
              <a:cs typeface="+mn-cs"/>
            </a:rPr>
            <a:t>U.S. religious organizations</a:t>
          </a:r>
          <a:endParaRPr lang="en-US" sz="1800" kern="1200" dirty="0">
            <a:solidFill>
              <a:schemeClr val="tx1"/>
            </a:solidFill>
            <a:latin typeface="Arial Narrow" panose="020B0606020202030204" pitchFamily="34" charset="0"/>
            <a:ea typeface="+mn-ea"/>
            <a:cs typeface="+mn-cs"/>
          </a:endParaRPr>
        </a:p>
      </dsp:txBody>
      <dsp:txXfrm>
        <a:off x="5110067" y="2054903"/>
        <a:ext cx="1989050" cy="98493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0.7793</cdr:x>
      <cdr:y>0.3455</cdr:y>
    </cdr:from>
    <cdr:to>
      <cdr:x>0.98264</cdr:x>
      <cdr:y>0.40826</cdr:y>
    </cdr:to>
    <cdr:sp macro="" textlink="">
      <cdr:nvSpPr>
        <cdr:cNvPr id="2" name="TextBox 1"/>
        <cdr:cNvSpPr txBox="1"/>
      </cdr:nvSpPr>
      <cdr:spPr>
        <a:xfrm xmlns:a="http://schemas.openxmlformats.org/drawingml/2006/main">
          <a:off x="6413318" y="1563735"/>
          <a:ext cx="1673407" cy="284050"/>
        </a:xfrm>
        <a:prstGeom xmlns:a="http://schemas.openxmlformats.org/drawingml/2006/main" prst="rect">
          <a:avLst/>
        </a:prstGeom>
        <a:ln xmlns:a="http://schemas.openxmlformats.org/drawingml/2006/main">
          <a:solidFill>
            <a:srgbClr val="8A0023"/>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100" b="1" i="1" dirty="0" smtClean="0"/>
            <a:t>Percent of Total</a:t>
          </a:r>
          <a:endParaRPr lang="en-US" sz="11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0.26906</cdr:x>
      <cdr:y>0.03906</cdr:y>
    </cdr:from>
    <cdr:to>
      <cdr:x>0.7065</cdr:x>
      <cdr:y>0.10156</cdr:y>
    </cdr:to>
    <cdr:sp macro="" textlink="">
      <cdr:nvSpPr>
        <cdr:cNvPr id="2" name="TextBox 1"/>
        <cdr:cNvSpPr txBox="1"/>
      </cdr:nvSpPr>
      <cdr:spPr>
        <a:xfrm xmlns:a="http://schemas.openxmlformats.org/drawingml/2006/main">
          <a:off x="2285999" y="190500"/>
          <a:ext cx="3716622"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00" b="1" i="0" u="none" strike="noStrike" kern="1200" spc="0" baseline="0">
              <a:solidFill>
                <a:prstClr val="black">
                  <a:lumMod val="65000"/>
                  <a:lumOff val="35000"/>
                </a:prstClr>
              </a:solidFill>
              <a:latin typeface="Arial Narrow" panose="020B0606020202030204" pitchFamily="34" charset="0"/>
              <a:ea typeface="+mn-ea"/>
              <a:cs typeface="+mn-cs"/>
            </a:defRPr>
          </a:pPr>
          <a:r>
            <a:rPr lang="en-US" sz="1400" dirty="0" smtClean="0"/>
            <a:t>(in billions of inflation-adjusted dollars)</a:t>
          </a:r>
          <a:endParaRPr lang="en-US" sz="1400" dirty="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0.10417</cdr:x>
      <cdr:y>0.20139</cdr:y>
    </cdr:from>
    <cdr:to>
      <cdr:x>0.41237</cdr:x>
      <cdr:y>0.33929</cdr:y>
    </cdr:to>
    <cdr:sp macro="" textlink="">
      <cdr:nvSpPr>
        <cdr:cNvPr id="2" name="TextBox 1"/>
        <cdr:cNvSpPr txBox="1"/>
      </cdr:nvSpPr>
      <cdr:spPr>
        <a:xfrm xmlns:a="http://schemas.openxmlformats.org/drawingml/2006/main">
          <a:off x="769962" y="859371"/>
          <a:ext cx="2278038" cy="588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tx1">
                  <a:lumMod val="65000"/>
                  <a:lumOff val="35000"/>
                </a:schemeClr>
              </a:solidFill>
              <a:latin typeface="Arial Narrow" panose="020B0606020202030204" pitchFamily="34" charset="0"/>
            </a:rPr>
            <a:t>Total Funding Amount: $34.44 billion</a:t>
          </a:r>
        </a:p>
      </cdr:txBody>
    </cdr:sp>
  </cdr:relSizeAnchor>
  <cdr:relSizeAnchor xmlns:cdr="http://schemas.openxmlformats.org/drawingml/2006/chartDrawing">
    <cdr:from>
      <cdr:x>0.14433</cdr:x>
      <cdr:y>0.26786</cdr:y>
    </cdr:from>
    <cdr:to>
      <cdr:x>0.32084</cdr:x>
      <cdr:y>0.4012</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66800" y="857250"/>
          <a:ext cx="1304657" cy="4267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4A8996-56E4-4457-8EB2-B2B1176170C2}"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26AC3F-707F-445F-B172-39DF7B4B9DB5}" type="slidenum">
              <a:rPr lang="en-US" smtClean="0"/>
              <a:t>‹#›</a:t>
            </a:fld>
            <a:endParaRPr lang="en-US"/>
          </a:p>
        </p:txBody>
      </p:sp>
    </p:spTree>
    <p:extLst>
      <p:ext uri="{BB962C8B-B14F-4D97-AF65-F5344CB8AC3E}">
        <p14:creationId xmlns:p14="http://schemas.microsoft.com/office/powerpoint/2010/main" val="1166590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9B008-2ECD-4907-8CF2-7ADAFAEE47B4}" type="datetimeFigureOut">
              <a:rPr lang="en-US" smtClean="0"/>
              <a:t>3/28/2017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F0569-AEB9-45B1-815C-A677D61DD964}" type="slidenum">
              <a:rPr lang="en-US" smtClean="0"/>
              <a:t>‹#›</a:t>
            </a:fld>
            <a:endParaRPr lang="en-US"/>
          </a:p>
        </p:txBody>
      </p:sp>
    </p:spTree>
    <p:extLst>
      <p:ext uri="{BB962C8B-B14F-4D97-AF65-F5344CB8AC3E}">
        <p14:creationId xmlns:p14="http://schemas.microsoft.com/office/powerpoint/2010/main" val="83810394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hilanthropy.com/article/Fidelity-Charitable-Knocks/238167"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43EA5-622D-6B4A-88CB-4D49A30DB14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7794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F79E57-AFB7-4A5D-8DF2-FE6E132F16A9}"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42866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Fidelity Charitable Gift Fund has topped the list of this year’s Philanthropy 400, </a:t>
            </a:r>
            <a:r>
              <a:rPr lang="en-US" sz="1200" b="0" i="0" u="none" strike="noStrike" kern="1200" dirty="0" smtClean="0">
                <a:solidFill>
                  <a:schemeClr val="tx1"/>
                </a:solidFill>
                <a:effectLst/>
                <a:latin typeface="+mn-lt"/>
                <a:ea typeface="+mn-ea"/>
                <a:cs typeface="+mn-cs"/>
                <a:hlinkClick r:id="rId3"/>
              </a:rPr>
              <a:t>The Chronicle of Philanthropy’s</a:t>
            </a:r>
            <a:r>
              <a:rPr lang="en-US" sz="1200" b="0" i="0" kern="1200" dirty="0" smtClean="0">
                <a:solidFill>
                  <a:schemeClr val="tx1"/>
                </a:solidFill>
                <a:effectLst/>
                <a:latin typeface="+mn-lt"/>
                <a:ea typeface="+mn-ea"/>
                <a:cs typeface="+mn-cs"/>
              </a:rPr>
              <a:t> annual ranking of the 400 largest charities. The charities are ranked based on how much is raised from private sources. This is the first time a charity focused on donor-advised funds has taken over the top spot on the list.</a:t>
            </a:r>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33</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21968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F79E57-AFB7-4A5D-8DF2-FE6E132F16A9}"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1707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buFontTx/>
              <a:buChar char="•"/>
              <a:defRPr/>
            </a:pPr>
            <a:r>
              <a:rPr lang="en-US" sz="1800" kern="0" dirty="0" smtClean="0">
                <a:solidFill>
                  <a:srgbClr val="000000"/>
                </a:solidFill>
                <a:latin typeface="Arial Narrow" pitchFamily="34" charset="0"/>
                <a:ea typeface="ＭＳ Ｐゴシック"/>
                <a:cs typeface="Arial" charset="0"/>
              </a:rPr>
              <a:t>The longest-running, annual report on U.S. charitable giving (since 1956)</a:t>
            </a:r>
          </a:p>
          <a:p>
            <a:pPr marL="342900" indent="-342900">
              <a:spcBef>
                <a:spcPct val="20000"/>
              </a:spcBef>
              <a:buFontTx/>
              <a:buChar char="•"/>
              <a:defRPr/>
            </a:pPr>
            <a:r>
              <a:rPr lang="en-US" sz="1800" kern="0" dirty="0" smtClean="0">
                <a:solidFill>
                  <a:srgbClr val="000000"/>
                </a:solidFill>
                <a:latin typeface="Arial Narrow" pitchFamily="34" charset="0"/>
                <a:ea typeface="ＭＳ Ｐゴシック"/>
                <a:cs typeface="Arial" charset="0"/>
              </a:rPr>
              <a:t>Data on sources and uses of giving (40-year trends)</a:t>
            </a:r>
          </a:p>
          <a:p>
            <a:pPr marL="342900" indent="-342900">
              <a:spcBef>
                <a:spcPct val="20000"/>
              </a:spcBef>
              <a:buFontTx/>
              <a:buChar char="•"/>
              <a:defRPr/>
            </a:pPr>
            <a:r>
              <a:rPr lang="en-US" sz="1800" kern="0" dirty="0" smtClean="0">
                <a:solidFill>
                  <a:srgbClr val="000000"/>
                </a:solidFill>
                <a:latin typeface="Arial Narrow" pitchFamily="34" charset="0"/>
                <a:ea typeface="ＭＳ Ｐゴシック"/>
                <a:cs typeface="Arial" charset="0"/>
              </a:rPr>
              <a:t>Comparison of giving data to key economic trends</a:t>
            </a:r>
          </a:p>
          <a:p>
            <a:pPr marL="342900" indent="-342900">
              <a:spcBef>
                <a:spcPct val="20000"/>
              </a:spcBef>
              <a:buFontTx/>
              <a:buChar char="•"/>
              <a:defRPr/>
            </a:pPr>
            <a:r>
              <a:rPr lang="en-US" sz="1800" kern="0" dirty="0" smtClean="0">
                <a:solidFill>
                  <a:srgbClr val="000000"/>
                </a:solidFill>
                <a:latin typeface="Arial Narrow" pitchFamily="34" charset="0"/>
                <a:ea typeface="ＭＳ Ｐゴシック"/>
                <a:cs typeface="Arial" charset="0"/>
              </a:rPr>
              <a:t>Almanac-style contextual analysis of trends of giving by source and use, including newest academic research</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78A3365C-863D-47CE-889D-194F840FB0BA}" type="slidenum">
              <a:rPr lang="en-US" altLang="en-US">
                <a:solidFill>
                  <a:prstClr val="black"/>
                </a:solidFill>
                <a:latin typeface="Calibri" pitchFamily="34" charset="0"/>
              </a:rPr>
              <a:pPr/>
              <a:t>35</a:t>
            </a:fld>
            <a:endParaRPr lang="en-US" altLang="en-US" dirty="0">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by individuals comprised 71 percent of total giving in 2015.</a:t>
            </a:r>
            <a:r>
              <a:rPr lang="en-US" baseline="30000" dirty="0">
                <a:latin typeface="Times New Roman" panose="02020603050405020304" pitchFamily="18" charset="0"/>
                <a:cs typeface="Times New Roman" panose="02020603050405020304" pitchFamily="18" charset="0"/>
              </a:rPr>
              <a:t>1</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by foundations—which includes grants made by independent, community, and operating foundations—amounted to 16 percent of all gifts made in 2015.</a:t>
            </a:r>
            <a:r>
              <a:rPr lang="en-US" baseline="30000" dirty="0">
                <a:latin typeface="Times New Roman" panose="02020603050405020304" pitchFamily="18" charset="0"/>
                <a:cs typeface="Times New Roman" panose="02020603050405020304" pitchFamily="18" charset="0"/>
              </a:rPr>
              <a:t>2</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by bequest accounted for 9 percent of all gifts made in 2015.</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by individuals, bequest, and family foundations amounted to an estimated 87 percent of total giving in 2015.</a:t>
            </a:r>
            <a:r>
              <a:rPr lang="en-US" baseline="30000" dirty="0">
                <a:latin typeface="Times New Roman" panose="02020603050405020304" pitchFamily="18" charset="0"/>
                <a:cs typeface="Times New Roman" panose="02020603050405020304" pitchFamily="18" charset="0"/>
              </a:rPr>
              <a:t>3</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Giving by corporations comprised 5 percent of total giving in 2015.</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36</a:t>
            </a:fld>
            <a:endParaRPr lang="en-US" i="0">
              <a:solidFill>
                <a:prstClr val="black"/>
              </a:solidFill>
              <a:latin typeface="Calibri" panose="020F0502020204030204"/>
            </a:endParaRPr>
          </a:p>
        </p:txBody>
      </p:sp>
    </p:spTree>
    <p:extLst>
      <p:ext uri="{BB962C8B-B14F-4D97-AF65-F5344CB8AC3E}">
        <p14:creationId xmlns:p14="http://schemas.microsoft.com/office/powerpoint/2010/main" val="297638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Religious organizations received the largest share of charitable dollars in 2015, at 32 percent of the total.</a:t>
            </a:r>
            <a:r>
              <a:rPr lang="en-US" baseline="30000" dirty="0">
                <a:latin typeface="Times New Roman" panose="02020603050405020304" pitchFamily="18" charset="0"/>
                <a:cs typeface="Times New Roman" panose="02020603050405020304" pitchFamily="18" charset="0"/>
              </a:rPr>
              <a:t>4</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education subsector received the second-largest share of charitable dollars in 2015, at 15 percent of the total.</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Human services organizations received 12 percent of total charitable dollars in 2015, ranking third of total gifts received.</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Gifts to independent, community, and operating </a:t>
            </a:r>
            <a:r>
              <a:rPr lang="en-US" dirty="0" err="1">
                <a:latin typeface="Times New Roman" panose="02020603050405020304" pitchFamily="18" charset="0"/>
                <a:cs typeface="Times New Roman" panose="02020603050405020304" pitchFamily="18" charset="0"/>
              </a:rPr>
              <a:t>grantmaking</a:t>
            </a:r>
            <a:r>
              <a:rPr lang="en-US" dirty="0">
                <a:latin typeface="Times New Roman" panose="02020603050405020304" pitchFamily="18" charset="0"/>
                <a:cs typeface="Times New Roman" panose="02020603050405020304" pitchFamily="18" charset="0"/>
              </a:rPr>
              <a:t> foundations amounted to the fourth-largest share of charitable dollars in 2015, with 11 percent of the total.</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health subsector received the fifth-largest share of charitable dollars in 2015, at 8 percent of the total.</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Public-society benefit organizations received 7 percent of total charitable dollars in 2015, ranking sixth of total gifts received.</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arts, culture, and humanities subsector received the seventh-largest portion of charitable dollars in 2015, at 5 percent of the total.</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Gifts to the international affairs subsector amounted to the eighth-largest share of charitable dollars in 2015, with 4 percent of the total.</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Environment/animals organizations received 3 percent of total charitable dollars in 2015, ranking ninth of total gifts received.</a:t>
            </a:r>
          </a:p>
          <a:p>
            <a:endParaRPr lang="en-US" dirty="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Gifts made directly to individuals amounted to 2 percent of total charitable dollars in 2015.</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37</a:t>
            </a:fld>
            <a:endParaRPr lang="en-US" i="0">
              <a:solidFill>
                <a:prstClr val="black"/>
              </a:solidFill>
              <a:latin typeface="Calibri" panose="020F0502020204030204"/>
            </a:endParaRPr>
          </a:p>
        </p:txBody>
      </p:sp>
    </p:spTree>
    <p:extLst>
      <p:ext uri="{BB962C8B-B14F-4D97-AF65-F5344CB8AC3E}">
        <p14:creationId xmlns:p14="http://schemas.microsoft.com/office/powerpoint/2010/main" val="209263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1" i="1" dirty="0" smtClean="0"/>
              <a:t>What’s included in the giving to religion category?</a:t>
            </a:r>
            <a:endParaRPr lang="en-US" altLang="en-US" dirty="0" smtClean="0"/>
          </a:p>
          <a:p>
            <a:r>
              <a:rPr lang="en-US" altLang="en-US" i="1" dirty="0" smtClean="0"/>
              <a:t>Giving USA</a:t>
            </a:r>
            <a:r>
              <a:rPr lang="en-US" altLang="en-US" dirty="0" smtClean="0"/>
              <a:t>’s tabulation of giving to the religion subsector includes giving to support religious congregations and houses of worship; the organizing or national offices of denominations and faith groups; missionary societies; religious media (including print and broadcast); and organizations formed for religious worship, fellowship, or evangelism. Contributions to faith-based organizations offering healthcare, education, or social services, as well as those working interna­tionally, are not included in </a:t>
            </a:r>
            <a:r>
              <a:rPr lang="en-US" altLang="en-US" i="1" dirty="0" smtClean="0"/>
              <a:t>Giving USA</a:t>
            </a:r>
            <a:r>
              <a:rPr lang="en-US" altLang="en-US" dirty="0" smtClean="0"/>
              <a:t>’s estimate for giving to religion. Rather, they are categorized within the other subsectors according to purpose.</a:t>
            </a:r>
          </a:p>
          <a:p>
            <a:r>
              <a:rPr lang="en-US" altLang="en-US" dirty="0" smtClean="0"/>
              <a:t> </a:t>
            </a:r>
          </a:p>
          <a:p>
            <a:r>
              <a:rPr lang="en-US" altLang="en-US" i="1" dirty="0" smtClean="0"/>
              <a:t>Giving USA</a:t>
            </a:r>
            <a:r>
              <a:rPr lang="en-US" altLang="en-US" dirty="0" smtClean="0"/>
              <a:t>’s primary data source for estimating contributions to religious organizations in 2014 was the Evangelical Council for Financial Accountability (ECFA). Estimates for 2014 were derived from calculating the average rate of change of giving to ECFA member organizations for the last three years. This rate of change is applied to a base amount of giving to all types of religious organizations, including non-Christian houses of worship.  </a:t>
            </a:r>
          </a:p>
          <a:p>
            <a:r>
              <a:rPr lang="en-US" altLang="en-US" dirty="0" smtClean="0"/>
              <a:t> </a:t>
            </a:r>
          </a:p>
          <a:p>
            <a:r>
              <a:rPr lang="en-US" altLang="en-US" dirty="0" smtClean="0"/>
              <a:t>ECFA reported a 6.9 percent increase between 2012 and 2013 for contributions made to ALL reporting ECFA member organizations. These organizations include religious organizations that are categorized in both </a:t>
            </a:r>
            <a:r>
              <a:rPr lang="en-US" altLang="en-US" i="1" dirty="0" smtClean="0"/>
              <a:t>Giving USA</a:t>
            </a:r>
            <a:r>
              <a:rPr lang="en-US" altLang="en-US" dirty="0" smtClean="0"/>
              <a:t>’s religion categories and the other types of subsectors. Using giving only to religious organizations included in </a:t>
            </a:r>
            <a:r>
              <a:rPr lang="en-US" altLang="en-US" i="1" dirty="0" smtClean="0"/>
              <a:t>Giving USA</a:t>
            </a:r>
            <a:r>
              <a:rPr lang="en-US" altLang="en-US" dirty="0" smtClean="0"/>
              <a:t>’s definition of religious organizations (see above), </a:t>
            </a:r>
            <a:r>
              <a:rPr lang="en-US" altLang="en-US" i="1" dirty="0" smtClean="0"/>
              <a:t>Giving USA</a:t>
            </a:r>
            <a:r>
              <a:rPr lang="en-US" altLang="en-US" dirty="0" smtClean="0"/>
              <a:t> estimates that giving to religion increased by 6.0 percent in 2013 and by 2.5 percent in 2014.</a:t>
            </a:r>
          </a:p>
          <a:p>
            <a:endParaRPr lang="en-US" altLang="en-US" dirty="0" smtClean="0"/>
          </a:p>
          <a:p>
            <a:r>
              <a:rPr lang="en-US" altLang="en-US" b="1" i="1" dirty="0" smtClean="0"/>
              <a:t>Why does religious giving continue to grow so slowly?</a:t>
            </a:r>
            <a:endParaRPr lang="en-US" altLang="en-US" b="1" dirty="0" smtClean="0"/>
          </a:p>
          <a:p>
            <a:r>
              <a:rPr lang="en-US" altLang="en-US" dirty="0" smtClean="0"/>
              <a:t> </a:t>
            </a:r>
          </a:p>
          <a:p>
            <a:r>
              <a:rPr lang="en-US" altLang="en-US" dirty="0" smtClean="0"/>
              <a:t>Giving to religion continued to relatively slow rates of growth in 2014, a trend that began in the mid-1980s when it reached 57 percent of the total. In the last five-year period, 2010–2014, religious giving comprised just 33 percent of the total.</a:t>
            </a:r>
          </a:p>
          <a:p>
            <a:r>
              <a:rPr lang="en-US" altLang="en-US" dirty="0" smtClean="0"/>
              <a:t> </a:t>
            </a:r>
          </a:p>
          <a:p>
            <a:r>
              <a:rPr lang="en-US" altLang="en-US" dirty="0" smtClean="0"/>
              <a:t>At a rate of growth of 2.5 percent, estimated giving to religion outpaced the rate of inflation in 2014 (1.6 percent).  Giving to religion has realized somewhat unsteady growth in the last few years. The estimated growth of 2.5 percent marks a slightly slower pace of growth when compared with revised estimates that show giving to religion rose 6.0 percent in 2013 over 2012. Since the end of the recession in mid-2009, giving to religion has experienced an average annual rate of growth of 4.4 percent—making it the sixth fastest growing subsector out of nine.</a:t>
            </a:r>
          </a:p>
          <a:p>
            <a:endParaRPr lang="en-US" altLang="en-US" dirty="0" smtClean="0"/>
          </a:p>
          <a:p>
            <a:r>
              <a:rPr lang="en-US" altLang="en-US" b="1" dirty="0" smtClean="0"/>
              <a:t>Several reasons account the relatively slow rate of growth in giving to religion:</a:t>
            </a:r>
            <a:endParaRPr lang="en-US" altLang="en-US" dirty="0" smtClean="0"/>
          </a:p>
          <a:p>
            <a:r>
              <a:rPr lang="en-US" altLang="en-US" b="1" dirty="0" smtClean="0"/>
              <a:t> </a:t>
            </a:r>
            <a:endParaRPr lang="en-US" altLang="en-US" dirty="0" smtClean="0"/>
          </a:p>
          <a:p>
            <a:r>
              <a:rPr lang="en-US" altLang="en-US" b="1" dirty="0" smtClean="0"/>
              <a:t>1.) Declining rates of membership at houses of worship:</a:t>
            </a:r>
            <a:endParaRPr lang="en-US" altLang="en-US" dirty="0" smtClean="0"/>
          </a:p>
          <a:p>
            <a:r>
              <a:rPr lang="en-US" altLang="en-US" b="1" dirty="0" smtClean="0"/>
              <a:t> </a:t>
            </a:r>
            <a:endParaRPr lang="en-US" altLang="en-US" dirty="0" smtClean="0"/>
          </a:p>
          <a:p>
            <a:r>
              <a:rPr lang="en-US" altLang="en-US" dirty="0" smtClean="0"/>
              <a:t>A Pew survey released in 2015 revealed that, from 2007 to 2014, the religiously unaffiliated share increased by 6.7 percent, from 16.1 percent to 22.8 percent. During the same period, the U.S. Christian population declined by 7.8 percent, from 78.4 percent to 70.6 percent. In contrast, non-Christian faiths remained steady or increased slightly.</a:t>
            </a:r>
          </a:p>
          <a:p>
            <a:r>
              <a:rPr lang="en-US" altLang="en-US" dirty="0" smtClean="0"/>
              <a:t> </a:t>
            </a:r>
          </a:p>
          <a:p>
            <a:r>
              <a:rPr lang="en-US" altLang="en-US" dirty="0" smtClean="0"/>
              <a:t>In a 2012 study, the Pew Forum on Religion &amp; American Life found that Mainline and Evangelical Protestant denominations are experiencing the greatest loss in membership and attendance in recent years. People who strongly identify with the Evangelical faith community, in particular, reportedly often give a high percentage of their income to religion. If former Evangelical Protestants move, they might correspondingly reduce their contributions to religion.  </a:t>
            </a:r>
          </a:p>
          <a:p>
            <a:r>
              <a:rPr lang="en-US" altLang="en-US" b="1" dirty="0" smtClean="0"/>
              <a:t> </a:t>
            </a:r>
            <a:endParaRPr lang="en-US" altLang="en-US" dirty="0" smtClean="0"/>
          </a:p>
          <a:p>
            <a:r>
              <a:rPr lang="en-US" altLang="en-US" b="1" dirty="0" smtClean="0"/>
              <a:t>2.) Giving to religiously identified organizations that are not in the religious subsector:</a:t>
            </a:r>
            <a:endParaRPr lang="en-US" altLang="en-US" dirty="0" smtClean="0"/>
          </a:p>
          <a:p>
            <a:r>
              <a:rPr lang="en-US" altLang="en-US" b="1" dirty="0" smtClean="0"/>
              <a:t> </a:t>
            </a:r>
            <a:endParaRPr lang="en-US" altLang="en-US" dirty="0" smtClean="0"/>
          </a:p>
          <a:p>
            <a:r>
              <a:rPr lang="en-US" altLang="en-US" dirty="0" smtClean="0"/>
              <a:t>Giving to religion in </a:t>
            </a:r>
            <a:r>
              <a:rPr lang="en-US" altLang="en-US" i="1" dirty="0" smtClean="0"/>
              <a:t>Giving USA</a:t>
            </a:r>
            <a:r>
              <a:rPr lang="en-US" altLang="en-US" dirty="0" smtClean="0"/>
              <a:t> includes giving to support religious congregations and houses of worship; the organizing or national offices of denominations and faith groups; missionary societies; religious media (including print and broadcast); and organizations formed for religious worship, fellowship, or evangelism.</a:t>
            </a:r>
          </a:p>
          <a:p>
            <a:r>
              <a:rPr lang="en-US" altLang="en-US" dirty="0" smtClean="0"/>
              <a:t> </a:t>
            </a:r>
          </a:p>
          <a:p>
            <a:r>
              <a:rPr lang="en-US" altLang="en-US" dirty="0" smtClean="0"/>
              <a:t>Giving to support organizations that are religiously oriented or identified, such as Catholic Charities or World Vision, is not included in this category. Rather, giving to these other types of organizations are typically included in giving to international affairs, human services, health, or education. </a:t>
            </a:r>
          </a:p>
          <a:p>
            <a:r>
              <a:rPr lang="en-US" altLang="en-US" dirty="0" smtClean="0"/>
              <a:t> </a:t>
            </a:r>
          </a:p>
          <a:p>
            <a:r>
              <a:rPr lang="en-US" altLang="en-US" dirty="0" smtClean="0"/>
              <a:t>A Connected to Give study released in 2013 clarified the charitable landscape with two broad categories: “‘religiously identified organizations’ (RIOs) and ‘not religiously identified organizations’ (NRIOs).” RIOs include a variety of faith-based organizations separate from the traditional congregation. Though only 41 percent of all U.S. giving funds congregations specifically, an additional 32 percent supports RIOs. Thus, more than seven in ten charitable dollars appears to be religiously motivated.</a:t>
            </a:r>
          </a:p>
          <a:p>
            <a:r>
              <a:rPr lang="en-US" altLang="en-US" dirty="0" smtClean="0"/>
              <a:t> </a:t>
            </a:r>
          </a:p>
          <a:p>
            <a:r>
              <a:rPr lang="en-US" altLang="en-US" b="1" dirty="0" smtClean="0"/>
              <a:t>3.) Declining rates of giving to congregations (at least Christian ones):</a:t>
            </a:r>
            <a:endParaRPr lang="en-US" altLang="en-US" dirty="0" smtClean="0"/>
          </a:p>
          <a:p>
            <a:r>
              <a:rPr lang="en-US" altLang="en-US" b="1" dirty="0" smtClean="0"/>
              <a:t> </a:t>
            </a:r>
            <a:endParaRPr lang="en-US" altLang="en-US" dirty="0" smtClean="0"/>
          </a:p>
          <a:p>
            <a:r>
              <a:rPr lang="en-US" altLang="en-US" dirty="0" smtClean="0"/>
              <a:t>Data for the year 2012 reveal that giving to churches represented only 2.2 percent of personal income, marking the lowest level since 1968. The percentage of people attending worship services has been falling for decades, so while people attending continue to give, often at very high percentages of their income, religious giving from the overall population reflects lower levels of attendance.  </a:t>
            </a:r>
          </a:p>
          <a:p>
            <a:r>
              <a:rPr lang="en-US" altLang="en-US" dirty="0" smtClean="0"/>
              <a:t> </a:t>
            </a:r>
          </a:p>
          <a:p>
            <a:r>
              <a:rPr lang="en-US" altLang="en-US" b="1" dirty="0" smtClean="0"/>
              <a:t>4.) There also appear to be attendance effects at play:</a:t>
            </a:r>
            <a:endParaRPr lang="en-US" altLang="en-US" dirty="0" smtClean="0"/>
          </a:p>
          <a:p>
            <a:r>
              <a:rPr lang="en-US" altLang="en-US" dirty="0" smtClean="0"/>
              <a:t> </a:t>
            </a:r>
          </a:p>
          <a:p>
            <a:r>
              <a:rPr lang="en-US" altLang="en-US" dirty="0" smtClean="0"/>
              <a:t>One report found that in North American churches with attendance of at least 1,000 report, there is an inverse relationship between size and per capita giving. </a:t>
            </a:r>
          </a:p>
          <a:p>
            <a:r>
              <a:rPr lang="en-US" altLang="en-US" dirty="0" smtClean="0"/>
              <a:t> </a:t>
            </a:r>
          </a:p>
          <a:p>
            <a:r>
              <a:rPr lang="en-US" altLang="en-US" dirty="0" smtClean="0"/>
              <a:t>Historically, religious giving just barely keeps pace with people’s income. In many households, income is also flat or even declining.</a:t>
            </a:r>
          </a:p>
          <a:p>
            <a:endParaRPr lang="en-US" altLang="en-US" dirty="0" smtClean="0"/>
          </a:p>
          <a:p>
            <a:r>
              <a:rPr lang="en-US" altLang="en-US" b="1" dirty="0" smtClean="0"/>
              <a:t>5.) Difference in definition:</a:t>
            </a:r>
            <a:r>
              <a:rPr lang="en-US" altLang="en-US" dirty="0" smtClean="0"/>
              <a:t> Note that </a:t>
            </a:r>
            <a:r>
              <a:rPr lang="en-US" altLang="en-US" i="1" dirty="0" smtClean="0"/>
              <a:t>Giving USA</a:t>
            </a:r>
            <a:r>
              <a:rPr lang="en-US" altLang="en-US" dirty="0" smtClean="0"/>
              <a:t> categorizes religious organizations very narrowly, which can explain some differences seen between </a:t>
            </a:r>
            <a:r>
              <a:rPr lang="en-US" altLang="en-US" i="1" dirty="0" smtClean="0"/>
              <a:t>Giving USA</a:t>
            </a:r>
            <a:r>
              <a:rPr lang="en-US" altLang="en-US" dirty="0" smtClean="0"/>
              <a:t> and other reports on religious giving.</a:t>
            </a:r>
            <a:endParaRPr lang="en-US" altLang="en-US" b="1" dirty="0" smtClean="0"/>
          </a:p>
          <a:p>
            <a:r>
              <a:rPr lang="en-US" altLang="en-US" b="1" i="1" dirty="0" smtClean="0"/>
              <a:t> </a:t>
            </a:r>
            <a:endParaRPr lang="en-US" altLang="en-US" b="1" dirty="0" smtClean="0"/>
          </a:p>
          <a:p>
            <a:r>
              <a:rPr lang="en-US" altLang="en-US" b="1" i="1" dirty="0" smtClean="0"/>
              <a:t>Which large religious-oriented charities actually reside in the giving to religion subsector?</a:t>
            </a:r>
            <a:endParaRPr lang="en-US" altLang="en-US" b="1" dirty="0" smtClean="0"/>
          </a:p>
          <a:p>
            <a:r>
              <a:rPr lang="en-US" altLang="en-US" dirty="0" smtClean="0"/>
              <a:t>In short, very few. </a:t>
            </a:r>
            <a:r>
              <a:rPr lang="en-US" altLang="en-US" i="1" dirty="0" smtClean="0"/>
              <a:t>Giving USA</a:t>
            </a:r>
            <a:r>
              <a:rPr lang="en-US" altLang="en-US" dirty="0" smtClean="0"/>
              <a:t> uses a very narrow version of giving to religion, including gifts made to houses of worship, mission groups, national offices for religious congregations, and religious media. As noted above, </a:t>
            </a:r>
            <a:r>
              <a:rPr lang="en-US" altLang="en-US" i="1" dirty="0" smtClean="0"/>
              <a:t>Giving USA</a:t>
            </a:r>
            <a:r>
              <a:rPr lang="en-US" altLang="en-US" dirty="0" smtClean="0"/>
              <a:t> does not categorize as religion those organizations offering healthcare, education, or social services, as well as those working interna­tionally.</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pPr>
              <a:defRPr/>
            </a:pPr>
            <a:fld id="{00F79E57-AFB7-4A5D-8DF2-FE6E132F16A9}"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4369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Total giving reached $373.25 billion in 2015, a 4.1 percent increase in current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dollars and a 4.0 percent increase in inflation-adjusted dollars.</a:t>
            </a:r>
            <a:r>
              <a:rPr lang="en-US" baseline="30000" dirty="0" smtClean="0">
                <a:latin typeface="Times New Roman" panose="02020603050405020304" pitchFamily="18" charset="0"/>
                <a:cs typeface="Times New Roman" panose="02020603050405020304" pitchFamily="18" charset="0"/>
              </a:rPr>
              <a:t>11</a:t>
            </a:r>
          </a:p>
          <a:p>
            <a:endParaRPr lang="en-US" dirty="0" smtClean="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Total charitable giving has increased in current dollars every year since 1975,</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with the exception of three years that saw declines: 1987, 2008, and 2009.</a:t>
            </a: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 The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average rate of change in total giving in current dollars since 1975 is 6.7 percent,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making the rate of change between 2014 and 2015 lower than average.</a:t>
            </a:r>
            <a:r>
              <a:rPr lang="en-US" baseline="0" dirty="0" smtClean="0">
                <a:latin typeface="Times New Roman" panose="02020603050405020304" pitchFamily="18" charset="0"/>
                <a:cs typeface="Times New Roman" panose="02020603050405020304" pitchFamily="18" charset="0"/>
              </a:rPr>
              <a:t> </a:t>
            </a:r>
          </a:p>
          <a:p>
            <a:endParaRPr lang="en-US" baseline="0" dirty="0" smtClean="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Adjusted for inflation, total charitable giving has decreased 9 times since 1975.</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average rate of change in total giving in inflation-adjusted dollars since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1975</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2.7 percent, making the inflation-adjusted rate of change between 2014 and</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2015 higher than average.</a:t>
            </a:r>
          </a:p>
          <a:p>
            <a:endParaRPr lang="en-US" dirty="0" smtClean="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year 2009 was the last year of the Great Recession. For the years 2009 to 2015,</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rate of change in total inflation-adjusted giving is 23.0 percent. Total</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charitable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giving has grown $69.70 billion in inflation-adjusted dollars since 2009.</a:t>
            </a:r>
          </a:p>
          <a:p>
            <a:endParaRPr lang="en-US" dirty="0" smtClean="0">
              <a:latin typeface="Times New Roman" panose="02020603050405020304" pitchFamily="18" charset="0"/>
              <a:cs typeface="Times New Roman" panose="02020603050405020304" pitchFamily="18" charset="0"/>
            </a:endParaRPr>
          </a:p>
          <a:p>
            <a:pPr marL="174056" indent="-174056">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2015, total giving and giving by foundations and corporations matched or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exceeded their previous inflation-adjusted highs. On the recipient side of giving,</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all but four charitable subsectors have matched or exceeded their previous</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inflation-adjusted highs. Giving to health, public-society benefit, international</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affairs, and foundations have not yet surpassed their prior peaks.</a:t>
            </a:r>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41</a:t>
            </a:fld>
            <a:endParaRPr lang="en-US" i="0">
              <a:solidFill>
                <a:prstClr val="black"/>
              </a:solidFill>
              <a:latin typeface="Calibri" panose="020F0502020204030204"/>
            </a:endParaRPr>
          </a:p>
        </p:txBody>
      </p:sp>
    </p:spTree>
    <p:extLst>
      <p:ext uri="{BB962C8B-B14F-4D97-AF65-F5344CB8AC3E}">
        <p14:creationId xmlns:p14="http://schemas.microsoft.com/office/powerpoint/2010/main" val="322447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t>Several economic factors influence how much donors give to charity each year. Gross Domestic Product (GDP) is one of those factors. GDP is defined as the market value of all goods and services produced within a country’s borders within a specific period of time. It is one of the most important factors considered in measuring the status of a nation’s economic health.</a:t>
            </a:r>
            <a:r>
              <a:rPr lang="en-US" baseline="30000" dirty="0"/>
              <a:t>30</a:t>
            </a:r>
            <a:r>
              <a:rPr lang="en-US" dirty="0"/>
              <a:t> </a:t>
            </a:r>
          </a:p>
          <a:p>
            <a:endParaRPr lang="en-US" dirty="0"/>
          </a:p>
          <a:p>
            <a:pPr marL="174056" indent="-174056">
              <a:buFont typeface="Arial" panose="020B0604020202020204" pitchFamily="34" charset="0"/>
              <a:buChar char="•"/>
            </a:pPr>
            <a:r>
              <a:rPr lang="en-US" dirty="0"/>
              <a:t>GDP increased in inflation-adjusted dollars by 3.3 percent between 2014 and 2015.</a:t>
            </a:r>
            <a:r>
              <a:rPr lang="en-US" baseline="30000" dirty="0"/>
              <a:t>31</a:t>
            </a:r>
            <a:r>
              <a:rPr lang="en-US" dirty="0"/>
              <a:t> This rate of change is compared with inflation-adjusted growth in total giving of 4.0 percent. Total giving as a percentage of GDP in 2015 was 2.1 percent. </a:t>
            </a:r>
          </a:p>
          <a:p>
            <a:endParaRPr lang="en-US" dirty="0"/>
          </a:p>
          <a:p>
            <a:pPr marL="174056" indent="-174056">
              <a:buFont typeface="Arial" panose="020B0604020202020204" pitchFamily="34" charset="0"/>
              <a:buChar char="•"/>
            </a:pPr>
            <a:r>
              <a:rPr lang="en-US" dirty="0"/>
              <a:t>Prior to the 40-year period 1975–2015, total giving was consistently at or above 2.0 percent of GDP. This percentage fell to below 2.0 percent throughout most of the 1970s, 1980s, and 1990s. Total giving as a percentage of GDP rose to 2.0 percent and above through most of the 2000s, but then dropped to 1.9 percent in the years 2009 to 2011. Total giving as a percentage of GDP was 2.1 percent for three of the four years, 2012–2015.</a:t>
            </a:r>
            <a:endParaRPr lang="en-US" dirty="0" smtClean="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42</a:t>
            </a:fld>
            <a:endParaRPr lang="en-US" i="0">
              <a:solidFill>
                <a:prstClr val="black"/>
              </a:solidFill>
              <a:latin typeface="Calibri" panose="020F0502020204030204"/>
            </a:endParaRPr>
          </a:p>
        </p:txBody>
      </p:sp>
    </p:spTree>
    <p:extLst>
      <p:ext uri="{BB962C8B-B14F-4D97-AF65-F5344CB8AC3E}">
        <p14:creationId xmlns:p14="http://schemas.microsoft.com/office/powerpoint/2010/main" val="416194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latin typeface="Arial" charset="0"/>
                <a:ea typeface="ＭＳ Ｐゴシック" pitchFamily="1" charset="-128"/>
              </a:rPr>
              <a:t>Disposable personal income is tied to a household’s total income, which is a key determinant in how much a household gives. For many households, how much they give depends on their spendable income, or disposable (personal) income. This type of income is that which is available after taxes have been paid.</a:t>
            </a:r>
            <a:r>
              <a:rPr lang="en-US" baseline="30000" dirty="0">
                <a:latin typeface="Arial" charset="0"/>
                <a:ea typeface="ＭＳ Ｐゴシック" pitchFamily="1" charset="-128"/>
              </a:rPr>
              <a:t>33</a:t>
            </a:r>
          </a:p>
          <a:p>
            <a:endParaRPr lang="en-US" baseline="30000" dirty="0">
              <a:latin typeface="Arial" charset="0"/>
              <a:ea typeface="ＭＳ Ｐゴシック" pitchFamily="1" charset="-128"/>
            </a:endParaRPr>
          </a:p>
          <a:p>
            <a:pPr marL="174056" indent="-174056">
              <a:buFont typeface="Arial" panose="020B0604020202020204" pitchFamily="34" charset="0"/>
              <a:buChar char="•"/>
            </a:pPr>
            <a:r>
              <a:rPr lang="en-US" dirty="0">
                <a:latin typeface="Arial" charset="0"/>
                <a:ea typeface="ＭＳ Ｐゴシック" pitchFamily="1" charset="-128"/>
              </a:rPr>
              <a:t>In 2015, disposable income increased 3.7 percent (in current dollars) from 2014. This is compared with growth in disposable income of 4.2 percent between 2013 and 2014.</a:t>
            </a:r>
            <a:r>
              <a:rPr lang="en-US" baseline="30000" dirty="0">
                <a:latin typeface="Arial" charset="0"/>
                <a:ea typeface="ＭＳ Ｐゴシック" pitchFamily="1" charset="-128"/>
              </a:rPr>
              <a:t>34</a:t>
            </a:r>
          </a:p>
          <a:p>
            <a:endParaRPr lang="en-US" baseline="30000" dirty="0">
              <a:latin typeface="Arial" charset="0"/>
              <a:ea typeface="ＭＳ Ｐゴシック" pitchFamily="1" charset="-128"/>
            </a:endParaRPr>
          </a:p>
          <a:p>
            <a:pPr marL="174056" indent="-174056">
              <a:buFont typeface="Arial" panose="020B0604020202020204" pitchFamily="34" charset="0"/>
              <a:buChar char="•"/>
            </a:pPr>
            <a:r>
              <a:rPr lang="en-US" dirty="0">
                <a:latin typeface="Arial" charset="0"/>
                <a:ea typeface="ＭＳ Ｐゴシック" pitchFamily="1" charset="-128"/>
              </a:rPr>
              <a:t>Individual giving as a percentage of disposable personal income (in current dollars) remained stable at 2.0 percent in 2015, the same percentage as in the years 2012 to 2014.</a:t>
            </a:r>
          </a:p>
          <a:p>
            <a:endParaRPr lang="en-US" dirty="0">
              <a:latin typeface="Arial" charset="0"/>
              <a:ea typeface="ＭＳ Ｐゴシック" pitchFamily="1" charset="-128"/>
            </a:endParaRPr>
          </a:p>
          <a:p>
            <a:pPr marL="174056" indent="-174056">
              <a:buFont typeface="Arial" panose="020B0604020202020204" pitchFamily="34" charset="0"/>
              <a:buChar char="•"/>
            </a:pPr>
            <a:r>
              <a:rPr lang="en-US" dirty="0">
                <a:latin typeface="Arial" charset="0"/>
                <a:ea typeface="ＭＳ Ｐゴシック" pitchFamily="1" charset="-128"/>
              </a:rPr>
              <a:t>In the last 40 years, individual giving as a percentage of disposable personal income was at its highest in 2000, when it reached 2.4 percent. Its lowest point was in 1995, when it dropped to 1.7 percent.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43</a:t>
            </a:fld>
            <a:endParaRPr lang="en-US" i="0">
              <a:solidFill>
                <a:prstClr val="black"/>
              </a:solidFill>
              <a:latin typeface="Calibri" panose="020F0502020204030204"/>
            </a:endParaRPr>
          </a:p>
        </p:txBody>
      </p:sp>
    </p:spTree>
    <p:extLst>
      <p:ext uri="{BB962C8B-B14F-4D97-AF65-F5344CB8AC3E}">
        <p14:creationId xmlns:p14="http://schemas.microsoft.com/office/powerpoint/2010/main" val="226823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43EA5-622D-6B4A-88CB-4D49A30DB14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77944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latin typeface="Arial" charset="0"/>
                <a:ea typeface="ＭＳ Ｐゴシック" pitchFamily="1" charset="-128"/>
              </a:rPr>
              <a:t>Research has found a statistically significant correlation between changes in total giving and values on the Standard &amp; Poor’s 500 Index (S&amp;P 500). Because stock market values are an indicator of financial and economic security, households and corporations are more likely to give when the stock market is up.</a:t>
            </a:r>
          </a:p>
          <a:p>
            <a:r>
              <a:rPr lang="en-US" dirty="0">
                <a:latin typeface="Arial" charset="0"/>
                <a:ea typeface="ＭＳ Ｐゴシック" pitchFamily="1" charset="-128"/>
              </a:rPr>
              <a:t> </a:t>
            </a:r>
          </a:p>
          <a:p>
            <a:pPr marL="174056" indent="-174056">
              <a:buFont typeface="Arial" panose="020B0604020202020204" pitchFamily="34" charset="0"/>
              <a:buChar char="•"/>
            </a:pPr>
            <a:r>
              <a:rPr lang="en-US" dirty="0">
                <a:latin typeface="Arial" charset="0"/>
                <a:ea typeface="ＭＳ Ｐゴシック" pitchFamily="1" charset="-128"/>
              </a:rPr>
              <a:t>The direction of change and the robustness of growth in total giving generally lag slightly behind the S&amp;P 500. However, policy changes that affect giving can alter the connection between giving and stock values.</a:t>
            </a:r>
          </a:p>
          <a:p>
            <a:endParaRPr lang="en-US" dirty="0">
              <a:latin typeface="Arial" charset="0"/>
              <a:ea typeface="ＭＳ Ｐゴシック" pitchFamily="1" charset="-128"/>
            </a:endParaRPr>
          </a:p>
          <a:p>
            <a:pPr marL="174056" indent="-174056">
              <a:buFont typeface="Arial" panose="020B0604020202020204" pitchFamily="34" charset="0"/>
              <a:buChar char="•"/>
            </a:pPr>
            <a:r>
              <a:rPr lang="en-US" dirty="0">
                <a:latin typeface="Arial" charset="0"/>
                <a:ea typeface="ＭＳ Ｐゴシック" pitchFamily="1" charset="-128"/>
              </a:rPr>
              <a:t>The S&amp;P 500 generally sees more dramatic changes from year to year than total giving. The inflation-adjusted range of change in the S&amp;P 500 in the last 10 year period (2005 to 2015) was -40.8 percent to 27.7 percent.</a:t>
            </a:r>
            <a:r>
              <a:rPr lang="en-US" baseline="30000" dirty="0">
                <a:latin typeface="Arial" charset="0"/>
                <a:ea typeface="ＭＳ Ｐゴシック" pitchFamily="1" charset="-128"/>
              </a:rPr>
              <a:t>32</a:t>
            </a:r>
            <a:r>
              <a:rPr lang="en-US" dirty="0">
                <a:latin typeface="Arial" charset="0"/>
                <a:ea typeface="ＭＳ Ｐゴシック" pitchFamily="1" charset="-128"/>
              </a:rPr>
              <a:t> This is compared with inflation-adjusted total giving ranging from a change of -8.0 percent to 9.2 percent during this same period.</a:t>
            </a:r>
          </a:p>
          <a:p>
            <a:endParaRPr lang="en-US" dirty="0">
              <a:latin typeface="Arial" charset="0"/>
              <a:ea typeface="ＭＳ Ｐゴシック" pitchFamily="1" charset="-128"/>
            </a:endParaRPr>
          </a:p>
          <a:p>
            <a:pPr marL="174056" indent="-174056">
              <a:buFont typeface="Arial" panose="020B0604020202020204" pitchFamily="34" charset="0"/>
              <a:buChar char="•"/>
            </a:pPr>
            <a:r>
              <a:rPr lang="en-US" dirty="0">
                <a:latin typeface="Arial" charset="0"/>
                <a:ea typeface="ＭＳ Ｐゴシック" pitchFamily="1" charset="-128"/>
              </a:rPr>
              <a:t>The S&amp;P 500 declined 0.8 percent in inflation-adjusted dollars between 2014 and 2015. This is compared with an increase in inflation-adjusted total giving of 4.0 percent.</a:t>
            </a:r>
            <a:endParaRPr lang="en-US" dirty="0" smtClean="0"/>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44</a:t>
            </a:fld>
            <a:endParaRPr lang="en-US" i="0">
              <a:solidFill>
                <a:prstClr val="black"/>
              </a:solidFill>
              <a:latin typeface="Calibri" panose="020F0502020204030204"/>
            </a:endParaRPr>
          </a:p>
        </p:txBody>
      </p:sp>
    </p:spTree>
    <p:extLst>
      <p:ext uri="{BB962C8B-B14F-4D97-AF65-F5344CB8AC3E}">
        <p14:creationId xmlns:p14="http://schemas.microsoft.com/office/powerpoint/2010/main" val="146465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46</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2243326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Philanthropy Panel Study:</a:t>
            </a:r>
          </a:p>
          <a:p>
            <a:r>
              <a:rPr lang="en-US" dirty="0"/>
              <a:t>A module within the long-running </a:t>
            </a:r>
            <a:r>
              <a:rPr lang="en-US" i="1" dirty="0"/>
              <a:t>Panel Study of Income Dynamics </a:t>
            </a:r>
            <a:r>
              <a:rPr lang="en-US" dirty="0"/>
              <a:t>(PSID)</a:t>
            </a:r>
          </a:p>
          <a:p>
            <a:r>
              <a:rPr lang="en-US" dirty="0"/>
              <a:t>Only longitudinal study of American philanthropy</a:t>
            </a:r>
          </a:p>
          <a:p>
            <a:pPr lvl="2"/>
            <a:r>
              <a:rPr lang="en-US" dirty="0"/>
              <a:t>National representative sample: 10,000 households</a:t>
            </a:r>
          </a:p>
          <a:p>
            <a:pPr lvl="2"/>
            <a:r>
              <a:rPr lang="en-US" dirty="0"/>
              <a:t>As couples split and children leave home, these new households also surveyed</a:t>
            </a:r>
          </a:p>
          <a:p>
            <a:pPr lvl="2"/>
            <a:endParaRPr lang="en-US" dirty="0"/>
          </a:p>
          <a:p>
            <a:r>
              <a:rPr lang="en-US" dirty="0"/>
              <a:t>Bank of America Studies:</a:t>
            </a:r>
          </a:p>
          <a:p>
            <a:r>
              <a:rPr lang="en-US" altLang="en-US" dirty="0"/>
              <a:t>Studies the giving patterns, priorities, and attitudes of American’s wealthiest households</a:t>
            </a:r>
          </a:p>
          <a:p>
            <a:r>
              <a:rPr lang="en-US" altLang="en-US" dirty="0"/>
              <a:t>Giving patterns, perceptions, motivations, decision-making, values, traditions, volunteering, demographics</a:t>
            </a:r>
          </a:p>
          <a:p>
            <a:r>
              <a:rPr lang="en-US" altLang="en-US" dirty="0"/>
              <a:t>“New frontier” questions: Donor strategies, giving outcomes, donor’s economic and political priorities</a:t>
            </a:r>
          </a:p>
          <a:p>
            <a:r>
              <a:rPr lang="en-US" altLang="en-US" dirty="0">
                <a:latin typeface="Arial Narrow" panose="020B0606020202030204" pitchFamily="34" charset="0"/>
              </a:rPr>
              <a:t>12-page survey fielded to 20,000 high net worth donors in America’s wealthiest neighborhoods</a:t>
            </a:r>
          </a:p>
          <a:p>
            <a:r>
              <a:rPr lang="en-US" altLang="en-US" dirty="0">
                <a:latin typeface="Arial Narrow" panose="020B0606020202030204" pitchFamily="34" charset="0"/>
              </a:rPr>
              <a:t>Only included households with income greater than $200,000 and/or net worth more than $1,000,000 (excluding the monetary value of their home) </a:t>
            </a:r>
          </a:p>
          <a:p>
            <a:r>
              <a:rPr lang="en-US" altLang="en-US" dirty="0">
                <a:latin typeface="Arial Narrow" panose="020B0606020202030204" pitchFamily="34" charset="0"/>
              </a:rPr>
              <a:t>In 2012, national random sample of 700 households; average net worth of responding households $10.7 million</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47</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02401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sz="1100" dirty="0"/>
              <a:t>Oldest generations are more likely to give and give more, on average.</a:t>
            </a:r>
          </a:p>
          <a:p>
            <a:r>
              <a:rPr lang="en-US" sz="1100" dirty="0"/>
              <a:t>Millennials: Average total giving, $557; 33 percent give</a:t>
            </a:r>
          </a:p>
          <a:p>
            <a:r>
              <a:rPr lang="en-US" sz="1100" dirty="0"/>
              <a:t>Gen X: Average total giving, $1,488; 59 percent give</a:t>
            </a:r>
          </a:p>
          <a:p>
            <a:r>
              <a:rPr lang="en-US" sz="1100" dirty="0"/>
              <a:t>Boomer: Average total giving, $2,613; 69 percent give</a:t>
            </a:r>
          </a:p>
          <a:p>
            <a:r>
              <a:rPr lang="en-US" sz="1100" dirty="0"/>
              <a:t>Silent &amp; Great: Average total giving, $2,54; 77 percent give</a:t>
            </a:r>
          </a:p>
          <a:p>
            <a:endParaRPr lang="en-US" sz="1100" dirty="0"/>
          </a:p>
          <a:p>
            <a:pPr defTabSz="928299" eaLnBrk="0" fontAlgn="base" hangingPunct="0">
              <a:spcBef>
                <a:spcPct val="30000"/>
              </a:spcBef>
              <a:spcAft>
                <a:spcPct val="0"/>
              </a:spcAft>
              <a:defRPr/>
            </a:pPr>
            <a:r>
              <a:rPr lang="en-US" sz="1100" dirty="0"/>
              <a:t>From 2007 to 2009, we see an increased likelihood of giving over time only in those households headed by individuals 65+ (from 75.5 percent in 2007 to 79.8 percent in 2009). </a:t>
            </a:r>
          </a:p>
          <a:p>
            <a:endParaRPr lang="en-US" sz="1100" dirty="0"/>
          </a:p>
          <a:p>
            <a:r>
              <a:rPr lang="en-US" sz="1100" dirty="0"/>
              <a:t>America's newest generation, the Millennials, is in the middle of this coming-of-age phase of its life cycle. Its oldest members are approaching age 30; its youngest are approaching adolescence.</a:t>
            </a:r>
          </a:p>
          <a:p>
            <a:r>
              <a:rPr lang="en-US" sz="1100" dirty="0"/>
              <a:t>Who are they? How are they different from -- and similar to -- their parents? How is their moment in history shaping them? And how might they, in turn, reshape America in the decades ahead?</a:t>
            </a:r>
          </a:p>
          <a:p>
            <a:pPr rtl="0" eaLnBrk="1" fontAlgn="ctr" latinLnBrk="0" hangingPunct="1"/>
            <a:endParaRPr lang="en-US" sz="1100" b="1"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Silent and Great (Pre-boomers)</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Born 1945 or earlier</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Boomer	</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Born 1946 to 1964</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Generation X</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Born 1965 to 1980*  </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Millennials (Generation Y)</a:t>
            </a:r>
            <a:endParaRPr lang="en-US" sz="1100" dirty="0">
              <a:latin typeface="Arial" charset="0"/>
              <a:ea typeface="ＭＳ Ｐゴシック" pitchFamily="1" charset="-128"/>
            </a:endParaRPr>
          </a:p>
          <a:p>
            <a:pPr rtl="0" eaLnBrk="1" fontAlgn="ctr" latinLnBrk="0" hangingPunct="1"/>
            <a:r>
              <a:rPr lang="en-US" sz="1100" b="1" dirty="0">
                <a:latin typeface="Arial" charset="0"/>
                <a:ea typeface="ＭＳ Ｐゴシック" pitchFamily="1" charset="-128"/>
              </a:rPr>
              <a:t>Born 1980 to 2000*</a:t>
            </a:r>
            <a:endParaRPr lang="en-US" sz="1100" dirty="0">
              <a:latin typeface="Arial" charset="0"/>
              <a:ea typeface="ＭＳ Ｐゴシック" pitchFamily="1" charset="-128"/>
            </a:endParaRPr>
          </a:p>
          <a:p>
            <a:endParaRPr lang="en-US" sz="1100" dirty="0"/>
          </a:p>
          <a:p>
            <a:pPr defTabSz="928299" eaLnBrk="0" fontAlgn="base" hangingPunct="0">
              <a:spcBef>
                <a:spcPct val="30000"/>
              </a:spcBef>
              <a:spcAft>
                <a:spcPct val="0"/>
              </a:spcAft>
              <a:defRPr/>
            </a:pPr>
            <a:r>
              <a:rPr lang="en-US" sz="1100" dirty="0"/>
              <a:t>* Some may end Generation X in 1976 and some may classify Millennials as born 1977 until the late 1990s</a:t>
            </a:r>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48</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25662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49</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269221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99">
              <a:defRPr/>
            </a:pPr>
            <a:r>
              <a:rPr lang="en-US" dirty="0"/>
              <a:t>21.7 percent of high net worth individuals monitor the impact of their giving, relying on information from many sources. Of the 21.7 percent of high net worth donors who monitor the impact of their giving, the most common source of information comes directly from the organization to which the donors contributed (79.2 percent). Other important sources of information regarding the impact of one’s giving come from direct engagement with non-profits (potentially through volunteering) (46.4 percent) and from one’s own perception of impact (41.1 percent).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50</a:t>
            </a:fld>
            <a:endParaRPr lang="en-US" i="0">
              <a:solidFill>
                <a:prstClr val="black"/>
              </a:solidFill>
              <a:latin typeface="Calibri" panose="020F0502020204030204"/>
            </a:endParaRPr>
          </a:p>
        </p:txBody>
      </p:sp>
    </p:spTree>
    <p:extLst>
      <p:ext uri="{BB962C8B-B14F-4D97-AF65-F5344CB8AC3E}">
        <p14:creationId xmlns:p14="http://schemas.microsoft.com/office/powerpoint/2010/main" val="421569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1135063"/>
            <a:ext cx="5448300" cy="3065462"/>
          </a:xfrm>
        </p:spPr>
      </p:sp>
      <p:sp>
        <p:nvSpPr>
          <p:cNvPr id="3" name="Notes Placeholder 2"/>
          <p:cNvSpPr>
            <a:spLocks noGrp="1"/>
          </p:cNvSpPr>
          <p:nvPr>
            <p:ph type="body" idx="1"/>
          </p:nvPr>
        </p:nvSpPr>
        <p:spPr>
          <a:xfrm>
            <a:off x="701040" y="4371994"/>
            <a:ext cx="5608320" cy="4256860"/>
          </a:xfrm>
        </p:spPr>
        <p:txBody>
          <a:bodyPr/>
          <a:lstStyle/>
          <a:p>
            <a:pPr lvl="0" defTabSz="914400">
              <a:defRPr/>
            </a:pPr>
            <a:r>
              <a:rPr lang="en-US" sz="1200" dirty="0"/>
              <a:t>High net worth households have the most confidence in individuals (87.2 percent reporting either “some” or “a great deal”) and nonprofit organizations (86.6 percent reporting “some” or “a great deal”) to solve societal or global problems. Sizeable proportions of wealthy households held “hardly any” confidence in Congress/Federal legislative branch (58.7 percent), the President/Federal executive branch (46.6 percent), and state or local governments (41.8 percent).</a:t>
            </a:r>
          </a:p>
          <a:p>
            <a:pPr lvl="0" defTabSz="914400">
              <a:defRPr/>
            </a:pPr>
            <a:endParaRPr lang="en-US" sz="1200" b="1" dirty="0"/>
          </a:p>
          <a:p>
            <a:pPr lvl="0" defTabSz="914400">
              <a:defRPr/>
            </a:pPr>
            <a:r>
              <a:rPr lang="en-US" sz="1200" b="1" dirty="0">
                <a:solidFill>
                  <a:srgbClr val="C00000"/>
                </a:solidFill>
              </a:rPr>
              <a:t>Subgroup Findings:</a:t>
            </a:r>
          </a:p>
          <a:p>
            <a:pPr lvl="0">
              <a:defRPr/>
            </a:pPr>
            <a:r>
              <a:rPr lang="en-US" sz="1200" dirty="0">
                <a:solidFill>
                  <a:srgbClr val="C00000"/>
                </a:solidFill>
              </a:rPr>
              <a:t>Women and younger individuals were significantly more likely to express confidence in nonprofit organizations’ ability to solve societal or global problems.</a:t>
            </a:r>
          </a:p>
          <a:p>
            <a:pPr lvl="0">
              <a:defRPr/>
            </a:pPr>
            <a:endParaRPr lang="en-US" sz="1200" b="1" dirty="0"/>
          </a:p>
          <a:p>
            <a:pPr lvl="0" defTabSz="914400">
              <a:defRPr/>
            </a:pPr>
            <a:r>
              <a:rPr lang="en-US" sz="1200" b="1" dirty="0">
                <a:solidFill>
                  <a:schemeClr val="accent6"/>
                </a:solidFill>
              </a:rPr>
              <a:t>2014 Study:</a:t>
            </a:r>
          </a:p>
          <a:p>
            <a:pPr lvl="0" defTabSz="914400">
              <a:defRPr/>
            </a:pPr>
            <a:r>
              <a:rPr lang="en-US" sz="1200" dirty="0">
                <a:solidFill>
                  <a:schemeClr val="accent6"/>
                </a:solidFill>
              </a:rPr>
              <a:t>A Great Deal of Confidence--</a:t>
            </a:r>
          </a:p>
          <a:p>
            <a:pPr marL="228600" lvl="0" indent="-228600" defTabSz="914400">
              <a:buFontTx/>
              <a:buAutoNum type="arabicParenBoth"/>
              <a:defRPr/>
            </a:pPr>
            <a:r>
              <a:rPr lang="en-US" sz="1200" dirty="0">
                <a:solidFill>
                  <a:schemeClr val="accent6"/>
                </a:solidFill>
              </a:rPr>
              <a:t>Individuals (40.6%)</a:t>
            </a:r>
          </a:p>
          <a:p>
            <a:pPr marL="228600" lvl="0" indent="-228600" defTabSz="914400">
              <a:buFontTx/>
              <a:buAutoNum type="arabicParenBoth"/>
              <a:defRPr/>
            </a:pPr>
            <a:r>
              <a:rPr lang="en-US" sz="1200" dirty="0">
                <a:solidFill>
                  <a:schemeClr val="accent6"/>
                </a:solidFill>
              </a:rPr>
              <a:t>Nonprofit organizations (30.9%)</a:t>
            </a:r>
          </a:p>
          <a:p>
            <a:pPr marL="228600" lvl="0" indent="-228600" defTabSz="914400">
              <a:buFontTx/>
              <a:buAutoNum type="arabicParenBoth"/>
              <a:defRPr/>
            </a:pPr>
            <a:r>
              <a:rPr lang="en-US" sz="1200" dirty="0">
                <a:solidFill>
                  <a:schemeClr val="accent6"/>
                </a:solidFill>
              </a:rPr>
              <a:t>Religious Institutions (22.0%)</a:t>
            </a:r>
          </a:p>
          <a:p>
            <a:pPr marL="228600" lvl="0" indent="-228600" defTabSz="914400">
              <a:buFontTx/>
              <a:buAutoNum type="arabicParenBoth"/>
              <a:defRPr/>
            </a:pPr>
            <a:r>
              <a:rPr lang="en-US" sz="1200" dirty="0">
                <a:solidFill>
                  <a:schemeClr val="accent6"/>
                </a:solidFill>
              </a:rPr>
              <a:t>Small to mid-sized businesses (13.3%)</a:t>
            </a:r>
          </a:p>
          <a:p>
            <a:pPr marL="228600" lvl="0" indent="-228600" defTabSz="914400">
              <a:buFontTx/>
              <a:buAutoNum type="arabicParenBoth"/>
              <a:defRPr/>
            </a:pPr>
            <a:r>
              <a:rPr lang="en-US" sz="1200" dirty="0">
                <a:solidFill>
                  <a:schemeClr val="accent6"/>
                </a:solidFill>
              </a:rPr>
              <a:t>Large corporations (7.9%)</a:t>
            </a:r>
          </a:p>
          <a:p>
            <a:pPr marL="228600" lvl="0" indent="-228600" defTabSz="914400">
              <a:buFontTx/>
              <a:buAutoNum type="arabicParenBoth"/>
              <a:defRPr/>
            </a:pPr>
            <a:r>
              <a:rPr lang="en-US" sz="1200" dirty="0">
                <a:solidFill>
                  <a:schemeClr val="accent6"/>
                </a:solidFill>
              </a:rPr>
              <a:t>Federal executive branch (7.6%)</a:t>
            </a:r>
          </a:p>
          <a:p>
            <a:pPr marL="228600" lvl="0" indent="-228600" defTabSz="914400">
              <a:buFontTx/>
              <a:buAutoNum type="arabicParenBoth"/>
              <a:defRPr/>
            </a:pPr>
            <a:r>
              <a:rPr lang="en-US" sz="1200" dirty="0">
                <a:solidFill>
                  <a:schemeClr val="accent6"/>
                </a:solidFill>
              </a:rPr>
              <a:t>State or local government (4.5%)</a:t>
            </a:r>
          </a:p>
          <a:p>
            <a:pPr marL="228600" lvl="0" indent="-228600" defTabSz="914400">
              <a:buFontTx/>
              <a:buAutoNum type="arabicParenBoth"/>
              <a:defRPr/>
            </a:pPr>
            <a:r>
              <a:rPr lang="en-US" sz="1200" dirty="0">
                <a:solidFill>
                  <a:schemeClr val="accent6"/>
                </a:solidFill>
              </a:rPr>
              <a:t>Congress (1.1%)</a:t>
            </a: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9D8415E-0DF0-4324-894C-D18A6CD80CEE}" type="slidenum">
              <a:rPr lang="en-US" i="0" smtClean="0">
                <a:solidFill>
                  <a:prstClr val="black"/>
                </a:solidFill>
                <a:latin typeface="Calibri" panose="020F0502020204030204"/>
              </a:rPr>
              <a:pPr eaLnBrk="1" fontAlgn="auto" hangingPunct="1">
                <a:spcBef>
                  <a:spcPts val="0"/>
                </a:spcBef>
                <a:spcAft>
                  <a:spcPts val="0"/>
                </a:spcAft>
                <a:defRPr/>
              </a:pPr>
              <a:t>51</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03014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52</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2642017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03263"/>
            <a:ext cx="6261100" cy="3522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53</a:t>
            </a:fld>
            <a:endParaRPr lang="en-US" i="0" dirty="0">
              <a:solidFill>
                <a:prstClr val="black"/>
              </a:solidFill>
              <a:latin typeface="Calibri" panose="020F0502020204030204"/>
            </a:endParaRPr>
          </a:p>
        </p:txBody>
      </p:sp>
      <p:sp>
        <p:nvSpPr>
          <p:cNvPr id="5" name="Header Placeholder 4"/>
          <p:cNvSpPr>
            <a:spLocks noGrp="1"/>
          </p:cNvSpPr>
          <p:nvPr>
            <p:ph type="hdr" sz="quarter" idx="11"/>
          </p:nvPr>
        </p:nvSpPr>
        <p:spPr/>
        <p:txBody>
          <a:bodyPr/>
          <a:lstStyle/>
          <a:p>
            <a:pPr eaLnBrk="1" fontAlgn="auto" hangingPunct="1">
              <a:spcBef>
                <a:spcPts val="0"/>
              </a:spcBef>
              <a:spcAft>
                <a:spcPts val="0"/>
              </a:spcAft>
              <a:defRPr/>
            </a:pPr>
            <a:r>
              <a:rPr lang="en-US" i="0" dirty="0" smtClean="0">
                <a:solidFill>
                  <a:prstClr val="black"/>
                </a:solidFill>
                <a:latin typeface="Calibri" panose="020F0502020204030204"/>
              </a:rPr>
              <a:t>The Philanthropic Landscape</a:t>
            </a:r>
            <a:endParaRPr lang="en-US" i="0" dirty="0">
              <a:solidFill>
                <a:prstClr val="black"/>
              </a:solidFill>
              <a:latin typeface="Calibri" panose="020F0502020204030204"/>
            </a:endParaRPr>
          </a:p>
        </p:txBody>
      </p:sp>
    </p:spTree>
    <p:extLst>
      <p:ext uri="{BB962C8B-B14F-4D97-AF65-F5344CB8AC3E}">
        <p14:creationId xmlns:p14="http://schemas.microsoft.com/office/powerpoint/2010/main" val="3853439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99" eaLnBrk="0" fontAlgn="base" hangingPunct="0">
              <a:spcBef>
                <a:spcPct val="30000"/>
              </a:spcBef>
              <a:spcAft>
                <a:spcPct val="0"/>
              </a:spcAft>
              <a:defRPr/>
            </a:pPr>
            <a:r>
              <a:rPr lang="en-US" dirty="0">
                <a:solidFill>
                  <a:prstClr val="black">
                    <a:lumMod val="65000"/>
                    <a:lumOff val="35000"/>
                  </a:prstClr>
                </a:solidFill>
                <a:latin typeface="Arial" panose="020B0604020202020204" pitchFamily="34" charset="0"/>
                <a:cs typeface="Arial" panose="020B0604020202020204" pitchFamily="34" charset="0"/>
              </a:rPr>
              <a:t>Source: </a:t>
            </a:r>
            <a:r>
              <a:rPr lang="en-US" dirty="0" err="1">
                <a:solidFill>
                  <a:prstClr val="black">
                    <a:lumMod val="65000"/>
                    <a:lumOff val="35000"/>
                  </a:prstClr>
                </a:solidFill>
                <a:latin typeface="Arial" panose="020B0604020202020204" pitchFamily="34" charset="0"/>
                <a:cs typeface="Arial" panose="020B0604020202020204" pitchFamily="34" charset="0"/>
              </a:rPr>
              <a:t>Blackbaud</a:t>
            </a:r>
            <a:r>
              <a:rPr lang="en-US" dirty="0">
                <a:solidFill>
                  <a:prstClr val="black">
                    <a:lumMod val="65000"/>
                    <a:lumOff val="35000"/>
                  </a:prstClr>
                </a:solidFill>
                <a:latin typeface="Arial" panose="020B0604020202020204" pitchFamily="34" charset="0"/>
                <a:cs typeface="Arial" panose="020B0604020202020204" pitchFamily="34" charset="0"/>
              </a:rPr>
              <a:t>, </a:t>
            </a:r>
            <a:r>
              <a:rPr lang="en-US" dirty="0" smtClean="0">
                <a:solidFill>
                  <a:prstClr val="black">
                    <a:lumMod val="65000"/>
                    <a:lumOff val="35000"/>
                  </a:prstClr>
                </a:solidFill>
                <a:latin typeface="Arial" panose="020B0604020202020204" pitchFamily="34" charset="0"/>
                <a:cs typeface="Arial" panose="020B0604020202020204" pitchFamily="34" charset="0"/>
              </a:rPr>
              <a:t>2016 </a:t>
            </a:r>
            <a:r>
              <a:rPr lang="en-US" dirty="0">
                <a:solidFill>
                  <a:prstClr val="black">
                    <a:lumMod val="65000"/>
                    <a:lumOff val="35000"/>
                  </a:prstClr>
                </a:solidFill>
                <a:latin typeface="Arial" panose="020B0604020202020204" pitchFamily="34" charset="0"/>
                <a:cs typeface="Arial" panose="020B0604020202020204" pitchFamily="34" charset="0"/>
              </a:rPr>
              <a:t>Charitable Giving Report</a:t>
            </a:r>
          </a:p>
          <a:p>
            <a:pPr defTabSz="928299">
              <a:spcBef>
                <a:spcPct val="30000"/>
              </a:spcBef>
              <a:defRPr/>
            </a:pPr>
            <a:endParaRPr lang="en-US" dirty="0" smtClean="0"/>
          </a:p>
          <a:p>
            <a:r>
              <a:rPr lang="en-US" dirty="0" smtClean="0">
                <a:latin typeface="Arial" charset="0"/>
                <a:ea typeface="ＭＳ Ｐゴシック" pitchFamily="1" charset="-128"/>
              </a:rPr>
              <a:t>In 2016, 7.2% of total fundraising came from online giving. This was a slight increase from 7.1% in 2015. This is based on an analysis of data from 3,908 organizations with $24.1 billion in total fundraising in 2016.</a:t>
            </a:r>
          </a:p>
          <a:p>
            <a:endParaRPr lang="en-US" dirty="0" smtClean="0">
              <a:latin typeface="Arial" charset="0"/>
              <a:ea typeface="ＭＳ Ｐゴシック" pitchFamily="1" charset="-128"/>
            </a:endParaRPr>
          </a:p>
          <a:p>
            <a:r>
              <a:rPr lang="en-US" sz="1200" b="0" i="0" u="none" strike="noStrike" kern="1200" baseline="0" dirty="0" smtClean="0">
                <a:solidFill>
                  <a:schemeClr val="tx1"/>
                </a:solidFill>
                <a:latin typeface="Arial" charset="0"/>
                <a:ea typeface="ＭＳ Ｐゴシック" pitchFamily="1" charset="-128"/>
                <a:cs typeface="+mn-cs"/>
              </a:rPr>
              <a:t>Large nonprofits have re-established their presence in driving online giving across their fundraising programs. For large organizations, 7.7% of fundraising revenue came from online donations in 2016. This was followed by small nonprofits at 6.2% and medium-sized organizations at 5.1%.</a:t>
            </a:r>
          </a:p>
          <a:p>
            <a:endParaRPr lang="en-US" sz="1200" b="0" i="0" u="none" strike="noStrike" kern="1200" baseline="0" dirty="0" smtClean="0">
              <a:solidFill>
                <a:schemeClr val="tx1"/>
              </a:solidFill>
              <a:latin typeface="Arial" charset="0"/>
              <a:ea typeface="ＭＳ Ｐゴシック" pitchFamily="1" charset="-128"/>
              <a:cs typeface="+mn-cs"/>
            </a:endParaRPr>
          </a:p>
          <a:p>
            <a:r>
              <a:rPr lang="en-US" sz="1200" b="0" i="0" u="none" strike="noStrike" kern="1200" baseline="0" dirty="0" smtClean="0">
                <a:solidFill>
                  <a:schemeClr val="tx1"/>
                </a:solidFill>
                <a:latin typeface="Arial" charset="0"/>
                <a:ea typeface="ＭＳ Ｐゴシック" pitchFamily="1" charset="-128"/>
                <a:cs typeface="+mn-cs"/>
              </a:rPr>
              <a:t>Public Society &amp; Benefit organizations have replaced Medical Research as the sector raising the highest percentage of their total fundraising revenue from online gifts. Year-over-year increases with Arts &amp; Culture and Healthcare nonprofits saw digital giving increase its share over overall fundraising.</a:t>
            </a:r>
          </a:p>
          <a:p>
            <a:endParaRPr lang="en-US" sz="1200" b="0" i="0" u="none" strike="noStrike" kern="1200" baseline="0" dirty="0" smtClean="0">
              <a:solidFill>
                <a:schemeClr val="tx1"/>
              </a:solidFill>
              <a:latin typeface="Arial" charset="0"/>
              <a:ea typeface="ＭＳ Ｐゴシック" pitchFamily="1" charset="-128"/>
              <a:cs typeface="+mn-cs"/>
            </a:endParaRPr>
          </a:p>
          <a:p>
            <a:r>
              <a:rPr lang="en-US" sz="1200" b="0" i="0" u="none" strike="noStrike" kern="1200" baseline="0" dirty="0" smtClean="0">
                <a:solidFill>
                  <a:schemeClr val="tx1"/>
                </a:solidFill>
                <a:latin typeface="Arial" charset="0"/>
                <a:ea typeface="ＭＳ Ｐゴシック" pitchFamily="1" charset="-128"/>
                <a:cs typeface="+mn-cs"/>
              </a:rPr>
              <a:t>Online giving remains less than 10% of total fundraising as we approach 20 years since the first online donation. As a point of comparison, the U.S. Department of Commerce estimates that ecommerce sales in the third quarter of 2016 accounted for 8.2% of total sales. The nonprofit sector is now lagging behind consumer trends for online activity.</a:t>
            </a:r>
            <a:endParaRPr lang="en-US" dirty="0" smtClean="0">
              <a:latin typeface="Arial" charset="0"/>
              <a:ea typeface="ＭＳ Ｐゴシック" pitchFamily="1" charset="-128"/>
            </a:endParaRPr>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54</a:t>
            </a:fld>
            <a:endParaRPr lang="en-US" i="0">
              <a:solidFill>
                <a:prstClr val="black"/>
              </a:solidFill>
              <a:latin typeface="Calibri" panose="020F0502020204030204"/>
            </a:endParaRPr>
          </a:p>
        </p:txBody>
      </p:sp>
    </p:spTree>
    <p:extLst>
      <p:ext uri="{BB962C8B-B14F-4D97-AF65-F5344CB8AC3E}">
        <p14:creationId xmlns:p14="http://schemas.microsoft.com/office/powerpoint/2010/main" val="344722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Lato Regular" charset="0"/>
              <a:ea typeface="MS PGothic" charset="0"/>
            </a:endParaRPr>
          </a:p>
          <a:p>
            <a:r>
              <a:rPr lang="en-US">
                <a:latin typeface="Lato Regular" charset="0"/>
                <a:ea typeface="MS PGothic" charset="0"/>
              </a:rPr>
              <a:t>providing funds to nonprofit organizations allows states to have greater reach and more of an impact across their state</a:t>
            </a:r>
          </a:p>
          <a:p>
            <a:endParaRPr lang="en-US">
              <a:latin typeface="Lato Regular" charset="0"/>
              <a:ea typeface="MS PGothic" charset="0"/>
            </a:endParaRPr>
          </a:p>
          <a:p>
            <a:r>
              <a:rPr lang="en-US">
                <a:latin typeface="Lato Regular" charset="0"/>
                <a:ea typeface="MS PGothic" charset="0"/>
              </a:rPr>
              <a:t>governments and nonprofit organizations often address the same social issues and serve the same people, so quite a few respondents spoke about having complementary missions and values as a meaningful benefit to working with nonprofits. </a:t>
            </a:r>
          </a:p>
          <a:p>
            <a:endParaRPr lang="en-US">
              <a:latin typeface="Lato Regular" charset="0"/>
              <a:ea typeface="MS PGothic" charset="0"/>
            </a:endParaRPr>
          </a:p>
          <a:p>
            <a:r>
              <a:rPr lang="en-US">
                <a:latin typeface="Lato Regular" charset="0"/>
                <a:ea typeface="MS PGothic" charset="0"/>
              </a:rPr>
              <a:t>State agency respondents recognize that nonprofit organizations have highly developed insight and expertise working with certain populations.  As one respondent said, </a:t>
            </a:r>
            <a:r>
              <a:rPr lang="ja-JP" altLang="en-US">
                <a:latin typeface="Lato Regular" charset="0"/>
                <a:ea typeface="MS PGothic" charset="0"/>
              </a:rPr>
              <a:t>“</a:t>
            </a:r>
            <a:r>
              <a:rPr lang="en-US" i="1">
                <a:latin typeface="Lato Regular" charset="0"/>
                <a:ea typeface="MS PGothic" charset="0"/>
              </a:rPr>
              <a:t>Nonprofit organizations have their finger on the pulse of what</a:t>
            </a:r>
            <a:r>
              <a:rPr lang="ja-JP" altLang="en-US" i="1">
                <a:latin typeface="Lato Regular" charset="0"/>
                <a:ea typeface="MS PGothic" charset="0"/>
              </a:rPr>
              <a:t>’</a:t>
            </a:r>
            <a:r>
              <a:rPr lang="en-US" i="1">
                <a:latin typeface="Lato Regular" charset="0"/>
                <a:ea typeface="MS PGothic" charset="0"/>
              </a:rPr>
              <a:t>s happening in the communities in which they</a:t>
            </a:r>
            <a:r>
              <a:rPr lang="ja-JP" altLang="en-US" i="1">
                <a:latin typeface="Lato Regular" charset="0"/>
                <a:ea typeface="MS PGothic" charset="0"/>
              </a:rPr>
              <a:t>’</a:t>
            </a:r>
            <a:r>
              <a:rPr lang="en-US" i="1">
                <a:latin typeface="Lato Regular" charset="0"/>
                <a:ea typeface="MS PGothic" charset="0"/>
              </a:rPr>
              <a:t>re serving</a:t>
            </a:r>
          </a:p>
          <a:p>
            <a:endParaRPr lang="en-US" i="1">
              <a:latin typeface="Lato Regular" charset="0"/>
              <a:ea typeface="MS PGothic" charset="0"/>
            </a:endParaRPr>
          </a:p>
          <a:p>
            <a:r>
              <a:rPr lang="en-US">
                <a:latin typeface="Lato Regular" charset="0"/>
                <a:ea typeface="MS PGothic" charset="0"/>
              </a:rPr>
              <a:t>State agency respondents seemed to appreciate that nonprofit organizations have greater flexibility to act faster and with fewer procedural hurdles than government agencies.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MS PGothic" charset="0"/>
                <a:cs typeface="MS PGothic" charset="0"/>
              </a:defRPr>
            </a:lvl1pPr>
            <a:lvl2pPr marL="742950" indent="-285750">
              <a:defRPr sz="2400">
                <a:solidFill>
                  <a:schemeClr val="tx1"/>
                </a:solidFill>
                <a:latin typeface="Gill Sans MT" charset="0"/>
                <a:ea typeface="MS PGothic" charset="0"/>
                <a:cs typeface="MS PGothic" charset="0"/>
              </a:defRPr>
            </a:lvl2pPr>
            <a:lvl3pPr marL="1143000" indent="-228600">
              <a:defRPr sz="2400">
                <a:solidFill>
                  <a:schemeClr val="tx1"/>
                </a:solidFill>
                <a:latin typeface="Gill Sans MT" charset="0"/>
                <a:ea typeface="MS PGothic" charset="0"/>
                <a:cs typeface="MS PGothic" charset="0"/>
              </a:defRPr>
            </a:lvl3pPr>
            <a:lvl4pPr marL="1600200" indent="-228600">
              <a:defRPr sz="2400">
                <a:solidFill>
                  <a:schemeClr val="tx1"/>
                </a:solidFill>
                <a:latin typeface="Gill Sans MT" charset="0"/>
                <a:ea typeface="MS PGothic" charset="0"/>
                <a:cs typeface="MS PGothic" charset="0"/>
              </a:defRPr>
            </a:lvl4pPr>
            <a:lvl5pPr marL="2057400" indent="-22860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fld id="{DEBB8D7F-4534-BC4A-989E-C88ECBF27577}" type="slidenum">
              <a:rPr lang="en-US" sz="1200">
                <a:solidFill>
                  <a:prstClr val="black"/>
                </a:solidFill>
                <a:latin typeface="Lato Regular" charset="0"/>
              </a:rPr>
              <a:pPr/>
              <a:t>22</a:t>
            </a:fld>
            <a:endParaRPr lang="en-US" sz="1200">
              <a:solidFill>
                <a:prstClr val="black"/>
              </a:solidFill>
              <a:latin typeface="Lato Regular"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99">
              <a:spcBef>
                <a:spcPct val="30000"/>
              </a:spcBef>
              <a:defRPr/>
            </a:pPr>
            <a:r>
              <a:rPr lang="en-US" sz="1200" b="0" i="0" u="none" strike="noStrike" kern="1200" dirty="0" smtClean="0">
                <a:solidFill>
                  <a:schemeClr val="tx1"/>
                </a:solidFill>
                <a:effectLst/>
                <a:latin typeface="Arial" charset="0"/>
                <a:ea typeface="ＭＳ Ｐゴシック" pitchFamily="1" charset="-128"/>
                <a:cs typeface="+mn-cs"/>
              </a:rPr>
              <a:t>Source: Massolution/Crowdsourcing.org | 2015CF Crowdfunding Industry Report</a:t>
            </a:r>
          </a:p>
          <a:p>
            <a:pPr defTabSz="928299">
              <a:spcBef>
                <a:spcPct val="30000"/>
              </a:spcBef>
              <a:defRPr/>
            </a:pPr>
            <a:r>
              <a:rPr lang="en-US" sz="1200" b="0" i="0" u="none" strike="noStrike" kern="1200" dirty="0" smtClean="0">
                <a:solidFill>
                  <a:schemeClr val="tx1"/>
                </a:solidFill>
                <a:effectLst/>
                <a:latin typeface="Arial" charset="0"/>
                <a:ea typeface="ＭＳ Ｐゴシック" pitchFamily="1" charset="-128"/>
                <a:cs typeface="+mn-cs"/>
              </a:rPr>
              <a:t>http://crowdexpert.com/crowdfunding-industry-statistics/</a:t>
            </a:r>
            <a:r>
              <a:rPr lang="en-US" dirty="0" smtClean="0"/>
              <a:t> </a:t>
            </a:r>
          </a:p>
          <a:p>
            <a:pPr defTabSz="928299">
              <a:spcBef>
                <a:spcPct val="30000"/>
              </a:spcBef>
              <a:defRPr/>
            </a:pPr>
            <a:endParaRPr lang="en-US" dirty="0" smtClean="0"/>
          </a:p>
          <a:p>
            <a:r>
              <a:rPr lang="en-US" dirty="0" smtClean="0"/>
              <a:t>Total Global Crowdfunding Industry estimated fundraising volume in 2015: </a:t>
            </a:r>
            <a:r>
              <a:rPr lang="en-US" b="1" dirty="0" smtClean="0"/>
              <a:t>$34 Billion</a:t>
            </a:r>
            <a:br>
              <a:rPr lang="en-US" b="1" dirty="0" smtClean="0"/>
            </a:br>
            <a:r>
              <a:rPr lang="en-US" dirty="0" smtClean="0"/>
              <a:t>Breakdown: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Donation: $2.85B</a:t>
            </a:r>
          </a:p>
          <a:p>
            <a:r>
              <a:rPr lang="en-US" dirty="0" smtClean="0"/>
              <a:t>Reward: $2.68B</a:t>
            </a:r>
          </a:p>
          <a:p>
            <a:r>
              <a:rPr lang="en-US" dirty="0" smtClean="0"/>
              <a:t>P2P Lending: $25.1B</a:t>
            </a:r>
          </a:p>
          <a:p>
            <a:r>
              <a:rPr lang="en-US" dirty="0" smtClean="0"/>
              <a:t>Equity: $2.56B</a:t>
            </a:r>
          </a:p>
          <a:p>
            <a:r>
              <a:rPr lang="en-US" dirty="0" smtClean="0"/>
              <a:t>Royalty: $405M</a:t>
            </a:r>
          </a:p>
          <a:p>
            <a:r>
              <a:rPr lang="en-US" dirty="0" smtClean="0"/>
              <a:t>Hybrid: $811M</a:t>
            </a:r>
          </a:p>
          <a:p>
            <a:endParaRPr lang="en-US" dirty="0" smtClean="0"/>
          </a:p>
          <a:p>
            <a:pPr defTabSz="928299">
              <a:spcBef>
                <a:spcPct val="30000"/>
              </a:spcBef>
              <a:defRPr/>
            </a:pPr>
            <a:endParaRPr lang="en-US" dirty="0" smtClean="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55</a:t>
            </a:fld>
            <a:endParaRPr lang="en-US" i="0">
              <a:solidFill>
                <a:prstClr val="black"/>
              </a:solidFill>
              <a:latin typeface="Calibri" panose="020F0502020204030204"/>
            </a:endParaRPr>
          </a:p>
        </p:txBody>
      </p:sp>
    </p:spTree>
    <p:extLst>
      <p:ext uri="{BB962C8B-B14F-4D97-AF65-F5344CB8AC3E}">
        <p14:creationId xmlns:p14="http://schemas.microsoft.com/office/powerpoint/2010/main" val="1861747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99">
              <a:spcBef>
                <a:spcPct val="30000"/>
              </a:spcBef>
              <a:defRPr/>
            </a:pPr>
            <a:r>
              <a:rPr lang="en-US" dirty="0" smtClean="0"/>
              <a:t>Source: Pew</a:t>
            </a:r>
            <a:r>
              <a:rPr lang="en-US" baseline="0" dirty="0" smtClean="0"/>
              <a:t> Research Center</a:t>
            </a:r>
          </a:p>
          <a:p>
            <a:pPr defTabSz="928299">
              <a:spcBef>
                <a:spcPct val="30000"/>
              </a:spcBef>
              <a:defRPr/>
            </a:pPr>
            <a:endParaRPr lang="en-US" baseline="0" dirty="0" smtClean="0"/>
          </a:p>
          <a:p>
            <a:pPr defTabSz="928299">
              <a:spcBef>
                <a:spcPct val="30000"/>
              </a:spcBef>
              <a:defRPr/>
            </a:pPr>
            <a:r>
              <a:rPr lang="en-US" dirty="0" smtClean="0"/>
              <a:t>Full</a:t>
            </a:r>
            <a:r>
              <a:rPr lang="en-US" baseline="0" dirty="0" smtClean="0"/>
              <a:t> report: </a:t>
            </a:r>
            <a:r>
              <a:rPr lang="en-US" dirty="0" smtClean="0"/>
              <a:t>http://www.pewinternet.org/2016/05/19/collaborative-crowdfunding-platforms/</a:t>
            </a:r>
          </a:p>
          <a:p>
            <a:pPr defTabSz="928299">
              <a:spcBef>
                <a:spcPct val="30000"/>
              </a:spcBef>
              <a:defRPr/>
            </a:pPr>
            <a:endParaRPr lang="en-US" dirty="0" smtClean="0"/>
          </a:p>
          <a:p>
            <a:r>
              <a:rPr lang="en-US" b="1" dirty="0" smtClean="0"/>
              <a:t>Female crowdfunding donors are more likely to contribute to help someone in need; men tend to contribute to a wider variety of projects, especially those funding new products or inventions</a:t>
            </a:r>
          </a:p>
          <a:p>
            <a:endParaRPr lang="en-US" dirty="0" smtClean="0"/>
          </a:p>
          <a:p>
            <a:r>
              <a:rPr lang="en-US" dirty="0" smtClean="0"/>
              <a:t>Overall, women are a bit more likely than men to donate to a crowdfunding project of any kind: 24% of women and 19% of men have done this. But among project contributors, men are much more active than women – both in terms of the number and type of projects they fund and the size of the contributions they make.</a:t>
            </a:r>
          </a:p>
          <a:p>
            <a:endParaRPr lang="en-US" dirty="0" smtClean="0"/>
          </a:p>
          <a:p>
            <a:r>
              <a:rPr lang="en-US" dirty="0" smtClean="0"/>
              <a:t>Male donors are roughly twice as likely as female donors to have contributed to six or more projects (17% of male donors have done so, compared with 9% of female donors), and also nearly twice as likely to have contributed more than $100 to an individual project (22% vs. 12%). They are also substantially more likely to have contributed to projects seeking to fund a new product or invention, as well as projects for a musician or other creative artist. On the other hand, women are significantly more likely than men to contribute to a project to help someone in need – 75% of female donors have contributed to this type of project, compared with 58% of men.</a:t>
            </a:r>
          </a:p>
          <a:p>
            <a:endParaRPr lang="en-US" dirty="0" smtClean="0"/>
          </a:p>
          <a:p>
            <a:r>
              <a:rPr lang="en-US" dirty="0" smtClean="0"/>
              <a:t>Looking within the male donor population, younger men in particular stand out for their interest in funding projects relating to new products or inventions. Nearly half of men ages 18-49 who have contributed to a crowdfunding project (48%) have given to a project to fund a new product or invention – a figure that is substantially higher than the share of similarly aged women (31%), older women (20%) or older men (27%) who have done so. By the same token, younger male donors (that is, those ages 18-49) are substantially </a:t>
            </a:r>
            <a:r>
              <a:rPr lang="en-US" i="1" dirty="0" smtClean="0"/>
              <a:t>less</a:t>
            </a:r>
            <a:r>
              <a:rPr lang="en-US" dirty="0" smtClean="0"/>
              <a:t> likely to have contributed to a project to help someone in need – just 54% have done so, compared with 75% of younger women, 74% of older women and 67% of older men.</a:t>
            </a:r>
          </a:p>
          <a:p>
            <a:pPr defTabSz="928299">
              <a:spcBef>
                <a:spcPct val="30000"/>
              </a:spcBef>
              <a:defRPr/>
            </a:pPr>
            <a:endParaRPr lang="en-US" dirty="0" smtClean="0"/>
          </a:p>
          <a:p>
            <a:pPr defTabSz="928299">
              <a:spcBef>
                <a:spcPct val="30000"/>
              </a:spcBef>
              <a:defRPr/>
            </a:pPr>
            <a:endParaRPr lang="en-US" dirty="0" smtClean="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56</a:t>
            </a:fld>
            <a:endParaRPr lang="en-US" i="0">
              <a:solidFill>
                <a:prstClr val="black"/>
              </a:solidFill>
              <a:latin typeface="Calibri" panose="020F0502020204030204"/>
            </a:endParaRPr>
          </a:p>
        </p:txBody>
      </p:sp>
    </p:spTree>
    <p:extLst>
      <p:ext uri="{BB962C8B-B14F-4D97-AF65-F5344CB8AC3E}">
        <p14:creationId xmlns:p14="http://schemas.microsoft.com/office/powerpoint/2010/main" val="1241559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57</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735215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8299">
              <a:defRPr/>
            </a:pPr>
            <a:r>
              <a:rPr lang="en-US" b="1" dirty="0"/>
              <a:t>LEFT SIDE FIGURE: </a:t>
            </a:r>
            <a:r>
              <a:rPr lang="en-US" dirty="0"/>
              <a:t>When asked about their future giving plans, the majority of high net worth donors intend to continue giving at the same contribution level over the next three years (55.1 percent). However, a sizeable minority plan to increase their contribution level (28.2 percent). Very few wealthy donors plan to decrease their contribution level over the next three years (3.4 percent).</a:t>
            </a:r>
          </a:p>
          <a:p>
            <a:endParaRPr lang="en-US" b="1" dirty="0"/>
          </a:p>
          <a:p>
            <a:r>
              <a:rPr lang="en-US" b="1" dirty="0">
                <a:solidFill>
                  <a:srgbClr val="C00000"/>
                </a:solidFill>
              </a:rPr>
              <a:t>Subgroup Findings:</a:t>
            </a:r>
          </a:p>
          <a:p>
            <a:pPr defTabSz="928299">
              <a:defRPr/>
            </a:pPr>
            <a:r>
              <a:rPr lang="en-US" dirty="0">
                <a:solidFill>
                  <a:srgbClr val="C00000"/>
                </a:solidFill>
              </a:rPr>
              <a:t>African Americans, women, and younger individuals are significantly more likely to plan to increase their giving in the next three years.</a:t>
            </a:r>
          </a:p>
          <a:p>
            <a:endParaRPr lang="en-US" b="1" dirty="0"/>
          </a:p>
          <a:p>
            <a:r>
              <a:rPr lang="en-US" b="1" dirty="0">
                <a:solidFill>
                  <a:schemeClr val="accent6"/>
                </a:solidFill>
              </a:rPr>
              <a:t>2014 Study:</a:t>
            </a:r>
          </a:p>
          <a:p>
            <a:r>
              <a:rPr lang="en-US" dirty="0">
                <a:solidFill>
                  <a:schemeClr val="accent6"/>
                </a:solidFill>
              </a:rPr>
              <a:t>Increase = 35.4%</a:t>
            </a:r>
          </a:p>
          <a:p>
            <a:r>
              <a:rPr lang="en-US" dirty="0">
                <a:solidFill>
                  <a:schemeClr val="accent6"/>
                </a:solidFill>
              </a:rPr>
              <a:t>Continue giving = 49.5%</a:t>
            </a:r>
          </a:p>
          <a:p>
            <a:r>
              <a:rPr lang="en-US" dirty="0">
                <a:solidFill>
                  <a:schemeClr val="accent6"/>
                </a:solidFill>
              </a:rPr>
              <a:t>Decrease = 6.1%</a:t>
            </a:r>
          </a:p>
          <a:p>
            <a:r>
              <a:rPr lang="en-US" dirty="0">
                <a:solidFill>
                  <a:schemeClr val="accent6"/>
                </a:solidFill>
              </a:rPr>
              <a:t>Don’t know = 9.0%</a:t>
            </a:r>
          </a:p>
          <a:p>
            <a:pPr defTabSz="928299">
              <a:defRPr/>
            </a:pPr>
            <a:endParaRPr lang="en-US" dirty="0"/>
          </a:p>
          <a:p>
            <a:pPr defTabSz="928299">
              <a:defRPr/>
            </a:pPr>
            <a:r>
              <a:rPr lang="en-US" sz="1100" b="1" dirty="0"/>
              <a:t>RIGHT SIDE FIGURE: </a:t>
            </a:r>
            <a:r>
              <a:rPr lang="en-US" dirty="0"/>
              <a:t>Predicted changes in high net worth donors’ charitable giving depends primarily on personal factors. 81.1 percent of wealthy donors who expected to either increase or decrease their charitable giving over the next three years explained that this change was due to financial capacity. Smaller percentages attributed the change to life circumstances (35.7 percent) or changes in the perception of the needs of organizations (30.8 percent).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D6D937F3-F980-41D7-9111-9D2528123F39}" type="slidenum">
              <a:rPr lang="en-US" i="0" smtClean="0">
                <a:solidFill>
                  <a:prstClr val="black"/>
                </a:solidFill>
                <a:latin typeface="Calibri" panose="020F0502020204030204"/>
              </a:rPr>
              <a:pPr eaLnBrk="1" fontAlgn="auto" hangingPunct="1">
                <a:spcBef>
                  <a:spcPts val="0"/>
                </a:spcBef>
                <a:spcAft>
                  <a:spcPts val="0"/>
                </a:spcAft>
                <a:defRPr/>
              </a:pPr>
              <a:t>59</a:t>
            </a:fld>
            <a:endParaRPr lang="en-US" i="0">
              <a:solidFill>
                <a:prstClr val="black"/>
              </a:solidFill>
              <a:latin typeface="Calibri" panose="020F0502020204030204"/>
            </a:endParaRPr>
          </a:p>
        </p:txBody>
      </p:sp>
    </p:spTree>
    <p:extLst>
      <p:ext uri="{BB962C8B-B14F-4D97-AF65-F5344CB8AC3E}">
        <p14:creationId xmlns:p14="http://schemas.microsoft.com/office/powerpoint/2010/main" val="3919656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eaLnBrk="1" fontAlgn="auto" hangingPunct="1">
              <a:spcBef>
                <a:spcPts val="0"/>
              </a:spcBef>
              <a:spcAft>
                <a:spcPts val="0"/>
              </a:spcAft>
              <a:defRPr/>
            </a:pPr>
            <a:fld id="{00F79E57-AFB7-4A5D-8DF2-FE6E132F16A9}" type="slidenum">
              <a:rPr lang="en-US" i="0" smtClean="0">
                <a:solidFill>
                  <a:prstClr val="black"/>
                </a:solidFill>
                <a:latin typeface="Calibri" panose="020F0502020204030204"/>
              </a:rPr>
              <a:pPr eaLnBrk="1" fontAlgn="auto" hangingPunct="1">
                <a:spcBef>
                  <a:spcPts val="0"/>
                </a:spcBef>
                <a:spcAft>
                  <a:spcPts val="0"/>
                </a:spcAft>
                <a:defRPr/>
              </a:pPr>
              <a:t>60</a:t>
            </a:fld>
            <a:endParaRPr lang="en-US" i="0" dirty="0">
              <a:solidFill>
                <a:prstClr val="black"/>
              </a:solidFill>
              <a:latin typeface="Calibri" panose="020F0502020204030204"/>
            </a:endParaRPr>
          </a:p>
        </p:txBody>
      </p:sp>
    </p:spTree>
    <p:extLst>
      <p:ext uri="{BB962C8B-B14F-4D97-AF65-F5344CB8AC3E}">
        <p14:creationId xmlns:p14="http://schemas.microsoft.com/office/powerpoint/2010/main" val="175797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Lato Regular" charset="0"/>
              <a:ea typeface="MS PGothic" charset="0"/>
            </a:endParaRPr>
          </a:p>
          <a:p>
            <a:r>
              <a:rPr lang="en-US">
                <a:latin typeface="Lato Regular" charset="0"/>
                <a:ea typeface="MS PGothic" charset="0"/>
              </a:rPr>
              <a:t>providing funds to nonprofit organizations allows states to have greater reach and more of an impact across their state</a:t>
            </a:r>
          </a:p>
          <a:p>
            <a:endParaRPr lang="en-US">
              <a:latin typeface="Lato Regular" charset="0"/>
              <a:ea typeface="MS PGothic" charset="0"/>
            </a:endParaRPr>
          </a:p>
          <a:p>
            <a:r>
              <a:rPr lang="en-US">
                <a:latin typeface="Lato Regular" charset="0"/>
                <a:ea typeface="MS PGothic" charset="0"/>
              </a:rPr>
              <a:t>governments and nonprofit organizations often address the same social issues and serve the same people, so quite a few respondents spoke about having complementary missions and values as a meaningful benefit to working with nonprofits. </a:t>
            </a:r>
          </a:p>
          <a:p>
            <a:endParaRPr lang="en-US">
              <a:latin typeface="Lato Regular" charset="0"/>
              <a:ea typeface="MS PGothic" charset="0"/>
            </a:endParaRPr>
          </a:p>
          <a:p>
            <a:r>
              <a:rPr lang="en-US">
                <a:latin typeface="Lato Regular" charset="0"/>
                <a:ea typeface="MS PGothic" charset="0"/>
              </a:rPr>
              <a:t>State agency respondents recognize that nonprofit organizations have highly developed insight and expertise working with certain populations.  As one respondent said, </a:t>
            </a:r>
            <a:r>
              <a:rPr lang="ja-JP" altLang="en-US">
                <a:latin typeface="Lato Regular" charset="0"/>
                <a:ea typeface="MS PGothic" charset="0"/>
              </a:rPr>
              <a:t>“</a:t>
            </a:r>
            <a:r>
              <a:rPr lang="en-US" i="1">
                <a:latin typeface="Lato Regular" charset="0"/>
                <a:ea typeface="MS PGothic" charset="0"/>
              </a:rPr>
              <a:t>Nonprofit organizations have their finger on the pulse of what</a:t>
            </a:r>
            <a:r>
              <a:rPr lang="ja-JP" altLang="en-US" i="1">
                <a:latin typeface="Lato Regular" charset="0"/>
                <a:ea typeface="MS PGothic" charset="0"/>
              </a:rPr>
              <a:t>’</a:t>
            </a:r>
            <a:r>
              <a:rPr lang="en-US" i="1">
                <a:latin typeface="Lato Regular" charset="0"/>
                <a:ea typeface="MS PGothic" charset="0"/>
              </a:rPr>
              <a:t>s happening in the communities in which they</a:t>
            </a:r>
            <a:r>
              <a:rPr lang="ja-JP" altLang="en-US" i="1">
                <a:latin typeface="Lato Regular" charset="0"/>
                <a:ea typeface="MS PGothic" charset="0"/>
              </a:rPr>
              <a:t>’</a:t>
            </a:r>
            <a:r>
              <a:rPr lang="en-US" i="1">
                <a:latin typeface="Lato Regular" charset="0"/>
                <a:ea typeface="MS PGothic" charset="0"/>
              </a:rPr>
              <a:t>re serving</a:t>
            </a:r>
          </a:p>
          <a:p>
            <a:endParaRPr lang="en-US" i="1">
              <a:latin typeface="Lato Regular" charset="0"/>
              <a:ea typeface="MS PGothic" charset="0"/>
            </a:endParaRPr>
          </a:p>
          <a:p>
            <a:r>
              <a:rPr lang="en-US">
                <a:latin typeface="Lato Regular" charset="0"/>
                <a:ea typeface="MS PGothic" charset="0"/>
              </a:rPr>
              <a:t>State agency respondents seemed to appreciate that nonprofit organizations have greater flexibility to act faster and with fewer procedural hurdles than government agencies.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MS PGothic" charset="0"/>
                <a:cs typeface="MS PGothic" charset="0"/>
              </a:defRPr>
            </a:lvl1pPr>
            <a:lvl2pPr marL="742950" indent="-285750">
              <a:defRPr sz="2400">
                <a:solidFill>
                  <a:schemeClr val="tx1"/>
                </a:solidFill>
                <a:latin typeface="Gill Sans MT" charset="0"/>
                <a:ea typeface="MS PGothic" charset="0"/>
                <a:cs typeface="MS PGothic" charset="0"/>
              </a:defRPr>
            </a:lvl2pPr>
            <a:lvl3pPr marL="1143000" indent="-228600">
              <a:defRPr sz="2400">
                <a:solidFill>
                  <a:schemeClr val="tx1"/>
                </a:solidFill>
                <a:latin typeface="Gill Sans MT" charset="0"/>
                <a:ea typeface="MS PGothic" charset="0"/>
                <a:cs typeface="MS PGothic" charset="0"/>
              </a:defRPr>
            </a:lvl3pPr>
            <a:lvl4pPr marL="1600200" indent="-228600">
              <a:defRPr sz="2400">
                <a:solidFill>
                  <a:schemeClr val="tx1"/>
                </a:solidFill>
                <a:latin typeface="Gill Sans MT" charset="0"/>
                <a:ea typeface="MS PGothic" charset="0"/>
                <a:cs typeface="MS PGothic" charset="0"/>
              </a:defRPr>
            </a:lvl4pPr>
            <a:lvl5pPr marL="2057400" indent="-22860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fld id="{DEBB8D7F-4534-BC4A-989E-C88ECBF27577}" type="slidenum">
              <a:rPr lang="en-US" sz="1200">
                <a:solidFill>
                  <a:prstClr val="black"/>
                </a:solidFill>
                <a:latin typeface="Lato Regular" charset="0"/>
              </a:rPr>
              <a:pPr/>
              <a:t>23</a:t>
            </a:fld>
            <a:endParaRPr lang="en-US" sz="1200">
              <a:solidFill>
                <a:prstClr val="black"/>
              </a:solidFill>
              <a:latin typeface="Lato Regular"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Lato Regular" charset="0"/>
              <a:ea typeface="MS PGothic" charset="0"/>
            </a:endParaRPr>
          </a:p>
          <a:p>
            <a:r>
              <a:rPr lang="en-US">
                <a:latin typeface="Lato Regular" charset="0"/>
                <a:ea typeface="MS PGothic" charset="0"/>
              </a:rPr>
              <a:t>providing funds to nonprofit organizations allows states to have greater reach and more of an impact across their state</a:t>
            </a:r>
          </a:p>
          <a:p>
            <a:endParaRPr lang="en-US">
              <a:latin typeface="Lato Regular" charset="0"/>
              <a:ea typeface="MS PGothic" charset="0"/>
            </a:endParaRPr>
          </a:p>
          <a:p>
            <a:r>
              <a:rPr lang="en-US">
                <a:latin typeface="Lato Regular" charset="0"/>
                <a:ea typeface="MS PGothic" charset="0"/>
              </a:rPr>
              <a:t>governments and nonprofit organizations often address the same social issues and serve the same people, so quite a few respondents spoke about having complementary missions and values as a meaningful benefit to working with nonprofits. </a:t>
            </a:r>
          </a:p>
          <a:p>
            <a:endParaRPr lang="en-US">
              <a:latin typeface="Lato Regular" charset="0"/>
              <a:ea typeface="MS PGothic" charset="0"/>
            </a:endParaRPr>
          </a:p>
          <a:p>
            <a:r>
              <a:rPr lang="en-US">
                <a:latin typeface="Lato Regular" charset="0"/>
                <a:ea typeface="MS PGothic" charset="0"/>
              </a:rPr>
              <a:t>State agency respondents recognize that nonprofit organizations have highly developed insight and expertise working with certain populations.  As one respondent said, </a:t>
            </a:r>
            <a:r>
              <a:rPr lang="ja-JP" altLang="en-US">
                <a:latin typeface="Lato Regular" charset="0"/>
                <a:ea typeface="MS PGothic" charset="0"/>
              </a:rPr>
              <a:t>“</a:t>
            </a:r>
            <a:r>
              <a:rPr lang="en-US" i="1">
                <a:latin typeface="Lato Regular" charset="0"/>
                <a:ea typeface="MS PGothic" charset="0"/>
              </a:rPr>
              <a:t>Nonprofit organizations have their finger on the pulse of what</a:t>
            </a:r>
            <a:r>
              <a:rPr lang="ja-JP" altLang="en-US" i="1">
                <a:latin typeface="Lato Regular" charset="0"/>
                <a:ea typeface="MS PGothic" charset="0"/>
              </a:rPr>
              <a:t>’</a:t>
            </a:r>
            <a:r>
              <a:rPr lang="en-US" i="1">
                <a:latin typeface="Lato Regular" charset="0"/>
                <a:ea typeface="MS PGothic" charset="0"/>
              </a:rPr>
              <a:t>s happening in the communities in which they</a:t>
            </a:r>
            <a:r>
              <a:rPr lang="ja-JP" altLang="en-US" i="1">
                <a:latin typeface="Lato Regular" charset="0"/>
                <a:ea typeface="MS PGothic" charset="0"/>
              </a:rPr>
              <a:t>’</a:t>
            </a:r>
            <a:r>
              <a:rPr lang="en-US" i="1">
                <a:latin typeface="Lato Regular" charset="0"/>
                <a:ea typeface="MS PGothic" charset="0"/>
              </a:rPr>
              <a:t>re serving</a:t>
            </a:r>
          </a:p>
          <a:p>
            <a:endParaRPr lang="en-US" i="1">
              <a:latin typeface="Lato Regular" charset="0"/>
              <a:ea typeface="MS PGothic" charset="0"/>
            </a:endParaRPr>
          </a:p>
          <a:p>
            <a:r>
              <a:rPr lang="en-US">
                <a:latin typeface="Lato Regular" charset="0"/>
                <a:ea typeface="MS PGothic" charset="0"/>
              </a:rPr>
              <a:t>State agency respondents seemed to appreciate that nonprofit organizations have greater flexibility to act faster and with fewer procedural hurdles than government agencies.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MS PGothic" charset="0"/>
                <a:cs typeface="MS PGothic" charset="0"/>
              </a:defRPr>
            </a:lvl1pPr>
            <a:lvl2pPr marL="742950" indent="-285750">
              <a:defRPr sz="2400">
                <a:solidFill>
                  <a:schemeClr val="tx1"/>
                </a:solidFill>
                <a:latin typeface="Gill Sans MT" charset="0"/>
                <a:ea typeface="MS PGothic" charset="0"/>
                <a:cs typeface="MS PGothic" charset="0"/>
              </a:defRPr>
            </a:lvl2pPr>
            <a:lvl3pPr marL="1143000" indent="-228600">
              <a:defRPr sz="2400">
                <a:solidFill>
                  <a:schemeClr val="tx1"/>
                </a:solidFill>
                <a:latin typeface="Gill Sans MT" charset="0"/>
                <a:ea typeface="MS PGothic" charset="0"/>
                <a:cs typeface="MS PGothic" charset="0"/>
              </a:defRPr>
            </a:lvl3pPr>
            <a:lvl4pPr marL="1600200" indent="-228600">
              <a:defRPr sz="2400">
                <a:solidFill>
                  <a:schemeClr val="tx1"/>
                </a:solidFill>
                <a:latin typeface="Gill Sans MT" charset="0"/>
                <a:ea typeface="MS PGothic" charset="0"/>
                <a:cs typeface="MS PGothic" charset="0"/>
              </a:defRPr>
            </a:lvl4pPr>
            <a:lvl5pPr marL="2057400" indent="-22860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fld id="{DEBB8D7F-4534-BC4A-989E-C88ECBF27577}" type="slidenum">
              <a:rPr lang="en-US" sz="1200">
                <a:solidFill>
                  <a:prstClr val="black"/>
                </a:solidFill>
                <a:latin typeface="Lato Regular" charset="0"/>
              </a:rPr>
              <a:pPr/>
              <a:t>24</a:t>
            </a:fld>
            <a:endParaRPr lang="en-US" sz="1200">
              <a:solidFill>
                <a:prstClr val="black"/>
              </a:solidFill>
              <a:latin typeface="Lato Regular"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Lato Regular" charset="0"/>
              <a:ea typeface="MS PGothic" charset="0"/>
            </a:endParaRPr>
          </a:p>
          <a:p>
            <a:r>
              <a:rPr lang="en-US">
                <a:latin typeface="Lato Regular" charset="0"/>
                <a:ea typeface="MS PGothic" charset="0"/>
              </a:rPr>
              <a:t>providing funds to nonprofit organizations allows states to have greater reach and more of an impact across their state</a:t>
            </a:r>
          </a:p>
          <a:p>
            <a:endParaRPr lang="en-US">
              <a:latin typeface="Lato Regular" charset="0"/>
              <a:ea typeface="MS PGothic" charset="0"/>
            </a:endParaRPr>
          </a:p>
          <a:p>
            <a:r>
              <a:rPr lang="en-US">
                <a:latin typeface="Lato Regular" charset="0"/>
                <a:ea typeface="MS PGothic" charset="0"/>
              </a:rPr>
              <a:t>governments and nonprofit organizations often address the same social issues and serve the same people, so quite a few respondents spoke about having complementary missions and values as a meaningful benefit to working with nonprofits. </a:t>
            </a:r>
          </a:p>
          <a:p>
            <a:endParaRPr lang="en-US">
              <a:latin typeface="Lato Regular" charset="0"/>
              <a:ea typeface="MS PGothic" charset="0"/>
            </a:endParaRPr>
          </a:p>
          <a:p>
            <a:r>
              <a:rPr lang="en-US">
                <a:latin typeface="Lato Regular" charset="0"/>
                <a:ea typeface="MS PGothic" charset="0"/>
              </a:rPr>
              <a:t>State agency respondents recognize that nonprofit organizations have highly developed insight and expertise working with certain populations.  As one respondent said, </a:t>
            </a:r>
            <a:r>
              <a:rPr lang="ja-JP" altLang="en-US">
                <a:latin typeface="Lato Regular" charset="0"/>
                <a:ea typeface="MS PGothic" charset="0"/>
              </a:rPr>
              <a:t>“</a:t>
            </a:r>
            <a:r>
              <a:rPr lang="en-US" i="1">
                <a:latin typeface="Lato Regular" charset="0"/>
                <a:ea typeface="MS PGothic" charset="0"/>
              </a:rPr>
              <a:t>Nonprofit organizations have their finger on the pulse of what</a:t>
            </a:r>
            <a:r>
              <a:rPr lang="ja-JP" altLang="en-US" i="1">
                <a:latin typeface="Lato Regular" charset="0"/>
                <a:ea typeface="MS PGothic" charset="0"/>
              </a:rPr>
              <a:t>’</a:t>
            </a:r>
            <a:r>
              <a:rPr lang="en-US" i="1">
                <a:latin typeface="Lato Regular" charset="0"/>
                <a:ea typeface="MS PGothic" charset="0"/>
              </a:rPr>
              <a:t>s happening in the communities in which they</a:t>
            </a:r>
            <a:r>
              <a:rPr lang="ja-JP" altLang="en-US" i="1">
                <a:latin typeface="Lato Regular" charset="0"/>
                <a:ea typeface="MS PGothic" charset="0"/>
              </a:rPr>
              <a:t>’</a:t>
            </a:r>
            <a:r>
              <a:rPr lang="en-US" i="1">
                <a:latin typeface="Lato Regular" charset="0"/>
                <a:ea typeface="MS PGothic" charset="0"/>
              </a:rPr>
              <a:t>re serving</a:t>
            </a:r>
          </a:p>
          <a:p>
            <a:endParaRPr lang="en-US" i="1">
              <a:latin typeface="Lato Regular" charset="0"/>
              <a:ea typeface="MS PGothic" charset="0"/>
            </a:endParaRPr>
          </a:p>
          <a:p>
            <a:r>
              <a:rPr lang="en-US">
                <a:latin typeface="Lato Regular" charset="0"/>
                <a:ea typeface="MS PGothic" charset="0"/>
              </a:rPr>
              <a:t>State agency respondents seemed to appreciate that nonprofit organizations have greater flexibility to act faster and with fewer procedural hurdles than government agencies.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MS PGothic" charset="0"/>
                <a:cs typeface="MS PGothic" charset="0"/>
              </a:defRPr>
            </a:lvl1pPr>
            <a:lvl2pPr marL="742950" indent="-285750">
              <a:defRPr sz="2400">
                <a:solidFill>
                  <a:schemeClr val="tx1"/>
                </a:solidFill>
                <a:latin typeface="Gill Sans MT" charset="0"/>
                <a:ea typeface="MS PGothic" charset="0"/>
                <a:cs typeface="MS PGothic" charset="0"/>
              </a:defRPr>
            </a:lvl2pPr>
            <a:lvl3pPr marL="1143000" indent="-228600">
              <a:defRPr sz="2400">
                <a:solidFill>
                  <a:schemeClr val="tx1"/>
                </a:solidFill>
                <a:latin typeface="Gill Sans MT" charset="0"/>
                <a:ea typeface="MS PGothic" charset="0"/>
                <a:cs typeface="MS PGothic" charset="0"/>
              </a:defRPr>
            </a:lvl3pPr>
            <a:lvl4pPr marL="1600200" indent="-228600">
              <a:defRPr sz="2400">
                <a:solidFill>
                  <a:schemeClr val="tx1"/>
                </a:solidFill>
                <a:latin typeface="Gill Sans MT" charset="0"/>
                <a:ea typeface="MS PGothic" charset="0"/>
                <a:cs typeface="MS PGothic" charset="0"/>
              </a:defRPr>
            </a:lvl4pPr>
            <a:lvl5pPr marL="2057400" indent="-22860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fld id="{DEBB8D7F-4534-BC4A-989E-C88ECBF27577}" type="slidenum">
              <a:rPr lang="en-US" sz="1200">
                <a:solidFill>
                  <a:prstClr val="black"/>
                </a:solidFill>
                <a:latin typeface="Lato Regular" charset="0"/>
              </a:rPr>
              <a:pPr/>
              <a:t>25</a:t>
            </a:fld>
            <a:endParaRPr lang="en-US" sz="1200">
              <a:solidFill>
                <a:prstClr val="black"/>
              </a:solidFill>
              <a:latin typeface="Lato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Lato Regular" charset="0"/>
              <a:ea typeface="MS PGothic" charset="0"/>
            </a:endParaRPr>
          </a:p>
          <a:p>
            <a:r>
              <a:rPr lang="en-US">
                <a:latin typeface="Lato Regular" charset="0"/>
                <a:ea typeface="MS PGothic" charset="0"/>
              </a:rPr>
              <a:t>providing funds to nonprofit organizations allows states to have greater reach and more of an impact across their state</a:t>
            </a:r>
          </a:p>
          <a:p>
            <a:endParaRPr lang="en-US">
              <a:latin typeface="Lato Regular" charset="0"/>
              <a:ea typeface="MS PGothic" charset="0"/>
            </a:endParaRPr>
          </a:p>
          <a:p>
            <a:r>
              <a:rPr lang="en-US">
                <a:latin typeface="Lato Regular" charset="0"/>
                <a:ea typeface="MS PGothic" charset="0"/>
              </a:rPr>
              <a:t>governments and nonprofit organizations often address the same social issues and serve the same people, so quite a few respondents spoke about having complementary missions and values as a meaningful benefit to working with nonprofits. </a:t>
            </a:r>
          </a:p>
          <a:p>
            <a:endParaRPr lang="en-US">
              <a:latin typeface="Lato Regular" charset="0"/>
              <a:ea typeface="MS PGothic" charset="0"/>
            </a:endParaRPr>
          </a:p>
          <a:p>
            <a:r>
              <a:rPr lang="en-US">
                <a:latin typeface="Lato Regular" charset="0"/>
                <a:ea typeface="MS PGothic" charset="0"/>
              </a:rPr>
              <a:t>State agency respondents recognize that nonprofit organizations have highly developed insight and expertise working with certain populations.  As one respondent said, </a:t>
            </a:r>
            <a:r>
              <a:rPr lang="ja-JP" altLang="en-US">
                <a:latin typeface="Lato Regular" charset="0"/>
                <a:ea typeface="MS PGothic" charset="0"/>
              </a:rPr>
              <a:t>“</a:t>
            </a:r>
            <a:r>
              <a:rPr lang="en-US" i="1">
                <a:latin typeface="Lato Regular" charset="0"/>
                <a:ea typeface="MS PGothic" charset="0"/>
              </a:rPr>
              <a:t>Nonprofit organizations have their finger on the pulse of what</a:t>
            </a:r>
            <a:r>
              <a:rPr lang="ja-JP" altLang="en-US" i="1">
                <a:latin typeface="Lato Regular" charset="0"/>
                <a:ea typeface="MS PGothic" charset="0"/>
              </a:rPr>
              <a:t>’</a:t>
            </a:r>
            <a:r>
              <a:rPr lang="en-US" i="1">
                <a:latin typeface="Lato Regular" charset="0"/>
                <a:ea typeface="MS PGothic" charset="0"/>
              </a:rPr>
              <a:t>s happening in the communities in which they</a:t>
            </a:r>
            <a:r>
              <a:rPr lang="ja-JP" altLang="en-US" i="1">
                <a:latin typeface="Lato Regular" charset="0"/>
                <a:ea typeface="MS PGothic" charset="0"/>
              </a:rPr>
              <a:t>’</a:t>
            </a:r>
            <a:r>
              <a:rPr lang="en-US" i="1">
                <a:latin typeface="Lato Regular" charset="0"/>
                <a:ea typeface="MS PGothic" charset="0"/>
              </a:rPr>
              <a:t>re serving</a:t>
            </a:r>
          </a:p>
          <a:p>
            <a:endParaRPr lang="en-US" i="1">
              <a:latin typeface="Lato Regular" charset="0"/>
              <a:ea typeface="MS PGothic" charset="0"/>
            </a:endParaRPr>
          </a:p>
          <a:p>
            <a:r>
              <a:rPr lang="en-US">
                <a:latin typeface="Lato Regular" charset="0"/>
                <a:ea typeface="MS PGothic" charset="0"/>
              </a:rPr>
              <a:t>State agency respondents seemed to appreciate that nonprofit organizations have greater flexibility to act faster and with fewer procedural hurdles than government agencies.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MS PGothic" charset="0"/>
                <a:cs typeface="MS PGothic" charset="0"/>
              </a:defRPr>
            </a:lvl1pPr>
            <a:lvl2pPr marL="742950" indent="-285750">
              <a:defRPr sz="2400">
                <a:solidFill>
                  <a:schemeClr val="tx1"/>
                </a:solidFill>
                <a:latin typeface="Gill Sans MT" charset="0"/>
                <a:ea typeface="MS PGothic" charset="0"/>
                <a:cs typeface="MS PGothic" charset="0"/>
              </a:defRPr>
            </a:lvl2pPr>
            <a:lvl3pPr marL="1143000" indent="-228600">
              <a:defRPr sz="2400">
                <a:solidFill>
                  <a:schemeClr val="tx1"/>
                </a:solidFill>
                <a:latin typeface="Gill Sans MT" charset="0"/>
                <a:ea typeface="MS PGothic" charset="0"/>
                <a:cs typeface="MS PGothic" charset="0"/>
              </a:defRPr>
            </a:lvl3pPr>
            <a:lvl4pPr marL="1600200" indent="-228600">
              <a:defRPr sz="2400">
                <a:solidFill>
                  <a:schemeClr val="tx1"/>
                </a:solidFill>
                <a:latin typeface="Gill Sans MT" charset="0"/>
                <a:ea typeface="MS PGothic" charset="0"/>
                <a:cs typeface="MS PGothic" charset="0"/>
              </a:defRPr>
            </a:lvl4pPr>
            <a:lvl5pPr marL="2057400" indent="-22860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fld id="{DEBB8D7F-4534-BC4A-989E-C88ECBF27577}" type="slidenum">
              <a:rPr lang="en-US" sz="1200">
                <a:solidFill>
                  <a:prstClr val="black"/>
                </a:solidFill>
                <a:latin typeface="Lato Regular" charset="0"/>
              </a:rPr>
              <a:pPr/>
              <a:t>26</a:t>
            </a:fld>
            <a:endParaRPr lang="en-US" sz="1200">
              <a:solidFill>
                <a:prstClr val="black"/>
              </a:solidFill>
              <a:latin typeface="Lato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i="1">
                <a:solidFill>
                  <a:schemeClr val="tx1"/>
                </a:solidFill>
                <a:latin typeface="Arial" charset="0"/>
                <a:ea typeface="ＭＳ Ｐゴシック" pitchFamily="34" charset="-128"/>
              </a:defRPr>
            </a:lvl1pPr>
            <a:lvl2pPr marL="754243" indent="-290093">
              <a:defRPr sz="2400" i="1">
                <a:solidFill>
                  <a:schemeClr val="tx1"/>
                </a:solidFill>
                <a:latin typeface="Arial" charset="0"/>
                <a:ea typeface="ＭＳ Ｐゴシック" pitchFamily="34" charset="-128"/>
              </a:defRPr>
            </a:lvl2pPr>
            <a:lvl3pPr marL="1160374" indent="-232075">
              <a:defRPr sz="2400" i="1">
                <a:solidFill>
                  <a:schemeClr val="tx1"/>
                </a:solidFill>
                <a:latin typeface="Arial" charset="0"/>
                <a:ea typeface="ＭＳ Ｐゴシック" pitchFamily="34" charset="-128"/>
              </a:defRPr>
            </a:lvl3pPr>
            <a:lvl4pPr marL="1624523" indent="-232075">
              <a:defRPr sz="2400" i="1">
                <a:solidFill>
                  <a:schemeClr val="tx1"/>
                </a:solidFill>
                <a:latin typeface="Arial" charset="0"/>
                <a:ea typeface="ＭＳ Ｐゴシック" pitchFamily="34" charset="-128"/>
              </a:defRPr>
            </a:lvl4pPr>
            <a:lvl5pPr marL="2088672" indent="-232075">
              <a:defRPr sz="2400" i="1">
                <a:solidFill>
                  <a:schemeClr val="tx1"/>
                </a:solidFill>
                <a:latin typeface="Arial" charset="0"/>
                <a:ea typeface="ＭＳ Ｐゴシック" pitchFamily="34" charset="-128"/>
              </a:defRPr>
            </a:lvl5pPr>
            <a:lvl6pPr marL="2552822" indent="-232075" eaLnBrk="0" fontAlgn="base" hangingPunct="0">
              <a:spcBef>
                <a:spcPct val="0"/>
              </a:spcBef>
              <a:spcAft>
                <a:spcPct val="0"/>
              </a:spcAft>
              <a:defRPr sz="2400" i="1">
                <a:solidFill>
                  <a:schemeClr val="tx1"/>
                </a:solidFill>
                <a:latin typeface="Arial" charset="0"/>
                <a:ea typeface="ＭＳ Ｐゴシック" pitchFamily="34" charset="-128"/>
              </a:defRPr>
            </a:lvl6pPr>
            <a:lvl7pPr marL="3016971" indent="-232075" eaLnBrk="0" fontAlgn="base" hangingPunct="0">
              <a:spcBef>
                <a:spcPct val="0"/>
              </a:spcBef>
              <a:spcAft>
                <a:spcPct val="0"/>
              </a:spcAft>
              <a:defRPr sz="2400" i="1">
                <a:solidFill>
                  <a:schemeClr val="tx1"/>
                </a:solidFill>
                <a:latin typeface="Arial" charset="0"/>
                <a:ea typeface="ＭＳ Ｐゴシック" pitchFamily="34" charset="-128"/>
              </a:defRPr>
            </a:lvl7pPr>
            <a:lvl8pPr marL="3481121" indent="-232075" eaLnBrk="0" fontAlgn="base" hangingPunct="0">
              <a:spcBef>
                <a:spcPct val="0"/>
              </a:spcBef>
              <a:spcAft>
                <a:spcPct val="0"/>
              </a:spcAft>
              <a:defRPr sz="2400" i="1">
                <a:solidFill>
                  <a:schemeClr val="tx1"/>
                </a:solidFill>
                <a:latin typeface="Arial" charset="0"/>
                <a:ea typeface="ＭＳ Ｐゴシック" pitchFamily="34" charset="-128"/>
              </a:defRPr>
            </a:lvl8pPr>
            <a:lvl9pPr marL="3945270" indent="-232075"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FFFB5662-6CDC-40BE-9352-EF5ED2985770}" type="slidenum">
              <a:rPr lang="en-US" sz="1200" i="0">
                <a:solidFill>
                  <a:srgbClr val="000000"/>
                </a:solidFill>
              </a:rPr>
              <a:pPr/>
              <a:t>30</a:t>
            </a:fld>
            <a:endParaRPr lang="en-US" sz="1200" i="0" dirty="0">
              <a:solidFill>
                <a:srgbClr val="000000"/>
              </a:solidFill>
            </a:endParaRPr>
          </a:p>
        </p:txBody>
      </p:sp>
      <p:sp>
        <p:nvSpPr>
          <p:cNvPr id="6147" name="Rectangle 2"/>
          <p:cNvSpPr>
            <a:spLocks noGrp="1" noRot="1" noChangeAspect="1" noChangeArrowheads="1" noTextEdit="1"/>
          </p:cNvSpPr>
          <p:nvPr>
            <p:ph type="sldImg"/>
          </p:nvPr>
        </p:nvSpPr>
        <p:spPr>
          <a:xfrm>
            <a:off x="427038" y="692150"/>
            <a:ext cx="6156325" cy="3463925"/>
          </a:xfrm>
          <a:ln/>
        </p:spPr>
      </p:sp>
      <p:sp>
        <p:nvSpPr>
          <p:cNvPr id="6148" name="Rectangle 3"/>
          <p:cNvSpPr>
            <a:spLocks noGrp="1" noChangeArrowheads="1"/>
          </p:cNvSpPr>
          <p:nvPr>
            <p:ph type="body" idx="1"/>
          </p:nvPr>
        </p:nvSpPr>
        <p:spPr>
          <a:noFill/>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410115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F79E57-AFB7-4A5D-8DF2-FE6E132F16A9}"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46831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VACY CON 2016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20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7"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baseline="0">
                <a:solidFill>
                  <a:schemeClr val="bg1"/>
                </a:solidFill>
              </a:defRPr>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17770222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D596AA-1C38-4555-A5EC-C117EB2ABBB6}" type="datetime1">
              <a:rPr lang="en-US">
                <a:solidFill>
                  <a:srgbClr val="000000"/>
                </a:solidFill>
              </a:rPr>
              <a:pPr>
                <a:defRPr/>
              </a:pPr>
              <a:t>3/28/2017</a:t>
            </a:fld>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4058DD6-BF63-448D-828A-F8D80A74E4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5783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A9359-4547-4CB5-B387-A67096E515D5}" type="datetime1">
              <a:rPr lang="en-US">
                <a:solidFill>
                  <a:srgbClr val="000000"/>
                </a:solidFill>
              </a:rPr>
              <a:pPr>
                <a:defRPr/>
              </a:pPr>
              <a:t>3/28/2017</a:t>
            </a:fld>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C198C076-40C4-453C-A0F0-47DB505E53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8950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FA22F7-4443-4178-B6DA-88D121E5FE38}" type="datetime1">
              <a:rPr lang="en-US">
                <a:solidFill>
                  <a:srgbClr val="000000"/>
                </a:solidFill>
              </a:rPr>
              <a:pPr>
                <a:defRPr/>
              </a:pPr>
              <a:t>3/28/2017</a:t>
            </a:fld>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D2FE9B5-9DEF-4F28-9025-459625D83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5822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73981D-2A6A-4B3D-8A10-05A5D562417A}"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3CE82004-F0CF-4A05-B918-EB66AB90CC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99095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660F67-21C4-4DC0-94A9-DE58A4351EFE}"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3E424DF-B7DC-4FDA-8AFF-924FA746E9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0590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590F32-7D83-4D64-A1A4-BC94E8102B4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B30BA05-6A50-40E4-9B79-098789C442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15895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37945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37945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3FA499-97EF-4D1A-BAD4-BC963777DEAF}"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2D66BAF-D50F-4F02-BE64-04A27AB981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5160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D9B24E-92B8-4DDB-A7FD-B4D1BFDAEC37}"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9BD6B37-8C08-41DD-BE11-1054C25B78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96062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82DEFA-52A2-49B7-9098-FA03D6F2304B}"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B4B6528-E817-4A42-A168-E6B9F02DA4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21373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9FDB1-15AB-4612-981D-7EC84000DCD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50621E4-1268-4B31-AAA3-30B97DEB26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273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6" name="Rectangle 2"/>
          <p:cNvSpPr>
            <a:spLocks noGrp="1" noChangeArrowheads="1"/>
          </p:cNvSpPr>
          <p:nvPr>
            <p:ph type="ctrTitle"/>
          </p:nvPr>
        </p:nvSpPr>
        <p:spPr>
          <a:xfrm>
            <a:off x="762000" y="1143000"/>
            <a:ext cx="7543800" cy="1600200"/>
          </a:xfrm>
        </p:spPr>
        <p:txBody>
          <a:bodyPr anchor="b"/>
          <a:lstStyle>
            <a:lvl1pPr algn="ctr">
              <a:lnSpc>
                <a:spcPct val="100000"/>
              </a:lnSpc>
              <a:defRPr sz="4400" b="1">
                <a:solidFill>
                  <a:schemeClr val="bg1"/>
                </a:solidFill>
              </a:defRPr>
            </a:lvl1pPr>
          </a:lstStyle>
          <a:p>
            <a:r>
              <a:rPr lang="en-US" smtClean="0"/>
              <a:t>Click to edit Master title style</a:t>
            </a:r>
            <a:endParaRPr lang="en-US" dirty="0"/>
          </a:p>
        </p:txBody>
      </p:sp>
      <p:sp>
        <p:nvSpPr>
          <p:cNvPr id="7" name="Rectangle 3"/>
          <p:cNvSpPr>
            <a:spLocks noGrp="1" noChangeArrowheads="1"/>
          </p:cNvSpPr>
          <p:nvPr>
            <p:ph type="subTitle" idx="1"/>
          </p:nvPr>
        </p:nvSpPr>
        <p:spPr>
          <a:xfrm>
            <a:off x="762001" y="2914650"/>
            <a:ext cx="7620000" cy="1314450"/>
          </a:xfrm>
        </p:spPr>
        <p:txBody>
          <a:bodyPr/>
          <a:lstStyle>
            <a:lvl1pPr marL="0" indent="0" algn="ctr">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17846292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D5FA278-A169-4CC7-AD91-3A69748F31F4}"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F41F50D-36FF-4CF5-B60D-C1993163A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0054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D596AA-1C38-4555-A5EC-C117EB2ABBB6}" type="datetime1">
              <a:rPr lang="en-US">
                <a:solidFill>
                  <a:srgbClr val="000000"/>
                </a:solidFill>
              </a:rPr>
              <a:pPr>
                <a:defRPr/>
              </a:pPr>
              <a:t>3/28/2017</a:t>
            </a:fld>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4058DD6-BF63-448D-828A-F8D80A74E4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9055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A9359-4547-4CB5-B387-A67096E515D5}" type="datetime1">
              <a:rPr lang="en-US">
                <a:solidFill>
                  <a:srgbClr val="000000"/>
                </a:solidFill>
              </a:rPr>
              <a:pPr>
                <a:defRPr/>
              </a:pPr>
              <a:t>3/28/2017</a:t>
            </a:fld>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C198C076-40C4-453C-A0F0-47DB505E53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06373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FA22F7-4443-4178-B6DA-88D121E5FE38}" type="datetime1">
              <a:rPr lang="en-US">
                <a:solidFill>
                  <a:srgbClr val="000000"/>
                </a:solidFill>
              </a:rPr>
              <a:pPr>
                <a:defRPr/>
              </a:pPr>
              <a:t>3/28/2017</a:t>
            </a:fld>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D2FE9B5-9DEF-4F28-9025-459625D83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81070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73981D-2A6A-4B3D-8A10-05A5D562417A}"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3CE82004-F0CF-4A05-B918-EB66AB90CC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78120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660F67-21C4-4DC0-94A9-DE58A4351EFE}"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3E424DF-B7DC-4FDA-8AFF-924FA746E9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30425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590F32-7D83-4D64-A1A4-BC94E8102B4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B30BA05-6A50-40E4-9B79-098789C442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69479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37945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37945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3FA499-97EF-4D1A-BAD4-BC963777DEAF}"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2D66BAF-D50F-4F02-BE64-04A27AB981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4792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D9B24E-92B8-4DDB-A7FD-B4D1BFDAEC37}"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9BD6B37-8C08-41DD-BE11-1054C25B78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25888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82DEFA-52A2-49B7-9098-FA03D6F2304B}"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B4B6528-E817-4A42-A168-E6B9F02DA4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832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9" y="400050"/>
            <a:ext cx="8226425" cy="426244"/>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5613" y="914412"/>
            <a:ext cx="7910512" cy="3205163"/>
          </a:xfrm>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304090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9FDB1-15AB-4612-981D-7EC84000DCD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50621E4-1268-4B31-AAA3-30B97DEB26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2540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D5FA278-A169-4CC7-AD91-3A69748F31F4}"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F41F50D-36FF-4CF5-B60D-C1993163A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40916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D596AA-1C38-4555-A5EC-C117EB2ABBB6}" type="datetime1">
              <a:rPr lang="en-US">
                <a:solidFill>
                  <a:srgbClr val="000000"/>
                </a:solidFill>
              </a:rPr>
              <a:pPr>
                <a:defRPr/>
              </a:pPr>
              <a:t>3/28/2017</a:t>
            </a:fld>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4058DD6-BF63-448D-828A-F8D80A74E4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0384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A9359-4547-4CB5-B387-A67096E515D5}" type="datetime1">
              <a:rPr lang="en-US">
                <a:solidFill>
                  <a:srgbClr val="000000"/>
                </a:solidFill>
              </a:rPr>
              <a:pPr>
                <a:defRPr/>
              </a:pPr>
              <a:t>3/28/2017</a:t>
            </a:fld>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C198C076-40C4-453C-A0F0-47DB505E53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64811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FA22F7-4443-4178-B6DA-88D121E5FE38}" type="datetime1">
              <a:rPr lang="en-US">
                <a:solidFill>
                  <a:srgbClr val="000000"/>
                </a:solidFill>
              </a:rPr>
              <a:pPr>
                <a:defRPr/>
              </a:pPr>
              <a:t>3/28/2017</a:t>
            </a:fld>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D2FE9B5-9DEF-4F28-9025-459625D83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86079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73981D-2A6A-4B3D-8A10-05A5D562417A}"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3CE82004-F0CF-4A05-B918-EB66AB90CC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64931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660F67-21C4-4DC0-94A9-DE58A4351EFE}"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3E424DF-B7DC-4FDA-8AFF-924FA746E9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01257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590F32-7D83-4D64-A1A4-BC94E8102B4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B30BA05-6A50-40E4-9B79-098789C442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3775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37945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37945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3FA499-97EF-4D1A-BAD4-BC963777DEAF}"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2D66BAF-D50F-4F02-BE64-04A27AB981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6088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D9B24E-92B8-4DDB-A7FD-B4D1BFDAEC37}"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9BD6B37-8C08-41DD-BE11-1054C25B78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7601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ontent -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1"/>
            <a:ext cx="7772400" cy="1021556"/>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7772400" cy="2457450"/>
          </a:xfrm>
        </p:spPr>
        <p:txBody>
          <a:bodyPr/>
          <a:lstStyle>
            <a:lvl1pPr marL="0" indent="0">
              <a:lnSpc>
                <a:spcPct val="100000"/>
              </a:lnSpc>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58440123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82DEFA-52A2-49B7-9098-FA03D6F2304B}"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B4B6528-E817-4A42-A168-E6B9F02DA4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68808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9FDB1-15AB-4612-981D-7EC84000DCD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50621E4-1268-4B31-AAA3-30B97DEB26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1313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D5FA278-A169-4CC7-AD91-3A69748F31F4}"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F41F50D-36FF-4CF5-B60D-C1993163A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1624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0D596AA-1C38-4555-A5EC-C117EB2ABBB6}" type="datetime1">
              <a:rPr lang="en-US">
                <a:solidFill>
                  <a:srgbClr val="000000"/>
                </a:solidFill>
              </a:rPr>
              <a:pPr>
                <a:defRPr/>
              </a:pPr>
              <a:t>3/28/2017</a:t>
            </a:fld>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4058DD6-BF63-448D-828A-F8D80A74E4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94106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B3A9359-4547-4CB5-B387-A67096E515D5}" type="datetime1">
              <a:rPr lang="en-US">
                <a:solidFill>
                  <a:srgbClr val="000000"/>
                </a:solidFill>
              </a:rPr>
              <a:pPr>
                <a:defRPr/>
              </a:pPr>
              <a:t>3/28/2017</a:t>
            </a:fld>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C198C076-40C4-453C-A0F0-47DB505E53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1111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FA22F7-4443-4178-B6DA-88D121E5FE38}" type="datetime1">
              <a:rPr lang="en-US">
                <a:solidFill>
                  <a:srgbClr val="000000"/>
                </a:solidFill>
              </a:rPr>
              <a:pPr>
                <a:defRPr/>
              </a:pPr>
              <a:t>3/28/2017</a:t>
            </a:fld>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D2FE9B5-9DEF-4F28-9025-459625D83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79362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73981D-2A6A-4B3D-8A10-05A5D562417A}"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3CE82004-F0CF-4A05-B918-EB66AB90CC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34660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660F67-21C4-4DC0-94A9-DE58A4351EFE}"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3E424DF-B7DC-4FDA-8AFF-924FA746E9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9107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590F32-7D83-4D64-A1A4-BC94E8102B4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B30BA05-6A50-40E4-9B79-098789C442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06322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37945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37945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3FA499-97EF-4D1A-BAD4-BC963777DEAF}"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2D66BAF-D50F-4F02-BE64-04A27AB981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508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314450"/>
            <a:ext cx="9144000" cy="30861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lvl1pPr>
          </a:lstStyle>
          <a:p>
            <a:r>
              <a:rPr lang="en-US" smtClean="0"/>
              <a:t>Click to edit Master title style</a:t>
            </a:r>
            <a:endParaRPr lang="en-US" dirty="0"/>
          </a:p>
        </p:txBody>
      </p:sp>
      <p:sp>
        <p:nvSpPr>
          <p:cNvPr id="4" name="Content Placeholder 3"/>
          <p:cNvSpPr>
            <a:spLocks noGrp="1"/>
          </p:cNvSpPr>
          <p:nvPr>
            <p:ph sz="half" idx="2"/>
          </p:nvPr>
        </p:nvSpPr>
        <p:spPr>
          <a:xfrm>
            <a:off x="914400" y="1485909"/>
            <a:ext cx="7543800" cy="2862263"/>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759854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Blank Footer">
    <p:bg>
      <p:bgPr>
        <a:gradFill>
          <a:gsLst>
            <a:gs pos="0">
              <a:schemeClr val="bg1">
                <a:lumMod val="85000"/>
                <a:alpha val="85000"/>
              </a:schemeClr>
            </a:gs>
            <a:gs pos="58000">
              <a:schemeClr val="bg1"/>
            </a:gs>
          </a:gsLst>
          <a:lin ang="5400000" scaled="1"/>
        </a:gradFill>
        <a:effectLst/>
      </p:bgPr>
    </p:bg>
    <p:spTree>
      <p:nvGrpSpPr>
        <p:cNvPr id="1" name=""/>
        <p:cNvGrpSpPr/>
        <p:nvPr/>
      </p:nvGrpSpPr>
      <p:grpSpPr>
        <a:xfrm>
          <a:off x="0" y="0"/>
          <a:ext cx="0" cy="0"/>
          <a:chOff x="0" y="0"/>
          <a:chExt cx="0" cy="0"/>
        </a:xfrm>
      </p:grpSpPr>
      <p:sp>
        <p:nvSpPr>
          <p:cNvPr id="2" name="Rectangle 1"/>
          <p:cNvSpPr/>
          <p:nvPr userDrawn="1"/>
        </p:nvSpPr>
        <p:spPr>
          <a:xfrm>
            <a:off x="0" y="2097427"/>
            <a:ext cx="9144000" cy="360099"/>
          </a:xfrm>
          <a:prstGeom prst="rect">
            <a:avLst/>
          </a:prstGeom>
          <a:solidFill>
            <a:schemeClr val="bg1"/>
          </a:solidFill>
        </p:spPr>
        <p:txBody>
          <a:bodyPr wrap="square" lIns="68580" tIns="34290" rIns="68580" bIns="34290" rtlCol="0" anchor="ctr">
            <a:spAutoFit/>
          </a:bodyPr>
          <a:lstStyle/>
          <a:p>
            <a:pPr algn="ctr" defTabSz="685800">
              <a:lnSpc>
                <a:spcPct val="90000"/>
              </a:lnSpc>
            </a:pPr>
            <a:endParaRPr lang="en-US" sz="2100" dirty="0" smtClean="0">
              <a:solidFill>
                <a:srgbClr val="FFFFFF"/>
              </a:solidFill>
            </a:endParaRPr>
          </a:p>
        </p:txBody>
      </p:sp>
    </p:spTree>
    <p:extLst>
      <p:ext uri="{BB962C8B-B14F-4D97-AF65-F5344CB8AC3E}">
        <p14:creationId xmlns:p14="http://schemas.microsoft.com/office/powerpoint/2010/main" val="383846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19" y="400050"/>
            <a:ext cx="8226425" cy="426244"/>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sz="half" idx="1"/>
          </p:nvPr>
        </p:nvSpPr>
        <p:spPr>
          <a:xfrm>
            <a:off x="854081" y="1257300"/>
            <a:ext cx="3571875" cy="2862263"/>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8876" y="1257300"/>
            <a:ext cx="3489324" cy="2862263"/>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5824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smtClean="0"/>
              <a:t>Click to edit Master title style</a:t>
            </a:r>
            <a:endParaRPr lang="en-US" dirty="0"/>
          </a:p>
        </p:txBody>
      </p:sp>
      <p:sp>
        <p:nvSpPr>
          <p:cNvPr id="6"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9059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58124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smtClean="0"/>
              <a:t>Click to edit Master title style</a:t>
            </a:r>
            <a:endParaRPr lang="en-US" dirty="0"/>
          </a:p>
        </p:txBody>
      </p:sp>
      <p:sp>
        <p:nvSpPr>
          <p:cNvPr id="8"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7460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87228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5"/>
            <a:ext cx="7772400" cy="1102519"/>
          </a:xfrm>
        </p:spPr>
        <p:txBody>
          <a:bodyPr>
            <a:normAutofit/>
          </a:bodyPr>
          <a:lstStyle>
            <a:lvl1pPr>
              <a:defRPr sz="4000" b="1">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28900"/>
            <a:ext cx="6400800" cy="1314450"/>
          </a:xfrm>
        </p:spPr>
        <p:txBody>
          <a:bodyPr/>
          <a:lstStyle>
            <a:lvl1pPr marL="0" indent="0" algn="ctr">
              <a:buNone/>
              <a:defRPr>
                <a:solidFill>
                  <a:schemeClr val="bg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6112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8554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385762"/>
            <a:ext cx="3008313" cy="871538"/>
          </a:xfrm>
        </p:spPr>
        <p:txBody>
          <a:bodyPr/>
          <a:lstStyle>
            <a:lvl1pPr algn="l">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3575050" y="385772"/>
            <a:ext cx="5111750" cy="438983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7" y="1257309"/>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28004096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342900"/>
            <a:ext cx="8305800" cy="371475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457200" y="422911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 name="Title 1"/>
          <p:cNvSpPr>
            <a:spLocks noGrp="1"/>
          </p:cNvSpPr>
          <p:nvPr>
            <p:ph type="title"/>
          </p:nvPr>
        </p:nvSpPr>
        <p:spPr>
          <a:xfrm>
            <a:off x="914400" y="628651"/>
            <a:ext cx="6934200" cy="3396854"/>
          </a:xfrm>
        </p:spPr>
        <p:txBody>
          <a:bodyPr anchor="b"/>
          <a:lstStyle>
            <a:lvl1pPr algn="l">
              <a:defRPr sz="32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0315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0518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7" y="400062"/>
            <a:ext cx="2055813" cy="3890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400062"/>
            <a:ext cx="6018212" cy="3890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69588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86300"/>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485900"/>
            <a:ext cx="9144000" cy="2171700"/>
          </a:xfrm>
        </p:spPr>
        <p:txBody>
          <a:bodyPr/>
          <a:lstStyle/>
          <a:p>
            <a:pPr lvl="0"/>
            <a:endParaRPr lang="en-US" noProof="0" dirty="0"/>
          </a:p>
        </p:txBody>
      </p:sp>
      <p:sp>
        <p:nvSpPr>
          <p:cNvPr id="2" name="Title 1"/>
          <p:cNvSpPr>
            <a:spLocks noGrp="1"/>
          </p:cNvSpPr>
          <p:nvPr>
            <p:ph type="title"/>
          </p:nvPr>
        </p:nvSpPr>
        <p:spPr>
          <a:xfrm>
            <a:off x="457219" y="3829050"/>
            <a:ext cx="7696199" cy="1028700"/>
          </a:xfrm>
        </p:spPr>
        <p:txBody>
          <a:bodyPr/>
          <a:lstStyle>
            <a:lvl1pPr>
              <a:lnSpc>
                <a:spcPct val="100000"/>
              </a:lnSpc>
              <a:defRPr sz="4000">
                <a:solidFill>
                  <a:schemeClr val="tx1"/>
                </a:solidFill>
              </a:defRPr>
            </a:lvl1pPr>
          </a:lstStyle>
          <a:p>
            <a:endParaRPr lang="en-US" dirty="0"/>
          </a:p>
        </p:txBody>
      </p:sp>
    </p:spTree>
    <p:extLst>
      <p:ext uri="{BB962C8B-B14F-4D97-AF65-F5344CB8AC3E}">
        <p14:creationId xmlns:p14="http://schemas.microsoft.com/office/powerpoint/2010/main" val="27898445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4743450"/>
            <a:ext cx="9144000" cy="400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4"/>
          <p:cNvGrpSpPr/>
          <p:nvPr/>
        </p:nvGrpSpPr>
        <p:grpSpPr>
          <a:xfrm>
            <a:off x="304800" y="4286250"/>
            <a:ext cx="8580120" cy="66294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tx2"/>
                </a:solidFill>
              </a:defRPr>
            </a:lvl1pPr>
          </a:lstStyle>
          <a:p>
            <a:r>
              <a:rPr lang="en-US" dirty="0" smtClean="0"/>
              <a:t>Click to edit Master title style</a:t>
            </a:r>
            <a:endParaRPr lang="en-US" dirty="0"/>
          </a:p>
        </p:txBody>
      </p:sp>
      <p:sp>
        <p:nvSpPr>
          <p:cNvPr id="83"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1933499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bg1"/>
                </a:solidFill>
              </a:defRPr>
            </a:lvl1pPr>
          </a:lstStyle>
          <a:p>
            <a:r>
              <a:rPr lang="en-US" dirty="0"/>
              <a:t>Click to edit Master title style</a:t>
            </a:r>
          </a:p>
        </p:txBody>
      </p:sp>
      <p:sp>
        <p:nvSpPr>
          <p:cNvPr id="29699"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396204598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bg1"/>
                </a:solidFill>
              </a:defRPr>
            </a:lvl1pPr>
          </a:lstStyle>
          <a:p>
            <a:r>
              <a:rPr lang="en-US" dirty="0"/>
              <a:t>Click to edit Master title style</a:t>
            </a:r>
          </a:p>
        </p:txBody>
      </p:sp>
      <p:sp>
        <p:nvSpPr>
          <p:cNvPr id="79"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5775006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143000"/>
            <a:ext cx="7543800" cy="1600200"/>
          </a:xfrm>
        </p:spPr>
        <p:txBody>
          <a:bodyPr anchor="b">
            <a:noAutofit/>
          </a:bodyPr>
          <a:lstStyle>
            <a:lvl1pPr algn="ctr">
              <a:defRPr sz="4400" b="0">
                <a:solidFill>
                  <a:schemeClr val="bg1"/>
                </a:solidFill>
              </a:defRPr>
            </a:lvl1pPr>
          </a:lstStyle>
          <a:p>
            <a:r>
              <a:rPr lang="en-US" smtClean="0"/>
              <a:t>Click to edit Master title style</a:t>
            </a:r>
            <a:endParaRPr lang="en-US" dirty="0"/>
          </a:p>
        </p:txBody>
      </p:sp>
      <p:sp>
        <p:nvSpPr>
          <p:cNvPr id="79" name="Rectangle 3"/>
          <p:cNvSpPr>
            <a:spLocks noGrp="1" noChangeArrowheads="1"/>
          </p:cNvSpPr>
          <p:nvPr>
            <p:ph type="subTitle" idx="1"/>
          </p:nvPr>
        </p:nvSpPr>
        <p:spPr>
          <a:xfrm>
            <a:off x="762001" y="2914650"/>
            <a:ext cx="7620000" cy="1314450"/>
          </a:xfrm>
        </p:spPr>
        <p:txBody>
          <a:bodyPr/>
          <a:lstStyle>
            <a:lvl1pPr marL="0" indent="0" algn="ctr">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1646394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285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9" name="Rectangle 2"/>
          <p:cNvSpPr>
            <a:spLocks noGrp="1" noChangeArrowheads="1"/>
          </p:cNvSpPr>
          <p:nvPr>
            <p:ph type="ctrTitle"/>
          </p:nvPr>
        </p:nvSpPr>
        <p:spPr>
          <a:xfrm>
            <a:off x="762000" y="1143000"/>
            <a:ext cx="7543800" cy="1600200"/>
          </a:xfrm>
        </p:spPr>
        <p:txBody>
          <a:bodyPr anchor="b"/>
          <a:lstStyle>
            <a:lvl1pPr algn="ctr">
              <a:defRPr sz="4400" b="0">
                <a:solidFill>
                  <a:schemeClr val="bg1"/>
                </a:solidFill>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367409700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7"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baseline="0">
                <a:solidFill>
                  <a:schemeClr val="bg1"/>
                </a:solidFill>
              </a:defRPr>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754638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6" name="Rectangle 2"/>
          <p:cNvSpPr>
            <a:spLocks noGrp="1" noChangeArrowheads="1"/>
          </p:cNvSpPr>
          <p:nvPr>
            <p:ph type="ctrTitle"/>
          </p:nvPr>
        </p:nvSpPr>
        <p:spPr>
          <a:xfrm>
            <a:off x="762000" y="1143000"/>
            <a:ext cx="7543800" cy="1600200"/>
          </a:xfrm>
        </p:spPr>
        <p:txBody>
          <a:bodyPr anchor="b"/>
          <a:lstStyle>
            <a:lvl1pPr algn="ctr">
              <a:lnSpc>
                <a:spcPct val="100000"/>
              </a:lnSpc>
              <a:defRPr sz="4400" b="1">
                <a:solidFill>
                  <a:schemeClr val="bg1"/>
                </a:solidFill>
              </a:defRPr>
            </a:lvl1pPr>
          </a:lstStyle>
          <a:p>
            <a:r>
              <a:rPr lang="en-US" dirty="0"/>
              <a:t>Click to edit Master title style</a:t>
            </a:r>
          </a:p>
        </p:txBody>
      </p:sp>
      <p:sp>
        <p:nvSpPr>
          <p:cNvPr id="7" name="Rectangle 3"/>
          <p:cNvSpPr>
            <a:spLocks noGrp="1" noChangeArrowheads="1"/>
          </p:cNvSpPr>
          <p:nvPr>
            <p:ph type="subTitle" idx="1"/>
          </p:nvPr>
        </p:nvSpPr>
        <p:spPr>
          <a:xfrm>
            <a:off x="762001" y="2914650"/>
            <a:ext cx="7620000" cy="1314450"/>
          </a:xfrm>
        </p:spPr>
        <p:txBody>
          <a:bodyPr/>
          <a:lstStyle>
            <a:lvl1pPr marL="0" indent="0" algn="ctr">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10486126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9" y="400050"/>
            <a:ext cx="8226425" cy="42624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5613" y="914412"/>
            <a:ext cx="7910512" cy="3205163"/>
          </a:xfrm>
        </p:spPr>
        <p:txBody>
          <a:bodyPr/>
          <a:lstStyle>
            <a:lvl1pPr>
              <a:defRPr sz="1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978126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Content -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1"/>
            <a:ext cx="7772400" cy="1021556"/>
          </a:xfrm>
        </p:spPr>
        <p:txBody>
          <a:bodyPr/>
          <a:lstStyle>
            <a:lvl1pPr algn="l">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7772400" cy="2457450"/>
          </a:xfrm>
        </p:spPr>
        <p:txBody>
          <a:bodyPr/>
          <a:lstStyle>
            <a:lvl1pPr marL="0" indent="0">
              <a:lnSpc>
                <a:spcPct val="100000"/>
              </a:lnSpc>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49259841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314450"/>
            <a:ext cx="9144000" cy="30861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lvl1pPr>
          </a:lstStyle>
          <a:p>
            <a:r>
              <a:rPr lang="en-US" dirty="0" smtClean="0"/>
              <a:t>Click to edit Master title style</a:t>
            </a:r>
            <a:endParaRPr lang="en-US" dirty="0"/>
          </a:p>
        </p:txBody>
      </p:sp>
      <p:sp>
        <p:nvSpPr>
          <p:cNvPr id="4" name="Content Placeholder 3"/>
          <p:cNvSpPr>
            <a:spLocks noGrp="1"/>
          </p:cNvSpPr>
          <p:nvPr>
            <p:ph sz="half" idx="2"/>
          </p:nvPr>
        </p:nvSpPr>
        <p:spPr>
          <a:xfrm>
            <a:off x="914400" y="1485909"/>
            <a:ext cx="7543800" cy="2862263"/>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382807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19" y="400050"/>
            <a:ext cx="8226425" cy="426244"/>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54081" y="1257300"/>
            <a:ext cx="3571875" cy="2862263"/>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68876" y="1257300"/>
            <a:ext cx="3489324" cy="2862263"/>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707769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55724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35257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2" name="Title 1"/>
          <p:cNvSpPr>
            <a:spLocks noGrp="1"/>
          </p:cNvSpPr>
          <p:nvPr>
            <p:ph type="title"/>
          </p:nvPr>
        </p:nvSpPr>
        <p:spPr>
          <a:xfrm>
            <a:off x="457219" y="400050"/>
            <a:ext cx="8226425" cy="426244"/>
          </a:xfrm>
        </p:spPr>
        <p:txBody>
          <a:bodyPr/>
          <a:lstStyle>
            <a:lvl1pPr>
              <a:defRPr sz="2800">
                <a:solidFill>
                  <a:schemeClr val="bg1"/>
                </a:solidFill>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914400" y="1485909"/>
            <a:ext cx="7543800" cy="2862263"/>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95880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86300"/>
            <a:ext cx="9144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485900"/>
            <a:ext cx="9144000" cy="2171700"/>
          </a:xfrm>
        </p:spPr>
        <p:txBody>
          <a:bodyPr/>
          <a:lstStyle/>
          <a:p>
            <a:pPr lvl="0"/>
            <a:r>
              <a:rPr lang="en-US" noProof="0" smtClean="0"/>
              <a:t>Click icon to add picture</a:t>
            </a:r>
            <a:endParaRPr lang="en-US" noProof="0" dirty="0"/>
          </a:p>
        </p:txBody>
      </p:sp>
      <p:sp>
        <p:nvSpPr>
          <p:cNvPr id="2" name="Title 1"/>
          <p:cNvSpPr>
            <a:spLocks noGrp="1"/>
          </p:cNvSpPr>
          <p:nvPr>
            <p:ph type="title"/>
          </p:nvPr>
        </p:nvSpPr>
        <p:spPr>
          <a:xfrm>
            <a:off x="457219" y="3829050"/>
            <a:ext cx="7696199" cy="1028700"/>
          </a:xfrm>
        </p:spPr>
        <p:txBody>
          <a:bodyPr/>
          <a:lstStyle>
            <a:lvl1pPr>
              <a:lnSpc>
                <a:spcPct val="100000"/>
              </a:lnSpc>
              <a:defRPr sz="40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351851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978680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699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385762"/>
            <a:ext cx="3008313" cy="871538"/>
          </a:xfrm>
        </p:spPr>
        <p:txBody>
          <a:bodyPr/>
          <a:lstStyle>
            <a:lvl1pPr algn="l">
              <a:defRPr sz="3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385772"/>
            <a:ext cx="5111750" cy="438983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7" y="1257309"/>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36649637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342900"/>
            <a:ext cx="8305800" cy="371475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smtClean="0"/>
          </a:p>
        </p:txBody>
      </p:sp>
      <p:sp>
        <p:nvSpPr>
          <p:cNvPr id="4" name="Text Placeholder 3"/>
          <p:cNvSpPr>
            <a:spLocks noGrp="1"/>
          </p:cNvSpPr>
          <p:nvPr>
            <p:ph type="body" sz="half" idx="2"/>
          </p:nvPr>
        </p:nvSpPr>
        <p:spPr>
          <a:xfrm>
            <a:off x="457200" y="4229115"/>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2" name="Title 1"/>
          <p:cNvSpPr>
            <a:spLocks noGrp="1"/>
          </p:cNvSpPr>
          <p:nvPr>
            <p:ph type="title"/>
          </p:nvPr>
        </p:nvSpPr>
        <p:spPr>
          <a:xfrm>
            <a:off x="914400" y="628651"/>
            <a:ext cx="6934200" cy="3396854"/>
          </a:xfrm>
        </p:spPr>
        <p:txBody>
          <a:bodyPr anchor="b"/>
          <a:lstStyle>
            <a:lvl1pPr algn="l">
              <a:defRPr sz="3200" b="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47442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54883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7" y="400062"/>
            <a:ext cx="2055813" cy="3890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4" y="400062"/>
            <a:ext cx="6018212" cy="3890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6440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34861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5" name="Line 24"/>
          <p:cNvSpPr>
            <a:spLocks noChangeShapeType="1"/>
          </p:cNvSpPr>
          <p:nvPr/>
        </p:nvSpPr>
        <p:spPr bwMode="auto">
          <a:xfrm>
            <a:off x="2106643" y="1913335"/>
            <a:ext cx="490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6" name="Line 53"/>
          <p:cNvSpPr>
            <a:spLocks noChangeShapeType="1"/>
          </p:cNvSpPr>
          <p:nvPr/>
        </p:nvSpPr>
        <p:spPr bwMode="auto">
          <a:xfrm>
            <a:off x="0" y="348615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3075" name="Rectangle 3"/>
          <p:cNvSpPr>
            <a:spLocks noGrp="1" noChangeArrowheads="1"/>
          </p:cNvSpPr>
          <p:nvPr>
            <p:ph type="subTitle" idx="1"/>
          </p:nvPr>
        </p:nvSpPr>
        <p:spPr>
          <a:xfrm>
            <a:off x="457219" y="1322785"/>
            <a:ext cx="8226425" cy="381000"/>
          </a:xfrm>
        </p:spPr>
        <p:txBody>
          <a:bodyPr anchor="ctr"/>
          <a:lstStyle>
            <a:lvl1pPr marL="0" indent="0" algn="ctr">
              <a:buFontTx/>
              <a:buNone/>
              <a:defRPr>
                <a:solidFill>
                  <a:schemeClr val="bg1"/>
                </a:solidFill>
              </a:defRPr>
            </a:lvl1pPr>
          </a:lstStyle>
          <a:p>
            <a:pPr lvl="0"/>
            <a:r>
              <a:rPr lang="en-US" noProof="0" smtClean="0"/>
              <a:t>Click to edit Master subtitle style</a:t>
            </a:r>
          </a:p>
        </p:txBody>
      </p:sp>
      <p:sp>
        <p:nvSpPr>
          <p:cNvPr id="3091" name="Rectangle 19"/>
          <p:cNvSpPr>
            <a:spLocks noGrp="1" noChangeArrowheads="1"/>
          </p:cNvSpPr>
          <p:nvPr>
            <p:ph type="ctrTitle" sz="quarter"/>
          </p:nvPr>
        </p:nvSpPr>
        <p:spPr>
          <a:xfrm>
            <a:off x="455632" y="760825"/>
            <a:ext cx="8226425" cy="582215"/>
          </a:xfrm>
        </p:spPr>
        <p:txBody>
          <a:bodyPr/>
          <a:lstStyle>
            <a:lvl1pPr algn="ctr">
              <a:defRPr sz="4200" b="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203598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3837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5C0781CB-D6CF-44AF-AEB7-156BAD2E4913}"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5"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1929965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389460"/>
            <a:ext cx="3478212"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1" y="1389460"/>
            <a:ext cx="3479800"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315FC1B4-04B4-42AB-9018-66A121C367CA}"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6"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123786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4743450"/>
            <a:ext cx="9144000" cy="400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4"/>
          <p:cNvGrpSpPr/>
          <p:nvPr/>
        </p:nvGrpSpPr>
        <p:grpSpPr>
          <a:xfrm>
            <a:off x="304800" y="4286250"/>
            <a:ext cx="8580120" cy="66294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tx2"/>
                </a:solidFill>
              </a:defRPr>
            </a:lvl1pPr>
          </a:lstStyle>
          <a:p>
            <a:r>
              <a:rPr lang="en-US" smtClean="0"/>
              <a:t>Click to edit Master title style</a:t>
            </a:r>
            <a:endParaRPr lang="en-US" dirty="0"/>
          </a:p>
        </p:txBody>
      </p:sp>
      <p:sp>
        <p:nvSpPr>
          <p:cNvPr id="83"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chemeClr val="tx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93025116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B070420D-B7D5-47CF-BD3C-F3C51FD24126}"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8"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70277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16C30489-E3AB-4A5E-B298-9E8904B45253}"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4"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3744565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F4A436ED-3295-41C9-8108-2C97328CACD3}"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3"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156634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7DF650BA-CA34-42AD-B992-5F074A52842C}"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6"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2179628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1C17203B-8A59-4D86-B3E0-C419D88EB4BF}"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6"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1734420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64762A0D-57BC-4D90-951C-2611D4699956}"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5"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1192584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608410"/>
            <a:ext cx="17780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8410"/>
            <a:ext cx="5181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xfrm>
            <a:off x="7315200" y="114300"/>
            <a:ext cx="16002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fld id="{17CF277B-0FE9-45E3-A584-95F4FF2AEB08}" type="datetime4">
              <a:rPr lang="en-US" sz="2400" i="1">
                <a:solidFill>
                  <a:srgbClr val="000000"/>
                </a:solidFill>
              </a:rPr>
              <a:pPr eaLnBrk="0" fontAlgn="base" hangingPunct="0">
                <a:spcBef>
                  <a:spcPct val="0"/>
                </a:spcBef>
                <a:spcAft>
                  <a:spcPct val="0"/>
                </a:spcAft>
                <a:defRPr/>
              </a:pPr>
              <a:t>March 28, 2017</a:t>
            </a:fld>
            <a:endParaRPr lang="en-US" sz="1400" i="1" dirty="0">
              <a:solidFill>
                <a:srgbClr val="000000"/>
              </a:solidFill>
            </a:endParaRPr>
          </a:p>
        </p:txBody>
      </p:sp>
      <p:sp>
        <p:nvSpPr>
          <p:cNvPr id="5" name="Rectangle 19"/>
          <p:cNvSpPr>
            <a:spLocks noGrp="1" noChangeArrowheads="1"/>
          </p:cNvSpPr>
          <p:nvPr>
            <p:ph type="ftr" sz="quarter" idx="11"/>
          </p:nvPr>
        </p:nvSpPr>
        <p:spPr>
          <a:xfrm>
            <a:off x="228600" y="114300"/>
            <a:ext cx="4953000" cy="228600"/>
          </a:xfrm>
          <a:prstGeom prst="rect">
            <a:avLst/>
          </a:prstGeom>
          <a:ln/>
        </p:spPr>
        <p:txBody>
          <a:bodyPr lIns="91438" tIns="45719" rIns="91438" bIns="45719"/>
          <a:lstStyle>
            <a:lvl1pPr>
              <a:defRPr/>
            </a:lvl1pPr>
          </a:lstStyle>
          <a:p>
            <a:pPr eaLnBrk="0" fontAlgn="base" hangingPunct="0">
              <a:spcBef>
                <a:spcPct val="0"/>
              </a:spcBef>
              <a:spcAft>
                <a:spcPct val="0"/>
              </a:spcAft>
              <a:defRPr/>
            </a:pPr>
            <a:r>
              <a:rPr lang="en-US" sz="2400" i="1" dirty="0">
                <a:solidFill>
                  <a:srgbClr val="000000"/>
                </a:solidFill>
              </a:rPr>
              <a:t>Customize header: View menu/Header and Footer</a:t>
            </a:r>
            <a:endParaRPr lang="en-US" sz="1400" i="1" dirty="0">
              <a:solidFill>
                <a:srgbClr val="000000"/>
              </a:solidFill>
            </a:endParaRPr>
          </a:p>
        </p:txBody>
      </p:sp>
    </p:spTree>
    <p:extLst>
      <p:ext uri="{BB962C8B-B14F-4D97-AF65-F5344CB8AC3E}">
        <p14:creationId xmlns:p14="http://schemas.microsoft.com/office/powerpoint/2010/main" val="2206329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34861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5" name="Line 24"/>
          <p:cNvSpPr>
            <a:spLocks noChangeShapeType="1"/>
          </p:cNvSpPr>
          <p:nvPr/>
        </p:nvSpPr>
        <p:spPr bwMode="auto">
          <a:xfrm>
            <a:off x="2106643" y="1913335"/>
            <a:ext cx="490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6" name="Line 53"/>
          <p:cNvSpPr>
            <a:spLocks noChangeShapeType="1"/>
          </p:cNvSpPr>
          <p:nvPr/>
        </p:nvSpPr>
        <p:spPr bwMode="auto">
          <a:xfrm>
            <a:off x="0" y="348615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3075" name="Rectangle 3"/>
          <p:cNvSpPr>
            <a:spLocks noGrp="1" noChangeArrowheads="1"/>
          </p:cNvSpPr>
          <p:nvPr>
            <p:ph type="subTitle" idx="1"/>
          </p:nvPr>
        </p:nvSpPr>
        <p:spPr>
          <a:xfrm>
            <a:off x="457219" y="1322785"/>
            <a:ext cx="8226425" cy="381000"/>
          </a:xfrm>
        </p:spPr>
        <p:txBody>
          <a:bodyPr anchor="ctr"/>
          <a:lstStyle>
            <a:lvl1pPr marL="0" indent="0" algn="ctr">
              <a:buFontTx/>
              <a:buNone/>
              <a:defRPr>
                <a:solidFill>
                  <a:schemeClr val="bg1"/>
                </a:solidFill>
              </a:defRPr>
            </a:lvl1pPr>
          </a:lstStyle>
          <a:p>
            <a:pPr lvl="0"/>
            <a:r>
              <a:rPr lang="en-US" noProof="0" smtClean="0"/>
              <a:t>Click to edit Master subtitle style</a:t>
            </a:r>
          </a:p>
        </p:txBody>
      </p:sp>
      <p:sp>
        <p:nvSpPr>
          <p:cNvPr id="3091" name="Rectangle 19"/>
          <p:cNvSpPr>
            <a:spLocks noGrp="1" noChangeArrowheads="1"/>
          </p:cNvSpPr>
          <p:nvPr>
            <p:ph type="ctrTitle" sz="quarter"/>
          </p:nvPr>
        </p:nvSpPr>
        <p:spPr>
          <a:xfrm>
            <a:off x="455632" y="760825"/>
            <a:ext cx="8226425" cy="582215"/>
          </a:xfrm>
        </p:spPr>
        <p:txBody>
          <a:bodyPr/>
          <a:lstStyle>
            <a:lvl1pPr algn="ctr">
              <a:defRPr sz="4200" b="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423474397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52669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spTree>
    <p:extLst>
      <p:ext uri="{BB962C8B-B14F-4D97-AF65-F5344CB8AC3E}">
        <p14:creationId xmlns:p14="http://schemas.microsoft.com/office/powerpoint/2010/main" val="314199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bg1"/>
                </a:solidFill>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24529271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389460"/>
            <a:ext cx="3478212"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2" y="1389460"/>
            <a:ext cx="3479800"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7574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270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837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602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469477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41107233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2499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1" y="608410"/>
            <a:ext cx="17780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8410"/>
            <a:ext cx="5181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400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3486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5" name="Line 24"/>
          <p:cNvSpPr>
            <a:spLocks noChangeShapeType="1"/>
          </p:cNvSpPr>
          <p:nvPr/>
        </p:nvSpPr>
        <p:spPr bwMode="auto">
          <a:xfrm>
            <a:off x="2106643" y="1913335"/>
            <a:ext cx="490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6" name="Line 53"/>
          <p:cNvSpPr>
            <a:spLocks noChangeShapeType="1"/>
          </p:cNvSpPr>
          <p:nvPr/>
        </p:nvSpPr>
        <p:spPr bwMode="auto">
          <a:xfrm>
            <a:off x="0" y="348615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3075" name="Rectangle 3"/>
          <p:cNvSpPr>
            <a:spLocks noGrp="1" noChangeArrowheads="1"/>
          </p:cNvSpPr>
          <p:nvPr>
            <p:ph type="subTitle" idx="1"/>
          </p:nvPr>
        </p:nvSpPr>
        <p:spPr>
          <a:xfrm>
            <a:off x="457219" y="1322785"/>
            <a:ext cx="8226425" cy="381000"/>
          </a:xfrm>
        </p:spPr>
        <p:txBody>
          <a:bodyPr anchor="ctr"/>
          <a:lstStyle>
            <a:lvl1pPr marL="0" indent="0" algn="ctr">
              <a:buFontTx/>
              <a:buNone/>
              <a:defRPr>
                <a:solidFill>
                  <a:schemeClr val="bg1"/>
                </a:solidFill>
              </a:defRPr>
            </a:lvl1pPr>
          </a:lstStyle>
          <a:p>
            <a:pPr lvl="0"/>
            <a:r>
              <a:rPr lang="en-US" noProof="0" smtClean="0"/>
              <a:t>Click to edit Master subtitle style</a:t>
            </a:r>
          </a:p>
        </p:txBody>
      </p:sp>
      <p:sp>
        <p:nvSpPr>
          <p:cNvPr id="3091" name="Rectangle 19"/>
          <p:cNvSpPr>
            <a:spLocks noGrp="1" noChangeArrowheads="1"/>
          </p:cNvSpPr>
          <p:nvPr>
            <p:ph type="ctrTitle" sz="quarter"/>
          </p:nvPr>
        </p:nvSpPr>
        <p:spPr>
          <a:xfrm>
            <a:off x="455632" y="760826"/>
            <a:ext cx="8226425" cy="582215"/>
          </a:xfrm>
        </p:spPr>
        <p:txBody>
          <a:bodyPr/>
          <a:lstStyle>
            <a:lvl1pPr algn="ctr">
              <a:defRPr sz="4200" b="0">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3036506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6"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89" y="4652859"/>
            <a:ext cx="3636484" cy="466936"/>
          </a:xfrm>
          <a:prstGeom prst="rect">
            <a:avLst/>
          </a:prstGeom>
        </p:spPr>
      </p:pic>
    </p:spTree>
    <p:extLst>
      <p:ext uri="{BB962C8B-B14F-4D97-AF65-F5344CB8AC3E}">
        <p14:creationId xmlns:p14="http://schemas.microsoft.com/office/powerpoint/2010/main" val="229445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143000"/>
            <a:ext cx="7543800" cy="1600200"/>
          </a:xfrm>
        </p:spPr>
        <p:txBody>
          <a:bodyPr anchor="b"/>
          <a:lstStyle>
            <a:lvl1pPr algn="ctr">
              <a:lnSpc>
                <a:spcPct val="100000"/>
              </a:lnSpc>
              <a:defRPr sz="4400" b="0">
                <a:solidFill>
                  <a:schemeClr val="bg1"/>
                </a:solidFill>
              </a:defRPr>
            </a:lvl1pPr>
          </a:lstStyle>
          <a:p>
            <a:r>
              <a:rPr lang="en-US" smtClean="0"/>
              <a:t>Click to edit Master title style</a:t>
            </a:r>
            <a:endParaRPr lang="en-US" dirty="0"/>
          </a:p>
        </p:txBody>
      </p:sp>
      <p:sp>
        <p:nvSpPr>
          <p:cNvPr id="79"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72850849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6"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89" y="4652859"/>
            <a:ext cx="3636484" cy="466936"/>
          </a:xfrm>
          <a:prstGeom prst="rect">
            <a:avLst/>
          </a:prstGeom>
        </p:spPr>
      </p:pic>
    </p:spTree>
    <p:extLst>
      <p:ext uri="{BB962C8B-B14F-4D97-AF65-F5344CB8AC3E}">
        <p14:creationId xmlns:p14="http://schemas.microsoft.com/office/powerpoint/2010/main" val="32083136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6"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7"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8"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389460"/>
            <a:ext cx="3478212"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1" y="1389460"/>
            <a:ext cx="3479800" cy="3028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8"/>
          <p:cNvSpPr>
            <a:spLocks noGrp="1" noChangeArrowheads="1"/>
          </p:cNvSpPr>
          <p:nvPr>
            <p:ph type="dt" sz="half" idx="10"/>
          </p:nvPr>
        </p:nvSpPr>
        <p:spPr/>
        <p:txBody>
          <a:bodyPr/>
          <a:lstStyle>
            <a:lvl1pPr eaLnBrk="1" hangingPunct="1">
              <a:defRPr/>
            </a:lvl1pPr>
          </a:lstStyle>
          <a:p>
            <a:pPr>
              <a:defRPr/>
            </a:pPr>
            <a:fld id="{F92BCA08-528C-42E4-A928-36E6E0CE4B93}" type="datetime1">
              <a:rPr lang="en-US"/>
              <a:pPr>
                <a:defRPr/>
              </a:pPr>
              <a:t>3/28/2017</a:t>
            </a:fld>
            <a:endParaRPr lang="en-US" sz="1400"/>
          </a:p>
        </p:txBody>
      </p:sp>
      <p:sp>
        <p:nvSpPr>
          <p:cNvPr id="10"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3929670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8"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9"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10"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8"/>
          <p:cNvSpPr>
            <a:spLocks noGrp="1" noChangeArrowheads="1"/>
          </p:cNvSpPr>
          <p:nvPr>
            <p:ph type="dt" sz="half" idx="10"/>
          </p:nvPr>
        </p:nvSpPr>
        <p:spPr/>
        <p:txBody>
          <a:bodyPr/>
          <a:lstStyle>
            <a:lvl1pPr eaLnBrk="1" hangingPunct="1">
              <a:defRPr/>
            </a:lvl1pPr>
          </a:lstStyle>
          <a:p>
            <a:pPr>
              <a:defRPr/>
            </a:pPr>
            <a:fld id="{93E31BA1-BE45-4178-85A6-77F3DE2EDCE6}" type="datetime1">
              <a:rPr lang="en-US"/>
              <a:pPr>
                <a:defRPr/>
              </a:pPr>
              <a:t>3/28/2017</a:t>
            </a:fld>
            <a:endParaRPr lang="en-US" sz="1400"/>
          </a:p>
        </p:txBody>
      </p:sp>
      <p:sp>
        <p:nvSpPr>
          <p:cNvPr id="12"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652664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4"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5"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6"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Rectangle 18"/>
          <p:cNvSpPr>
            <a:spLocks noGrp="1" noChangeArrowheads="1"/>
          </p:cNvSpPr>
          <p:nvPr>
            <p:ph type="dt" sz="half" idx="10"/>
          </p:nvPr>
        </p:nvSpPr>
        <p:spPr/>
        <p:txBody>
          <a:bodyPr/>
          <a:lstStyle>
            <a:lvl1pPr eaLnBrk="1" hangingPunct="1">
              <a:defRPr/>
            </a:lvl1pPr>
          </a:lstStyle>
          <a:p>
            <a:pPr>
              <a:defRPr/>
            </a:pPr>
            <a:fld id="{798E2369-DD82-46AA-A566-13E8727D571E}" type="datetime1">
              <a:rPr lang="en-US"/>
              <a:pPr>
                <a:defRPr/>
              </a:pPr>
              <a:t>3/28/2017</a:t>
            </a:fld>
            <a:endParaRPr lang="en-US" sz="1400"/>
          </a:p>
        </p:txBody>
      </p:sp>
      <p:sp>
        <p:nvSpPr>
          <p:cNvPr id="8"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3676571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3"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4"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5"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Grp="1" noChangeArrowheads="1"/>
          </p:cNvSpPr>
          <p:nvPr>
            <p:ph type="dt" sz="half" idx="10"/>
          </p:nvPr>
        </p:nvSpPr>
        <p:spPr/>
        <p:txBody>
          <a:bodyPr/>
          <a:lstStyle>
            <a:lvl1pPr eaLnBrk="1" hangingPunct="1">
              <a:defRPr/>
            </a:lvl1pPr>
          </a:lstStyle>
          <a:p>
            <a:pPr>
              <a:defRPr/>
            </a:pPr>
            <a:fld id="{ED3699DD-ECAC-4852-A283-1F340231821A}" type="datetime1">
              <a:rPr lang="en-US"/>
              <a:pPr>
                <a:defRPr/>
              </a:pPr>
              <a:t>3/28/2017</a:t>
            </a:fld>
            <a:endParaRPr lang="en-US" sz="1400"/>
          </a:p>
        </p:txBody>
      </p:sp>
      <p:sp>
        <p:nvSpPr>
          <p:cNvPr id="7"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2192933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6"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7"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8"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Rectangle 18"/>
          <p:cNvSpPr>
            <a:spLocks noGrp="1" noChangeArrowheads="1"/>
          </p:cNvSpPr>
          <p:nvPr>
            <p:ph type="dt" sz="half" idx="10"/>
          </p:nvPr>
        </p:nvSpPr>
        <p:spPr/>
        <p:txBody>
          <a:bodyPr/>
          <a:lstStyle>
            <a:lvl1pPr eaLnBrk="1" hangingPunct="1">
              <a:defRPr/>
            </a:lvl1pPr>
          </a:lstStyle>
          <a:p>
            <a:pPr>
              <a:defRPr/>
            </a:pPr>
            <a:fld id="{0370935F-941D-4EEF-A4CD-0A58883317B4}" type="datetime1">
              <a:rPr lang="en-US"/>
              <a:pPr>
                <a:defRPr/>
              </a:pPr>
              <a:t>3/28/2017</a:t>
            </a:fld>
            <a:endParaRPr lang="en-US" sz="1400"/>
          </a:p>
        </p:txBody>
      </p:sp>
      <p:sp>
        <p:nvSpPr>
          <p:cNvPr id="10"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2413786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6"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7"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8"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9" name="Rectangle 18"/>
          <p:cNvSpPr>
            <a:spLocks noGrp="1" noChangeArrowheads="1"/>
          </p:cNvSpPr>
          <p:nvPr>
            <p:ph type="dt" sz="half" idx="10"/>
          </p:nvPr>
        </p:nvSpPr>
        <p:spPr/>
        <p:txBody>
          <a:bodyPr/>
          <a:lstStyle>
            <a:lvl1pPr eaLnBrk="1" hangingPunct="1">
              <a:defRPr/>
            </a:lvl1pPr>
          </a:lstStyle>
          <a:p>
            <a:pPr>
              <a:defRPr/>
            </a:pPr>
            <a:fld id="{BE14A5B9-8804-486E-8DC0-8EB58792047E}" type="datetime1">
              <a:rPr lang="en-US"/>
              <a:pPr>
                <a:defRPr/>
              </a:pPr>
              <a:t>3/28/2017</a:t>
            </a:fld>
            <a:endParaRPr lang="en-US" sz="1400"/>
          </a:p>
        </p:txBody>
      </p:sp>
      <p:sp>
        <p:nvSpPr>
          <p:cNvPr id="10"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182085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5"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6"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7"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8"/>
          <p:cNvSpPr>
            <a:spLocks noGrp="1" noChangeArrowheads="1"/>
          </p:cNvSpPr>
          <p:nvPr>
            <p:ph type="dt" sz="half" idx="10"/>
          </p:nvPr>
        </p:nvSpPr>
        <p:spPr/>
        <p:txBody>
          <a:bodyPr/>
          <a:lstStyle>
            <a:lvl1pPr eaLnBrk="1" hangingPunct="1">
              <a:defRPr/>
            </a:lvl1pPr>
          </a:lstStyle>
          <a:p>
            <a:pPr>
              <a:defRPr/>
            </a:pPr>
            <a:fld id="{BDE90A68-FE61-43FD-B205-58E5A114D5C9}" type="datetime1">
              <a:rPr lang="en-US"/>
              <a:pPr>
                <a:defRPr/>
              </a:pPr>
              <a:t>3/28/2017</a:t>
            </a:fld>
            <a:endParaRPr lang="en-US" sz="1400"/>
          </a:p>
        </p:txBody>
      </p:sp>
      <p:sp>
        <p:nvSpPr>
          <p:cNvPr id="9"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6636178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smtClean="0">
              <a:solidFill>
                <a:srgbClr val="000000"/>
              </a:solidFill>
            </a:endParaRPr>
          </a:p>
        </p:txBody>
      </p:sp>
      <p:sp>
        <p:nvSpPr>
          <p:cNvPr id="5"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sp>
        <p:nvSpPr>
          <p:cNvPr id="6"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mtClean="0">
              <a:solidFill>
                <a:srgbClr val="000000"/>
              </a:solidFill>
            </a:endParaRPr>
          </a:p>
        </p:txBody>
      </p:sp>
      <p:pic>
        <p:nvPicPr>
          <p:cNvPr id="7" name="Picture 40" descr="iu_h_w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452"/>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58001" y="608410"/>
            <a:ext cx="17780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08410"/>
            <a:ext cx="5181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18"/>
          <p:cNvSpPr>
            <a:spLocks noGrp="1" noChangeArrowheads="1"/>
          </p:cNvSpPr>
          <p:nvPr>
            <p:ph type="dt" sz="half" idx="10"/>
          </p:nvPr>
        </p:nvSpPr>
        <p:spPr/>
        <p:txBody>
          <a:bodyPr/>
          <a:lstStyle>
            <a:lvl1pPr eaLnBrk="1" hangingPunct="1">
              <a:defRPr/>
            </a:lvl1pPr>
          </a:lstStyle>
          <a:p>
            <a:pPr>
              <a:defRPr/>
            </a:pPr>
            <a:fld id="{33EC049A-2515-491B-A7B9-18E1B7102F0C}" type="datetime1">
              <a:rPr lang="en-US"/>
              <a:pPr>
                <a:defRPr/>
              </a:pPr>
              <a:t>3/28/2017</a:t>
            </a:fld>
            <a:endParaRPr lang="en-US" sz="1400"/>
          </a:p>
        </p:txBody>
      </p:sp>
      <p:sp>
        <p:nvSpPr>
          <p:cNvPr id="9" name="Rectangle 19"/>
          <p:cNvSpPr>
            <a:spLocks noGrp="1" noChangeArrowheads="1"/>
          </p:cNvSpPr>
          <p:nvPr>
            <p:ph type="ftr" sz="quarter" idx="11"/>
          </p:nvPr>
        </p:nvSpPr>
        <p:spPr/>
        <p:txBody>
          <a:bodyPr/>
          <a:lstStyle>
            <a:lvl1pPr eaLnBrk="1" hangingPunct="1">
              <a:defRPr/>
            </a:lvl1pPr>
          </a:lstStyle>
          <a:p>
            <a:pPr>
              <a:defRPr/>
            </a:pPr>
            <a:r>
              <a:rPr lang="en-US"/>
              <a:t>Customize header: View menu/Header and Footer</a:t>
            </a:r>
            <a:endParaRPr lang="en-US" sz="1400"/>
          </a:p>
        </p:txBody>
      </p:sp>
    </p:spTree>
    <p:extLst>
      <p:ext uri="{BB962C8B-B14F-4D97-AF65-F5344CB8AC3E}">
        <p14:creationId xmlns:p14="http://schemas.microsoft.com/office/powerpoint/2010/main" val="3735351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363" y="941465"/>
            <a:ext cx="8498533" cy="383735"/>
          </a:xfrm>
          <a:noFill/>
          <a:ln>
            <a:noFill/>
          </a:ln>
        </p:spPr>
        <p:txBody>
          <a:bodyPr lIns="0" anchor="t">
            <a:noAutofit/>
          </a:bodyPr>
          <a:lstStyle>
            <a:lvl1pPr algn="l">
              <a:lnSpc>
                <a:spcPct val="85000"/>
              </a:lnSpc>
              <a:defRPr sz="4900" b="1" i="0" spc="148" baseline="0">
                <a:solidFill>
                  <a:schemeClr val="tx1">
                    <a:lumMod val="85000"/>
                    <a:lumOff val="15000"/>
                  </a:schemeClr>
                </a:solidFill>
                <a:latin typeface="Calibri" charset="0"/>
                <a:ea typeface="Calibri" charset="0"/>
                <a:cs typeface="Calibri" charset="0"/>
              </a:defRPr>
            </a:lvl1pPr>
          </a:lstStyle>
          <a:p>
            <a:r>
              <a:rPr lang="en-US" dirty="0" smtClean="0"/>
              <a:t>Report title</a:t>
            </a:r>
            <a:endParaRPr lang="en-US" dirty="0"/>
          </a:p>
        </p:txBody>
      </p:sp>
      <p:sp>
        <p:nvSpPr>
          <p:cNvPr id="20" name="Text Placeholder 19"/>
          <p:cNvSpPr>
            <a:spLocks noGrp="1"/>
          </p:cNvSpPr>
          <p:nvPr>
            <p:ph type="body" sz="quarter" idx="10"/>
          </p:nvPr>
        </p:nvSpPr>
        <p:spPr>
          <a:xfrm>
            <a:off x="393232" y="686406"/>
            <a:ext cx="3192650" cy="269081"/>
          </a:xfrm>
          <a:prstGeom prst="rect">
            <a:avLst/>
          </a:prstGeom>
        </p:spPr>
        <p:txBody>
          <a:bodyPr lIns="0"/>
          <a:lstStyle>
            <a:lvl1pPr marL="90262" marR="0" indent="-90262" algn="l" defTabSz="902618" rtl="0" eaLnBrk="1" fontAlgn="auto" latinLnBrk="0" hangingPunct="1">
              <a:lnSpc>
                <a:spcPct val="90000"/>
              </a:lnSpc>
              <a:spcBef>
                <a:spcPts val="1185"/>
              </a:spcBef>
              <a:spcAft>
                <a:spcPts val="197"/>
              </a:spcAft>
              <a:buClr>
                <a:schemeClr val="accent1"/>
              </a:buClr>
              <a:buSzPct val="100000"/>
              <a:buFont typeface="Calibri" panose="020F0502020204030204" pitchFamily="34" charset="0"/>
              <a:buChar char=" "/>
              <a:tabLst/>
              <a:defRPr b="0" i="0" spc="99" baseline="0">
                <a:solidFill>
                  <a:srgbClr val="53682B"/>
                </a:solidFill>
                <a:latin typeface="Times New Roman Regular" charset="0"/>
                <a:ea typeface="Times New Roman Regular" charset="0"/>
                <a:cs typeface="Times New Roman Regular" charset="0"/>
              </a:defRPr>
            </a:lvl1pPr>
          </a:lstStyle>
          <a:p>
            <a:pPr marL="90262" marR="0" lvl="0" indent="-90262" algn="l" defTabSz="902618" rtl="0" eaLnBrk="1" fontAlgn="auto" latinLnBrk="0" hangingPunct="1">
              <a:lnSpc>
                <a:spcPct val="90000"/>
              </a:lnSpc>
              <a:spcBef>
                <a:spcPts val="1185"/>
              </a:spcBef>
              <a:spcAft>
                <a:spcPts val="197"/>
              </a:spcAft>
              <a:buClr>
                <a:schemeClr val="accent1"/>
              </a:buClr>
              <a:buSzPct val="100000"/>
              <a:buFont typeface="Calibri" panose="020F0502020204030204" pitchFamily="34" charset="0"/>
              <a:buNone/>
              <a:tabLst/>
              <a:defRPr/>
            </a:pPr>
            <a:endParaRPr lang="en-US" sz="2000" b="0" i="0" kern="0" spc="197" dirty="0" smtClean="0">
              <a:solidFill>
                <a:srgbClr val="53682B"/>
              </a:solidFill>
              <a:latin typeface="Mercury Text G1 Roman" charset="0"/>
              <a:ea typeface="Mercury Text G1 Roman" charset="0"/>
              <a:cs typeface="Mercury Text G1 Roman" charset="0"/>
            </a:endParaRPr>
          </a:p>
        </p:txBody>
      </p:sp>
      <p:sp>
        <p:nvSpPr>
          <p:cNvPr id="22" name="Text Placeholder 21"/>
          <p:cNvSpPr>
            <a:spLocks noGrp="1"/>
          </p:cNvSpPr>
          <p:nvPr>
            <p:ph type="body" sz="quarter" idx="11" hasCustomPrompt="1"/>
          </p:nvPr>
        </p:nvSpPr>
        <p:spPr>
          <a:xfrm>
            <a:off x="421349" y="1443598"/>
            <a:ext cx="8282076" cy="247928"/>
          </a:xfrm>
          <a:prstGeom prst="rect">
            <a:avLst/>
          </a:prstGeom>
          <a:solidFill>
            <a:schemeClr val="tx1"/>
          </a:solidFill>
        </p:spPr>
        <p:txBody>
          <a:bodyPr lIns="32306" tIns="80764"/>
          <a:lstStyle>
            <a:lvl1pPr marL="90262" marR="0" indent="-90262" algn="l" defTabSz="902618" rtl="0" eaLnBrk="1" fontAlgn="auto" latinLnBrk="0" hangingPunct="1">
              <a:lnSpc>
                <a:spcPct val="90000"/>
              </a:lnSpc>
              <a:spcBef>
                <a:spcPts val="1185"/>
              </a:spcBef>
              <a:spcAft>
                <a:spcPts val="197"/>
              </a:spcAft>
              <a:buClr>
                <a:schemeClr val="accent1"/>
              </a:buClr>
              <a:buSzPct val="100000"/>
              <a:buFont typeface="Calibri" panose="020F0502020204030204" pitchFamily="34" charset="0"/>
              <a:buChar char=" "/>
              <a:tabLst/>
              <a:defRPr sz="1400" b="0" i="0">
                <a:solidFill>
                  <a:schemeClr val="bg1"/>
                </a:solidFill>
                <a:latin typeface="Times New Roman Regular" charset="0"/>
                <a:ea typeface="Times New Roman Regular" charset="0"/>
                <a:cs typeface="Times New Roman Regular" charset="0"/>
              </a:defRPr>
            </a:lvl1pPr>
          </a:lstStyle>
          <a:p>
            <a:pPr marL="90262" marR="0" lvl="0" indent="-90262" algn="l" defTabSz="902618" rtl="0" eaLnBrk="1" fontAlgn="auto" latinLnBrk="0" hangingPunct="1">
              <a:lnSpc>
                <a:spcPct val="90000"/>
              </a:lnSpc>
              <a:spcBef>
                <a:spcPts val="1185"/>
              </a:spcBef>
              <a:spcAft>
                <a:spcPts val="197"/>
              </a:spcAft>
              <a:buClr>
                <a:schemeClr val="accent1"/>
              </a:buClr>
              <a:buSzPct val="100000"/>
              <a:buFont typeface="Calibri" panose="020F0502020204030204" pitchFamily="34" charset="0"/>
              <a:buChar char=" "/>
              <a:tabLst/>
              <a:defRPr/>
            </a:pPr>
            <a:r>
              <a:rPr lang="en-US" sz="1400" b="0" i="0" kern="1200" spc="99" baseline="0" dirty="0" smtClean="0">
                <a:solidFill>
                  <a:schemeClr val="bg1"/>
                </a:solidFill>
                <a:effectLst/>
                <a:latin typeface="Mercury Text G1 Roman" charset="0"/>
                <a:ea typeface="Mercury Text G1 Roman" charset="0"/>
                <a:cs typeface="Mercury Text G1 Roman" charset="0"/>
              </a:rPr>
              <a:t>Subtitle</a:t>
            </a:r>
          </a:p>
        </p:txBody>
      </p:sp>
      <p:sp>
        <p:nvSpPr>
          <p:cNvPr id="29" name="Picture Placeholder 28"/>
          <p:cNvSpPr>
            <a:spLocks noGrp="1"/>
          </p:cNvSpPr>
          <p:nvPr>
            <p:ph type="pic" sz="quarter" idx="12" hasCustomPrompt="1"/>
          </p:nvPr>
        </p:nvSpPr>
        <p:spPr>
          <a:xfrm>
            <a:off x="430314" y="1956193"/>
            <a:ext cx="8273110" cy="2071202"/>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997265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grpSp>
        <p:nvGrpSpPr>
          <p:cNvPr id="5" name="Group 6"/>
          <p:cNvGrpSpPr>
            <a:grpSpLocks/>
          </p:cNvGrpSpPr>
          <p:nvPr/>
        </p:nvGrpSpPr>
        <p:grpSpPr bwMode="auto">
          <a:xfrm>
            <a:off x="304800" y="4286265"/>
            <a:ext cx="8580438" cy="663179"/>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457200"/>
            <a:ext cx="5410200" cy="93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143000"/>
            <a:ext cx="7543800" cy="1600200"/>
          </a:xfrm>
        </p:spPr>
        <p:txBody>
          <a:bodyPr anchor="b">
            <a:noAutofit/>
          </a:bodyPr>
          <a:lstStyle>
            <a:lvl1pPr algn="ctr">
              <a:defRPr sz="4400" b="0">
                <a:solidFill>
                  <a:schemeClr val="bg1"/>
                </a:solidFill>
              </a:defRPr>
            </a:lvl1pPr>
          </a:lstStyle>
          <a:p>
            <a:r>
              <a:rPr lang="en-US" smtClean="0"/>
              <a:t>Click to edit Master title style</a:t>
            </a:r>
            <a:endParaRPr lang="en-US" dirty="0"/>
          </a:p>
        </p:txBody>
      </p:sp>
      <p:sp>
        <p:nvSpPr>
          <p:cNvPr id="79" name="Rectangle 3"/>
          <p:cNvSpPr>
            <a:spLocks noGrp="1" noChangeArrowheads="1"/>
          </p:cNvSpPr>
          <p:nvPr>
            <p:ph type="subTitle" idx="1"/>
          </p:nvPr>
        </p:nvSpPr>
        <p:spPr>
          <a:xfrm>
            <a:off x="762001" y="2914650"/>
            <a:ext cx="7620000" cy="1314450"/>
          </a:xfrm>
        </p:spPr>
        <p:txBody>
          <a:bodyPr/>
          <a:lstStyle>
            <a:lvl1pPr marL="0" indent="0" algn="ctr">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6389244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4942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Rectangle 14"/>
          <p:cNvSpPr/>
          <p:nvPr userDrawn="1"/>
        </p:nvSpPr>
        <p:spPr>
          <a:xfrm>
            <a:off x="207819" y="151279"/>
            <a:ext cx="8728364" cy="4641252"/>
          </a:xfrm>
          <a:prstGeom prst="rect">
            <a:avLst/>
          </a:prstGeom>
          <a:solidFill>
            <a:srgbClr val="B1C56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6" tIns="41028" rIns="82056" bIns="41028" rtlCol="0" anchor="ctr"/>
          <a:lstStyle/>
          <a:p>
            <a:pPr algn="ctr" defTabSz="343172" eaLnBrk="0" fontAlgn="base" hangingPunct="0">
              <a:spcBef>
                <a:spcPct val="0"/>
              </a:spcBef>
              <a:spcAft>
                <a:spcPct val="0"/>
              </a:spcAft>
            </a:pPr>
            <a:endParaRPr lang="en-US" sz="1400" i="1" dirty="0">
              <a:solidFill>
                <a:srgbClr val="FFFFFF"/>
              </a:solidFill>
            </a:endParaRPr>
          </a:p>
        </p:txBody>
      </p:sp>
      <p:sp>
        <p:nvSpPr>
          <p:cNvPr id="7" name="Rectangle 6"/>
          <p:cNvSpPr/>
          <p:nvPr userDrawn="1"/>
        </p:nvSpPr>
        <p:spPr>
          <a:xfrm>
            <a:off x="2185269" y="151279"/>
            <a:ext cx="4773464" cy="2138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6" tIns="41028" rIns="82056" bIns="41028" rtlCol="0" anchor="ctr"/>
          <a:lstStyle/>
          <a:p>
            <a:pPr algn="ctr" defTabSz="343172" eaLnBrk="0" fontAlgn="base" hangingPunct="0">
              <a:spcBef>
                <a:spcPct val="0"/>
              </a:spcBef>
              <a:spcAft>
                <a:spcPct val="0"/>
              </a:spcAft>
            </a:pPr>
            <a:endParaRPr lang="en-US" sz="1400" i="1" dirty="0">
              <a:solidFill>
                <a:srgbClr val="FFFFFF"/>
              </a:solidFill>
            </a:endParaRPr>
          </a:p>
        </p:txBody>
      </p:sp>
      <p:sp>
        <p:nvSpPr>
          <p:cNvPr id="13" name="Slide Number Placeholder 12"/>
          <p:cNvSpPr>
            <a:spLocks noGrp="1"/>
          </p:cNvSpPr>
          <p:nvPr>
            <p:ph type="sldNum" sz="quarter" idx="12"/>
          </p:nvPr>
        </p:nvSpPr>
        <p:spPr>
          <a:xfrm>
            <a:off x="8581458" y="4830509"/>
            <a:ext cx="415636" cy="229527"/>
          </a:xfrm>
        </p:spPr>
        <p:txBody>
          <a:bodyPr/>
          <a:lstStyle>
            <a:lvl1pPr algn="r">
              <a:defRPr sz="1100" b="0" i="0">
                <a:solidFill>
                  <a:schemeClr val="tx1"/>
                </a:solidFill>
                <a:latin typeface="Calibri" charset="0"/>
                <a:ea typeface="Calibri" charset="0"/>
                <a:cs typeface="Calibri" charset="0"/>
              </a:defRPr>
            </a:lvl1pPr>
          </a:lstStyle>
          <a:p>
            <a:fld id="{4FAB73BC-B049-4115-A692-8D63A059BFB8}" type="slidenum">
              <a:rPr lang="en-US" smtClean="0">
                <a:solidFill>
                  <a:srgbClr val="000000"/>
                </a:solidFill>
              </a:rPr>
              <a:pPr/>
              <a:t>‹#›</a:t>
            </a:fld>
            <a:endParaRPr lang="en-US" dirty="0">
              <a:solidFill>
                <a:srgbClr val="000000"/>
              </a:solidFill>
            </a:endParaRPr>
          </a:p>
        </p:txBody>
      </p:sp>
      <p:sp>
        <p:nvSpPr>
          <p:cNvPr id="9" name="TextBox 8"/>
          <p:cNvSpPr txBox="1"/>
          <p:nvPr userDrawn="1"/>
        </p:nvSpPr>
        <p:spPr>
          <a:xfrm>
            <a:off x="2172178" y="171769"/>
            <a:ext cx="4792328" cy="390634"/>
          </a:xfrm>
          <a:prstGeom prst="rect">
            <a:avLst/>
          </a:prstGeom>
          <a:noFill/>
        </p:spPr>
        <p:txBody>
          <a:bodyPr wrap="square" lIns="82056" tIns="41028" rIns="82056" bIns="41028" rtlCol="0">
            <a:spAutoFit/>
          </a:bodyPr>
          <a:lstStyle/>
          <a:p>
            <a:pPr algn="ctr" defTabSz="343172" eaLnBrk="0" fontAlgn="base" hangingPunct="0">
              <a:spcBef>
                <a:spcPct val="0"/>
              </a:spcBef>
              <a:spcAft>
                <a:spcPct val="0"/>
              </a:spcAft>
            </a:pPr>
            <a:r>
              <a:rPr lang="en-US" sz="1000" i="1" kern="0" spc="90" dirty="0" smtClean="0">
                <a:solidFill>
                  <a:srgbClr val="FFFFFF"/>
                </a:solidFill>
                <a:latin typeface="Arial" charset="0"/>
                <a:ea typeface="Calibri" charset="0"/>
                <a:cs typeface="Calibri" charset="0"/>
              </a:rPr>
              <a:t>THE 2016 U.S. TRUST</a:t>
            </a:r>
            <a:r>
              <a:rPr lang="en-US" sz="1000" i="1" baseline="30000" dirty="0" smtClean="0">
                <a:solidFill>
                  <a:srgbClr val="FFFFFF"/>
                </a:solidFill>
                <a:latin typeface="Times New Roman" charset="0"/>
                <a:ea typeface="Times New Roman" charset="0"/>
                <a:cs typeface="Times New Roman" charset="0"/>
              </a:rPr>
              <a:t>®</a:t>
            </a:r>
            <a:r>
              <a:rPr lang="en-US" sz="1000" i="1" kern="0" spc="90" dirty="0" smtClean="0">
                <a:solidFill>
                  <a:srgbClr val="FFFFFF"/>
                </a:solidFill>
                <a:latin typeface="Arial" charset="0"/>
                <a:ea typeface="Calibri" charset="0"/>
                <a:cs typeface="Calibri" charset="0"/>
              </a:rPr>
              <a:t> STUDY OF HIGH NET WORTH PHILANTHROPY</a:t>
            </a:r>
            <a:endParaRPr lang="en-US" sz="1000" i="1" kern="0" spc="90" dirty="0">
              <a:solidFill>
                <a:srgbClr val="FFFFFF"/>
              </a:solidFill>
              <a:latin typeface="Arial" charset="0"/>
              <a:ea typeface="Calibri" charset="0"/>
              <a:cs typeface="Calibri" charset="0"/>
            </a:endParaRPr>
          </a:p>
        </p:txBody>
      </p:sp>
      <p:pic>
        <p:nvPicPr>
          <p:cNvPr id="11" name="Picture 10" descr="\\advasset\CIS\Assets Corporate\Wealth_Investment_Management\US Trust\Logos\Powerpoint\bac_ust_lo1_rgb_signature_pp.emf"/>
          <p:cNvPicPr>
            <a:picLocks noChangeAspect="1" noChangeArrowheads="1"/>
          </p:cNvPicPr>
          <p:nvPr userDrawn="1"/>
        </p:nvPicPr>
        <p:blipFill>
          <a:blip r:embed="rId2"/>
          <a:srcRect/>
          <a:stretch>
            <a:fillRect/>
          </a:stretch>
        </p:blipFill>
        <p:spPr bwMode="auto">
          <a:xfrm>
            <a:off x="221673" y="4853220"/>
            <a:ext cx="1254995" cy="202888"/>
          </a:xfrm>
          <a:prstGeom prst="rect">
            <a:avLst/>
          </a:prstGeom>
          <a:noFill/>
        </p:spPr>
      </p:pic>
    </p:spTree>
    <p:extLst>
      <p:ext uri="{BB962C8B-B14F-4D97-AF65-F5344CB8AC3E}">
        <p14:creationId xmlns:p14="http://schemas.microsoft.com/office/powerpoint/2010/main" val="58792683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207819" y="151279"/>
            <a:ext cx="8728364" cy="4641252"/>
          </a:xfrm>
          <a:prstGeom prst="rect">
            <a:avLst/>
          </a:prstGeom>
          <a:solidFill>
            <a:srgbClr val="EEEBE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6" tIns="41028" rIns="82056" bIns="41028" rtlCol="0" anchor="ctr"/>
          <a:lstStyle/>
          <a:p>
            <a:pPr algn="ctr" defTabSz="343172" eaLnBrk="0" fontAlgn="base" hangingPunct="0">
              <a:spcBef>
                <a:spcPct val="0"/>
              </a:spcBef>
              <a:spcAft>
                <a:spcPct val="0"/>
              </a:spcAft>
            </a:pPr>
            <a:endParaRPr lang="en-US" sz="1400" i="1" dirty="0">
              <a:solidFill>
                <a:srgbClr val="FFFFFF"/>
              </a:solidFill>
            </a:endParaRPr>
          </a:p>
        </p:txBody>
      </p:sp>
      <p:pic>
        <p:nvPicPr>
          <p:cNvPr id="20" name="Picture 19" descr="\\advasset\CIS\Assets Corporate\Wealth_Investment_Management\US Trust\Logos\Powerpoint\bac_ust_lo1_rgb_signature_pp.emf"/>
          <p:cNvPicPr>
            <a:picLocks noChangeAspect="1" noChangeArrowheads="1"/>
          </p:cNvPicPr>
          <p:nvPr userDrawn="1"/>
        </p:nvPicPr>
        <p:blipFill>
          <a:blip r:embed="rId2"/>
          <a:srcRect/>
          <a:stretch>
            <a:fillRect/>
          </a:stretch>
        </p:blipFill>
        <p:spPr bwMode="auto">
          <a:xfrm>
            <a:off x="221673" y="4853220"/>
            <a:ext cx="1254995" cy="202888"/>
          </a:xfrm>
          <a:prstGeom prst="rect">
            <a:avLst/>
          </a:prstGeom>
          <a:noFill/>
        </p:spPr>
      </p:pic>
      <p:sp>
        <p:nvSpPr>
          <p:cNvPr id="8" name="Slide Number Placeholder 12"/>
          <p:cNvSpPr txBox="1">
            <a:spLocks/>
          </p:cNvSpPr>
          <p:nvPr userDrawn="1"/>
        </p:nvSpPr>
        <p:spPr>
          <a:xfrm>
            <a:off x="8581458" y="4830509"/>
            <a:ext cx="415636" cy="229527"/>
          </a:xfrm>
          <a:prstGeom prst="rect">
            <a:avLst/>
          </a:prstGeom>
        </p:spPr>
        <p:txBody>
          <a:bodyPr vert="horz" lIns="82056" tIns="41028" rIns="82056" bIns="41028" rtlCol="0" anchor="ctr"/>
          <a:lstStyle>
            <a:defPPr>
              <a:defRPr lang="en-US"/>
            </a:defPPr>
            <a:lvl1pPr marL="0" algn="r" defTabSz="382416" rtl="0" eaLnBrk="1" latinLnBrk="0" hangingPunct="1">
              <a:defRPr sz="1200" b="1" i="0" kern="1200">
                <a:solidFill>
                  <a:schemeClr val="tx1"/>
                </a:solidFill>
                <a:latin typeface="Calibri" charset="0"/>
                <a:ea typeface="Calibri" charset="0"/>
                <a:cs typeface="Calibri" charset="0"/>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b="0" smtClean="0">
                <a:solidFill>
                  <a:srgbClr val="000000"/>
                </a:solidFill>
              </a:rPr>
              <a:pPr fontAlgn="base">
                <a:spcBef>
                  <a:spcPct val="0"/>
                </a:spcBef>
                <a:spcAft>
                  <a:spcPct val="0"/>
                </a:spcAft>
              </a:pPr>
              <a:t>‹#›</a:t>
            </a:fld>
            <a:endParaRPr lang="en-US" b="0" dirty="0">
              <a:solidFill>
                <a:srgbClr val="000000"/>
              </a:solidFill>
            </a:endParaRPr>
          </a:p>
        </p:txBody>
      </p:sp>
    </p:spTree>
    <p:extLst>
      <p:ext uri="{BB962C8B-B14F-4D97-AF65-F5344CB8AC3E}">
        <p14:creationId xmlns:p14="http://schemas.microsoft.com/office/powerpoint/2010/main" val="29370740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7900" spc="-49"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82056" rIns="82056">
            <a:normAutofit/>
          </a:bodyPr>
          <a:lstStyle>
            <a:lvl1pPr marL="0" indent="0" algn="l">
              <a:buNone/>
              <a:defRPr sz="2400" cap="all" spc="197" baseline="0">
                <a:solidFill>
                  <a:schemeClr val="tx2"/>
                </a:solidFill>
                <a:latin typeface="Calibri"/>
              </a:defRPr>
            </a:lvl1pPr>
            <a:lvl2pPr marL="451309" indent="0" algn="ctr">
              <a:buNone/>
              <a:defRPr sz="2400"/>
            </a:lvl2pPr>
            <a:lvl3pPr marL="902618" indent="0" algn="ctr">
              <a:buNone/>
              <a:defRPr sz="2400"/>
            </a:lvl3pPr>
            <a:lvl4pPr marL="1353927" indent="0" algn="ctr">
              <a:buNone/>
              <a:defRPr sz="2000"/>
            </a:lvl4pPr>
            <a:lvl5pPr marL="1805237" indent="0" algn="ctr">
              <a:buNone/>
              <a:defRPr sz="2000"/>
            </a:lvl5pPr>
            <a:lvl6pPr marL="2256545" indent="0" algn="ctr">
              <a:buNone/>
              <a:defRPr sz="2000"/>
            </a:lvl6pPr>
            <a:lvl7pPr marL="2707854" indent="0" algn="ctr">
              <a:buNone/>
              <a:defRPr sz="2000"/>
            </a:lvl7pPr>
            <a:lvl8pPr marL="3159164" indent="0" algn="ctr">
              <a:buNone/>
              <a:defRPr sz="2000"/>
            </a:lvl8pPr>
            <a:lvl9pPr marL="3610473"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04FC1C1-1102-4D3A-B83D-3EA0167CED67}" type="datetimeFigureOut">
              <a:rPr lang="en-US" dirty="0"/>
              <a:pPr/>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348231"/>
      </p:ext>
    </p:extLst>
  </p:cSld>
  <p:clrMapOvr>
    <a:masterClrMapping/>
  </p:clrMapOvr>
  <p:timing>
    <p:tnLst>
      <p:par>
        <p:cTn id="1" dur="indefinite" restart="never" nodeType="tmRoot"/>
      </p:par>
    </p:tnLst>
  </p:timing>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8E8D33-0EFF-4610-B50F-22C17568F540}" type="datetime1">
              <a:rPr lang="en-US" smtClean="0"/>
              <a:pPr/>
              <a:t>3/28/2017</a:t>
            </a:fld>
            <a:endParaRPr lang="en-US" dirty="0"/>
          </a:p>
        </p:txBody>
      </p:sp>
      <p:sp>
        <p:nvSpPr>
          <p:cNvPr id="5" name="Footer Placeholder 4"/>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294322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79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82056" rIns="82056" anchor="t" anchorCtr="0">
            <a:normAutofit/>
          </a:bodyPr>
          <a:lstStyle>
            <a:lvl1pPr marL="0" indent="0">
              <a:buNone/>
              <a:defRPr sz="2400" cap="all" spc="197" baseline="0">
                <a:solidFill>
                  <a:schemeClr val="tx2"/>
                </a:solidFill>
                <a:latin typeface="Calibri"/>
              </a:defRPr>
            </a:lvl1pPr>
            <a:lvl2pPr marL="451309" indent="0">
              <a:buNone/>
              <a:defRPr sz="1800">
                <a:solidFill>
                  <a:schemeClr val="tx1">
                    <a:tint val="75000"/>
                  </a:schemeClr>
                </a:solidFill>
              </a:defRPr>
            </a:lvl2pPr>
            <a:lvl3pPr marL="902618" indent="0">
              <a:buNone/>
              <a:defRPr sz="1600">
                <a:solidFill>
                  <a:schemeClr val="tx1">
                    <a:tint val="75000"/>
                  </a:schemeClr>
                </a:solidFill>
              </a:defRPr>
            </a:lvl3pPr>
            <a:lvl4pPr marL="1353927" indent="0">
              <a:buNone/>
              <a:defRPr sz="1400">
                <a:solidFill>
                  <a:schemeClr val="tx1">
                    <a:tint val="75000"/>
                  </a:schemeClr>
                </a:solidFill>
              </a:defRPr>
            </a:lvl4pPr>
            <a:lvl5pPr marL="1805237" indent="0">
              <a:buNone/>
              <a:defRPr sz="1400">
                <a:solidFill>
                  <a:schemeClr val="tx1">
                    <a:tint val="75000"/>
                  </a:schemeClr>
                </a:solidFill>
              </a:defRPr>
            </a:lvl5pPr>
            <a:lvl6pPr marL="2256545" indent="0">
              <a:buNone/>
              <a:defRPr sz="1400">
                <a:solidFill>
                  <a:schemeClr val="tx1">
                    <a:tint val="75000"/>
                  </a:schemeClr>
                </a:solidFill>
              </a:defRPr>
            </a:lvl6pPr>
            <a:lvl7pPr marL="2707854" indent="0">
              <a:buNone/>
              <a:defRPr sz="1400">
                <a:solidFill>
                  <a:schemeClr val="tx1">
                    <a:tint val="75000"/>
                  </a:schemeClr>
                </a:solidFill>
              </a:defRPr>
            </a:lvl7pPr>
            <a:lvl8pPr marL="3159164" indent="0">
              <a:buNone/>
              <a:defRPr sz="1400">
                <a:solidFill>
                  <a:schemeClr val="tx1">
                    <a:tint val="75000"/>
                  </a:schemeClr>
                </a:solidFill>
              </a:defRPr>
            </a:lvl8pPr>
            <a:lvl9pPr marL="3610473"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CC9B686-0AC7-4147-9E4D-6F9AB0518FA2}" type="datetime1">
              <a:rPr lang="en-US" smtClean="0"/>
              <a:pPr/>
              <a:t>3/28/2017</a:t>
            </a:fld>
            <a:endParaRPr lang="en-US" dirty="0"/>
          </a:p>
        </p:txBody>
      </p:sp>
      <p:sp>
        <p:nvSpPr>
          <p:cNvPr id="5" name="Footer Placeholder 4"/>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121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4D1CBE-CC2E-441B-8EE8-37A326B86009}" type="datetime1">
              <a:rPr lang="en-US" smtClean="0"/>
              <a:pPr/>
              <a:t>3/28/2017</a:t>
            </a:fld>
            <a:endParaRPr lang="en-US" dirty="0"/>
          </a:p>
        </p:txBody>
      </p:sp>
      <p:sp>
        <p:nvSpPr>
          <p:cNvPr id="6" name="Footer Placeholder 5"/>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5101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540"/>
            <a:ext cx="3703320" cy="552212"/>
          </a:xfrm>
        </p:spPr>
        <p:txBody>
          <a:bodyPr lIns="82056" rIns="82056" anchor="ctr">
            <a:normAutofit/>
          </a:bodyPr>
          <a:lstStyle>
            <a:lvl1pPr marL="0" indent="0">
              <a:buNone/>
              <a:defRPr sz="2000" b="0" cap="all" baseline="0">
                <a:solidFill>
                  <a:schemeClr val="tx2"/>
                </a:solidFill>
              </a:defRPr>
            </a:lvl1pPr>
            <a:lvl2pPr marL="451309" indent="0">
              <a:buNone/>
              <a:defRPr sz="2000" b="1"/>
            </a:lvl2pPr>
            <a:lvl3pPr marL="902618" indent="0">
              <a:buNone/>
              <a:defRPr sz="1800" b="1"/>
            </a:lvl3pPr>
            <a:lvl4pPr marL="1353927" indent="0">
              <a:buNone/>
              <a:defRPr sz="1600" b="1"/>
            </a:lvl4pPr>
            <a:lvl5pPr marL="1805237" indent="0">
              <a:buNone/>
              <a:defRPr sz="1600" b="1"/>
            </a:lvl5pPr>
            <a:lvl6pPr marL="2256545" indent="0">
              <a:buNone/>
              <a:defRPr sz="1600" b="1"/>
            </a:lvl6pPr>
            <a:lvl7pPr marL="2707854" indent="0">
              <a:buNone/>
              <a:defRPr sz="1600" b="1"/>
            </a:lvl7pPr>
            <a:lvl8pPr marL="3159164" indent="0">
              <a:buNone/>
              <a:defRPr sz="1600" b="1"/>
            </a:lvl8pPr>
            <a:lvl9pPr marL="36104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1936750"/>
            <a:ext cx="3703320" cy="253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384540"/>
            <a:ext cx="3703320" cy="552212"/>
          </a:xfrm>
        </p:spPr>
        <p:txBody>
          <a:bodyPr lIns="82056" rIns="82056" anchor="ctr">
            <a:normAutofit/>
          </a:bodyPr>
          <a:lstStyle>
            <a:lvl1pPr marL="0" indent="0">
              <a:buNone/>
              <a:defRPr sz="2000" b="0" cap="all" baseline="0">
                <a:solidFill>
                  <a:schemeClr val="tx2"/>
                </a:solidFill>
              </a:defRPr>
            </a:lvl1pPr>
            <a:lvl2pPr marL="451309" indent="0">
              <a:buNone/>
              <a:defRPr sz="2000" b="1"/>
            </a:lvl2pPr>
            <a:lvl3pPr marL="902618" indent="0">
              <a:buNone/>
              <a:defRPr sz="1800" b="1"/>
            </a:lvl3pPr>
            <a:lvl4pPr marL="1353927" indent="0">
              <a:buNone/>
              <a:defRPr sz="1600" b="1"/>
            </a:lvl4pPr>
            <a:lvl5pPr marL="1805237" indent="0">
              <a:buNone/>
              <a:defRPr sz="1600" b="1"/>
            </a:lvl5pPr>
            <a:lvl6pPr marL="2256545" indent="0">
              <a:buNone/>
              <a:defRPr sz="1600" b="1"/>
            </a:lvl6pPr>
            <a:lvl7pPr marL="2707854" indent="0">
              <a:buNone/>
              <a:defRPr sz="1600" b="1"/>
            </a:lvl7pPr>
            <a:lvl8pPr marL="3159164" indent="0">
              <a:buNone/>
              <a:defRPr sz="1600" b="1"/>
            </a:lvl8pPr>
            <a:lvl9pPr marL="36104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1936750"/>
            <a:ext cx="3703320" cy="2533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BA96A7-7CA3-4696-8DD2-48D47597AB4F}" type="datetime1">
              <a:rPr lang="en-US" smtClean="0"/>
              <a:pPr/>
              <a:t>3/28/2017</a:t>
            </a:fld>
            <a:endParaRPr lang="en-US" dirty="0"/>
          </a:p>
        </p:txBody>
      </p:sp>
      <p:sp>
        <p:nvSpPr>
          <p:cNvPr id="8" name="Footer Placeholder 7"/>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0318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572BE7-27BB-4D1C-B619-9A95BABB2EE0}" type="datetime1">
              <a:rPr lang="en-US" smtClean="0"/>
              <a:pPr/>
              <a:t>3/28/2017</a:t>
            </a:fld>
            <a:endParaRPr lang="en-US" dirty="0"/>
          </a:p>
        </p:txBody>
      </p:sp>
      <p:sp>
        <p:nvSpPr>
          <p:cNvPr id="4" name="Footer Placeholder 3"/>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18959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DE1882-A1B2-48BA-8BE5-3D3CB5290EDA}" type="datetimeFigureOut">
              <a:rPr lang="en-US" dirty="0"/>
              <a:pPr/>
              <a:t>3/28/2017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3206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prstClr val="white"/>
              </a:solidFill>
              <a:latin typeface="Lato Regular"/>
            </a:endParaRPr>
          </a:p>
        </p:txBody>
      </p:sp>
      <p:sp>
        <p:nvSpPr>
          <p:cNvPr id="9" name="Rectangle 2"/>
          <p:cNvSpPr>
            <a:spLocks noGrp="1" noChangeArrowheads="1"/>
          </p:cNvSpPr>
          <p:nvPr>
            <p:ph type="ctrTitle"/>
          </p:nvPr>
        </p:nvSpPr>
        <p:spPr>
          <a:xfrm>
            <a:off x="762000" y="1143000"/>
            <a:ext cx="7543800" cy="1600200"/>
          </a:xfrm>
        </p:spPr>
        <p:txBody>
          <a:bodyPr anchor="b"/>
          <a:lstStyle>
            <a:lvl1pPr algn="ctr">
              <a:defRPr sz="4400" b="0">
                <a:solidFill>
                  <a:schemeClr val="bg1"/>
                </a:solidFill>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762001" y="2914650"/>
            <a:ext cx="7620000" cy="1314450"/>
          </a:xfrm>
        </p:spPr>
        <p:txBody>
          <a:bodyPr/>
          <a:lstStyle>
            <a:lvl1pPr marL="0" indent="0" algn="ctr">
              <a:lnSpc>
                <a:spcPct val="100000"/>
              </a:lnSpc>
              <a:buFontTx/>
              <a:buNone/>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76338278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2"/>
            <a:ext cx="2400300" cy="2534343"/>
          </a:xfrm>
        </p:spPr>
        <p:txBody>
          <a:bodyPr lIns="82056" rIns="82056">
            <a:normAutofit/>
          </a:bodyPr>
          <a:lstStyle>
            <a:lvl1pPr marL="0" indent="0">
              <a:buNone/>
              <a:defRPr sz="1500">
                <a:solidFill>
                  <a:srgbClr val="FFFFFF"/>
                </a:solidFill>
              </a:defRPr>
            </a:lvl1pPr>
            <a:lvl2pPr marL="451309" indent="0">
              <a:buNone/>
              <a:defRPr sz="1200"/>
            </a:lvl2pPr>
            <a:lvl3pPr marL="902618" indent="0">
              <a:buNone/>
              <a:defRPr sz="1000"/>
            </a:lvl3pPr>
            <a:lvl4pPr marL="1353927" indent="0">
              <a:buNone/>
              <a:defRPr sz="900"/>
            </a:lvl4pPr>
            <a:lvl5pPr marL="1805237" indent="0">
              <a:buNone/>
              <a:defRPr sz="900"/>
            </a:lvl5pPr>
            <a:lvl6pPr marL="2256545" indent="0">
              <a:buNone/>
              <a:defRPr sz="900"/>
            </a:lvl6pPr>
            <a:lvl7pPr marL="2707854" indent="0">
              <a:buNone/>
              <a:defRPr sz="900"/>
            </a:lvl7pPr>
            <a:lvl8pPr marL="3159164" indent="0">
              <a:buNone/>
              <a:defRPr sz="900"/>
            </a:lvl8pPr>
            <a:lvl9pPr marL="361047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50" y="4844841"/>
            <a:ext cx="1963883" cy="273844"/>
          </a:xfrm>
        </p:spPr>
        <p:txBody>
          <a:bodyPr/>
          <a:lstStyle>
            <a:lvl1pPr algn="l">
              <a:defRPr/>
            </a:lvl1pPr>
          </a:lstStyle>
          <a:p>
            <a:fld id="{6147148D-5A7E-4D7D-BE84-A6B9C584B5AD}" type="datetime1">
              <a:rPr lang="en-US" smtClean="0"/>
              <a:pPr/>
              <a:t>3/28/2017</a:t>
            </a:fld>
            <a:endParaRPr lang="en-US" dirty="0"/>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r>
              <a:rPr lang="en-US" dirty="0" smtClean="0">
                <a:solidFill>
                  <a:srgbClr val="696464"/>
                </a:solidFill>
              </a:rPr>
              <a:t>For institutional use only. Preliminary Results. Not for distribution to the public.</a:t>
            </a:r>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96464"/>
                </a:solidFill>
              </a:rPr>
              <a:pPr/>
              <a:t>‹#›</a:t>
            </a:fld>
            <a:endParaRPr lang="en-US" dirty="0">
              <a:solidFill>
                <a:srgbClr val="696464"/>
              </a:solidFill>
            </a:endParaRPr>
          </a:p>
        </p:txBody>
      </p:sp>
    </p:spTree>
    <p:extLst>
      <p:ext uri="{BB962C8B-B14F-4D97-AF65-F5344CB8AC3E}">
        <p14:creationId xmlns:p14="http://schemas.microsoft.com/office/powerpoint/2010/main" val="9136760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7"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1"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 y="2"/>
            <a:ext cx="9143989" cy="3686307"/>
          </a:xfrm>
          <a:solidFill>
            <a:schemeClr val="bg2">
              <a:lumMod val="90000"/>
            </a:schemeClr>
          </a:solidFill>
        </p:spPr>
        <p:txBody>
          <a:bodyPr lIns="410281" tIns="410281" anchor="t"/>
          <a:lstStyle>
            <a:lvl1pPr marL="0" indent="0">
              <a:buNone/>
              <a:defRPr sz="3200"/>
            </a:lvl1pPr>
            <a:lvl2pPr marL="451309" indent="0">
              <a:buNone/>
              <a:defRPr sz="2800"/>
            </a:lvl2pPr>
            <a:lvl3pPr marL="902618" indent="0">
              <a:buNone/>
              <a:defRPr sz="2400"/>
            </a:lvl3pPr>
            <a:lvl4pPr marL="1353927" indent="0">
              <a:buNone/>
              <a:defRPr sz="2000"/>
            </a:lvl4pPr>
            <a:lvl5pPr marL="1805237" indent="0">
              <a:buNone/>
              <a:defRPr sz="2000"/>
            </a:lvl5pPr>
            <a:lvl6pPr marL="2256545" indent="0">
              <a:buNone/>
              <a:defRPr sz="2000"/>
            </a:lvl6pPr>
            <a:lvl7pPr marL="2707854" indent="0">
              <a:buNone/>
              <a:defRPr sz="2000"/>
            </a:lvl7pPr>
            <a:lvl8pPr marL="3159164" indent="0">
              <a:buNone/>
              <a:defRPr sz="2000"/>
            </a:lvl8pPr>
            <a:lvl9pPr marL="3610473"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 y="4430268"/>
            <a:ext cx="7589520" cy="445770"/>
          </a:xfrm>
        </p:spPr>
        <p:txBody>
          <a:bodyPr lIns="82056" tIns="0" rIns="82056" bIns="0">
            <a:normAutofit/>
          </a:bodyPr>
          <a:lstStyle>
            <a:lvl1pPr marL="0" indent="0">
              <a:spcBef>
                <a:spcPts val="0"/>
              </a:spcBef>
              <a:spcAft>
                <a:spcPts val="592"/>
              </a:spcAft>
              <a:buNone/>
              <a:defRPr sz="1500">
                <a:solidFill>
                  <a:srgbClr val="FFFFFF"/>
                </a:solidFill>
              </a:defRPr>
            </a:lvl1pPr>
            <a:lvl2pPr marL="451309" indent="0">
              <a:buNone/>
              <a:defRPr sz="1200"/>
            </a:lvl2pPr>
            <a:lvl3pPr marL="902618" indent="0">
              <a:buNone/>
              <a:defRPr sz="1000"/>
            </a:lvl3pPr>
            <a:lvl4pPr marL="1353927" indent="0">
              <a:buNone/>
              <a:defRPr sz="900"/>
            </a:lvl4pPr>
            <a:lvl5pPr marL="1805237" indent="0">
              <a:buNone/>
              <a:defRPr sz="900"/>
            </a:lvl5pPr>
            <a:lvl6pPr marL="2256545" indent="0">
              <a:buNone/>
              <a:defRPr sz="900"/>
            </a:lvl6pPr>
            <a:lvl7pPr marL="2707854" indent="0">
              <a:buNone/>
              <a:defRPr sz="900"/>
            </a:lvl7pPr>
            <a:lvl8pPr marL="3159164" indent="0">
              <a:buNone/>
              <a:defRPr sz="900"/>
            </a:lvl8pPr>
            <a:lvl9pPr marL="36104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49F6D-DBC0-4A26-B66B-2FD2FF8486A6}" type="datetime1">
              <a:rPr lang="en-US" smtClean="0"/>
              <a:pPr/>
              <a:t>3/28/2017</a:t>
            </a:fld>
            <a:endParaRPr lang="en-US" dirty="0"/>
          </a:p>
        </p:txBody>
      </p:sp>
      <p:sp>
        <p:nvSpPr>
          <p:cNvPr id="6" name="Footer Placeholder 5"/>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50673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1028" tIns="0" rIns="41028"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F8C03-71D7-44B0-A8DA-513057A11598}" type="datetime1">
              <a:rPr lang="en-US" smtClean="0"/>
              <a:pPr/>
              <a:t>3/28/2017</a:t>
            </a:fld>
            <a:endParaRPr lang="en-US" dirty="0"/>
          </a:p>
        </p:txBody>
      </p:sp>
      <p:sp>
        <p:nvSpPr>
          <p:cNvPr id="5" name="Footer Placeholder 4"/>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8646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26"/>
            <a:ext cx="1971675" cy="431992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71" y="309226"/>
            <a:ext cx="5800725" cy="4319924"/>
          </a:xfrm>
        </p:spPr>
        <p:txBody>
          <a:bodyPr vert="eaVert" lIns="41028" tIns="0" rIns="41028"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5A255-C4BE-4026-975E-84A2FFC245E9}" type="datetime1">
              <a:rPr lang="en-US" smtClean="0"/>
              <a:pPr/>
              <a:t>3/28/2017</a:t>
            </a:fld>
            <a:endParaRPr lang="en-US" dirty="0"/>
          </a:p>
        </p:txBody>
      </p:sp>
      <p:sp>
        <p:nvSpPr>
          <p:cNvPr id="5" name="Footer Placeholder 4"/>
          <p:cNvSpPr>
            <a:spLocks noGrp="1"/>
          </p:cNvSpPr>
          <p:nvPr>
            <p:ph type="ftr" sz="quarter" idx="11"/>
          </p:nvPr>
        </p:nvSpPr>
        <p:spPr/>
        <p:txBody>
          <a:bodyPr/>
          <a:lstStyle/>
          <a:p>
            <a:r>
              <a:rPr lang="en-US" dirty="0" smtClean="0"/>
              <a:t>For institutional use only. Preliminary Results. Not for distribution to the public.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95337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isclosure (Custom)">
    <p:spTree>
      <p:nvGrpSpPr>
        <p:cNvPr id="1" name=""/>
        <p:cNvGrpSpPr/>
        <p:nvPr/>
      </p:nvGrpSpPr>
      <p:grpSpPr>
        <a:xfrm>
          <a:off x="0" y="0"/>
          <a:ext cx="0" cy="0"/>
          <a:chOff x="0" y="0"/>
          <a:chExt cx="0" cy="0"/>
        </a:xfrm>
      </p:grpSpPr>
      <p:sp>
        <p:nvSpPr>
          <p:cNvPr id="4" name="Slide Number Placeholder 5"/>
          <p:cNvSpPr txBox="1">
            <a:spLocks/>
          </p:cNvSpPr>
          <p:nvPr userDrawn="1"/>
        </p:nvSpPr>
        <p:spPr>
          <a:xfrm>
            <a:off x="8526499" y="4868466"/>
            <a:ext cx="357187" cy="171450"/>
          </a:xfrm>
          <a:prstGeom prst="rect">
            <a:avLst/>
          </a:prstGeom>
        </p:spPr>
        <p:txBody>
          <a:bodyPr lIns="0" tIns="0" rIns="0" bIns="0" anchor="b"/>
          <a:lstStyle>
            <a:lvl1pPr algn="r">
              <a:defRPr sz="900">
                <a:solidFill>
                  <a:schemeClr val="tx2"/>
                </a:solidFill>
                <a:latin typeface="Calibri" pitchFamily="34" charset="0"/>
              </a:defRPr>
            </a:lvl1pPr>
          </a:lstStyle>
          <a:p>
            <a:pPr defTabSz="343172" eaLnBrk="0" fontAlgn="base" hangingPunct="0">
              <a:spcBef>
                <a:spcPct val="0"/>
              </a:spcBef>
              <a:spcAft>
                <a:spcPct val="0"/>
              </a:spcAft>
              <a:defRPr/>
            </a:pPr>
            <a:fld id="{B5D56C97-FF99-4AE4-8A87-BC6002E07C6A}" type="slidenum">
              <a:rPr lang="en-US" sz="700" i="1" smtClean="0">
                <a:solidFill>
                  <a:srgbClr val="000000"/>
                </a:solidFill>
                <a:ea typeface="ＭＳ Ｐゴシック" charset="0"/>
                <a:cs typeface="ＭＳ Ｐゴシック" charset="0"/>
              </a:rPr>
              <a:pPr defTabSz="343172" eaLnBrk="0" fontAlgn="base" hangingPunct="0">
                <a:spcBef>
                  <a:spcPct val="0"/>
                </a:spcBef>
                <a:spcAft>
                  <a:spcPct val="0"/>
                </a:spcAft>
                <a:defRPr/>
              </a:pPr>
              <a:t>‹#›</a:t>
            </a:fld>
            <a:endParaRPr lang="en-US" sz="700" i="1" dirty="0">
              <a:solidFill>
                <a:srgbClr val="000000"/>
              </a:solidFill>
              <a:ea typeface="ＭＳ Ｐゴシック" charset="0"/>
              <a:cs typeface="ＭＳ Ｐゴシック" charset="0"/>
            </a:endParaRPr>
          </a:p>
        </p:txBody>
      </p:sp>
      <p:sp>
        <p:nvSpPr>
          <p:cNvPr id="6" name="Content Placeholder 2"/>
          <p:cNvSpPr>
            <a:spLocks noGrp="1"/>
          </p:cNvSpPr>
          <p:nvPr>
            <p:ph idx="1"/>
          </p:nvPr>
        </p:nvSpPr>
        <p:spPr>
          <a:xfrm>
            <a:off x="457200" y="1027517"/>
            <a:ext cx="8229600" cy="3293269"/>
          </a:xfrm>
          <a:prstGeom prst="rect">
            <a:avLst/>
          </a:prstGeom>
        </p:spPr>
        <p:txBody>
          <a:bodyPr/>
          <a:lstStyle>
            <a:lvl1pPr marL="0" indent="0">
              <a:lnSpc>
                <a:spcPct val="100000"/>
              </a:lnSpc>
              <a:spcBef>
                <a:spcPts val="148"/>
              </a:spcBef>
              <a:buNone/>
              <a:defRPr sz="600" i="0">
                <a:solidFill>
                  <a:schemeClr val="tx1"/>
                </a:solidFill>
                <a:latin typeface="Calibri"/>
              </a:defRPr>
            </a:lvl1pPr>
            <a:lvl2pPr marL="0" indent="0">
              <a:lnSpc>
                <a:spcPct val="100000"/>
              </a:lnSpc>
              <a:spcBef>
                <a:spcPts val="148"/>
              </a:spcBef>
              <a:buNone/>
              <a:tabLst/>
              <a:defRPr sz="600" i="0" spc="-8" baseline="0">
                <a:solidFill>
                  <a:schemeClr val="tx1"/>
                </a:solidFill>
                <a:latin typeface="Calibri"/>
              </a:defRPr>
            </a:lvl2pPr>
            <a:lvl3pPr marL="88147" indent="-85797">
              <a:lnSpc>
                <a:spcPct val="100000"/>
              </a:lnSpc>
              <a:spcBef>
                <a:spcPts val="148"/>
              </a:spcBef>
              <a:buNone/>
              <a:defRPr sz="600" i="0" spc="-15" baseline="0">
                <a:solidFill>
                  <a:schemeClr val="tx1"/>
                </a:solidFill>
                <a:latin typeface="Calibri"/>
              </a:defRPr>
            </a:lvl3pPr>
            <a:lvl4pPr marL="0" indent="0">
              <a:lnSpc>
                <a:spcPct val="100000"/>
              </a:lnSpc>
              <a:spcBef>
                <a:spcPts val="148"/>
              </a:spcBef>
              <a:buNone/>
              <a:defRPr sz="600" i="0" spc="-22" baseline="0">
                <a:solidFill>
                  <a:schemeClr val="tx1"/>
                </a:solidFill>
                <a:latin typeface="Calibri"/>
              </a:defRPr>
            </a:lvl4pPr>
            <a:lvl5pPr marL="0" indent="0">
              <a:buFontTx/>
              <a:buNone/>
              <a:defRPr sz="600" b="1">
                <a:latin typeface="Calibri"/>
              </a:defRPr>
            </a:lvl5pPr>
          </a:lstStyle>
          <a:p>
            <a:pPr lvl="0"/>
            <a:r>
              <a:rPr lang="en-US" dirty="0" smtClean="0"/>
              <a:t>Click to edit Master text styles</a:t>
            </a:r>
          </a:p>
          <a:p>
            <a:pPr lvl="1"/>
            <a:r>
              <a:rPr lang="en-US" dirty="0" smtClean="0"/>
              <a:t>Second level (Condensed 0.1)</a:t>
            </a:r>
          </a:p>
          <a:p>
            <a:pPr lvl="2"/>
            <a:r>
              <a:rPr lang="en-US" dirty="0" smtClean="0"/>
              <a:t>Third level (Condensed 0.2)</a:t>
            </a:r>
          </a:p>
          <a:p>
            <a:pPr lvl="3"/>
            <a:r>
              <a:rPr lang="en-US" dirty="0" smtClean="0"/>
              <a:t>Fourth level (Condensed 0.3)</a:t>
            </a:r>
          </a:p>
          <a:p>
            <a:pPr lvl="4"/>
            <a:r>
              <a:rPr lang="en-US" dirty="0" smtClean="0"/>
              <a:t>Fifth level</a:t>
            </a:r>
          </a:p>
        </p:txBody>
      </p:sp>
      <p:sp>
        <p:nvSpPr>
          <p:cNvPr id="3" name="Title 2"/>
          <p:cNvSpPr>
            <a:spLocks noGrp="1"/>
          </p:cNvSpPr>
          <p:nvPr>
            <p:ph type="title"/>
          </p:nvPr>
        </p:nvSpPr>
        <p:spPr>
          <a:xfrm>
            <a:off x="457219" y="260918"/>
            <a:ext cx="8228013" cy="608409"/>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789750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642416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D9B24E-92B8-4DDB-A7FD-B4D1BFDAEC37}"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49BD6B37-8C08-41DD-BE11-1054C25B78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41704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82DEFA-52A2-49B7-9098-FA03D6F2304B}"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EB4B6528-E817-4A42-A168-E6B9F02DA4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983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49FDB1-15AB-4612-981D-7EC84000DCD5}" type="datetime1">
              <a:rPr lang="en-US">
                <a:solidFill>
                  <a:srgbClr val="000000"/>
                </a:solidFill>
              </a:rPr>
              <a:pPr>
                <a:defRPr/>
              </a:pPr>
              <a:t>3/28/2017</a:t>
            </a:fld>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50621E4-1268-4B31-AAA3-30B97DEB26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9737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280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D5FA278-A169-4CC7-AD91-3A69748F31F4}" type="datetime1">
              <a:rPr lang="en-US">
                <a:solidFill>
                  <a:srgbClr val="000000"/>
                </a:solidFill>
              </a:rPr>
              <a:pPr>
                <a:defRPr/>
              </a:pPr>
              <a:t>3/28/2017</a:t>
            </a:fld>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2F41F50D-36FF-4CF5-B60D-C1993163A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7990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0.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0.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2.xml"/><Relationship Id="rId1" Type="http://schemas.openxmlformats.org/officeDocument/2006/relationships/slideLayout" Target="../slideLayouts/slideLayout140.xml"/><Relationship Id="rId5" Type="http://schemas.openxmlformats.org/officeDocument/2006/relationships/image" Target="../media/image13.png"/><Relationship Id="rId4" Type="http://schemas.openxmlformats.org/officeDocument/2006/relationships/image" Target="../media/image1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image" Target="../media/image2.png"/><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0.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0.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0861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530716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Lst>
  <p:txStyles>
    <p:titleStyle>
      <a:lvl1pPr algn="ctr" defTabSz="914378" rtl="0" eaLnBrk="1" latinLnBrk="0" hangingPunct="1">
        <a:spcBef>
          <a:spcPct val="0"/>
        </a:spcBef>
        <a:buNone/>
        <a:defRPr sz="4000" b="1" kern="1200">
          <a:solidFill>
            <a:schemeClr val="bg2"/>
          </a:solidFill>
          <a:latin typeface="+mj-lt"/>
          <a:ea typeface="+mj-ea"/>
          <a:cs typeface="+mj-cs"/>
        </a:defRPr>
      </a:lvl1pPr>
    </p:titleStyle>
    <p:bodyStyle>
      <a:lvl1pPr marL="342892" indent="-342892" algn="l" defTabSz="914378"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1252" name="Rectangle 4"/>
          <p:cNvSpPr>
            <a:spLocks noGrp="1" noChangeArrowheads="1"/>
          </p:cNvSpPr>
          <p:nvPr>
            <p:ph type="dt" sz="half" idx="2"/>
          </p:nvPr>
        </p:nvSpPr>
        <p:spPr bwMode="auto">
          <a:xfrm>
            <a:off x="6553200" y="428625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fld id="{291C0C7B-E33E-4A7F-82EB-C2504F71678D}" type="datetime1">
              <a:rPr lang="en-US">
                <a:solidFill>
                  <a:srgbClr val="000000"/>
                </a:solidFill>
              </a:rPr>
              <a:pPr defTabSz="914400" fontAlgn="base">
                <a:spcBef>
                  <a:spcPct val="0"/>
                </a:spcBef>
                <a:spcAft>
                  <a:spcPct val="0"/>
                </a:spcAft>
                <a:defRPr/>
              </a:pPr>
              <a:t>3/28/2017</a:t>
            </a:fld>
            <a:endParaRPr lang="en-US" dirty="0">
              <a:solidFill>
                <a:srgbClr val="000000"/>
              </a:solidFill>
            </a:endParaRPr>
          </a:p>
        </p:txBody>
      </p:sp>
      <p:sp>
        <p:nvSpPr>
          <p:cNvPr id="181253" name="Rectangle 5"/>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2039A0F2-B8C4-47DD-A37F-570C1780E8EE}"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1259409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1252" name="Rectangle 4"/>
          <p:cNvSpPr>
            <a:spLocks noGrp="1" noChangeArrowheads="1"/>
          </p:cNvSpPr>
          <p:nvPr>
            <p:ph type="dt" sz="half" idx="2"/>
          </p:nvPr>
        </p:nvSpPr>
        <p:spPr bwMode="auto">
          <a:xfrm>
            <a:off x="6553200" y="428625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fld id="{291C0C7B-E33E-4A7F-82EB-C2504F71678D}" type="datetime1">
              <a:rPr lang="en-US">
                <a:solidFill>
                  <a:srgbClr val="000000"/>
                </a:solidFill>
              </a:rPr>
              <a:pPr defTabSz="914400" fontAlgn="base">
                <a:spcBef>
                  <a:spcPct val="0"/>
                </a:spcBef>
                <a:spcAft>
                  <a:spcPct val="0"/>
                </a:spcAft>
                <a:defRPr/>
              </a:pPr>
              <a:t>3/28/2017</a:t>
            </a:fld>
            <a:endParaRPr lang="en-US" dirty="0">
              <a:solidFill>
                <a:srgbClr val="000000"/>
              </a:solidFill>
            </a:endParaRPr>
          </a:p>
        </p:txBody>
      </p:sp>
      <p:sp>
        <p:nvSpPr>
          <p:cNvPr id="181253" name="Rectangle 5"/>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2039A0F2-B8C4-47DD-A37F-570C1780E8EE}"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24133953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alpha val="85000"/>
              </a:schemeClr>
            </a:gs>
            <a:gs pos="83000">
              <a:schemeClr val="bg1"/>
            </a:gs>
            <a:gs pos="30000">
              <a:schemeClr val="bg1">
                <a:lumMod val="95000"/>
                <a:alpha val="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774503"/>
            <a:ext cx="9144000" cy="368998"/>
          </a:xfrm>
          <a:prstGeom prst="rect">
            <a:avLst/>
          </a:prstGeom>
        </p:spPr>
      </p:pic>
      <p:pic>
        <p:nvPicPr>
          <p:cNvPr id="10" name="Picture 9"/>
          <p:cNvPicPr>
            <a:picLocks noChangeAspect="1"/>
          </p:cNvPicPr>
          <p:nvPr userDrawn="1"/>
        </p:nvPicPr>
        <p:blipFill>
          <a:blip r:embed="rId4"/>
          <a:stretch>
            <a:fillRect/>
          </a:stretch>
        </p:blipFill>
        <p:spPr>
          <a:xfrm>
            <a:off x="342912" y="4883367"/>
            <a:ext cx="967129" cy="148858"/>
          </a:xfrm>
          <a:prstGeom prst="rect">
            <a:avLst/>
          </a:prstGeom>
        </p:spPr>
      </p:pic>
    </p:spTree>
    <p:extLst>
      <p:ext uri="{BB962C8B-B14F-4D97-AF65-F5344CB8AC3E}">
        <p14:creationId xmlns:p14="http://schemas.microsoft.com/office/powerpoint/2010/main" val="1510884843"/>
      </p:ext>
    </p:extLst>
  </p:cSld>
  <p:clrMap bg1="lt1" tx1="dk1" bg2="lt2" tx2="dk2" accent1="accent1" accent2="accent2" accent3="accent3" accent4="accent4" accent5="accent5" accent6="accent6" hlink="hlink" folHlink="folHlink"/>
  <p:sldLayoutIdLst>
    <p:sldLayoutId id="214748389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marL="0" marR="0" indent="0" algn="l" defTabSz="342789" rtl="0" eaLnBrk="1" fontAlgn="base" latinLnBrk="0" hangingPunct="1">
        <a:lnSpc>
          <a:spcPct val="100000"/>
        </a:lnSpc>
        <a:spcBef>
          <a:spcPct val="0"/>
        </a:spcBef>
        <a:spcAft>
          <a:spcPct val="0"/>
        </a:spcAft>
        <a:buClrTx/>
        <a:buSzTx/>
        <a:buFontTx/>
        <a:buNone/>
        <a:tabLst/>
        <a:defRPr sz="2400" b="0" i="0" kern="1200" cap="none" spc="15" baseline="0">
          <a:solidFill>
            <a:schemeClr val="tx2"/>
          </a:solidFill>
          <a:latin typeface="Arial"/>
          <a:ea typeface="HelveticaNeueLT Std Med Cn" panose="020B0606030502030204" pitchFamily="34" charset="0"/>
          <a:cs typeface="HelveticaNeueLT Std Med Cn" panose="020B0606030502030204" pitchFamily="34" charset="0"/>
        </a:defRPr>
      </a:lvl1pPr>
      <a:lvl2pPr algn="l" defTabSz="342789" rtl="0" fontAlgn="base">
        <a:spcBef>
          <a:spcPct val="0"/>
        </a:spcBef>
        <a:spcAft>
          <a:spcPct val="0"/>
        </a:spcAft>
        <a:defRPr sz="1900" b="1">
          <a:solidFill>
            <a:srgbClr val="5BAC35"/>
          </a:solidFill>
          <a:latin typeface="Arial Narrow" pitchFamily="34" charset="0"/>
        </a:defRPr>
      </a:lvl2pPr>
      <a:lvl3pPr algn="l" defTabSz="342789" rtl="0" fontAlgn="base">
        <a:spcBef>
          <a:spcPct val="0"/>
        </a:spcBef>
        <a:spcAft>
          <a:spcPct val="0"/>
        </a:spcAft>
        <a:defRPr sz="1900" b="1">
          <a:solidFill>
            <a:srgbClr val="5BAC35"/>
          </a:solidFill>
          <a:latin typeface="Arial Narrow" pitchFamily="34" charset="0"/>
        </a:defRPr>
      </a:lvl3pPr>
      <a:lvl4pPr algn="l" defTabSz="342789" rtl="0" fontAlgn="base">
        <a:spcBef>
          <a:spcPct val="0"/>
        </a:spcBef>
        <a:spcAft>
          <a:spcPct val="0"/>
        </a:spcAft>
        <a:defRPr sz="1900" b="1">
          <a:solidFill>
            <a:srgbClr val="5BAC35"/>
          </a:solidFill>
          <a:latin typeface="Arial Narrow" pitchFamily="34" charset="0"/>
        </a:defRPr>
      </a:lvl4pPr>
      <a:lvl5pPr algn="l" defTabSz="342789" rtl="0" fontAlgn="base">
        <a:spcBef>
          <a:spcPct val="0"/>
        </a:spcBef>
        <a:spcAft>
          <a:spcPct val="0"/>
        </a:spcAft>
        <a:defRPr sz="1900" b="1">
          <a:solidFill>
            <a:srgbClr val="5BAC35"/>
          </a:solidFill>
          <a:latin typeface="Arial Narrow" pitchFamily="34" charset="0"/>
        </a:defRPr>
      </a:lvl5pPr>
      <a:lvl6pPr marL="342789" algn="l" defTabSz="342789" rtl="0" fontAlgn="base">
        <a:spcBef>
          <a:spcPct val="0"/>
        </a:spcBef>
        <a:spcAft>
          <a:spcPct val="0"/>
        </a:spcAft>
        <a:defRPr sz="1900" b="1">
          <a:solidFill>
            <a:srgbClr val="5BAC35"/>
          </a:solidFill>
          <a:latin typeface="Arial Narrow" pitchFamily="34" charset="0"/>
        </a:defRPr>
      </a:lvl6pPr>
      <a:lvl7pPr marL="685577" algn="l" defTabSz="342789" rtl="0" fontAlgn="base">
        <a:spcBef>
          <a:spcPct val="0"/>
        </a:spcBef>
        <a:spcAft>
          <a:spcPct val="0"/>
        </a:spcAft>
        <a:defRPr sz="1900" b="1">
          <a:solidFill>
            <a:srgbClr val="5BAC35"/>
          </a:solidFill>
          <a:latin typeface="Arial Narrow" pitchFamily="34" charset="0"/>
        </a:defRPr>
      </a:lvl7pPr>
      <a:lvl8pPr marL="1028366" algn="l" defTabSz="342789" rtl="0" fontAlgn="base">
        <a:spcBef>
          <a:spcPct val="0"/>
        </a:spcBef>
        <a:spcAft>
          <a:spcPct val="0"/>
        </a:spcAft>
        <a:defRPr sz="1900" b="1">
          <a:solidFill>
            <a:srgbClr val="5BAC35"/>
          </a:solidFill>
          <a:latin typeface="Arial Narrow" pitchFamily="34" charset="0"/>
        </a:defRPr>
      </a:lvl8pPr>
      <a:lvl9pPr marL="1371154" algn="l" defTabSz="342789" rtl="0" fontAlgn="base">
        <a:spcBef>
          <a:spcPct val="0"/>
        </a:spcBef>
        <a:spcAft>
          <a:spcPct val="0"/>
        </a:spcAft>
        <a:defRPr sz="1900" b="1">
          <a:solidFill>
            <a:srgbClr val="5BAC35"/>
          </a:solidFill>
          <a:latin typeface="Arial Narrow" pitchFamily="34" charset="0"/>
        </a:defRPr>
      </a:lvl9pPr>
    </p:titleStyle>
    <p:bodyStyle>
      <a:lvl1pPr marL="182821" indent="-182821" algn="l" defTabSz="342789" rtl="0" fontAlgn="base">
        <a:spcBef>
          <a:spcPts val="1200"/>
        </a:spcBef>
        <a:spcAft>
          <a:spcPct val="0"/>
        </a:spcAft>
        <a:buSzPct val="90000"/>
        <a:buFontTx/>
        <a:buBlip>
          <a:blip r:embed="rId5"/>
        </a:buBlip>
        <a:defRPr sz="1500" kern="1200">
          <a:solidFill>
            <a:srgbClr val="6B6F71"/>
          </a:solidFill>
          <a:latin typeface="Arial"/>
          <a:ea typeface="+mn-ea"/>
          <a:cs typeface="Arial"/>
        </a:defRPr>
      </a:lvl1pPr>
      <a:lvl2pPr marL="365642" indent="-182821" algn="l" defTabSz="342789" rtl="0" fontAlgn="base">
        <a:spcBef>
          <a:spcPts val="225"/>
        </a:spcBef>
        <a:spcAft>
          <a:spcPct val="0"/>
        </a:spcAft>
        <a:buClr>
          <a:schemeClr val="tx2">
            <a:lumMod val="50000"/>
          </a:schemeClr>
        </a:buClr>
        <a:buFont typeface="Arial" panose="020B0604020202020204" pitchFamily="34" charset="0"/>
        <a:buChar char="−"/>
        <a:defRPr sz="1200" kern="1200">
          <a:solidFill>
            <a:srgbClr val="6B6F71"/>
          </a:solidFill>
          <a:latin typeface="Arial"/>
          <a:ea typeface="+mn-ea"/>
          <a:cs typeface="Arial"/>
        </a:defRPr>
      </a:lvl2pPr>
      <a:lvl3pPr marL="548462" indent="-182821" algn="l" defTabSz="342789" rtl="0" fontAlgn="base">
        <a:spcBef>
          <a:spcPts val="600"/>
        </a:spcBef>
        <a:spcAft>
          <a:spcPct val="0"/>
        </a:spcAft>
        <a:buFont typeface="Arial"/>
        <a:buChar char="•"/>
        <a:defRPr sz="1600" kern="1200">
          <a:solidFill>
            <a:srgbClr val="6B6F71"/>
          </a:solidFill>
          <a:latin typeface="Arial"/>
          <a:ea typeface="+mn-ea"/>
          <a:cs typeface="Arial"/>
        </a:defRPr>
      </a:lvl3pPr>
      <a:lvl4pPr marL="731282" indent="-182821" algn="l" defTabSz="342789" rtl="0" fontAlgn="base">
        <a:spcBef>
          <a:spcPts val="600"/>
        </a:spcBef>
        <a:spcAft>
          <a:spcPct val="0"/>
        </a:spcAft>
        <a:buSzPct val="100000"/>
        <a:buFont typeface="Arial"/>
        <a:buChar char="•"/>
        <a:defRPr sz="1400" kern="1200">
          <a:solidFill>
            <a:srgbClr val="6B6F71"/>
          </a:solidFill>
          <a:latin typeface="Arial"/>
          <a:ea typeface="+mn-ea"/>
          <a:cs typeface="Arial"/>
        </a:defRPr>
      </a:lvl4pPr>
      <a:lvl5pPr marL="914103" indent="-182821" algn="l" defTabSz="342789" rtl="0" fontAlgn="base">
        <a:spcBef>
          <a:spcPts val="600"/>
        </a:spcBef>
        <a:spcAft>
          <a:spcPct val="0"/>
        </a:spcAft>
        <a:buFont typeface="Arial"/>
        <a:buChar char="•"/>
        <a:defRPr sz="1400" kern="1200">
          <a:solidFill>
            <a:srgbClr val="6B6F71"/>
          </a:solidFill>
          <a:latin typeface="Arial"/>
          <a:ea typeface="+mn-ea"/>
          <a:cs typeface="Arial"/>
        </a:defRPr>
      </a:lvl5pPr>
      <a:lvl6pPr marL="1885337" indent="-171394" algn="l" defTabSz="342789" rtl="0" eaLnBrk="1" latinLnBrk="0" hangingPunct="1">
        <a:spcBef>
          <a:spcPct val="20000"/>
        </a:spcBef>
        <a:buFont typeface="Arial"/>
        <a:buChar char="•"/>
        <a:defRPr sz="1500" kern="1200">
          <a:solidFill>
            <a:schemeClr val="tx1"/>
          </a:solidFill>
          <a:latin typeface="+mn-lt"/>
          <a:ea typeface="+mn-ea"/>
          <a:cs typeface="+mn-cs"/>
        </a:defRPr>
      </a:lvl6pPr>
      <a:lvl7pPr marL="2228126" indent="-171394" algn="l" defTabSz="342789" rtl="0" eaLnBrk="1" latinLnBrk="0" hangingPunct="1">
        <a:spcBef>
          <a:spcPct val="20000"/>
        </a:spcBef>
        <a:buFont typeface="Arial"/>
        <a:buChar char="•"/>
        <a:defRPr sz="1500" kern="1200">
          <a:solidFill>
            <a:schemeClr val="tx1"/>
          </a:solidFill>
          <a:latin typeface="+mn-lt"/>
          <a:ea typeface="+mn-ea"/>
          <a:cs typeface="+mn-cs"/>
        </a:defRPr>
      </a:lvl7pPr>
      <a:lvl8pPr marL="2570914" indent="-171394" algn="l" defTabSz="342789" rtl="0" eaLnBrk="1" latinLnBrk="0" hangingPunct="1">
        <a:spcBef>
          <a:spcPct val="20000"/>
        </a:spcBef>
        <a:buFont typeface="Arial"/>
        <a:buChar char="•"/>
        <a:defRPr sz="1500" kern="1200">
          <a:solidFill>
            <a:schemeClr val="tx1"/>
          </a:solidFill>
          <a:latin typeface="+mn-lt"/>
          <a:ea typeface="+mn-ea"/>
          <a:cs typeface="+mn-cs"/>
        </a:defRPr>
      </a:lvl8pPr>
      <a:lvl9pPr marL="2913703" indent="-171394" algn="l" defTabSz="342789"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89" rtl="0" eaLnBrk="1" latinLnBrk="0" hangingPunct="1">
        <a:defRPr sz="1300" kern="1200">
          <a:solidFill>
            <a:schemeClr val="tx1"/>
          </a:solidFill>
          <a:latin typeface="+mn-lt"/>
          <a:ea typeface="+mn-ea"/>
          <a:cs typeface="+mn-cs"/>
        </a:defRPr>
      </a:lvl1pPr>
      <a:lvl2pPr marL="342789" algn="l" defTabSz="342789" rtl="0" eaLnBrk="1" latinLnBrk="0" hangingPunct="1">
        <a:defRPr sz="1300" kern="1200">
          <a:solidFill>
            <a:schemeClr val="tx1"/>
          </a:solidFill>
          <a:latin typeface="+mn-lt"/>
          <a:ea typeface="+mn-ea"/>
          <a:cs typeface="+mn-cs"/>
        </a:defRPr>
      </a:lvl2pPr>
      <a:lvl3pPr marL="685577" algn="l" defTabSz="342789" rtl="0" eaLnBrk="1" latinLnBrk="0" hangingPunct="1">
        <a:defRPr sz="1300" kern="1200">
          <a:solidFill>
            <a:schemeClr val="tx1"/>
          </a:solidFill>
          <a:latin typeface="+mn-lt"/>
          <a:ea typeface="+mn-ea"/>
          <a:cs typeface="+mn-cs"/>
        </a:defRPr>
      </a:lvl3pPr>
      <a:lvl4pPr marL="1028366" algn="l" defTabSz="342789" rtl="0" eaLnBrk="1" latinLnBrk="0" hangingPunct="1">
        <a:defRPr sz="1300" kern="1200">
          <a:solidFill>
            <a:schemeClr val="tx1"/>
          </a:solidFill>
          <a:latin typeface="+mn-lt"/>
          <a:ea typeface="+mn-ea"/>
          <a:cs typeface="+mn-cs"/>
        </a:defRPr>
      </a:lvl4pPr>
      <a:lvl5pPr marL="1371154" algn="l" defTabSz="342789" rtl="0" eaLnBrk="1" latinLnBrk="0" hangingPunct="1">
        <a:defRPr sz="1300" kern="1200">
          <a:solidFill>
            <a:schemeClr val="tx1"/>
          </a:solidFill>
          <a:latin typeface="+mn-lt"/>
          <a:ea typeface="+mn-ea"/>
          <a:cs typeface="+mn-cs"/>
        </a:defRPr>
      </a:lvl5pPr>
      <a:lvl6pPr marL="1713943" algn="l" defTabSz="342789" rtl="0" eaLnBrk="1" latinLnBrk="0" hangingPunct="1">
        <a:defRPr sz="1300" kern="1200">
          <a:solidFill>
            <a:schemeClr val="tx1"/>
          </a:solidFill>
          <a:latin typeface="+mn-lt"/>
          <a:ea typeface="+mn-ea"/>
          <a:cs typeface="+mn-cs"/>
        </a:defRPr>
      </a:lvl6pPr>
      <a:lvl7pPr marL="2056731" algn="l" defTabSz="342789" rtl="0" eaLnBrk="1" latinLnBrk="0" hangingPunct="1">
        <a:defRPr sz="1300" kern="1200">
          <a:solidFill>
            <a:schemeClr val="tx1"/>
          </a:solidFill>
          <a:latin typeface="+mn-lt"/>
          <a:ea typeface="+mn-ea"/>
          <a:cs typeface="+mn-cs"/>
        </a:defRPr>
      </a:lvl7pPr>
      <a:lvl8pPr marL="2399520" algn="l" defTabSz="342789" rtl="0" eaLnBrk="1" latinLnBrk="0" hangingPunct="1">
        <a:defRPr sz="1300" kern="1200">
          <a:solidFill>
            <a:schemeClr val="tx1"/>
          </a:solidFill>
          <a:latin typeface="+mn-lt"/>
          <a:ea typeface="+mn-ea"/>
          <a:cs typeface="+mn-cs"/>
        </a:defRPr>
      </a:lvl8pPr>
      <a:lvl9pPr marL="2742309" algn="l" defTabSz="342789"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19" y="628650"/>
            <a:ext cx="8226425"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5613" y="1338263"/>
            <a:ext cx="79105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19" rIns="0"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p:nvPr/>
        </p:nvSpPr>
        <p:spPr>
          <a:xfrm>
            <a:off x="0" y="0"/>
            <a:ext cx="9144000" cy="228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152400" y="4972050"/>
            <a:ext cx="4114800" cy="9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3381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189" algn="l" rtl="0" eaLnBrk="1" fontAlgn="base" hangingPunct="1">
        <a:lnSpc>
          <a:spcPct val="75000"/>
        </a:lnSpc>
        <a:spcBef>
          <a:spcPct val="0"/>
        </a:spcBef>
        <a:spcAft>
          <a:spcPct val="0"/>
        </a:spcAft>
        <a:defRPr sz="3200">
          <a:solidFill>
            <a:srgbClr val="FF0000"/>
          </a:solidFill>
          <a:latin typeface="Arial Black" pitchFamily="34" charset="0"/>
        </a:defRPr>
      </a:lvl6pPr>
      <a:lvl7pPr marL="914378" algn="l" rtl="0" eaLnBrk="1" fontAlgn="base" hangingPunct="1">
        <a:lnSpc>
          <a:spcPct val="75000"/>
        </a:lnSpc>
        <a:spcBef>
          <a:spcPct val="0"/>
        </a:spcBef>
        <a:spcAft>
          <a:spcPct val="0"/>
        </a:spcAft>
        <a:defRPr sz="3200">
          <a:solidFill>
            <a:srgbClr val="FF0000"/>
          </a:solidFill>
          <a:latin typeface="Arial Black" pitchFamily="34" charset="0"/>
        </a:defRPr>
      </a:lvl7pPr>
      <a:lvl8pPr marL="1371566" algn="l" rtl="0" eaLnBrk="1" fontAlgn="base" hangingPunct="1">
        <a:lnSpc>
          <a:spcPct val="75000"/>
        </a:lnSpc>
        <a:spcBef>
          <a:spcPct val="0"/>
        </a:spcBef>
        <a:spcAft>
          <a:spcPct val="0"/>
        </a:spcAft>
        <a:defRPr sz="3200">
          <a:solidFill>
            <a:srgbClr val="FF0000"/>
          </a:solidFill>
          <a:latin typeface="Arial Black" pitchFamily="34" charset="0"/>
        </a:defRPr>
      </a:lvl8pPr>
      <a:lvl9pPr marL="1828754"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indent="-342892"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26" indent="-190496" algn="l" rtl="0" eaLnBrk="1" fontAlgn="base" hangingPunct="1">
        <a:lnSpc>
          <a:spcPts val="2125"/>
        </a:lnSpc>
        <a:spcBef>
          <a:spcPts val="988"/>
        </a:spcBef>
        <a:spcAft>
          <a:spcPts val="1200"/>
        </a:spcAft>
        <a:buClr>
          <a:schemeClr val="tx2"/>
        </a:buClr>
        <a:buFont typeface="Wingdings" charset="0"/>
        <a:buChar char="§"/>
        <a:defRPr sz="1600">
          <a:solidFill>
            <a:srgbClr val="8F8F8D"/>
          </a:solidFill>
          <a:latin typeface="Lato Regular"/>
          <a:ea typeface="MS PGothic" pitchFamily="34" charset="-128"/>
          <a:cs typeface="Lato Regular"/>
        </a:defRPr>
      </a:lvl2pPr>
      <a:lvl3pPr marL="885803" indent="-136522" algn="l" rtl="0" eaLnBrk="1" fontAlgn="base" hangingPunct="1">
        <a:lnSpc>
          <a:spcPct val="85000"/>
        </a:lnSpc>
        <a:spcBef>
          <a:spcPts val="600"/>
        </a:spcBef>
        <a:spcAft>
          <a:spcPct val="0"/>
        </a:spcAft>
        <a:buClr>
          <a:schemeClr val="tx2"/>
        </a:buClr>
        <a:buFont typeface="Wingdings" charset="0"/>
        <a:buChar char="§"/>
        <a:defRPr sz="1600">
          <a:solidFill>
            <a:srgbClr val="8F8F8D"/>
          </a:solidFill>
          <a:latin typeface="Lato Regular"/>
          <a:ea typeface="MS PGothic" pitchFamily="34" charset="-128"/>
          <a:cs typeface="Lato Regular"/>
        </a:defRPr>
      </a:lvl3pPr>
      <a:lvl4pPr marL="1141385" indent="-209545" algn="l" rtl="0" eaLnBrk="1" fontAlgn="base" hangingPunct="1">
        <a:lnSpc>
          <a:spcPct val="85000"/>
        </a:lnSpc>
        <a:spcBef>
          <a:spcPts val="600"/>
        </a:spcBef>
        <a:spcAft>
          <a:spcPct val="0"/>
        </a:spcAft>
        <a:buClr>
          <a:schemeClr val="tx2"/>
        </a:buClr>
        <a:buFont typeface="Wingdings" charset="0"/>
        <a:buChar char="§"/>
        <a:defRPr sz="1400">
          <a:solidFill>
            <a:srgbClr val="8F8F8D"/>
          </a:solidFill>
          <a:latin typeface="Lato Regular"/>
          <a:ea typeface="MS PGothic" pitchFamily="34" charset="-128"/>
          <a:cs typeface="Lato Regular"/>
        </a:defRPr>
      </a:lvl4pPr>
      <a:lvl5pPr marL="1369979" indent="-171446" algn="l" rtl="0" eaLnBrk="1" fontAlgn="base" hangingPunct="1">
        <a:lnSpc>
          <a:spcPct val="85000"/>
        </a:lnSpc>
        <a:spcBef>
          <a:spcPct val="20000"/>
        </a:spcBef>
        <a:spcAft>
          <a:spcPct val="0"/>
        </a:spcAft>
        <a:buClr>
          <a:schemeClr val="tx2"/>
        </a:buClr>
        <a:buFont typeface="Wingdings" charset="0"/>
        <a:buChar char="§"/>
        <a:defRPr sz="1400">
          <a:solidFill>
            <a:srgbClr val="8F8F8D"/>
          </a:solidFill>
          <a:latin typeface="Lato Regular"/>
          <a:ea typeface="MS PGothic" pitchFamily="34" charset="-128"/>
          <a:cs typeface="Lato Regular"/>
        </a:defRPr>
      </a:lvl5pPr>
      <a:lvl6pPr marL="2514537" indent="-228594"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726" indent="-228594" algn="l" rtl="0" eaLnBrk="1" fontAlgn="base" hangingPunct="1">
        <a:lnSpc>
          <a:spcPct val="85000"/>
        </a:lnSpc>
        <a:spcBef>
          <a:spcPct val="20000"/>
        </a:spcBef>
        <a:spcAft>
          <a:spcPct val="0"/>
        </a:spcAft>
        <a:buChar char="»"/>
        <a:defRPr sz="2000">
          <a:solidFill>
            <a:schemeClr val="tx1"/>
          </a:solidFill>
          <a:latin typeface="+mn-lt"/>
          <a:ea typeface="+mn-ea"/>
        </a:defRPr>
      </a:lvl7pPr>
      <a:lvl8pPr marL="3428915" indent="-228594"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103" indent="-228594"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19" y="628650"/>
            <a:ext cx="8226425" cy="4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338263"/>
            <a:ext cx="79105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0"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2"/>
          <p:cNvSpPr/>
          <p:nvPr/>
        </p:nvSpPr>
        <p:spPr>
          <a:xfrm>
            <a:off x="0" y="0"/>
            <a:ext cx="9144000" cy="228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endParaRPr lang="en-US"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bwMode="auto">
          <a:xfrm>
            <a:off x="152400" y="4972050"/>
            <a:ext cx="4114800" cy="9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4076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200" kern="1200" spc="-40">
          <a:solidFill>
            <a:schemeClr val="tx1"/>
          </a:solidFill>
          <a:latin typeface="Lato Black"/>
          <a:ea typeface="MS PGothic" pitchFamily="34" charset="-128"/>
          <a:cs typeface="Lato Black"/>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189" algn="l" rtl="0" fontAlgn="base">
        <a:lnSpc>
          <a:spcPct val="75000"/>
        </a:lnSpc>
        <a:spcBef>
          <a:spcPct val="0"/>
        </a:spcBef>
        <a:spcAft>
          <a:spcPct val="0"/>
        </a:spcAft>
        <a:defRPr sz="3200">
          <a:solidFill>
            <a:srgbClr val="FF0000"/>
          </a:solidFill>
          <a:latin typeface="Arial Black" pitchFamily="34" charset="0"/>
        </a:defRPr>
      </a:lvl6pPr>
      <a:lvl7pPr marL="914378" algn="l" rtl="0" fontAlgn="base">
        <a:lnSpc>
          <a:spcPct val="75000"/>
        </a:lnSpc>
        <a:spcBef>
          <a:spcPct val="0"/>
        </a:spcBef>
        <a:spcAft>
          <a:spcPct val="0"/>
        </a:spcAft>
        <a:defRPr sz="3200">
          <a:solidFill>
            <a:srgbClr val="FF0000"/>
          </a:solidFill>
          <a:latin typeface="Arial Black" pitchFamily="34" charset="0"/>
        </a:defRPr>
      </a:lvl7pPr>
      <a:lvl8pPr marL="1371566" algn="l" rtl="0" fontAlgn="base">
        <a:lnSpc>
          <a:spcPct val="75000"/>
        </a:lnSpc>
        <a:spcBef>
          <a:spcPct val="0"/>
        </a:spcBef>
        <a:spcAft>
          <a:spcPct val="0"/>
        </a:spcAft>
        <a:defRPr sz="3200">
          <a:solidFill>
            <a:srgbClr val="FF0000"/>
          </a:solidFill>
          <a:latin typeface="Arial Black" pitchFamily="34" charset="0"/>
        </a:defRPr>
      </a:lvl8pPr>
      <a:lvl9pPr marL="1828754" algn="l" rtl="0" fontAlgn="base">
        <a:lnSpc>
          <a:spcPct val="75000"/>
        </a:lnSpc>
        <a:spcBef>
          <a:spcPct val="0"/>
        </a:spcBef>
        <a:spcAft>
          <a:spcPct val="0"/>
        </a:spcAft>
        <a:defRPr sz="3200">
          <a:solidFill>
            <a:srgbClr val="FF0000"/>
          </a:solidFill>
          <a:latin typeface="Arial Black" pitchFamily="34" charset="0"/>
        </a:defRPr>
      </a:lvl9pPr>
    </p:titleStyle>
    <p:bodyStyle>
      <a:lvl1pPr marL="342892" indent="-685783" algn="l" rtl="0" eaLnBrk="0" fontAlgn="base" hangingPunct="0">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26" indent="-190496" algn="l" rtl="0" eaLnBrk="0" fontAlgn="base" hangingPunct="0">
        <a:lnSpc>
          <a:spcPts val="2125"/>
        </a:lnSpc>
        <a:spcBef>
          <a:spcPts val="988"/>
        </a:spcBef>
        <a:spcAft>
          <a:spcPts val="1200"/>
        </a:spcAft>
        <a:buClr>
          <a:schemeClr val="tx2"/>
        </a:buClr>
        <a:buFont typeface="Wingdings" pitchFamily="2" charset="2"/>
        <a:buChar char="§"/>
        <a:defRPr sz="1600">
          <a:solidFill>
            <a:srgbClr val="8F8F8D"/>
          </a:solidFill>
          <a:latin typeface="Lato Regular"/>
          <a:ea typeface="MS PGothic" pitchFamily="34" charset="-128"/>
          <a:cs typeface="Lato Regular"/>
        </a:defRPr>
      </a:lvl2pPr>
      <a:lvl3pPr marL="885803" indent="-136522" algn="l" rtl="0" eaLnBrk="0" fontAlgn="base" hangingPunct="0">
        <a:lnSpc>
          <a:spcPct val="85000"/>
        </a:lnSpc>
        <a:spcBef>
          <a:spcPts val="600"/>
        </a:spcBef>
        <a:spcAft>
          <a:spcPct val="0"/>
        </a:spcAft>
        <a:buClr>
          <a:schemeClr val="tx2"/>
        </a:buClr>
        <a:buFont typeface="Wingdings" pitchFamily="2" charset="2"/>
        <a:buChar char="§"/>
        <a:defRPr sz="1600">
          <a:solidFill>
            <a:srgbClr val="8F8F8D"/>
          </a:solidFill>
          <a:latin typeface="Lato Regular"/>
          <a:ea typeface="MS PGothic" pitchFamily="34" charset="-128"/>
          <a:cs typeface="Lato Regular"/>
        </a:defRPr>
      </a:lvl3pPr>
      <a:lvl4pPr marL="1141385" indent="-209545" algn="l" rtl="0" eaLnBrk="0" fontAlgn="base" hangingPunct="0">
        <a:lnSpc>
          <a:spcPct val="85000"/>
        </a:lnSpc>
        <a:spcBef>
          <a:spcPts val="6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4pPr>
      <a:lvl5pPr marL="1369979" indent="-171446" algn="l" rtl="0" eaLnBrk="0" fontAlgn="base" hangingPunct="0">
        <a:lnSpc>
          <a:spcPct val="85000"/>
        </a:lnSpc>
        <a:spcBef>
          <a:spcPct val="200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5pPr>
      <a:lvl6pPr marL="2514537" indent="-228594" algn="l" rtl="0" fontAlgn="base">
        <a:lnSpc>
          <a:spcPct val="85000"/>
        </a:lnSpc>
        <a:spcBef>
          <a:spcPct val="20000"/>
        </a:spcBef>
        <a:spcAft>
          <a:spcPct val="0"/>
        </a:spcAft>
        <a:buChar char="»"/>
        <a:defRPr sz="2000">
          <a:solidFill>
            <a:schemeClr val="tx1"/>
          </a:solidFill>
          <a:latin typeface="+mn-lt"/>
          <a:ea typeface="+mn-ea"/>
        </a:defRPr>
      </a:lvl6pPr>
      <a:lvl7pPr marL="2971726" indent="-228594" algn="l" rtl="0" fontAlgn="base">
        <a:lnSpc>
          <a:spcPct val="85000"/>
        </a:lnSpc>
        <a:spcBef>
          <a:spcPct val="20000"/>
        </a:spcBef>
        <a:spcAft>
          <a:spcPct val="0"/>
        </a:spcAft>
        <a:buChar char="»"/>
        <a:defRPr sz="2000">
          <a:solidFill>
            <a:schemeClr val="tx1"/>
          </a:solidFill>
          <a:latin typeface="+mn-lt"/>
          <a:ea typeface="+mn-ea"/>
        </a:defRPr>
      </a:lvl7pPr>
      <a:lvl8pPr marL="3428915" indent="-228594" algn="l" rtl="0" fontAlgn="base">
        <a:lnSpc>
          <a:spcPct val="85000"/>
        </a:lnSpc>
        <a:spcBef>
          <a:spcPct val="20000"/>
        </a:spcBef>
        <a:spcAft>
          <a:spcPct val="0"/>
        </a:spcAft>
        <a:buChar char="»"/>
        <a:defRPr sz="2000">
          <a:solidFill>
            <a:schemeClr val="tx1"/>
          </a:solidFill>
          <a:latin typeface="+mn-lt"/>
          <a:ea typeface="+mn-ea"/>
        </a:defRPr>
      </a:lvl8pPr>
      <a:lvl9pPr marL="3886103" indent="-228594" algn="l" rtl="0" fontAlgn="base">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1027" name="Rectangle 2"/>
          <p:cNvSpPr>
            <a:spLocks noGrp="1" noChangeArrowheads="1"/>
          </p:cNvSpPr>
          <p:nvPr>
            <p:ph type="title"/>
          </p:nvPr>
        </p:nvSpPr>
        <p:spPr bwMode="auto">
          <a:xfrm>
            <a:off x="1524015" y="608410"/>
            <a:ext cx="7110413"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525588" y="1389460"/>
            <a:ext cx="7110412"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289" y="4652859"/>
            <a:ext cx="3636484" cy="466936"/>
          </a:xfrm>
          <a:prstGeom prst="rect">
            <a:avLst/>
          </a:prstGeom>
        </p:spPr>
      </p:pic>
    </p:spTree>
    <p:extLst>
      <p:ext uri="{BB962C8B-B14F-4D97-AF65-F5344CB8AC3E}">
        <p14:creationId xmlns:p14="http://schemas.microsoft.com/office/powerpoint/2010/main" val="40834816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p:txStyles>
    <p:title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189"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378"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566"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754" algn="l" rtl="0" eaLnBrk="1" fontAlgn="base" hangingPunct="1">
        <a:spcBef>
          <a:spcPct val="0"/>
        </a:spcBef>
        <a:spcAft>
          <a:spcPct val="0"/>
        </a:spcAft>
        <a:defRPr sz="3400" b="1">
          <a:solidFill>
            <a:schemeClr val="accent1"/>
          </a:solidFill>
          <a:latin typeface="Arial" charset="0"/>
          <a:ea typeface="ＭＳ Ｐゴシック" pitchFamily="1" charset="-128"/>
        </a:defRPr>
      </a:lvl9pPr>
    </p:titleStyle>
    <p:bodyStyle>
      <a:lvl1pPr marL="342892" indent="-342892" algn="l" rtl="0" eaLnBrk="1" fontAlgn="base" hangingPunct="1">
        <a:spcBef>
          <a:spcPct val="20000"/>
        </a:spcBef>
        <a:spcAft>
          <a:spcPct val="0"/>
        </a:spcAft>
        <a:buChar char="•"/>
        <a:defRPr sz="2800">
          <a:solidFill>
            <a:schemeClr val="tx1"/>
          </a:solidFill>
          <a:latin typeface="+mn-lt"/>
          <a:ea typeface="+mn-ea"/>
          <a:cs typeface="+mn-cs"/>
        </a:defRPr>
      </a:lvl1pPr>
      <a:lvl2pPr marL="742931" indent="-285743" algn="l" rtl="0" eaLnBrk="1" fontAlgn="base" hangingPunct="1">
        <a:spcBef>
          <a:spcPct val="20000"/>
        </a:spcBef>
        <a:spcAft>
          <a:spcPct val="0"/>
        </a:spcAft>
        <a:defRPr sz="2800">
          <a:solidFill>
            <a:schemeClr val="tx1"/>
          </a:solidFill>
          <a:latin typeface="+mn-lt"/>
          <a:ea typeface="+mn-ea"/>
        </a:defRPr>
      </a:lvl2pPr>
      <a:lvl3pPr marL="1142972" indent="-228594" algn="l" rtl="0" eaLnBrk="1" fontAlgn="base" hangingPunct="1">
        <a:spcBef>
          <a:spcPct val="20000"/>
        </a:spcBef>
        <a:spcAft>
          <a:spcPct val="0"/>
        </a:spcAft>
        <a:buChar char="•"/>
        <a:defRPr sz="2400">
          <a:solidFill>
            <a:schemeClr val="tx1"/>
          </a:solidFill>
          <a:latin typeface="+mn-lt"/>
          <a:ea typeface="+mn-ea"/>
        </a:defRPr>
      </a:lvl3pPr>
      <a:lvl4pPr marL="1600160" indent="-228594" algn="l" rtl="0" eaLnBrk="1" fontAlgn="base" hangingPunct="1">
        <a:spcBef>
          <a:spcPct val="20000"/>
        </a:spcBef>
        <a:spcAft>
          <a:spcPct val="0"/>
        </a:spcAft>
        <a:buChar char="–"/>
        <a:defRPr sz="2000">
          <a:solidFill>
            <a:schemeClr val="tx1"/>
          </a:solidFill>
          <a:latin typeface="+mn-lt"/>
          <a:ea typeface="+mn-ea"/>
        </a:defRPr>
      </a:lvl4pPr>
      <a:lvl5pPr marL="2057348" indent="-228594" algn="l" rtl="0" eaLnBrk="1" fontAlgn="base" hangingPunct="1">
        <a:spcBef>
          <a:spcPct val="20000"/>
        </a:spcBef>
        <a:spcAft>
          <a:spcPct val="0"/>
        </a:spcAft>
        <a:buChar char="»"/>
        <a:defRPr sz="2000">
          <a:solidFill>
            <a:schemeClr val="tx1"/>
          </a:solidFill>
          <a:latin typeface="+mn-lt"/>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5"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sp>
        <p:nvSpPr>
          <p:cNvPr id="1027" name="Rectangle 2"/>
          <p:cNvSpPr>
            <a:spLocks noGrp="1" noChangeArrowheads="1"/>
          </p:cNvSpPr>
          <p:nvPr>
            <p:ph type="title"/>
          </p:nvPr>
        </p:nvSpPr>
        <p:spPr bwMode="auto">
          <a:xfrm>
            <a:off x="428071" y="129176"/>
            <a:ext cx="8317736"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29671" y="910226"/>
            <a:ext cx="831773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sz="2400" i="1" dirty="0">
              <a:solidFill>
                <a:srgbClr val="000000"/>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289" y="4652859"/>
            <a:ext cx="3636484" cy="466936"/>
          </a:xfrm>
          <a:prstGeom prst="rect">
            <a:avLst/>
          </a:prstGeom>
        </p:spPr>
      </p:pic>
    </p:spTree>
    <p:extLst>
      <p:ext uri="{BB962C8B-B14F-4D97-AF65-F5344CB8AC3E}">
        <p14:creationId xmlns:p14="http://schemas.microsoft.com/office/powerpoint/2010/main" val="13802720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hf sldNum="0" hdr="0"/>
  <p:txStyles>
    <p:titleStyle>
      <a:lvl1pPr algn="ctr" rtl="0" eaLnBrk="1" fontAlgn="base" hangingPunct="1">
        <a:spcBef>
          <a:spcPct val="0"/>
        </a:spcBef>
        <a:spcAft>
          <a:spcPct val="0"/>
        </a:spcAft>
        <a:defRPr sz="3600" b="1">
          <a:solidFill>
            <a:schemeClr val="accent1"/>
          </a:solidFill>
          <a:latin typeface="Arial Narrow" panose="020B0606020202030204" pitchFamily="34" charset="0"/>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189"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378"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566"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754" algn="l" rtl="0" eaLnBrk="1" fontAlgn="base" hangingPunct="1">
        <a:spcBef>
          <a:spcPct val="0"/>
        </a:spcBef>
        <a:spcAft>
          <a:spcPct val="0"/>
        </a:spcAft>
        <a:defRPr sz="3400" b="1">
          <a:solidFill>
            <a:schemeClr val="accent1"/>
          </a:solidFill>
          <a:latin typeface="Arial" charset="0"/>
          <a:ea typeface="ＭＳ Ｐゴシック" pitchFamily="1" charset="-128"/>
        </a:defRPr>
      </a:lvl9pPr>
    </p:titleStyle>
    <p:bodyStyle>
      <a:lvl1pPr marL="342892" indent="-342892" algn="l" rtl="0" eaLnBrk="1" fontAlgn="base" hangingPunct="1">
        <a:spcBef>
          <a:spcPct val="20000"/>
        </a:spcBef>
        <a:spcAft>
          <a:spcPct val="0"/>
        </a:spcAft>
        <a:buChar char="•"/>
        <a:defRPr sz="2800">
          <a:solidFill>
            <a:schemeClr val="tx1"/>
          </a:solidFill>
          <a:latin typeface="Arial Narrow" panose="020B0606020202030204" pitchFamily="34" charset="0"/>
          <a:ea typeface="+mn-ea"/>
          <a:cs typeface="+mn-cs"/>
        </a:defRPr>
      </a:lvl1pPr>
      <a:lvl2pPr marL="742931" indent="-285743" algn="l" rtl="0" eaLnBrk="1" fontAlgn="base" hangingPunct="1">
        <a:spcBef>
          <a:spcPct val="20000"/>
        </a:spcBef>
        <a:spcAft>
          <a:spcPct val="0"/>
        </a:spcAft>
        <a:defRPr sz="2800">
          <a:solidFill>
            <a:schemeClr val="tx1"/>
          </a:solidFill>
          <a:latin typeface="Arial Narrow" panose="020B0606020202030204" pitchFamily="34" charset="0"/>
          <a:ea typeface="+mn-ea"/>
        </a:defRPr>
      </a:lvl2pPr>
      <a:lvl3pPr marL="1142972" indent="-228594" algn="l" rtl="0" eaLnBrk="1" fontAlgn="base" hangingPunct="1">
        <a:spcBef>
          <a:spcPct val="20000"/>
        </a:spcBef>
        <a:spcAft>
          <a:spcPct val="0"/>
        </a:spcAft>
        <a:buChar char="•"/>
        <a:defRPr sz="2400">
          <a:solidFill>
            <a:schemeClr val="tx1"/>
          </a:solidFill>
          <a:latin typeface="Arial Narrow" panose="020B0606020202030204" pitchFamily="34" charset="0"/>
          <a:ea typeface="+mn-ea"/>
        </a:defRPr>
      </a:lvl3pPr>
      <a:lvl4pPr marL="1600160" indent="-228594" algn="l" rtl="0" eaLnBrk="1" fontAlgn="base" hangingPunct="1">
        <a:spcBef>
          <a:spcPct val="20000"/>
        </a:spcBef>
        <a:spcAft>
          <a:spcPct val="0"/>
        </a:spcAft>
        <a:buChar char="–"/>
        <a:defRPr sz="2000">
          <a:solidFill>
            <a:schemeClr val="tx1"/>
          </a:solidFill>
          <a:latin typeface="Arial Narrow" panose="020B0606020202030204" pitchFamily="34" charset="0"/>
          <a:ea typeface="+mn-ea"/>
        </a:defRPr>
      </a:lvl4pPr>
      <a:lvl5pPr marL="2057348" indent="-228594" algn="l" rtl="0" eaLnBrk="1" fontAlgn="base" hangingPunct="1">
        <a:spcBef>
          <a:spcPct val="20000"/>
        </a:spcBef>
        <a:spcAft>
          <a:spcPct val="0"/>
        </a:spcAft>
        <a:buChar char="»"/>
        <a:defRPr sz="2000">
          <a:solidFill>
            <a:schemeClr val="tx1"/>
          </a:solidFill>
          <a:latin typeface="Arial Narrow" panose="020B0606020202030204" pitchFamily="34" charset="0"/>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5"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0" y="4629150"/>
            <a:ext cx="9144000" cy="514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0" fontAlgn="base" hangingPunct="0">
              <a:spcBef>
                <a:spcPct val="0"/>
              </a:spcBef>
              <a:spcAft>
                <a:spcPct val="0"/>
              </a:spcAft>
              <a:defRPr/>
            </a:pPr>
            <a:endParaRPr lang="en-US" altLang="en-US" sz="2400" i="1" dirty="0" smtClean="0">
              <a:solidFill>
                <a:srgbClr val="000000"/>
              </a:solidFill>
            </a:endParaRPr>
          </a:p>
        </p:txBody>
      </p:sp>
      <p:sp>
        <p:nvSpPr>
          <p:cNvPr id="1027" name="Rectangle 2"/>
          <p:cNvSpPr>
            <a:spLocks noGrp="1" noChangeArrowheads="1"/>
          </p:cNvSpPr>
          <p:nvPr>
            <p:ph type="title"/>
          </p:nvPr>
        </p:nvSpPr>
        <p:spPr bwMode="auto">
          <a:xfrm>
            <a:off x="1524015" y="608410"/>
            <a:ext cx="71104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525588" y="1389460"/>
            <a:ext cx="71104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2" name="Rectangle 18"/>
          <p:cNvSpPr>
            <a:spLocks noGrp="1" noChangeArrowheads="1"/>
          </p:cNvSpPr>
          <p:nvPr>
            <p:ph type="dt" sz="half" idx="2"/>
          </p:nvPr>
        </p:nvSpPr>
        <p:spPr bwMode="auto">
          <a:xfrm>
            <a:off x="7315200" y="114300"/>
            <a:ext cx="1600200" cy="228600"/>
          </a:xfrm>
          <a:prstGeom prst="rect">
            <a:avLst/>
          </a:prstGeom>
          <a:noFill/>
          <a:ln>
            <a:noFill/>
          </a:ln>
          <a:extLst/>
        </p:spPr>
        <p:txBody>
          <a:bodyPr vert="horz" wrap="square" lIns="91438" tIns="45719" rIns="91438" bIns="45719" numCol="1" anchor="t" anchorCtr="0" compatLnSpc="1">
            <a:prstTxWarp prst="textNoShape">
              <a:avLst/>
            </a:prstTxWarp>
          </a:bodyPr>
          <a:lstStyle>
            <a:lvl1pPr>
              <a:defRPr sz="1200">
                <a:solidFill>
                  <a:srgbClr val="000000"/>
                </a:solidFill>
                <a:latin typeface="Arial" charset="0"/>
                <a:ea typeface="ＭＳ Ｐゴシック" charset="-128"/>
              </a:defRPr>
            </a:lvl1pPr>
          </a:lstStyle>
          <a:p>
            <a:pPr eaLnBrk="0" fontAlgn="base" hangingPunct="0">
              <a:spcBef>
                <a:spcPct val="0"/>
              </a:spcBef>
              <a:spcAft>
                <a:spcPct val="0"/>
              </a:spcAft>
              <a:defRPr/>
            </a:pPr>
            <a:fld id="{2B4C4F31-EA9D-43EB-ACA4-4D4FCBBAF7E8}" type="datetime1">
              <a:rPr lang="en-US"/>
              <a:pPr eaLnBrk="0" fontAlgn="base" hangingPunct="0">
                <a:spcBef>
                  <a:spcPct val="0"/>
                </a:spcBef>
                <a:spcAft>
                  <a:spcPct val="0"/>
                </a:spcAft>
                <a:defRPr/>
              </a:pPr>
              <a:t>3/28/2017</a:t>
            </a:fld>
            <a:endParaRPr lang="en-US" sz="1400" i="1" dirty="0"/>
          </a:p>
        </p:txBody>
      </p:sp>
      <p:sp>
        <p:nvSpPr>
          <p:cNvPr id="1043" name="Rectangle 19"/>
          <p:cNvSpPr>
            <a:spLocks noGrp="1" noChangeArrowheads="1"/>
          </p:cNvSpPr>
          <p:nvPr>
            <p:ph type="ftr" sz="quarter" idx="3"/>
          </p:nvPr>
        </p:nvSpPr>
        <p:spPr bwMode="auto">
          <a:xfrm>
            <a:off x="228600" y="114300"/>
            <a:ext cx="4953000" cy="228600"/>
          </a:xfrm>
          <a:prstGeom prst="rect">
            <a:avLst/>
          </a:prstGeom>
          <a:noFill/>
          <a:ln>
            <a:noFill/>
          </a:ln>
          <a:extLst/>
        </p:spPr>
        <p:txBody>
          <a:bodyPr vert="horz" wrap="square" lIns="91438" tIns="45719" rIns="91438" bIns="45719" numCol="1" anchor="t" anchorCtr="0" compatLnSpc="1">
            <a:prstTxWarp prst="textNoShape">
              <a:avLst/>
            </a:prstTxWarp>
          </a:bodyPr>
          <a:lstStyle>
            <a:lvl1pPr>
              <a:defRPr sz="1200">
                <a:solidFill>
                  <a:srgbClr val="000000"/>
                </a:solidFill>
                <a:latin typeface="Arial" charset="0"/>
                <a:ea typeface="ＭＳ Ｐゴシック" charset="-128"/>
              </a:defRPr>
            </a:lvl1pPr>
          </a:lstStyle>
          <a:p>
            <a:pPr eaLnBrk="0" fontAlgn="base" hangingPunct="0">
              <a:spcBef>
                <a:spcPct val="0"/>
              </a:spcBef>
              <a:spcAft>
                <a:spcPct val="0"/>
              </a:spcAft>
              <a:defRPr/>
            </a:pPr>
            <a:r>
              <a:rPr lang="en-US" dirty="0"/>
              <a:t>Customize header: View menu/Header and Footer</a:t>
            </a:r>
            <a:endParaRPr lang="en-US" sz="1400" i="1" dirty="0"/>
          </a:p>
        </p:txBody>
      </p:sp>
      <p:sp>
        <p:nvSpPr>
          <p:cNvPr id="1031" name="Line 36"/>
          <p:cNvSpPr>
            <a:spLocks noChangeShapeType="1"/>
          </p:cNvSpPr>
          <p:nvPr/>
        </p:nvSpPr>
        <p:spPr bwMode="auto">
          <a:xfrm>
            <a:off x="0" y="332185"/>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dirty="0" smtClean="0">
              <a:solidFill>
                <a:srgbClr val="000000"/>
              </a:solidFill>
            </a:endParaRPr>
          </a:p>
        </p:txBody>
      </p:sp>
      <p:sp>
        <p:nvSpPr>
          <p:cNvPr id="1032" name="Line 37"/>
          <p:cNvSpPr>
            <a:spLocks noChangeShapeType="1"/>
          </p:cNvSpPr>
          <p:nvPr/>
        </p:nvSpPr>
        <p:spPr bwMode="auto">
          <a:xfrm>
            <a:off x="0" y="4617244"/>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lIns="91438" tIns="45719" rIns="91438" bIns="45719" anchor="ctr"/>
          <a:lstStyle/>
          <a:p>
            <a:pPr eaLnBrk="0" fontAlgn="base" hangingPunct="0">
              <a:spcBef>
                <a:spcPct val="0"/>
              </a:spcBef>
              <a:spcAft>
                <a:spcPct val="0"/>
              </a:spcAft>
            </a:pPr>
            <a:endParaRPr lang="en-US" dirty="0" smtClean="0">
              <a:solidFill>
                <a:srgbClr val="000000"/>
              </a:solidFill>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289" y="4652859"/>
            <a:ext cx="3636484" cy="466936"/>
          </a:xfrm>
          <a:prstGeom prst="rect">
            <a:avLst/>
          </a:prstGeom>
        </p:spPr>
      </p:pic>
    </p:spTree>
    <p:extLst>
      <p:ext uri="{BB962C8B-B14F-4D97-AF65-F5344CB8AC3E}">
        <p14:creationId xmlns:p14="http://schemas.microsoft.com/office/powerpoint/2010/main" val="35027930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sz="3400" b="1">
          <a:solidFill>
            <a:schemeClr val="accent1"/>
          </a:solidFill>
          <a:latin typeface="+mj-lt"/>
          <a:ea typeface="+mj-ea"/>
          <a:cs typeface="ＭＳ Ｐゴシック" charset="-128"/>
        </a:defRPr>
      </a:lvl1pPr>
      <a:lvl2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charset="-128"/>
        </a:defRPr>
      </a:lvl5pPr>
      <a:lvl6pPr marL="457189" algn="l" rtl="0" fontAlgn="base">
        <a:spcBef>
          <a:spcPct val="0"/>
        </a:spcBef>
        <a:spcAft>
          <a:spcPct val="0"/>
        </a:spcAft>
        <a:defRPr sz="3400" b="1">
          <a:solidFill>
            <a:schemeClr val="accent1"/>
          </a:solidFill>
          <a:latin typeface="Arial" charset="0"/>
          <a:ea typeface="ＭＳ Ｐゴシック" pitchFamily="1" charset="-128"/>
        </a:defRPr>
      </a:lvl6pPr>
      <a:lvl7pPr marL="914378" algn="l" rtl="0" fontAlgn="base">
        <a:spcBef>
          <a:spcPct val="0"/>
        </a:spcBef>
        <a:spcAft>
          <a:spcPct val="0"/>
        </a:spcAft>
        <a:defRPr sz="3400" b="1">
          <a:solidFill>
            <a:schemeClr val="accent1"/>
          </a:solidFill>
          <a:latin typeface="Arial" charset="0"/>
          <a:ea typeface="ＭＳ Ｐゴシック" pitchFamily="1" charset="-128"/>
        </a:defRPr>
      </a:lvl7pPr>
      <a:lvl8pPr marL="1371566" algn="l" rtl="0" fontAlgn="base">
        <a:spcBef>
          <a:spcPct val="0"/>
        </a:spcBef>
        <a:spcAft>
          <a:spcPct val="0"/>
        </a:spcAft>
        <a:defRPr sz="3400" b="1">
          <a:solidFill>
            <a:schemeClr val="accent1"/>
          </a:solidFill>
          <a:latin typeface="Arial" charset="0"/>
          <a:ea typeface="ＭＳ Ｐゴシック" pitchFamily="1" charset="-128"/>
        </a:defRPr>
      </a:lvl8pPr>
      <a:lvl9pPr marL="1828754" algn="l" rtl="0" fontAlgn="base">
        <a:spcBef>
          <a:spcPct val="0"/>
        </a:spcBef>
        <a:spcAft>
          <a:spcPct val="0"/>
        </a:spcAft>
        <a:defRPr sz="3400" b="1">
          <a:solidFill>
            <a:schemeClr val="accent1"/>
          </a:solidFill>
          <a:latin typeface="Arial" charset="0"/>
          <a:ea typeface="ＭＳ Ｐゴシック" pitchFamily="1" charset="-128"/>
        </a:defRPr>
      </a:lvl9pPr>
    </p:titleStyle>
    <p:bodyStyle>
      <a:lvl1pPr marL="342892" indent="-342892" algn="l" rtl="0" eaLnBrk="0" fontAlgn="base" hangingPunct="0">
        <a:spcBef>
          <a:spcPct val="20000"/>
        </a:spcBef>
        <a:spcAft>
          <a:spcPct val="0"/>
        </a:spcAft>
        <a:buChar char="•"/>
        <a:defRPr sz="2800">
          <a:solidFill>
            <a:schemeClr val="tx1"/>
          </a:solidFill>
          <a:latin typeface="+mn-lt"/>
          <a:ea typeface="+mn-ea"/>
          <a:cs typeface="ＭＳ Ｐゴシック" charset="-128"/>
        </a:defRPr>
      </a:lvl1pPr>
      <a:lvl2pPr marL="742931" indent="-285743" algn="l" rtl="0" eaLnBrk="0" fontAlgn="base" hangingPunct="0">
        <a:spcBef>
          <a:spcPct val="20000"/>
        </a:spcBef>
        <a:spcAft>
          <a:spcPct val="0"/>
        </a:spcAft>
        <a:buChar char="–"/>
        <a:defRPr sz="2800">
          <a:solidFill>
            <a:schemeClr val="tx1"/>
          </a:solidFill>
          <a:latin typeface="+mn-lt"/>
          <a:ea typeface="+mn-ea"/>
        </a:defRPr>
      </a:lvl2pPr>
      <a:lvl3pPr marL="1142972" indent="-228594" algn="l" rtl="0" eaLnBrk="0" fontAlgn="base" hangingPunct="0">
        <a:spcBef>
          <a:spcPct val="20000"/>
        </a:spcBef>
        <a:spcAft>
          <a:spcPct val="0"/>
        </a:spcAft>
        <a:buChar char="•"/>
        <a:defRPr sz="2400">
          <a:solidFill>
            <a:schemeClr val="tx1"/>
          </a:solidFill>
          <a:latin typeface="+mn-lt"/>
          <a:ea typeface="+mn-ea"/>
        </a:defRPr>
      </a:lvl3pPr>
      <a:lvl4pPr marL="1600160" indent="-228594" algn="l" rtl="0" eaLnBrk="0" fontAlgn="base" hangingPunct="0">
        <a:spcBef>
          <a:spcPct val="20000"/>
        </a:spcBef>
        <a:spcAft>
          <a:spcPct val="0"/>
        </a:spcAft>
        <a:buChar char="–"/>
        <a:defRPr sz="2000">
          <a:solidFill>
            <a:schemeClr val="tx1"/>
          </a:solidFill>
          <a:latin typeface="+mn-lt"/>
          <a:ea typeface="+mn-ea"/>
        </a:defRPr>
      </a:lvl4pPr>
      <a:lvl5pPr marL="2057348" indent="-228594" algn="l" rtl="0" eaLnBrk="0" fontAlgn="base" hangingPunct="0">
        <a:spcBef>
          <a:spcPct val="20000"/>
        </a:spcBef>
        <a:spcAft>
          <a:spcPct val="0"/>
        </a:spcAft>
        <a:buChar char="»"/>
        <a:defRPr sz="2000">
          <a:solidFill>
            <a:schemeClr val="tx1"/>
          </a:solidFill>
          <a:latin typeface="+mn-lt"/>
          <a:ea typeface="+mn-ea"/>
        </a:defRPr>
      </a:lvl5pPr>
      <a:lvl6pPr marL="2514537" indent="-228594" algn="l" rtl="0" fontAlgn="base">
        <a:spcBef>
          <a:spcPct val="20000"/>
        </a:spcBef>
        <a:spcAft>
          <a:spcPct val="0"/>
        </a:spcAft>
        <a:buChar char="»"/>
        <a:defRPr sz="2000">
          <a:solidFill>
            <a:schemeClr val="tx1"/>
          </a:solidFill>
          <a:latin typeface="+mn-lt"/>
          <a:ea typeface="+mn-ea"/>
        </a:defRPr>
      </a:lvl6pPr>
      <a:lvl7pPr marL="2971726" indent="-228594" algn="l" rtl="0" fontAlgn="base">
        <a:spcBef>
          <a:spcPct val="20000"/>
        </a:spcBef>
        <a:spcAft>
          <a:spcPct val="0"/>
        </a:spcAft>
        <a:buChar char="»"/>
        <a:defRPr sz="2000">
          <a:solidFill>
            <a:schemeClr val="tx1"/>
          </a:solidFill>
          <a:latin typeface="+mn-lt"/>
          <a:ea typeface="+mn-ea"/>
        </a:defRPr>
      </a:lvl7pPr>
      <a:lvl8pPr marL="3428915" indent="-228594" algn="l" rtl="0" fontAlgn="base">
        <a:spcBef>
          <a:spcPct val="20000"/>
        </a:spcBef>
        <a:spcAft>
          <a:spcPct val="0"/>
        </a:spcAft>
        <a:buChar char="»"/>
        <a:defRPr sz="2000">
          <a:solidFill>
            <a:schemeClr val="tx1"/>
          </a:solidFill>
          <a:latin typeface="+mn-lt"/>
          <a:ea typeface="+mn-ea"/>
        </a:defRPr>
      </a:lvl8pPr>
      <a:lvl9pPr marL="3886103" indent="-22859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14955"/>
            <a:ext cx="7543800" cy="1088068"/>
          </a:xfrm>
          <a:prstGeom prst="rect">
            <a:avLst/>
          </a:prstGeom>
        </p:spPr>
        <p:txBody>
          <a:bodyPr vert="horz" lIns="82056" tIns="41028" rIns="82056" bIns="41028"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1028" rIns="0" bIns="41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77" y="4844841"/>
            <a:ext cx="1854203" cy="273844"/>
          </a:xfrm>
          <a:prstGeom prst="rect">
            <a:avLst/>
          </a:prstGeom>
        </p:spPr>
        <p:txBody>
          <a:bodyPr vert="horz" lIns="82056" tIns="41028" rIns="82056" bIns="41028" rtlCol="0" anchor="ctr"/>
          <a:lstStyle>
            <a:lvl1pPr algn="l">
              <a:defRPr sz="900">
                <a:solidFill>
                  <a:srgbClr val="FFFFFF"/>
                </a:solidFill>
              </a:defRPr>
            </a:lvl1pPr>
          </a:lstStyle>
          <a:p>
            <a:pPr defTabSz="343172" eaLnBrk="0" fontAlgn="base" hangingPunct="0">
              <a:spcBef>
                <a:spcPct val="0"/>
              </a:spcBef>
              <a:spcAft>
                <a:spcPct val="0"/>
              </a:spcAft>
            </a:pPr>
            <a:fld id="{05E48206-6208-4002-9AF5-B38F54CDB384}" type="datetimeFigureOut">
              <a:rPr lang="en-US" i="1" smtClean="0">
                <a:latin typeface="Arial" charset="0"/>
                <a:ea typeface="ＭＳ Ｐゴシック" pitchFamily="34" charset="-128"/>
              </a:rPr>
              <a:pPr defTabSz="343172" eaLnBrk="0" fontAlgn="base" hangingPunct="0">
                <a:spcBef>
                  <a:spcPct val="0"/>
                </a:spcBef>
                <a:spcAft>
                  <a:spcPct val="0"/>
                </a:spcAft>
              </a:pPr>
              <a:t>3/28/2017</a:t>
            </a:fld>
            <a:endParaRPr lang="en-US" i="1" dirty="0">
              <a:latin typeface="Arial" charset="0"/>
              <a:ea typeface="ＭＳ Ｐゴシック" pitchFamily="34" charset="-128"/>
            </a:endParaRPr>
          </a:p>
        </p:txBody>
      </p:sp>
      <p:sp>
        <p:nvSpPr>
          <p:cNvPr id="5" name="Footer Placeholder 4"/>
          <p:cNvSpPr>
            <a:spLocks noGrp="1"/>
          </p:cNvSpPr>
          <p:nvPr>
            <p:ph type="ftr" sz="quarter" idx="3"/>
          </p:nvPr>
        </p:nvSpPr>
        <p:spPr>
          <a:xfrm>
            <a:off x="2764648" y="4844841"/>
            <a:ext cx="3617103" cy="273844"/>
          </a:xfrm>
          <a:prstGeom prst="rect">
            <a:avLst/>
          </a:prstGeom>
        </p:spPr>
        <p:txBody>
          <a:bodyPr vert="horz" lIns="82056" tIns="41028" rIns="82056" bIns="41028" rtlCol="0" anchor="ctr"/>
          <a:lstStyle>
            <a:lvl1pPr algn="ctr">
              <a:defRPr sz="900" cap="all" baseline="0">
                <a:solidFill>
                  <a:srgbClr val="FFFFFF"/>
                </a:solidFill>
              </a:defRPr>
            </a:lvl1pPr>
          </a:lstStyle>
          <a:p>
            <a:pPr defTabSz="343172" eaLnBrk="0" fontAlgn="base" hangingPunct="0">
              <a:spcBef>
                <a:spcPct val="0"/>
              </a:spcBef>
              <a:spcAft>
                <a:spcPct val="0"/>
              </a:spcAft>
            </a:pPr>
            <a:endParaRPr lang="en-US" i="1" dirty="0">
              <a:latin typeface="Arial" charset="0"/>
              <a:ea typeface="ＭＳ Ｐゴシック" pitchFamily="34" charset="-128"/>
            </a:endParaRPr>
          </a:p>
        </p:txBody>
      </p:sp>
      <p:sp>
        <p:nvSpPr>
          <p:cNvPr id="6" name="Slide Number Placeholder 5"/>
          <p:cNvSpPr>
            <a:spLocks noGrp="1"/>
          </p:cNvSpPr>
          <p:nvPr>
            <p:ph type="sldNum" sz="quarter" idx="4"/>
          </p:nvPr>
        </p:nvSpPr>
        <p:spPr>
          <a:xfrm>
            <a:off x="7382775" y="4869657"/>
            <a:ext cx="984019" cy="273844"/>
          </a:xfrm>
          <a:prstGeom prst="rect">
            <a:avLst/>
          </a:prstGeom>
        </p:spPr>
        <p:txBody>
          <a:bodyPr vert="horz" lIns="82056" tIns="41028" rIns="82056" bIns="41028" rtlCol="0" anchor="ctr"/>
          <a:lstStyle>
            <a:lvl1pPr algn="r">
              <a:defRPr sz="1000">
                <a:solidFill>
                  <a:srgbClr val="FFFFFF"/>
                </a:solidFill>
              </a:defRPr>
            </a:lvl1pPr>
          </a:lstStyle>
          <a:p>
            <a:pPr defTabSz="343172" eaLnBrk="0" fontAlgn="base" hangingPunct="0">
              <a:spcBef>
                <a:spcPct val="0"/>
              </a:spcBef>
              <a:spcAft>
                <a:spcPct val="0"/>
              </a:spcAft>
            </a:pPr>
            <a:fld id="{4FAB73BC-B049-4115-A692-8D63A059BFB8}" type="slidenum">
              <a:rPr lang="en-US" i="1" smtClean="0">
                <a:latin typeface="Arial" charset="0"/>
                <a:ea typeface="ＭＳ Ｐゴシック" pitchFamily="34" charset="-128"/>
              </a:rPr>
              <a:pPr defTabSz="343172" eaLnBrk="0" fontAlgn="base" hangingPunct="0">
                <a:spcBef>
                  <a:spcPct val="0"/>
                </a:spcBef>
                <a:spcAft>
                  <a:spcPct val="0"/>
                </a:spcAft>
              </a:pPr>
              <a:t>‹#›</a:t>
            </a:fld>
            <a:endParaRPr lang="en-US" i="1" dirty="0">
              <a:latin typeface="Arial" charset="0"/>
              <a:ea typeface="ＭＳ Ｐゴシック" pitchFamily="34" charset="-128"/>
            </a:endParaRPr>
          </a:p>
        </p:txBody>
      </p:sp>
    </p:spTree>
    <p:extLst>
      <p:ext uri="{BB962C8B-B14F-4D97-AF65-F5344CB8AC3E}">
        <p14:creationId xmlns:p14="http://schemas.microsoft.com/office/powerpoint/2010/main" val="279544005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dt="0"/>
  <p:txStyles>
    <p:titleStyle>
      <a:lvl1pPr algn="l" defTabSz="902618" rtl="0" eaLnBrk="1" latinLnBrk="0" hangingPunct="1">
        <a:lnSpc>
          <a:spcPct val="85000"/>
        </a:lnSpc>
        <a:spcBef>
          <a:spcPct val="0"/>
        </a:spcBef>
        <a:buNone/>
        <a:defRPr sz="4700" kern="1200" spc="-49" baseline="0">
          <a:solidFill>
            <a:schemeClr val="tx1">
              <a:lumMod val="75000"/>
              <a:lumOff val="25000"/>
            </a:schemeClr>
          </a:solidFill>
          <a:latin typeface="Calibri"/>
          <a:ea typeface="+mj-ea"/>
          <a:cs typeface="+mj-cs"/>
        </a:defRPr>
      </a:lvl1pPr>
    </p:titleStyle>
    <p:bodyStyle>
      <a:lvl1pPr marL="90262" indent="-90262" algn="l" defTabSz="902618" rtl="0" eaLnBrk="1" latinLnBrk="0" hangingPunct="1">
        <a:lnSpc>
          <a:spcPct val="90000"/>
        </a:lnSpc>
        <a:spcBef>
          <a:spcPts val="1185"/>
        </a:spcBef>
        <a:spcAft>
          <a:spcPts val="197"/>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79100" indent="-180524" algn="l" defTabSz="902618" rtl="0" eaLnBrk="1" latinLnBrk="0" hangingPunct="1">
        <a:lnSpc>
          <a:spcPct val="90000"/>
        </a:lnSpc>
        <a:spcBef>
          <a:spcPts val="197"/>
        </a:spcBef>
        <a:spcAft>
          <a:spcPts val="395"/>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59623" indent="-18052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0147" indent="-18052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20671" indent="-18052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85827" indent="-22565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83250" indent="-22565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80673" indent="-22565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78096" indent="-225654" algn="l" defTabSz="902618" rtl="0" eaLnBrk="1" latinLnBrk="0" hangingPunct="1">
        <a:lnSpc>
          <a:spcPct val="90000"/>
        </a:lnSpc>
        <a:spcBef>
          <a:spcPts val="197"/>
        </a:spcBef>
        <a:spcAft>
          <a:spcPts val="395"/>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02618" rtl="0" eaLnBrk="1" latinLnBrk="0" hangingPunct="1">
        <a:defRPr sz="1800" kern="1200">
          <a:solidFill>
            <a:schemeClr val="tx1"/>
          </a:solidFill>
          <a:latin typeface="+mn-lt"/>
          <a:ea typeface="+mn-ea"/>
          <a:cs typeface="+mn-cs"/>
        </a:defRPr>
      </a:lvl1pPr>
      <a:lvl2pPr marL="451309" algn="l" defTabSz="902618" rtl="0" eaLnBrk="1" latinLnBrk="0" hangingPunct="1">
        <a:defRPr sz="1800" kern="1200">
          <a:solidFill>
            <a:schemeClr val="tx1"/>
          </a:solidFill>
          <a:latin typeface="+mn-lt"/>
          <a:ea typeface="+mn-ea"/>
          <a:cs typeface="+mn-cs"/>
        </a:defRPr>
      </a:lvl2pPr>
      <a:lvl3pPr marL="902618" algn="l" defTabSz="902618" rtl="0" eaLnBrk="1" latinLnBrk="0" hangingPunct="1">
        <a:defRPr sz="1800" kern="1200">
          <a:solidFill>
            <a:schemeClr val="tx1"/>
          </a:solidFill>
          <a:latin typeface="+mn-lt"/>
          <a:ea typeface="+mn-ea"/>
          <a:cs typeface="+mn-cs"/>
        </a:defRPr>
      </a:lvl3pPr>
      <a:lvl4pPr marL="1353927" algn="l" defTabSz="902618" rtl="0" eaLnBrk="1" latinLnBrk="0" hangingPunct="1">
        <a:defRPr sz="1800" kern="1200">
          <a:solidFill>
            <a:schemeClr val="tx1"/>
          </a:solidFill>
          <a:latin typeface="+mn-lt"/>
          <a:ea typeface="+mn-ea"/>
          <a:cs typeface="+mn-cs"/>
        </a:defRPr>
      </a:lvl4pPr>
      <a:lvl5pPr marL="1805237" algn="l" defTabSz="902618" rtl="0" eaLnBrk="1" latinLnBrk="0" hangingPunct="1">
        <a:defRPr sz="1800" kern="1200">
          <a:solidFill>
            <a:schemeClr val="tx1"/>
          </a:solidFill>
          <a:latin typeface="+mn-lt"/>
          <a:ea typeface="+mn-ea"/>
          <a:cs typeface="+mn-cs"/>
        </a:defRPr>
      </a:lvl5pPr>
      <a:lvl6pPr marL="2256545" algn="l" defTabSz="902618" rtl="0" eaLnBrk="1" latinLnBrk="0" hangingPunct="1">
        <a:defRPr sz="1800" kern="1200">
          <a:solidFill>
            <a:schemeClr val="tx1"/>
          </a:solidFill>
          <a:latin typeface="+mn-lt"/>
          <a:ea typeface="+mn-ea"/>
          <a:cs typeface="+mn-cs"/>
        </a:defRPr>
      </a:lvl6pPr>
      <a:lvl7pPr marL="2707854" algn="l" defTabSz="902618" rtl="0" eaLnBrk="1" latinLnBrk="0" hangingPunct="1">
        <a:defRPr sz="1800" kern="1200">
          <a:solidFill>
            <a:schemeClr val="tx1"/>
          </a:solidFill>
          <a:latin typeface="+mn-lt"/>
          <a:ea typeface="+mn-ea"/>
          <a:cs typeface="+mn-cs"/>
        </a:defRPr>
      </a:lvl7pPr>
      <a:lvl8pPr marL="3159164" algn="l" defTabSz="902618" rtl="0" eaLnBrk="1" latinLnBrk="0" hangingPunct="1">
        <a:defRPr sz="1800" kern="1200">
          <a:solidFill>
            <a:schemeClr val="tx1"/>
          </a:solidFill>
          <a:latin typeface="+mn-lt"/>
          <a:ea typeface="+mn-ea"/>
          <a:cs typeface="+mn-cs"/>
        </a:defRPr>
      </a:lvl8pPr>
      <a:lvl9pPr marL="3610473" algn="l" defTabSz="9026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1252" name="Rectangle 4"/>
          <p:cNvSpPr>
            <a:spLocks noGrp="1" noChangeArrowheads="1"/>
          </p:cNvSpPr>
          <p:nvPr>
            <p:ph type="dt" sz="half" idx="2"/>
          </p:nvPr>
        </p:nvSpPr>
        <p:spPr bwMode="auto">
          <a:xfrm>
            <a:off x="6553200" y="428625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fld id="{291C0C7B-E33E-4A7F-82EB-C2504F71678D}" type="datetime1">
              <a:rPr lang="en-US">
                <a:solidFill>
                  <a:srgbClr val="000000"/>
                </a:solidFill>
              </a:rPr>
              <a:pPr defTabSz="914400" fontAlgn="base">
                <a:spcBef>
                  <a:spcPct val="0"/>
                </a:spcBef>
                <a:spcAft>
                  <a:spcPct val="0"/>
                </a:spcAft>
                <a:defRPr/>
              </a:pPr>
              <a:t>3/28/2017</a:t>
            </a:fld>
            <a:endParaRPr lang="en-US" dirty="0">
              <a:solidFill>
                <a:srgbClr val="000000"/>
              </a:solidFill>
            </a:endParaRPr>
          </a:p>
        </p:txBody>
      </p:sp>
      <p:sp>
        <p:nvSpPr>
          <p:cNvPr id="181253" name="Rectangle 5"/>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2039A0F2-B8C4-47DD-A37F-570C1780E8EE}"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2693194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1252" name="Rectangle 4"/>
          <p:cNvSpPr>
            <a:spLocks noGrp="1" noChangeArrowheads="1"/>
          </p:cNvSpPr>
          <p:nvPr>
            <p:ph type="dt" sz="half" idx="2"/>
          </p:nvPr>
        </p:nvSpPr>
        <p:spPr bwMode="auto">
          <a:xfrm>
            <a:off x="6553200" y="4286251"/>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fontAlgn="base">
              <a:spcBef>
                <a:spcPct val="0"/>
              </a:spcBef>
              <a:spcAft>
                <a:spcPct val="0"/>
              </a:spcAft>
              <a:defRPr/>
            </a:pPr>
            <a:fld id="{291C0C7B-E33E-4A7F-82EB-C2504F71678D}" type="datetime1">
              <a:rPr lang="en-US">
                <a:solidFill>
                  <a:srgbClr val="000000"/>
                </a:solidFill>
              </a:rPr>
              <a:pPr defTabSz="914400" fontAlgn="base">
                <a:spcBef>
                  <a:spcPct val="0"/>
                </a:spcBef>
                <a:spcAft>
                  <a:spcPct val="0"/>
                </a:spcAft>
                <a:defRPr/>
              </a:pPr>
              <a:t>3/28/2017</a:t>
            </a:fld>
            <a:endParaRPr lang="en-US" dirty="0">
              <a:solidFill>
                <a:srgbClr val="000000"/>
              </a:solidFill>
            </a:endParaRPr>
          </a:p>
        </p:txBody>
      </p:sp>
      <p:sp>
        <p:nvSpPr>
          <p:cNvPr id="181253" name="Rectangle 5"/>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fontAlgn="base">
              <a:spcBef>
                <a:spcPct val="0"/>
              </a:spcBef>
              <a:spcAft>
                <a:spcPct val="0"/>
              </a:spcAft>
              <a:defRPr/>
            </a:pPr>
            <a:fld id="{2039A0F2-B8C4-47DD-A37F-570C1780E8EE}"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10649711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hyperlink" Target="http://www.urban.org/nonprofitcontracting.cfm" TargetMode="Externa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8" Type="http://schemas.openxmlformats.org/officeDocument/2006/relationships/hyperlink" Target="http://onlinelibrary.wiley.com/journal/10.1002/(ISSN)1542-7854" TargetMode="External"/><Relationship Id="rId3" Type="http://schemas.openxmlformats.org/officeDocument/2006/relationships/hyperlink" Target="http://www.ccss.jhu.edu/index.php?section=content&amp;view=20" TargetMode="External"/><Relationship Id="rId7" Type="http://schemas.openxmlformats.org/officeDocument/2006/relationships/hyperlink" Target="http://nvs.sagepub.com/" TargetMode="External"/><Relationship Id="rId2" Type="http://schemas.openxmlformats.org/officeDocument/2006/relationships/hyperlink" Target="http://www.urban.org/center/cnp/index.cfm" TargetMode="External"/><Relationship Id="rId1" Type="http://schemas.openxmlformats.org/officeDocument/2006/relationships/slideLayout" Target="../slideLayouts/slideLayout34.xml"/><Relationship Id="rId6" Type="http://schemas.openxmlformats.org/officeDocument/2006/relationships/hyperlink" Target="http://nccs.urban.org/" TargetMode="External"/><Relationship Id="rId5" Type="http://schemas.openxmlformats.org/officeDocument/2006/relationships/hyperlink" Target="http://www.givingusareports.org/" TargetMode="External"/><Relationship Id="rId10" Type="http://schemas.openxmlformats.org/officeDocument/2006/relationships/hyperlink" Target="http://www.bls.gov/news.release/pdf/volun.pdf" TargetMode="External"/><Relationship Id="rId4" Type="http://schemas.openxmlformats.org/officeDocument/2006/relationships/hyperlink" Target="http://foundationcenter.org/" TargetMode="External"/><Relationship Id="rId9" Type="http://schemas.openxmlformats.org/officeDocument/2006/relationships/hyperlink" Target="http://www.volunteeringinameric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3.xml"/><Relationship Id="rId7" Type="http://schemas.openxmlformats.org/officeDocument/2006/relationships/chart" Target="../charts/chart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8.xml"/><Relationship Id="rId5" Type="http://schemas.openxmlformats.org/officeDocument/2006/relationships/tags" Target="../tags/tag5.xml"/><Relationship Id="rId4" Type="http://schemas.openxmlformats.org/officeDocument/2006/relationships/tags" Target="../tags/tag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41.gif"/><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5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State of Giving Today – An Overview of Charities and Donors</a:t>
            </a:r>
            <a:endParaRPr lang="en-US" dirty="0"/>
          </a:p>
        </p:txBody>
      </p:sp>
      <p:sp>
        <p:nvSpPr>
          <p:cNvPr id="3" name="Content Placeholder 2"/>
          <p:cNvSpPr>
            <a:spLocks noGrp="1"/>
          </p:cNvSpPr>
          <p:nvPr>
            <p:ph idx="1"/>
          </p:nvPr>
        </p:nvSpPr>
        <p:spPr/>
        <p:txBody>
          <a:bodyPr/>
          <a:lstStyle/>
          <a:p>
            <a:r>
              <a:rPr lang="en-US" dirty="0"/>
              <a:t>Karen </a:t>
            </a:r>
            <a:r>
              <a:rPr lang="en-US" dirty="0" err="1"/>
              <a:t>Gano</a:t>
            </a:r>
            <a:endParaRPr lang="en-US" dirty="0"/>
          </a:p>
          <a:p>
            <a:r>
              <a:rPr lang="en-US" dirty="0" smtClean="0"/>
              <a:t>Elizabeth </a:t>
            </a:r>
            <a:r>
              <a:rPr lang="en-US" dirty="0"/>
              <a:t>Boris</a:t>
            </a:r>
          </a:p>
          <a:p>
            <a:r>
              <a:rPr lang="en-US" dirty="0" smtClean="0"/>
              <a:t>Dr. Una </a:t>
            </a:r>
            <a:r>
              <a:rPr lang="en-US" dirty="0" err="1"/>
              <a:t>Osili</a:t>
            </a:r>
            <a:endParaRPr lang="en-US" dirty="0"/>
          </a:p>
          <a:p>
            <a:pPr marL="0" indent="0">
              <a:buNone/>
            </a:pPr>
            <a:endParaRPr lang="en-US" dirty="0"/>
          </a:p>
        </p:txBody>
      </p:sp>
    </p:spTree>
    <p:extLst>
      <p:ext uri="{BB962C8B-B14F-4D97-AF65-F5344CB8AC3E}">
        <p14:creationId xmlns:p14="http://schemas.microsoft.com/office/powerpoint/2010/main" val="243229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35497986"/>
              </p:ext>
            </p:extLst>
          </p:nvPr>
        </p:nvGraphicFramePr>
        <p:xfrm>
          <a:off x="435006" y="925512"/>
          <a:ext cx="8211844" cy="397671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49549" y="193412"/>
            <a:ext cx="9044927" cy="857250"/>
          </a:xfrm>
        </p:spPr>
        <p:txBody>
          <a:bodyPr>
            <a:normAutofit fontScale="90000"/>
          </a:bodyPr>
          <a:lstStyle/>
          <a:p>
            <a:pPr algn="ctr"/>
            <a:r>
              <a:rPr lang="en-US" sz="3800" b="1" dirty="0">
                <a:solidFill>
                  <a:srgbClr val="8A0023"/>
                </a:solidFill>
                <a:latin typeface="Lato  "/>
              </a:rPr>
              <a:t>Charitable Nonprofits by Type</a:t>
            </a:r>
            <a:br>
              <a:rPr lang="en-US" sz="3800" b="1" dirty="0">
                <a:solidFill>
                  <a:srgbClr val="8A0023"/>
                </a:solidFill>
                <a:latin typeface="Lato  "/>
              </a:rPr>
            </a:br>
            <a:r>
              <a:rPr lang="en-US" sz="2400" b="1" dirty="0">
                <a:solidFill>
                  <a:srgbClr val="8A0023"/>
                </a:solidFill>
                <a:latin typeface="Lato  "/>
              </a:rPr>
              <a:t>2013</a:t>
            </a:r>
          </a:p>
        </p:txBody>
      </p:sp>
    </p:spTree>
    <p:extLst>
      <p:ext uri="{BB962C8B-B14F-4D97-AF65-F5344CB8AC3E}">
        <p14:creationId xmlns:p14="http://schemas.microsoft.com/office/powerpoint/2010/main" val="42838069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87" y="212734"/>
            <a:ext cx="9044927" cy="857250"/>
          </a:xfrm>
        </p:spPr>
        <p:txBody>
          <a:bodyPr>
            <a:normAutofit fontScale="90000"/>
          </a:bodyPr>
          <a:lstStyle/>
          <a:p>
            <a:pPr algn="ctr"/>
            <a:r>
              <a:rPr lang="en-US" sz="3800" b="1" dirty="0">
                <a:solidFill>
                  <a:srgbClr val="8A0023"/>
                </a:solidFill>
                <a:latin typeface="Lato  "/>
              </a:rPr>
              <a:t>Charities’ Expenses by Size</a:t>
            </a:r>
            <a:br>
              <a:rPr lang="en-US" sz="3800" b="1" dirty="0">
                <a:solidFill>
                  <a:srgbClr val="8A0023"/>
                </a:solidFill>
                <a:latin typeface="Lato  "/>
              </a:rPr>
            </a:br>
            <a:r>
              <a:rPr lang="en-US" sz="2400" b="1" dirty="0">
                <a:solidFill>
                  <a:srgbClr val="8A0023"/>
                </a:solidFill>
                <a:latin typeface="Lato  "/>
              </a:rPr>
              <a:t>2013</a:t>
            </a:r>
          </a:p>
        </p:txBody>
      </p:sp>
      <p:graphicFrame>
        <p:nvGraphicFramePr>
          <p:cNvPr id="3" name="Content Placeholder 4"/>
          <p:cNvGraphicFramePr>
            <a:graphicFrameLocks/>
          </p:cNvGraphicFramePr>
          <p:nvPr>
            <p:extLst>
              <p:ext uri="{D42A27DB-BD31-4B8C-83A1-F6EECF244321}">
                <p14:modId xmlns:p14="http://schemas.microsoft.com/office/powerpoint/2010/main" val="1343287245"/>
              </p:ext>
            </p:extLst>
          </p:nvPr>
        </p:nvGraphicFramePr>
        <p:xfrm>
          <a:off x="342900" y="1386583"/>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4977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182429995"/>
              </p:ext>
            </p:extLst>
          </p:nvPr>
        </p:nvGraphicFramePr>
        <p:xfrm>
          <a:off x="685800" y="1257300"/>
          <a:ext cx="77724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135032188"/>
              </p:ext>
            </p:extLst>
          </p:nvPr>
        </p:nvGraphicFramePr>
        <p:xfrm>
          <a:off x="774577" y="736639"/>
          <a:ext cx="7226424" cy="412610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9549" y="237050"/>
            <a:ext cx="9044927" cy="857250"/>
          </a:xfrm>
        </p:spPr>
        <p:txBody>
          <a:bodyPr>
            <a:normAutofit fontScale="90000"/>
          </a:bodyPr>
          <a:lstStyle/>
          <a:p>
            <a:pPr algn="ctr"/>
            <a:r>
              <a:rPr lang="en-US" sz="3800" b="1" dirty="0">
                <a:solidFill>
                  <a:srgbClr val="8A0023"/>
                </a:solidFill>
                <a:latin typeface="Lato  "/>
              </a:rPr>
              <a:t>Charities’ Sources of Revenue</a:t>
            </a:r>
            <a:br>
              <a:rPr lang="en-US" sz="3800" b="1" dirty="0">
                <a:solidFill>
                  <a:srgbClr val="8A0023"/>
                </a:solidFill>
                <a:latin typeface="Lato  "/>
              </a:rPr>
            </a:br>
            <a:r>
              <a:rPr lang="en-US" sz="2700" b="1" dirty="0">
                <a:solidFill>
                  <a:srgbClr val="8A0023"/>
                </a:solidFill>
                <a:latin typeface="Lato  "/>
              </a:rPr>
              <a:t>2013</a:t>
            </a:r>
          </a:p>
        </p:txBody>
      </p:sp>
    </p:spTree>
    <p:extLst>
      <p:ext uri="{BB962C8B-B14F-4D97-AF65-F5344CB8AC3E}">
        <p14:creationId xmlns:p14="http://schemas.microsoft.com/office/powerpoint/2010/main" val="36875552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0"/>
            <a:ext cx="9144000" cy="914400"/>
          </a:xfrm>
        </p:spPr>
        <p:txBody>
          <a:bodyPr>
            <a:normAutofit fontScale="90000"/>
          </a:bodyPr>
          <a:lstStyle/>
          <a:p>
            <a:pPr algn="ctr"/>
            <a:r>
              <a:rPr lang="en-US" sz="3600" b="1" dirty="0">
                <a:solidFill>
                  <a:srgbClr val="8A0023"/>
                </a:solidFill>
                <a:latin typeface="Lato  "/>
              </a:rPr>
              <a:t>Government Contracts and Grants with Charitable Nonprofits</a:t>
            </a:r>
          </a:p>
        </p:txBody>
      </p:sp>
      <p:sp>
        <p:nvSpPr>
          <p:cNvPr id="3" name="Content Placeholder 2"/>
          <p:cNvSpPr txBox="1">
            <a:spLocks/>
          </p:cNvSpPr>
          <p:nvPr/>
        </p:nvSpPr>
        <p:spPr bwMode="auto">
          <a:xfrm>
            <a:off x="762000" y="1714500"/>
            <a:ext cx="8064516"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0" bIns="45719" numCol="1" anchor="t" anchorCtr="0" compatLnSpc="1">
            <a:prstTxWarp prst="textNoShape">
              <a:avLst/>
            </a:prstTxWarp>
          </a:bodyPr>
          <a:lstStyle>
            <a:lvl1pPr marL="0" indent="0" algn="l" rtl="0" eaLnBrk="0" fontAlgn="base" hangingPunct="0">
              <a:lnSpc>
                <a:spcPct val="100000"/>
              </a:lnSpc>
              <a:spcBef>
                <a:spcPct val="20000"/>
              </a:spcBef>
              <a:spcAft>
                <a:spcPct val="0"/>
              </a:spcAft>
              <a:buNone/>
              <a:defRPr sz="2000">
                <a:solidFill>
                  <a:srgbClr val="000000"/>
                </a:solidFill>
                <a:latin typeface="Lato Regular"/>
                <a:ea typeface="MS PGothic" pitchFamily="34" charset="-128"/>
                <a:cs typeface="Lato Regular"/>
              </a:defRPr>
            </a:lvl1pPr>
            <a:lvl2pPr marL="457200" indent="0" algn="l" rtl="0" eaLnBrk="0" fontAlgn="base" hangingPunct="0">
              <a:lnSpc>
                <a:spcPts val="2125"/>
              </a:lnSpc>
              <a:spcBef>
                <a:spcPts val="988"/>
              </a:spcBef>
              <a:spcAft>
                <a:spcPts val="1200"/>
              </a:spcAft>
              <a:buClr>
                <a:schemeClr val="tx2"/>
              </a:buClr>
              <a:buFont typeface="Wingdings" pitchFamily="2" charset="2"/>
              <a:buNone/>
              <a:defRPr sz="1800">
                <a:solidFill>
                  <a:srgbClr val="8F8F8D"/>
                </a:solidFill>
                <a:latin typeface="Lato Regular"/>
                <a:ea typeface="MS PGothic" pitchFamily="34" charset="-128"/>
                <a:cs typeface="Lato Regular"/>
              </a:defRPr>
            </a:lvl2pPr>
            <a:lvl3pPr marL="914400" indent="0" algn="l" rtl="0" eaLnBrk="0" fontAlgn="base" hangingPunct="0">
              <a:lnSpc>
                <a:spcPct val="85000"/>
              </a:lnSpc>
              <a:spcBef>
                <a:spcPts val="600"/>
              </a:spcBef>
              <a:spcAft>
                <a:spcPct val="0"/>
              </a:spcAft>
              <a:buClr>
                <a:schemeClr val="tx2"/>
              </a:buClr>
              <a:buFont typeface="Wingdings" pitchFamily="2" charset="2"/>
              <a:buNone/>
              <a:defRPr sz="1600">
                <a:solidFill>
                  <a:srgbClr val="8F8F8D"/>
                </a:solidFill>
                <a:latin typeface="Lato Regular"/>
                <a:ea typeface="MS PGothic" pitchFamily="34" charset="-128"/>
                <a:cs typeface="Lato Regular"/>
              </a:defRPr>
            </a:lvl3pPr>
            <a:lvl4pPr marL="1371600" indent="0" algn="l" rtl="0" eaLnBrk="0" fontAlgn="base" hangingPunct="0">
              <a:lnSpc>
                <a:spcPct val="85000"/>
              </a:lnSpc>
              <a:spcBef>
                <a:spcPts val="6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4pPr>
            <a:lvl5pPr marL="1828800" indent="0" algn="l" rtl="0" eaLnBrk="0" fontAlgn="base" hangingPunct="0">
              <a:lnSpc>
                <a:spcPct val="85000"/>
              </a:lnSpc>
              <a:spcBef>
                <a:spcPct val="200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5pPr>
            <a:lvl6pPr marL="2286000" indent="0" algn="l" rtl="0" fontAlgn="base">
              <a:lnSpc>
                <a:spcPct val="85000"/>
              </a:lnSpc>
              <a:spcBef>
                <a:spcPct val="20000"/>
              </a:spcBef>
              <a:spcAft>
                <a:spcPct val="0"/>
              </a:spcAft>
              <a:buNone/>
              <a:defRPr sz="1400">
                <a:solidFill>
                  <a:schemeClr val="tx1"/>
                </a:solidFill>
                <a:latin typeface="+mn-lt"/>
                <a:ea typeface="+mn-ea"/>
              </a:defRPr>
            </a:lvl6pPr>
            <a:lvl7pPr marL="2743200" indent="0" algn="l" rtl="0" fontAlgn="base">
              <a:lnSpc>
                <a:spcPct val="85000"/>
              </a:lnSpc>
              <a:spcBef>
                <a:spcPct val="20000"/>
              </a:spcBef>
              <a:spcAft>
                <a:spcPct val="0"/>
              </a:spcAft>
              <a:buNone/>
              <a:defRPr sz="1400">
                <a:solidFill>
                  <a:schemeClr val="tx1"/>
                </a:solidFill>
                <a:latin typeface="+mn-lt"/>
                <a:ea typeface="+mn-ea"/>
              </a:defRPr>
            </a:lvl7pPr>
            <a:lvl8pPr marL="3200400" indent="0" algn="l" rtl="0" fontAlgn="base">
              <a:lnSpc>
                <a:spcPct val="85000"/>
              </a:lnSpc>
              <a:spcBef>
                <a:spcPct val="20000"/>
              </a:spcBef>
              <a:spcAft>
                <a:spcPct val="0"/>
              </a:spcAft>
              <a:buNone/>
              <a:defRPr sz="1400">
                <a:solidFill>
                  <a:schemeClr val="tx1"/>
                </a:solidFill>
                <a:latin typeface="+mn-lt"/>
                <a:ea typeface="+mn-ea"/>
              </a:defRPr>
            </a:lvl8pPr>
            <a:lvl9pPr marL="3657600" indent="0" algn="l" rtl="0" fontAlgn="base">
              <a:lnSpc>
                <a:spcPct val="85000"/>
              </a:lnSpc>
              <a:spcBef>
                <a:spcPct val="20000"/>
              </a:spcBef>
              <a:spcAft>
                <a:spcPct val="0"/>
              </a:spcAft>
              <a:buNone/>
              <a:defRPr sz="1400">
                <a:solidFill>
                  <a:schemeClr val="tx1"/>
                </a:solidFill>
                <a:latin typeface="+mn-lt"/>
                <a:ea typeface="+mn-ea"/>
              </a:defRPr>
            </a:lvl9pPr>
          </a:lstStyle>
          <a:p>
            <a:pPr>
              <a:spcAft>
                <a:spcPts val="200"/>
              </a:spcAft>
            </a:pPr>
            <a:r>
              <a:rPr lang="en-US" sz="3600" kern="0" dirty="0">
                <a:solidFill>
                  <a:srgbClr val="8A0023"/>
                </a:solidFill>
                <a:latin typeface="Lato  "/>
              </a:rPr>
              <a:t>Nearly 350,000 contracts and grants </a:t>
            </a:r>
            <a:r>
              <a:rPr lang="en-US" sz="2800" kern="0" dirty="0">
                <a:solidFill>
                  <a:srgbClr val="153D66"/>
                </a:solidFill>
                <a:latin typeface="Lato  "/>
              </a:rPr>
              <a:t>with Nonprofits (average 6 per organization) in 2012</a:t>
            </a:r>
          </a:p>
          <a:p>
            <a:pPr>
              <a:spcAft>
                <a:spcPts val="200"/>
              </a:spcAft>
              <a:buFont typeface="Wingdings" charset="2"/>
              <a:buChar char="§"/>
            </a:pPr>
            <a:endParaRPr lang="en-US" sz="2400" kern="0" dirty="0">
              <a:solidFill>
                <a:srgbClr val="0096D2"/>
              </a:solidFill>
              <a:latin typeface="Lato  "/>
            </a:endParaRPr>
          </a:p>
          <a:p>
            <a:pPr>
              <a:spcAft>
                <a:spcPts val="200"/>
              </a:spcAft>
            </a:pPr>
            <a:r>
              <a:rPr lang="en-US" sz="3000" kern="0" dirty="0">
                <a:solidFill>
                  <a:srgbClr val="153D66"/>
                </a:solidFill>
                <a:latin typeface="Lato  "/>
              </a:rPr>
              <a:t>Over</a:t>
            </a:r>
            <a:r>
              <a:rPr lang="en-US" sz="2400" kern="0" dirty="0">
                <a:solidFill>
                  <a:srgbClr val="0096D2"/>
                </a:solidFill>
                <a:latin typeface="Lato  "/>
              </a:rPr>
              <a:t> </a:t>
            </a:r>
            <a:r>
              <a:rPr lang="en-US" sz="4000" kern="0" dirty="0">
                <a:solidFill>
                  <a:srgbClr val="8A0023"/>
                </a:solidFill>
                <a:latin typeface="Lato  "/>
              </a:rPr>
              <a:t>$137 billion </a:t>
            </a:r>
            <a:r>
              <a:rPr lang="en-US" sz="3000" kern="0" dirty="0">
                <a:solidFill>
                  <a:srgbClr val="153D66"/>
                </a:solidFill>
                <a:latin typeface="Lato  "/>
              </a:rPr>
              <a:t>worth of contracts and grants in 2012</a:t>
            </a:r>
          </a:p>
          <a:p>
            <a:pPr>
              <a:spcAft>
                <a:spcPts val="200"/>
              </a:spcAft>
            </a:pPr>
            <a:endParaRPr lang="en-US" sz="1800" kern="0" dirty="0"/>
          </a:p>
        </p:txBody>
      </p:sp>
    </p:spTree>
    <p:extLst>
      <p:ext uri="{BB962C8B-B14F-4D97-AF65-F5344CB8AC3E}">
        <p14:creationId xmlns:p14="http://schemas.microsoft.com/office/powerpoint/2010/main" val="34175163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pPr algn="ctr"/>
            <a:r>
              <a:rPr lang="en-US" b="1" dirty="0" smtClean="0">
                <a:solidFill>
                  <a:srgbClr val="8A0023"/>
                </a:solidFill>
                <a:latin typeface="Lato  "/>
              </a:rPr>
              <a:t> </a:t>
            </a:r>
            <a:br>
              <a:rPr lang="en-US" b="1" dirty="0" smtClean="0">
                <a:solidFill>
                  <a:srgbClr val="8A0023"/>
                </a:solidFill>
                <a:latin typeface="Lato  "/>
              </a:rPr>
            </a:br>
            <a:r>
              <a:rPr lang="en-US" b="1" dirty="0" smtClean="0">
                <a:solidFill>
                  <a:srgbClr val="8A0023"/>
                </a:solidFill>
                <a:latin typeface="Lato  "/>
              </a:rPr>
              <a:t>Charitable Foundations: 2013</a:t>
            </a:r>
            <a:endParaRPr lang="en-US" b="1" dirty="0">
              <a:solidFill>
                <a:srgbClr val="8A0023"/>
              </a:solidFill>
              <a:latin typeface="Lato  "/>
            </a:endParaRPr>
          </a:p>
        </p:txBody>
      </p:sp>
      <p:sp>
        <p:nvSpPr>
          <p:cNvPr id="3" name="Content Placeholder 4"/>
          <p:cNvSpPr txBox="1">
            <a:spLocks/>
          </p:cNvSpPr>
          <p:nvPr/>
        </p:nvSpPr>
        <p:spPr>
          <a:xfrm>
            <a:off x="838200" y="856886"/>
            <a:ext cx="7848600" cy="4094721"/>
          </a:xfrm>
          <a:prstGeom prst="rect">
            <a:avLst/>
          </a:prstGeom>
        </p:spPr>
        <p:txBody>
          <a:bodyPr vert="horz" lIns="91438" tIns="45719" rIns="91438" bIns="45719"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buNone/>
            </a:pPr>
            <a:r>
              <a:rPr lang="en-US" sz="5800" dirty="0">
                <a:solidFill>
                  <a:srgbClr val="8A0023"/>
                </a:solidFill>
                <a:latin typeface="Lato Black"/>
                <a:cs typeface="Lato Black"/>
              </a:rPr>
              <a:t>87,142</a:t>
            </a:r>
          </a:p>
          <a:p>
            <a:pPr marL="0" indent="0">
              <a:lnSpc>
                <a:spcPct val="120000"/>
              </a:lnSpc>
              <a:spcBef>
                <a:spcPts val="0"/>
              </a:spcBef>
              <a:spcAft>
                <a:spcPts val="600"/>
              </a:spcAft>
              <a:buNone/>
            </a:pPr>
            <a:r>
              <a:rPr lang="en-US" sz="4700" dirty="0">
                <a:solidFill>
                  <a:srgbClr val="153D66"/>
                </a:solidFill>
                <a:latin typeface="Lato  "/>
              </a:rPr>
              <a:t>Private, corporate, operating and community foundations in the U.S.</a:t>
            </a:r>
          </a:p>
          <a:p>
            <a:pPr>
              <a:lnSpc>
                <a:spcPct val="120000"/>
              </a:lnSpc>
              <a:spcBef>
                <a:spcPts val="0"/>
              </a:spcBef>
            </a:pPr>
            <a:endParaRPr lang="en-US" sz="2000" dirty="0">
              <a:solidFill>
                <a:srgbClr val="0096D2"/>
              </a:solidFill>
              <a:latin typeface="Lato  "/>
            </a:endParaRPr>
          </a:p>
          <a:p>
            <a:pPr marL="0" indent="0">
              <a:lnSpc>
                <a:spcPct val="120000"/>
              </a:lnSpc>
              <a:spcBef>
                <a:spcPts val="0"/>
              </a:spcBef>
              <a:buNone/>
            </a:pPr>
            <a:r>
              <a:rPr lang="en-US" sz="5800" dirty="0">
                <a:solidFill>
                  <a:srgbClr val="8A0023"/>
                </a:solidFill>
                <a:latin typeface="Lato Black"/>
                <a:cs typeface="Lato Black"/>
              </a:rPr>
              <a:t>$798.2 billion</a:t>
            </a:r>
          </a:p>
          <a:p>
            <a:pPr marL="0" indent="0">
              <a:lnSpc>
                <a:spcPct val="120000"/>
              </a:lnSpc>
              <a:spcBef>
                <a:spcPts val="600"/>
              </a:spcBef>
              <a:buNone/>
            </a:pPr>
            <a:r>
              <a:rPr lang="en-US" sz="4600" dirty="0">
                <a:solidFill>
                  <a:srgbClr val="153D66"/>
                </a:solidFill>
                <a:latin typeface="Lato  "/>
              </a:rPr>
              <a:t>Total Assets</a:t>
            </a:r>
          </a:p>
          <a:p>
            <a:pPr>
              <a:lnSpc>
                <a:spcPct val="120000"/>
              </a:lnSpc>
              <a:spcBef>
                <a:spcPts val="0"/>
              </a:spcBef>
            </a:pPr>
            <a:endParaRPr lang="en-US" sz="2000" dirty="0">
              <a:solidFill>
                <a:srgbClr val="0096D2"/>
              </a:solidFill>
              <a:latin typeface="Lato  "/>
            </a:endParaRPr>
          </a:p>
          <a:p>
            <a:pPr marL="0" indent="0">
              <a:lnSpc>
                <a:spcPct val="120000"/>
              </a:lnSpc>
              <a:spcBef>
                <a:spcPts val="0"/>
              </a:spcBef>
              <a:buClr>
                <a:srgbClr val="0096D2"/>
              </a:buClr>
              <a:buNone/>
            </a:pPr>
            <a:r>
              <a:rPr lang="en-US" sz="5800" dirty="0">
                <a:solidFill>
                  <a:srgbClr val="8A0023"/>
                </a:solidFill>
                <a:latin typeface="Lato Black"/>
                <a:cs typeface="Lato Black"/>
              </a:rPr>
              <a:t>$55.3 billion</a:t>
            </a:r>
          </a:p>
          <a:p>
            <a:pPr marL="0" indent="0">
              <a:lnSpc>
                <a:spcPct val="120000"/>
              </a:lnSpc>
              <a:spcBef>
                <a:spcPts val="0"/>
              </a:spcBef>
              <a:buClr>
                <a:srgbClr val="0096D2"/>
              </a:buClr>
              <a:buNone/>
            </a:pPr>
            <a:r>
              <a:rPr lang="en-US" sz="4600" dirty="0">
                <a:solidFill>
                  <a:srgbClr val="153D66"/>
                </a:solidFill>
                <a:latin typeface="Lato  "/>
              </a:rPr>
              <a:t>Giving Overall</a:t>
            </a:r>
          </a:p>
          <a:p>
            <a:pPr marL="0" indent="0">
              <a:lnSpc>
                <a:spcPct val="120000"/>
              </a:lnSpc>
              <a:spcBef>
                <a:spcPts val="0"/>
              </a:spcBef>
              <a:buClr>
                <a:srgbClr val="0096D2"/>
              </a:buClr>
              <a:buNone/>
            </a:pPr>
            <a:endParaRPr lang="en-US" sz="4000" dirty="0">
              <a:solidFill>
                <a:srgbClr val="8A0023"/>
              </a:solidFill>
              <a:latin typeface="Lato  "/>
            </a:endParaRPr>
          </a:p>
          <a:p>
            <a:pPr marL="0" indent="0">
              <a:lnSpc>
                <a:spcPct val="120000"/>
              </a:lnSpc>
              <a:spcBef>
                <a:spcPts val="0"/>
              </a:spcBef>
              <a:buClr>
                <a:srgbClr val="0096D2"/>
              </a:buClr>
              <a:buNone/>
            </a:pPr>
            <a:r>
              <a:rPr lang="en-US" sz="5800" dirty="0">
                <a:solidFill>
                  <a:srgbClr val="8A0023"/>
                </a:solidFill>
                <a:latin typeface="Lato Black"/>
                <a:cs typeface="Lato Black"/>
              </a:rPr>
              <a:t>$56.2 billion </a:t>
            </a:r>
          </a:p>
          <a:p>
            <a:pPr marL="0" indent="0">
              <a:lnSpc>
                <a:spcPct val="120000"/>
              </a:lnSpc>
              <a:spcBef>
                <a:spcPts val="0"/>
              </a:spcBef>
              <a:buClr>
                <a:srgbClr val="0096D2"/>
              </a:buClr>
              <a:buNone/>
            </a:pPr>
            <a:r>
              <a:rPr lang="en-US" sz="4600" dirty="0">
                <a:solidFill>
                  <a:srgbClr val="153D66"/>
                </a:solidFill>
                <a:latin typeface="Lato  "/>
              </a:rPr>
              <a:t>Gifts Received</a:t>
            </a:r>
          </a:p>
        </p:txBody>
      </p:sp>
    </p:spTree>
    <p:extLst>
      <p:ext uri="{BB962C8B-B14F-4D97-AF65-F5344CB8AC3E}">
        <p14:creationId xmlns:p14="http://schemas.microsoft.com/office/powerpoint/2010/main" val="24527543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279"/>
            <a:ext cx="8229600" cy="857250"/>
          </a:xfrm>
        </p:spPr>
        <p:txBody>
          <a:bodyPr/>
          <a:lstStyle/>
          <a:p>
            <a:pPr algn="ctr"/>
            <a:r>
              <a:rPr lang="en-US" b="1" dirty="0" smtClean="0">
                <a:solidFill>
                  <a:srgbClr val="8A0023"/>
                </a:solidFill>
                <a:latin typeface="Lato  "/>
              </a:rPr>
              <a:t>Volunteering</a:t>
            </a:r>
            <a:br>
              <a:rPr lang="en-US" b="1" dirty="0" smtClean="0">
                <a:solidFill>
                  <a:srgbClr val="8A0023"/>
                </a:solidFill>
                <a:latin typeface="Lato  "/>
              </a:rPr>
            </a:br>
            <a:r>
              <a:rPr lang="en-US" b="1" dirty="0" smtClean="0">
                <a:solidFill>
                  <a:srgbClr val="8A0023"/>
                </a:solidFill>
                <a:latin typeface="Lato  "/>
              </a:rPr>
              <a:t>2014</a:t>
            </a:r>
            <a:endParaRPr lang="en-US" b="1" dirty="0">
              <a:solidFill>
                <a:srgbClr val="8A0023"/>
              </a:solidFill>
              <a:latin typeface="Lato  "/>
            </a:endParaRPr>
          </a:p>
        </p:txBody>
      </p:sp>
      <p:sp>
        <p:nvSpPr>
          <p:cNvPr id="3" name="Content Placeholder 2"/>
          <p:cNvSpPr txBox="1">
            <a:spLocks/>
          </p:cNvSpPr>
          <p:nvPr/>
        </p:nvSpPr>
        <p:spPr bwMode="auto">
          <a:xfrm>
            <a:off x="369291" y="1257300"/>
            <a:ext cx="8520289"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0" bIns="45719" numCol="1" anchor="t" anchorCtr="0" compatLnSpc="1">
            <a:prstTxWarp prst="textNoShape">
              <a:avLst/>
            </a:prstTxWarp>
            <a:normAutofit/>
          </a:bodyPr>
          <a:lstStyle>
            <a:lvl1pPr marL="0" indent="0" algn="l" rtl="0" eaLnBrk="0" fontAlgn="base" hangingPunct="0">
              <a:lnSpc>
                <a:spcPct val="100000"/>
              </a:lnSpc>
              <a:spcBef>
                <a:spcPct val="20000"/>
              </a:spcBef>
              <a:spcAft>
                <a:spcPct val="0"/>
              </a:spcAft>
              <a:buNone/>
              <a:defRPr sz="2000">
                <a:solidFill>
                  <a:srgbClr val="000000"/>
                </a:solidFill>
                <a:latin typeface="Lato Regular"/>
                <a:ea typeface="MS PGothic" pitchFamily="34" charset="-128"/>
                <a:cs typeface="Lato Regular"/>
              </a:defRPr>
            </a:lvl1pPr>
            <a:lvl2pPr marL="457200" indent="0" algn="l" rtl="0" eaLnBrk="0" fontAlgn="base" hangingPunct="0">
              <a:lnSpc>
                <a:spcPts val="2125"/>
              </a:lnSpc>
              <a:spcBef>
                <a:spcPts val="988"/>
              </a:spcBef>
              <a:spcAft>
                <a:spcPts val="1200"/>
              </a:spcAft>
              <a:buClr>
                <a:schemeClr val="tx2"/>
              </a:buClr>
              <a:buFont typeface="Wingdings" pitchFamily="2" charset="2"/>
              <a:buNone/>
              <a:defRPr sz="1800">
                <a:solidFill>
                  <a:srgbClr val="8F8F8D"/>
                </a:solidFill>
                <a:latin typeface="Lato Regular"/>
                <a:ea typeface="MS PGothic" pitchFamily="34" charset="-128"/>
                <a:cs typeface="Lato Regular"/>
              </a:defRPr>
            </a:lvl2pPr>
            <a:lvl3pPr marL="914400" indent="0" algn="l" rtl="0" eaLnBrk="0" fontAlgn="base" hangingPunct="0">
              <a:lnSpc>
                <a:spcPct val="85000"/>
              </a:lnSpc>
              <a:spcBef>
                <a:spcPts val="600"/>
              </a:spcBef>
              <a:spcAft>
                <a:spcPct val="0"/>
              </a:spcAft>
              <a:buClr>
                <a:schemeClr val="tx2"/>
              </a:buClr>
              <a:buFont typeface="Wingdings" pitchFamily="2" charset="2"/>
              <a:buNone/>
              <a:defRPr sz="1600">
                <a:solidFill>
                  <a:srgbClr val="8F8F8D"/>
                </a:solidFill>
                <a:latin typeface="Lato Regular"/>
                <a:ea typeface="MS PGothic" pitchFamily="34" charset="-128"/>
                <a:cs typeface="Lato Regular"/>
              </a:defRPr>
            </a:lvl3pPr>
            <a:lvl4pPr marL="1371600" indent="0" algn="l" rtl="0" eaLnBrk="0" fontAlgn="base" hangingPunct="0">
              <a:lnSpc>
                <a:spcPct val="85000"/>
              </a:lnSpc>
              <a:spcBef>
                <a:spcPts val="6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4pPr>
            <a:lvl5pPr marL="1828800" indent="0" algn="l" rtl="0" eaLnBrk="0" fontAlgn="base" hangingPunct="0">
              <a:lnSpc>
                <a:spcPct val="85000"/>
              </a:lnSpc>
              <a:spcBef>
                <a:spcPct val="200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5pPr>
            <a:lvl6pPr marL="2286000" indent="0" algn="l" rtl="0" fontAlgn="base">
              <a:lnSpc>
                <a:spcPct val="85000"/>
              </a:lnSpc>
              <a:spcBef>
                <a:spcPct val="20000"/>
              </a:spcBef>
              <a:spcAft>
                <a:spcPct val="0"/>
              </a:spcAft>
              <a:buNone/>
              <a:defRPr sz="1400">
                <a:solidFill>
                  <a:schemeClr val="tx1"/>
                </a:solidFill>
                <a:latin typeface="+mn-lt"/>
                <a:ea typeface="+mn-ea"/>
              </a:defRPr>
            </a:lvl6pPr>
            <a:lvl7pPr marL="2743200" indent="0" algn="l" rtl="0" fontAlgn="base">
              <a:lnSpc>
                <a:spcPct val="85000"/>
              </a:lnSpc>
              <a:spcBef>
                <a:spcPct val="20000"/>
              </a:spcBef>
              <a:spcAft>
                <a:spcPct val="0"/>
              </a:spcAft>
              <a:buNone/>
              <a:defRPr sz="1400">
                <a:solidFill>
                  <a:schemeClr val="tx1"/>
                </a:solidFill>
                <a:latin typeface="+mn-lt"/>
                <a:ea typeface="+mn-ea"/>
              </a:defRPr>
            </a:lvl7pPr>
            <a:lvl8pPr marL="3200400" indent="0" algn="l" rtl="0" fontAlgn="base">
              <a:lnSpc>
                <a:spcPct val="85000"/>
              </a:lnSpc>
              <a:spcBef>
                <a:spcPct val="20000"/>
              </a:spcBef>
              <a:spcAft>
                <a:spcPct val="0"/>
              </a:spcAft>
              <a:buNone/>
              <a:defRPr sz="1400">
                <a:solidFill>
                  <a:schemeClr val="tx1"/>
                </a:solidFill>
                <a:latin typeface="+mn-lt"/>
                <a:ea typeface="+mn-ea"/>
              </a:defRPr>
            </a:lvl8pPr>
            <a:lvl9pPr marL="3657600" indent="0" algn="l" rtl="0" fontAlgn="base">
              <a:lnSpc>
                <a:spcPct val="85000"/>
              </a:lnSpc>
              <a:spcBef>
                <a:spcPct val="20000"/>
              </a:spcBef>
              <a:spcAft>
                <a:spcPct val="0"/>
              </a:spcAft>
              <a:buNone/>
              <a:defRPr sz="1400">
                <a:solidFill>
                  <a:schemeClr val="tx1"/>
                </a:solidFill>
                <a:latin typeface="+mn-lt"/>
                <a:ea typeface="+mn-ea"/>
              </a:defRPr>
            </a:lvl9pPr>
          </a:lstStyle>
          <a:p>
            <a:pPr>
              <a:lnSpc>
                <a:spcPct val="90000"/>
              </a:lnSpc>
              <a:buClr>
                <a:srgbClr val="C00000"/>
              </a:buClr>
            </a:pPr>
            <a:r>
              <a:rPr lang="en-US" sz="3600" kern="0" dirty="0">
                <a:solidFill>
                  <a:srgbClr val="153D66"/>
                </a:solidFill>
                <a:latin typeface="Lato  "/>
              </a:rPr>
              <a:t>62.8 million people volunteered 	</a:t>
            </a:r>
          </a:p>
          <a:p>
            <a:pPr>
              <a:lnSpc>
                <a:spcPct val="90000"/>
              </a:lnSpc>
              <a:buClr>
                <a:srgbClr val="C00000"/>
              </a:buClr>
            </a:pPr>
            <a:r>
              <a:rPr lang="en-US" sz="3600" kern="0" dirty="0">
                <a:solidFill>
                  <a:srgbClr val="8A0023"/>
                </a:solidFill>
                <a:latin typeface="Lato  "/>
                <a:sym typeface="Wingdings"/>
              </a:rPr>
              <a:t>  </a:t>
            </a:r>
            <a:r>
              <a:rPr lang="en-US" sz="3600" kern="0" dirty="0">
                <a:solidFill>
                  <a:srgbClr val="8A0023"/>
                </a:solidFill>
                <a:latin typeface="Lato  "/>
              </a:rPr>
              <a:t>25.3% of the population</a:t>
            </a:r>
          </a:p>
          <a:p>
            <a:pPr marL="168240" indent="-168240">
              <a:lnSpc>
                <a:spcPct val="90000"/>
              </a:lnSpc>
              <a:buClr>
                <a:srgbClr val="C00000"/>
              </a:buClr>
              <a:buFont typeface="Arial" pitchFamily="34" charset="0"/>
              <a:buChar char="•"/>
            </a:pPr>
            <a:endParaRPr lang="en-US" sz="3000" kern="0" dirty="0">
              <a:solidFill>
                <a:srgbClr val="0096D2"/>
              </a:solidFill>
              <a:latin typeface="Lato  "/>
            </a:endParaRPr>
          </a:p>
          <a:p>
            <a:pPr>
              <a:lnSpc>
                <a:spcPct val="90000"/>
              </a:lnSpc>
              <a:buClr>
                <a:srgbClr val="C00000"/>
              </a:buClr>
            </a:pPr>
            <a:r>
              <a:rPr lang="en-US" sz="3000" kern="0" dirty="0">
                <a:solidFill>
                  <a:srgbClr val="153D66"/>
                </a:solidFill>
                <a:latin typeface="Lato  "/>
              </a:rPr>
              <a:t>They volunteered an estimated total of 8.7 billion total hours  </a:t>
            </a:r>
          </a:p>
          <a:p>
            <a:pPr marL="400040" lvl="2">
              <a:lnSpc>
                <a:spcPct val="90000"/>
              </a:lnSpc>
              <a:buClr>
                <a:srgbClr val="C00000"/>
              </a:buClr>
            </a:pPr>
            <a:r>
              <a:rPr lang="en-US" sz="3000" kern="0" dirty="0">
                <a:solidFill>
                  <a:srgbClr val="8A0023"/>
                </a:solidFill>
                <a:latin typeface="Lato  "/>
              </a:rPr>
              <a:t>Valued at $179.2 billion</a:t>
            </a:r>
          </a:p>
        </p:txBody>
      </p:sp>
    </p:spTree>
    <p:extLst>
      <p:ext uri="{BB962C8B-B14F-4D97-AF65-F5344CB8AC3E}">
        <p14:creationId xmlns:p14="http://schemas.microsoft.com/office/powerpoint/2010/main" val="31141958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5761616" y="3333101"/>
            <a:ext cx="3178205" cy="1394259"/>
          </a:xfrm>
          <a:prstGeom prst="rect">
            <a:avLst/>
          </a:prstGeom>
        </p:spPr>
        <p:txBody>
          <a:bodyPr lIns="91438" tIns="45719" rIns="91438" bIns="45719">
            <a:noAutofit/>
          </a:bodyPr>
          <a:lstStyle>
            <a:lvl1pPr marL="342900" indent="-685800" algn="l" rtl="0" eaLnBrk="0" fontAlgn="base" hangingPunct="0">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0" fontAlgn="base" hangingPunct="0">
              <a:lnSpc>
                <a:spcPts val="2125"/>
              </a:lnSpc>
              <a:spcBef>
                <a:spcPts val="988"/>
              </a:spcBef>
              <a:spcAft>
                <a:spcPts val="1200"/>
              </a:spcAft>
              <a:buClr>
                <a:schemeClr val="tx2"/>
              </a:buClr>
              <a:buFont typeface="Wingdings" pitchFamily="2" charset="2"/>
              <a:buChar char="§"/>
              <a:defRPr sz="1600">
                <a:solidFill>
                  <a:srgbClr val="8F8F8D"/>
                </a:solidFill>
                <a:latin typeface="Lato Regular"/>
                <a:ea typeface="MS PGothic" pitchFamily="34" charset="-128"/>
                <a:cs typeface="Lato Regular"/>
              </a:defRPr>
            </a:lvl2pPr>
            <a:lvl3pPr marL="885825" indent="-136525" algn="l" rtl="0" eaLnBrk="0" fontAlgn="base" hangingPunct="0">
              <a:lnSpc>
                <a:spcPct val="85000"/>
              </a:lnSpc>
              <a:spcBef>
                <a:spcPts val="600"/>
              </a:spcBef>
              <a:spcAft>
                <a:spcPct val="0"/>
              </a:spcAft>
              <a:buClr>
                <a:schemeClr val="tx2"/>
              </a:buClr>
              <a:buFont typeface="Wingdings" pitchFamily="2" charset="2"/>
              <a:buChar char="§"/>
              <a:defRPr sz="1600">
                <a:solidFill>
                  <a:srgbClr val="8F8F8D"/>
                </a:solidFill>
                <a:latin typeface="Lato Regular"/>
                <a:ea typeface="MS PGothic" pitchFamily="34" charset="-128"/>
                <a:cs typeface="Lato Regular"/>
              </a:defRPr>
            </a:lvl3pPr>
            <a:lvl4pPr marL="1141413" indent="-209550" algn="l" rtl="0" eaLnBrk="0" fontAlgn="base" hangingPunct="0">
              <a:lnSpc>
                <a:spcPct val="85000"/>
              </a:lnSpc>
              <a:spcBef>
                <a:spcPts val="6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4pPr>
            <a:lvl5pPr marL="1370013" indent="-171450" algn="l" rtl="0" eaLnBrk="0" fontAlgn="base" hangingPunct="0">
              <a:lnSpc>
                <a:spcPct val="85000"/>
              </a:lnSpc>
              <a:spcBef>
                <a:spcPct val="200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5pPr>
            <a:lvl6pPr marL="2514600" indent="-228600" algn="l" rtl="0" fontAlgn="base">
              <a:lnSpc>
                <a:spcPct val="85000"/>
              </a:lnSpc>
              <a:spcBef>
                <a:spcPct val="20000"/>
              </a:spcBef>
              <a:spcAft>
                <a:spcPct val="0"/>
              </a:spcAft>
              <a:buChar char="»"/>
              <a:defRPr sz="2000">
                <a:solidFill>
                  <a:schemeClr val="tx1"/>
                </a:solidFill>
                <a:latin typeface="+mn-lt"/>
                <a:ea typeface="+mn-ea"/>
              </a:defRPr>
            </a:lvl6pPr>
            <a:lvl7pPr marL="2971800" indent="-228600" algn="l" rtl="0" fontAlgn="base">
              <a:lnSpc>
                <a:spcPct val="85000"/>
              </a:lnSpc>
              <a:spcBef>
                <a:spcPct val="20000"/>
              </a:spcBef>
              <a:spcAft>
                <a:spcPct val="0"/>
              </a:spcAft>
              <a:buChar char="»"/>
              <a:defRPr sz="2000">
                <a:solidFill>
                  <a:schemeClr val="tx1"/>
                </a:solidFill>
                <a:latin typeface="+mn-lt"/>
                <a:ea typeface="+mn-ea"/>
              </a:defRPr>
            </a:lvl7pPr>
            <a:lvl8pPr marL="3429000" indent="-228600" algn="l" rtl="0" fontAlgn="base">
              <a:lnSpc>
                <a:spcPct val="85000"/>
              </a:lnSpc>
              <a:spcBef>
                <a:spcPct val="20000"/>
              </a:spcBef>
              <a:spcAft>
                <a:spcPct val="0"/>
              </a:spcAft>
              <a:buChar char="»"/>
              <a:defRPr sz="2000">
                <a:solidFill>
                  <a:schemeClr val="tx1"/>
                </a:solidFill>
                <a:latin typeface="+mn-lt"/>
                <a:ea typeface="+mn-ea"/>
              </a:defRPr>
            </a:lvl8pPr>
            <a:lvl9pPr marL="3886200" indent="-228600" algn="l" rtl="0" fontAlgn="base">
              <a:lnSpc>
                <a:spcPct val="85000"/>
              </a:lnSpc>
              <a:spcBef>
                <a:spcPct val="20000"/>
              </a:spcBef>
              <a:spcAft>
                <a:spcPct val="0"/>
              </a:spcAft>
              <a:buChar char="»"/>
              <a:defRPr sz="2000">
                <a:solidFill>
                  <a:schemeClr val="tx1"/>
                </a:solidFill>
                <a:latin typeface="+mn-lt"/>
                <a:ea typeface="+mn-ea"/>
              </a:defRPr>
            </a:lvl9pPr>
          </a:lstStyle>
          <a:p>
            <a:pPr lvl="1">
              <a:buClr>
                <a:srgbClr val="0096D2"/>
              </a:buClr>
            </a:pPr>
            <a:endParaRPr lang="en-US" sz="1400" kern="0" dirty="0"/>
          </a:p>
          <a:p>
            <a:pPr lvl="1">
              <a:buClr>
                <a:srgbClr val="0096D2"/>
              </a:buClr>
            </a:pPr>
            <a:r>
              <a:rPr lang="en-US" sz="1400" kern="0" dirty="0">
                <a:solidFill>
                  <a:srgbClr val="153D66"/>
                </a:solidFill>
              </a:rPr>
              <a:t>Total private contributions increased to $373.25 billion</a:t>
            </a:r>
          </a:p>
          <a:p>
            <a:pPr lvl="1">
              <a:buClr>
                <a:srgbClr val="0096D2"/>
              </a:buClr>
            </a:pPr>
            <a:r>
              <a:rPr lang="en-US" sz="1400" kern="0" dirty="0">
                <a:solidFill>
                  <a:srgbClr val="153D66"/>
                </a:solidFill>
              </a:rPr>
              <a:t>Congregations receive 32% of total</a:t>
            </a:r>
          </a:p>
        </p:txBody>
      </p:sp>
      <p:graphicFrame>
        <p:nvGraphicFramePr>
          <p:cNvPr id="3" name="Chart 2"/>
          <p:cNvGraphicFramePr/>
          <p:nvPr>
            <p:extLst>
              <p:ext uri="{D42A27DB-BD31-4B8C-83A1-F6EECF244321}">
                <p14:modId xmlns:p14="http://schemas.microsoft.com/office/powerpoint/2010/main" val="1012978389"/>
              </p:ext>
            </p:extLst>
          </p:nvPr>
        </p:nvGraphicFramePr>
        <p:xfrm>
          <a:off x="992619" y="448058"/>
          <a:ext cx="7318159" cy="45651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2870" y="4727376"/>
            <a:ext cx="1428750" cy="246219"/>
          </a:xfrm>
          <a:prstGeom prst="rect">
            <a:avLst/>
          </a:prstGeom>
          <a:noFill/>
        </p:spPr>
        <p:txBody>
          <a:bodyPr wrap="square" lIns="91438" tIns="45719" rIns="91438" bIns="45719" rtlCol="0">
            <a:spAutoFit/>
          </a:bodyPr>
          <a:lstStyle/>
          <a:p>
            <a:pPr defTabSz="457189"/>
            <a:r>
              <a:rPr lang="en-US" sz="1000" i="1" dirty="0">
                <a:solidFill>
                  <a:prstClr val="black"/>
                </a:solidFill>
                <a:latin typeface="Lato" panose="020F0502020204030203" pitchFamily="34" charset="0"/>
              </a:rPr>
              <a:t>Source: GivingUSA</a:t>
            </a:r>
          </a:p>
        </p:txBody>
      </p:sp>
    </p:spTree>
    <p:extLst>
      <p:ext uri="{BB962C8B-B14F-4D97-AF65-F5344CB8AC3E}">
        <p14:creationId xmlns:p14="http://schemas.microsoft.com/office/powerpoint/2010/main" val="27700776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57691906"/>
              </p:ext>
            </p:extLst>
          </p:nvPr>
        </p:nvGraphicFramePr>
        <p:xfrm>
          <a:off x="443900" y="993065"/>
          <a:ext cx="8143783" cy="394735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17" y="232121"/>
            <a:ext cx="9044927" cy="857250"/>
          </a:xfrm>
        </p:spPr>
        <p:txBody>
          <a:bodyPr>
            <a:normAutofit fontScale="90000"/>
          </a:bodyPr>
          <a:lstStyle/>
          <a:p>
            <a:pPr algn="ctr"/>
            <a:r>
              <a:rPr lang="en-US" sz="3300" b="1" dirty="0">
                <a:solidFill>
                  <a:srgbClr val="8A0023"/>
                </a:solidFill>
                <a:latin typeface="Lato  "/>
              </a:rPr>
              <a:t>Estimated Distribution of Private Contributions </a:t>
            </a:r>
            <a:br>
              <a:rPr lang="en-US" sz="3300" b="1" dirty="0">
                <a:solidFill>
                  <a:srgbClr val="8A0023"/>
                </a:solidFill>
                <a:latin typeface="Lato  "/>
              </a:rPr>
            </a:br>
            <a:r>
              <a:rPr lang="en-US" sz="2400" b="1" dirty="0">
                <a:solidFill>
                  <a:srgbClr val="8A0023"/>
                </a:solidFill>
                <a:latin typeface="Lato  "/>
              </a:rPr>
              <a:t>2015</a:t>
            </a:r>
          </a:p>
        </p:txBody>
      </p:sp>
      <p:sp>
        <p:nvSpPr>
          <p:cNvPr id="4" name="TextBox 3"/>
          <p:cNvSpPr txBox="1"/>
          <p:nvPr/>
        </p:nvSpPr>
        <p:spPr>
          <a:xfrm>
            <a:off x="102870" y="4727376"/>
            <a:ext cx="1428750" cy="246219"/>
          </a:xfrm>
          <a:prstGeom prst="rect">
            <a:avLst/>
          </a:prstGeom>
          <a:noFill/>
        </p:spPr>
        <p:txBody>
          <a:bodyPr wrap="square" lIns="91438" tIns="45719" rIns="91438" bIns="45719" rtlCol="0">
            <a:spAutoFit/>
          </a:bodyPr>
          <a:lstStyle/>
          <a:p>
            <a:pPr defTabSz="457189"/>
            <a:r>
              <a:rPr lang="en-US" sz="1000" i="1" dirty="0">
                <a:solidFill>
                  <a:prstClr val="black"/>
                </a:solidFill>
                <a:latin typeface="Lato" panose="020F0502020204030203" pitchFamily="34" charset="0"/>
              </a:rPr>
              <a:t>Source: GivingUSA</a:t>
            </a:r>
          </a:p>
        </p:txBody>
      </p:sp>
    </p:spTree>
    <p:extLst>
      <p:ext uri="{BB962C8B-B14F-4D97-AF65-F5344CB8AC3E}">
        <p14:creationId xmlns:p14="http://schemas.microsoft.com/office/powerpoint/2010/main" val="41701265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9144000" cy="914400"/>
          </a:xfrm>
        </p:spPr>
        <p:txBody>
          <a:bodyPr>
            <a:noAutofit/>
          </a:bodyPr>
          <a:lstStyle/>
          <a:p>
            <a:pPr algn="ctr">
              <a:tabLst>
                <a:tab pos="3711482" algn="l"/>
              </a:tabLst>
            </a:pPr>
            <a:r>
              <a:rPr lang="en-US" sz="5800" b="1" dirty="0">
                <a:solidFill>
                  <a:srgbClr val="8A0023"/>
                </a:solidFill>
                <a:latin typeface="Lato  "/>
              </a:rPr>
              <a:t>Civil Society Trends</a:t>
            </a:r>
          </a:p>
        </p:txBody>
      </p:sp>
      <p:graphicFrame>
        <p:nvGraphicFramePr>
          <p:cNvPr id="3" name="Diagram 2"/>
          <p:cNvGraphicFramePr/>
          <p:nvPr>
            <p:extLst>
              <p:ext uri="{D42A27DB-BD31-4B8C-83A1-F6EECF244321}">
                <p14:modId xmlns:p14="http://schemas.microsoft.com/office/powerpoint/2010/main" val="4287338650"/>
              </p:ext>
            </p:extLst>
          </p:nvPr>
        </p:nvGraphicFramePr>
        <p:xfrm>
          <a:off x="1515122" y="1407296"/>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80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 y="167802"/>
            <a:ext cx="9056451" cy="1146648"/>
          </a:xfrm>
        </p:spPr>
        <p:txBody>
          <a:bodyPr>
            <a:noAutofit/>
          </a:bodyPr>
          <a:lstStyle/>
          <a:p>
            <a:pPr algn="ctr"/>
            <a:r>
              <a:rPr lang="en-US" sz="4000" b="1" dirty="0">
                <a:solidFill>
                  <a:srgbClr val="8A0023"/>
                </a:solidFill>
                <a:latin typeface="Lato  "/>
              </a:rPr>
              <a:t> </a:t>
            </a:r>
            <a:br>
              <a:rPr lang="en-US" sz="4000" b="1" dirty="0">
                <a:solidFill>
                  <a:srgbClr val="8A0023"/>
                </a:solidFill>
                <a:latin typeface="Lato  "/>
              </a:rPr>
            </a:br>
            <a:r>
              <a:rPr lang="en-US" sz="4000" b="1" dirty="0">
                <a:solidFill>
                  <a:srgbClr val="8A0023"/>
                </a:solidFill>
                <a:latin typeface="Lato  "/>
              </a:rPr>
              <a:t> Trends Affecting Civil Society</a:t>
            </a:r>
          </a:p>
        </p:txBody>
      </p:sp>
      <p:graphicFrame>
        <p:nvGraphicFramePr>
          <p:cNvPr id="3" name="Diagram 2"/>
          <p:cNvGraphicFramePr/>
          <p:nvPr>
            <p:extLst>
              <p:ext uri="{D42A27DB-BD31-4B8C-83A1-F6EECF244321}">
                <p14:modId xmlns:p14="http://schemas.microsoft.com/office/powerpoint/2010/main" val="1572121309"/>
              </p:ext>
            </p:extLst>
          </p:nvPr>
        </p:nvGraphicFramePr>
        <p:xfrm>
          <a:off x="1497360" y="1407296"/>
          <a:ext cx="609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0290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534234"/>
            <a:ext cx="7543800" cy="1208966"/>
          </a:xfrm>
        </p:spPr>
        <p:txBody>
          <a:bodyPr/>
          <a:lstStyle/>
          <a:p>
            <a:pPr>
              <a:defRPr/>
            </a:pPr>
            <a:r>
              <a:rPr lang="en-US" sz="3200" i="1" dirty="0">
                <a:ea typeface="ＭＳ Ｐゴシック" charset="0"/>
              </a:rPr>
              <a:t>Trends in Civil Society </a:t>
            </a:r>
            <a:r>
              <a:rPr lang="en-US" sz="3200" dirty="0">
                <a:ea typeface="ＭＳ Ｐゴシック" charset="0"/>
              </a:rPr>
              <a:t/>
            </a:r>
            <a:br>
              <a:rPr lang="en-US" sz="3200" dirty="0">
                <a:ea typeface="ＭＳ Ｐゴシック" charset="0"/>
              </a:rPr>
            </a:br>
            <a:r>
              <a:rPr lang="en-US" sz="1800" dirty="0">
                <a:ea typeface="ＭＳ Ｐゴシック" charset="0"/>
              </a:rPr>
              <a:t>March 21, 2017</a:t>
            </a:r>
            <a:br>
              <a:rPr lang="en-US" sz="1800" dirty="0">
                <a:ea typeface="ＭＳ Ｐゴシック" charset="0"/>
              </a:rPr>
            </a:br>
            <a:r>
              <a:rPr lang="en-US" sz="1800" dirty="0">
                <a:ea typeface="ＭＳ Ｐゴシック" charset="0"/>
              </a:rPr>
              <a:t>Give and Take: Consumers, Contributors, and Charity</a:t>
            </a:r>
            <a:r>
              <a:rPr lang="en-US" sz="3200" dirty="0">
                <a:ea typeface="ＭＳ Ｐゴシック" charset="0"/>
              </a:rPr>
              <a:t/>
            </a:r>
            <a:br>
              <a:rPr lang="en-US" sz="3200" dirty="0">
                <a:ea typeface="ＭＳ Ｐゴシック" charset="0"/>
              </a:rPr>
            </a:br>
            <a:endParaRPr lang="en-US" sz="3200" dirty="0">
              <a:ea typeface="ＭＳ Ｐゴシック" charset="0"/>
            </a:endParaRPr>
          </a:p>
        </p:txBody>
      </p:sp>
      <p:sp>
        <p:nvSpPr>
          <p:cNvPr id="16386" name="Vertical Text Placeholder 4"/>
          <p:cNvSpPr>
            <a:spLocks noGrp="1"/>
          </p:cNvSpPr>
          <p:nvPr>
            <p:ph type="subTitle" idx="1"/>
          </p:nvPr>
        </p:nvSpPr>
        <p:spPr>
          <a:xfrm>
            <a:off x="762000" y="2914650"/>
            <a:ext cx="7620000" cy="1314450"/>
          </a:xfrm>
        </p:spPr>
        <p:txBody>
          <a:bodyPr/>
          <a:lstStyle/>
          <a:p>
            <a:r>
              <a:rPr lang="en-US" sz="1800" dirty="0">
                <a:solidFill>
                  <a:schemeClr val="bg1"/>
                </a:solidFill>
                <a:latin typeface="Lato  "/>
                <a:ea typeface="ＭＳ Ｐゴシック" charset="0"/>
                <a:cs typeface="Lato  "/>
              </a:rPr>
              <a:t>Elizabeth T. Boris, Ph.D.</a:t>
            </a:r>
          </a:p>
          <a:p>
            <a:r>
              <a:rPr lang="en-US" sz="1800" dirty="0">
                <a:solidFill>
                  <a:schemeClr val="bg1"/>
                </a:solidFill>
                <a:latin typeface="Lato  "/>
                <a:ea typeface="ＭＳ Ｐゴシック" charset="0"/>
                <a:cs typeface="Lato  "/>
              </a:rPr>
              <a:t>Urban Institute Fellow</a:t>
            </a:r>
          </a:p>
          <a:p>
            <a:r>
              <a:rPr lang="en-US" sz="1800" dirty="0">
                <a:solidFill>
                  <a:schemeClr val="bg1"/>
                </a:solidFill>
                <a:latin typeface="Lato  "/>
                <a:ea typeface="ＭＳ Ｐゴシック" charset="0"/>
                <a:cs typeface="Lato  "/>
              </a:rPr>
              <a:t>Center on Nonprofits and Philanthropy,</a:t>
            </a:r>
          </a:p>
          <a:p>
            <a:r>
              <a:rPr lang="en-US" sz="1800" dirty="0" err="1">
                <a:solidFill>
                  <a:schemeClr val="bg1"/>
                </a:solidFill>
                <a:latin typeface="Lato  "/>
                <a:ea typeface="ＭＳ Ｐゴシック" charset="0"/>
                <a:cs typeface="Lato  "/>
              </a:rPr>
              <a:t>Waldemar</a:t>
            </a:r>
            <a:r>
              <a:rPr lang="en-US" sz="1800" dirty="0">
                <a:solidFill>
                  <a:schemeClr val="bg1"/>
                </a:solidFill>
                <a:latin typeface="Lato  "/>
                <a:ea typeface="ＭＳ Ｐゴシック" charset="0"/>
                <a:cs typeface="Lato  "/>
              </a:rPr>
              <a:t> A. Nielsen Chair of Philanthropy</a:t>
            </a:r>
          </a:p>
          <a:p>
            <a:r>
              <a:rPr lang="en-US" sz="1800" dirty="0">
                <a:solidFill>
                  <a:schemeClr val="bg1"/>
                </a:solidFill>
                <a:latin typeface="Lato  "/>
                <a:ea typeface="ＭＳ Ｐゴシック" charset="0"/>
                <a:cs typeface="Lato  "/>
              </a:rPr>
              <a:t>Georgetown University</a:t>
            </a:r>
          </a:p>
          <a:p>
            <a:r>
              <a:rPr lang="en-US" sz="1800" dirty="0">
                <a:solidFill>
                  <a:schemeClr val="bg1"/>
                </a:solidFill>
                <a:latin typeface="Lato  "/>
                <a:ea typeface="ＭＳ Ｐゴシック" charset="0"/>
                <a:cs typeface="Lato  "/>
              </a:rPr>
              <a:t> </a:t>
            </a:r>
            <a:endParaRPr lang="en-US" sz="1800" dirty="0">
              <a:latin typeface="Lato  "/>
              <a:ea typeface="ＭＳ Ｐゴシック" charset="0"/>
              <a:cs typeface="Lato  "/>
            </a:endParaRPr>
          </a:p>
          <a:p>
            <a:endParaRPr lang="en-US" sz="1400" dirty="0"/>
          </a:p>
          <a:p>
            <a:endParaRPr lang="en-US" sz="1400" dirty="0"/>
          </a:p>
          <a:p>
            <a:r>
              <a:rPr lang="en-US" sz="1200" dirty="0">
                <a:latin typeface="Lato  "/>
                <a:ea typeface="ＭＳ Ｐゴシック" charset="0"/>
                <a:cs typeface="Lato  "/>
              </a:rPr>
              <a:t> </a:t>
            </a:r>
            <a:endParaRPr lang="en-US" altLang="en-US" sz="1200" dirty="0">
              <a:latin typeface="Lato Regular" charset="0"/>
            </a:endParaRPr>
          </a:p>
        </p:txBody>
      </p:sp>
    </p:spTree>
    <p:extLst>
      <p:ext uri="{BB962C8B-B14F-4D97-AF65-F5344CB8AC3E}">
        <p14:creationId xmlns:p14="http://schemas.microsoft.com/office/powerpoint/2010/main" val="24626717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1031"/>
            <a:ext cx="9144000" cy="857250"/>
          </a:xfrm>
        </p:spPr>
        <p:txBody>
          <a:bodyPr>
            <a:normAutofit/>
          </a:bodyPr>
          <a:lstStyle/>
          <a:p>
            <a:pPr algn="ctr" eaLnBrk="1" hangingPunct="1"/>
            <a:r>
              <a:rPr lang="en-US" sz="3700" b="1" dirty="0">
                <a:solidFill>
                  <a:srgbClr val="8A0023"/>
                </a:solidFill>
                <a:latin typeface="Lato  "/>
              </a:rPr>
              <a:t>Sector Research</a:t>
            </a:r>
          </a:p>
        </p:txBody>
      </p:sp>
      <p:graphicFrame>
        <p:nvGraphicFramePr>
          <p:cNvPr id="3" name="Diagram 2"/>
          <p:cNvGraphicFramePr/>
          <p:nvPr>
            <p:extLst>
              <p:ext uri="{D42A27DB-BD31-4B8C-83A1-F6EECF244321}">
                <p14:modId xmlns:p14="http://schemas.microsoft.com/office/powerpoint/2010/main" val="76687370"/>
              </p:ext>
            </p:extLst>
          </p:nvPr>
        </p:nvGraphicFramePr>
        <p:xfrm>
          <a:off x="985423" y="812309"/>
          <a:ext cx="7202750" cy="433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0548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1031"/>
            <a:ext cx="9144000" cy="857250"/>
          </a:xfrm>
        </p:spPr>
        <p:txBody>
          <a:bodyPr>
            <a:normAutofit/>
          </a:bodyPr>
          <a:lstStyle/>
          <a:p>
            <a:pPr algn="ctr" eaLnBrk="1" hangingPunct="1"/>
            <a:r>
              <a:rPr lang="en-US" sz="3700" b="1" dirty="0">
                <a:solidFill>
                  <a:srgbClr val="8A0023"/>
                </a:solidFill>
                <a:latin typeface="Lato  "/>
              </a:rPr>
              <a:t>Sector Research</a:t>
            </a:r>
          </a:p>
        </p:txBody>
      </p:sp>
      <p:graphicFrame>
        <p:nvGraphicFramePr>
          <p:cNvPr id="3" name="Diagram 2"/>
          <p:cNvGraphicFramePr/>
          <p:nvPr>
            <p:extLst>
              <p:ext uri="{D42A27DB-BD31-4B8C-83A1-F6EECF244321}">
                <p14:modId xmlns:p14="http://schemas.microsoft.com/office/powerpoint/2010/main" val="3565473292"/>
              </p:ext>
            </p:extLst>
          </p:nvPr>
        </p:nvGraphicFramePr>
        <p:xfrm>
          <a:off x="985423" y="812309"/>
          <a:ext cx="7202750" cy="433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6068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1" y="285765"/>
            <a:ext cx="7696201" cy="371243"/>
          </a:xfrm>
        </p:spPr>
        <p:txBody>
          <a:bodyPr/>
          <a:lstStyle/>
          <a:p>
            <a:pPr algn="ctr">
              <a:defRPr/>
            </a:pPr>
            <a:r>
              <a:rPr lang="en-US" sz="2800" b="1" dirty="0">
                <a:solidFill>
                  <a:srgbClr val="8A0023"/>
                </a:solidFill>
                <a:latin typeface="Lato  "/>
              </a:rPr>
              <a:t>What the Forms 990 Reveal</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endParaRPr lang="en-US" sz="2800" dirty="0">
              <a:solidFill>
                <a:srgbClr val="FF0000"/>
              </a:solidFill>
            </a:endParaRPr>
          </a:p>
        </p:txBody>
      </p:sp>
      <p:sp>
        <p:nvSpPr>
          <p:cNvPr id="31747" name="Text Placeholder 2"/>
          <p:cNvSpPr>
            <a:spLocks noGrp="1"/>
          </p:cNvSpPr>
          <p:nvPr>
            <p:ph type="body" idx="1"/>
          </p:nvPr>
        </p:nvSpPr>
        <p:spPr>
          <a:xfrm>
            <a:off x="533420" y="666750"/>
            <a:ext cx="7898161" cy="4037670"/>
          </a:xfrm>
        </p:spPr>
        <p:txBody>
          <a:bodyPr/>
          <a:lstStyle/>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The Nonprofit Sector is growing in numbers and resources but those resources are not uniformly distributed</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The Sector is diverse by size and type of organizations</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We can assess financial indicators (revenues, expenses, assets and their components) by size, type, geography and many other variables</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We can use the Form 990 as a sampling frame for surveys and analyses of discrete characteristics</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We can identify outliers and look up their Forms 990 to see what they do, who they serve, their finances, and their governance processes</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We can combine Form 990 data with other administrative data sets, labor statistics, census of services, etc. for a wide variety of studies</a:t>
            </a:r>
          </a:p>
          <a:p>
            <a:pPr marL="800080" lvl="1" indent="-342892">
              <a:spcBef>
                <a:spcPct val="0"/>
              </a:spcBef>
              <a:buFont typeface="Arial"/>
              <a:buChar char="•"/>
            </a:pPr>
            <a:r>
              <a:rPr lang="en-US" sz="1400" dirty="0">
                <a:solidFill>
                  <a:schemeClr val="tx1"/>
                </a:solidFill>
                <a:latin typeface="Lato Regular" charset="0"/>
                <a:ea typeface="MS PGothic" charset="0"/>
                <a:cs typeface="Lato Regular" charset="0"/>
              </a:rPr>
              <a:t>With the advent of digitized Form 990 data, we will be able to do these and other analyses quickly and inexpensively</a:t>
            </a:r>
          </a:p>
          <a:p>
            <a:pPr marL="800080" lvl="1" indent="-342892">
              <a:spcBef>
                <a:spcPct val="0"/>
              </a:spcBef>
              <a:buFont typeface="Arial"/>
              <a:buChar char="•"/>
            </a:pPr>
            <a:endParaRPr lang="en-US" dirty="0" smtClean="0">
              <a:solidFill>
                <a:schemeClr val="tx1"/>
              </a:solidFill>
              <a:latin typeface="Lato Regular" charset="0"/>
              <a:ea typeface="MS PGothic" charset="0"/>
              <a:cs typeface="Lato Regular" charset="0"/>
            </a:endParaRPr>
          </a:p>
          <a:p>
            <a:pPr lvl="1">
              <a:lnSpc>
                <a:spcPct val="100000"/>
              </a:lnSpc>
              <a:spcBef>
                <a:spcPct val="0"/>
              </a:spcBef>
              <a:spcAft>
                <a:spcPct val="0"/>
              </a:spcAft>
            </a:pPr>
            <a:endParaRPr lang="en-US" dirty="0">
              <a:latin typeface="Lato Regular" charset="0"/>
              <a:ea typeface="MS PGothic" charset="0"/>
              <a:cs typeface="Lato Regular" charset="0"/>
            </a:endParaRPr>
          </a:p>
        </p:txBody>
      </p:sp>
    </p:spTree>
    <p:extLst>
      <p:ext uri="{BB962C8B-B14F-4D97-AF65-F5344CB8AC3E}">
        <p14:creationId xmlns:p14="http://schemas.microsoft.com/office/powerpoint/2010/main" val="32921097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1" y="400067"/>
            <a:ext cx="7696201" cy="371243"/>
          </a:xfrm>
        </p:spPr>
        <p:txBody>
          <a:bodyPr/>
          <a:lstStyle/>
          <a:p>
            <a:pPr algn="ctr">
              <a:defRPr/>
            </a:pPr>
            <a:r>
              <a:rPr lang="en-US" sz="2800" b="1" dirty="0">
                <a:solidFill>
                  <a:srgbClr val="8A0023"/>
                </a:solidFill>
                <a:latin typeface="Lato  "/>
              </a:rPr>
              <a:t>Utility of Forms 990 for Regulators</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endParaRPr lang="en-US" sz="2800" dirty="0">
              <a:solidFill>
                <a:srgbClr val="FF0000"/>
              </a:solidFill>
            </a:endParaRPr>
          </a:p>
        </p:txBody>
      </p:sp>
      <p:sp>
        <p:nvSpPr>
          <p:cNvPr id="31747" name="Text Placeholder 2"/>
          <p:cNvSpPr>
            <a:spLocks noGrp="1"/>
          </p:cNvSpPr>
          <p:nvPr>
            <p:ph type="body" idx="1"/>
          </p:nvPr>
        </p:nvSpPr>
        <p:spPr>
          <a:xfrm>
            <a:off x="533398" y="771293"/>
            <a:ext cx="7979340" cy="4109916"/>
          </a:xfrm>
        </p:spPr>
        <p:txBody>
          <a:bodyPr/>
          <a:lstStyle/>
          <a:p>
            <a:pPr lvl="1">
              <a:spcBef>
                <a:spcPct val="0"/>
              </a:spcBef>
            </a:pPr>
            <a:endParaRPr lang="en-US" dirty="0">
              <a:solidFill>
                <a:schemeClr val="tx1"/>
              </a:solidFill>
              <a:latin typeface="Lato Regular" charset="0"/>
              <a:ea typeface="MS PGothic" charset="0"/>
              <a:cs typeface="Lato Regular" charset="0"/>
            </a:endParaRP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Digitized Forms 990 will permit more extensive analyses of financial information then has been possible to date. For example, program expenses as a percentage of all expenses might be used as a screening tool to understand trends, to analyze differences among charities and to identify outliers.  </a:t>
            </a: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Using Statistics of Income Sample data for 2012, </a:t>
            </a:r>
            <a:r>
              <a:rPr lang="en-US" dirty="0" smtClean="0">
                <a:solidFill>
                  <a:schemeClr val="tx1"/>
                </a:solidFill>
                <a:latin typeface="Lato Regular" charset="0"/>
                <a:ea typeface="MS PGothic" charset="0"/>
                <a:cs typeface="Lato Regular" charset="0"/>
              </a:rPr>
              <a:t>we find that the percentage of program expenses to total expenses increases with the size of the organization:</a:t>
            </a:r>
          </a:p>
          <a:p>
            <a:pPr marL="1257269" lvl="2" indent="-342892">
              <a:spcBef>
                <a:spcPct val="0"/>
              </a:spcBef>
              <a:buFont typeface="Arial"/>
              <a:buChar char="•"/>
            </a:pPr>
            <a:r>
              <a:rPr lang="en-US" sz="1800" dirty="0">
                <a:solidFill>
                  <a:schemeClr val="tx1"/>
                </a:solidFill>
                <a:latin typeface="Lato Regular" charset="0"/>
                <a:ea typeface="MS PGothic" charset="0"/>
                <a:cs typeface="Lato Regular" charset="0"/>
              </a:rPr>
              <a:t>78.49 percent for those with less than $100,000 in expenses</a:t>
            </a:r>
          </a:p>
          <a:p>
            <a:pPr marL="1257269" lvl="2" indent="-342892">
              <a:spcBef>
                <a:spcPct val="0"/>
              </a:spcBef>
              <a:buFont typeface="Arial"/>
              <a:buChar char="•"/>
            </a:pPr>
            <a:r>
              <a:rPr lang="en-US" sz="1800" dirty="0">
                <a:solidFill>
                  <a:schemeClr val="tx1"/>
                </a:solidFill>
                <a:latin typeface="Lato Regular" charset="0"/>
                <a:ea typeface="MS PGothic" charset="0"/>
                <a:cs typeface="Lato Regular" charset="0"/>
              </a:rPr>
              <a:t>87.25 percent for those with $10 million or more. </a:t>
            </a:r>
          </a:p>
          <a:p>
            <a:pPr marL="1257269" lvl="2" indent="-342892">
              <a:spcBef>
                <a:spcPct val="0"/>
              </a:spcBef>
              <a:buFont typeface="Arial"/>
              <a:buChar char="•"/>
            </a:pPr>
            <a:endParaRPr lang="en-US" sz="1800" dirty="0">
              <a:solidFill>
                <a:schemeClr val="tx1"/>
              </a:solidFill>
              <a:latin typeface="Lato Regular" charset="0"/>
              <a:ea typeface="MS PGothic" charset="0"/>
              <a:cs typeface="Lato Regular" charset="0"/>
            </a:endParaRPr>
          </a:p>
          <a:p>
            <a:pPr marL="1257269" lvl="2" indent="-342892">
              <a:spcBef>
                <a:spcPct val="0"/>
              </a:spcBef>
              <a:buFont typeface="Arial"/>
              <a:buChar char="•"/>
            </a:pPr>
            <a:r>
              <a:rPr lang="en-US" sz="1800" dirty="0">
                <a:solidFill>
                  <a:schemeClr val="tx1"/>
                </a:solidFill>
                <a:latin typeface="Lato Regular" charset="0"/>
                <a:ea typeface="MS PGothic" charset="0"/>
                <a:cs typeface="Lato Regular" charset="0"/>
              </a:rPr>
              <a:t>Economies of scale and greater capacity likely factors in the differences between large and small organizations.</a:t>
            </a:r>
          </a:p>
          <a:p>
            <a:pPr marL="1714457" lvl="3" indent="-342892">
              <a:spcBef>
                <a:spcPct val="0"/>
              </a:spcBef>
              <a:buFont typeface="Arial"/>
              <a:buChar char="•"/>
            </a:pPr>
            <a:endParaRPr lang="en-US" sz="1800" dirty="0">
              <a:solidFill>
                <a:schemeClr val="tx1"/>
              </a:solidFill>
              <a:latin typeface="Lato Regular" charset="0"/>
              <a:ea typeface="MS PGothic" charset="0"/>
              <a:cs typeface="Lato Regular" charset="0"/>
            </a:endParaRPr>
          </a:p>
          <a:p>
            <a:pPr lvl="2">
              <a:spcBef>
                <a:spcPct val="0"/>
              </a:spcBef>
            </a:pPr>
            <a:r>
              <a:rPr lang="en-US" dirty="0" smtClean="0">
                <a:solidFill>
                  <a:schemeClr val="tx1"/>
                </a:solidFill>
                <a:latin typeface="Lato Regular" charset="0"/>
                <a:ea typeface="MS PGothic" charset="0"/>
                <a:cs typeface="Lato Regular" charset="0"/>
              </a:rPr>
              <a:t> </a:t>
            </a:r>
          </a:p>
          <a:p>
            <a:pPr lvl="2">
              <a:spcBef>
                <a:spcPct val="0"/>
              </a:spcBef>
            </a:pPr>
            <a:endParaRPr lang="en-US" dirty="0" smtClean="0">
              <a:solidFill>
                <a:schemeClr val="tx1"/>
              </a:solidFill>
              <a:latin typeface="Lato Regular" charset="0"/>
              <a:ea typeface="MS PGothic" charset="0"/>
              <a:cs typeface="Lato Regular" charset="0"/>
            </a:endParaRPr>
          </a:p>
          <a:p>
            <a:pPr lvl="1">
              <a:lnSpc>
                <a:spcPct val="100000"/>
              </a:lnSpc>
              <a:spcBef>
                <a:spcPct val="0"/>
              </a:spcBef>
              <a:spcAft>
                <a:spcPct val="0"/>
              </a:spcAft>
            </a:pPr>
            <a:endParaRPr lang="en-US" dirty="0">
              <a:latin typeface="Lato Regular" charset="0"/>
              <a:ea typeface="MS PGothic" charset="0"/>
              <a:cs typeface="Lato Regular" charset="0"/>
            </a:endParaRPr>
          </a:p>
        </p:txBody>
      </p:sp>
    </p:spTree>
    <p:extLst>
      <p:ext uri="{BB962C8B-B14F-4D97-AF65-F5344CB8AC3E}">
        <p14:creationId xmlns:p14="http://schemas.microsoft.com/office/powerpoint/2010/main" val="40716036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1" y="400067"/>
            <a:ext cx="7696201" cy="371243"/>
          </a:xfrm>
        </p:spPr>
        <p:txBody>
          <a:bodyPr/>
          <a:lstStyle/>
          <a:p>
            <a:pPr algn="ctr">
              <a:defRPr/>
            </a:pPr>
            <a:r>
              <a:rPr lang="en-US" sz="2800" b="1" dirty="0">
                <a:solidFill>
                  <a:srgbClr val="8A0023"/>
                </a:solidFill>
                <a:latin typeface="Lato  "/>
              </a:rPr>
              <a:t>Utility of Forms 990 for Regulators</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endParaRPr lang="en-US" sz="2800" dirty="0">
              <a:solidFill>
                <a:srgbClr val="FF0000"/>
              </a:solidFill>
            </a:endParaRPr>
          </a:p>
        </p:txBody>
      </p:sp>
      <p:sp>
        <p:nvSpPr>
          <p:cNvPr id="31747" name="Text Placeholder 2"/>
          <p:cNvSpPr>
            <a:spLocks noGrp="1"/>
          </p:cNvSpPr>
          <p:nvPr>
            <p:ph type="body" idx="1"/>
          </p:nvPr>
        </p:nvSpPr>
        <p:spPr>
          <a:xfrm>
            <a:off x="533398" y="771293"/>
            <a:ext cx="7979340" cy="4109916"/>
          </a:xfrm>
        </p:spPr>
        <p:txBody>
          <a:bodyPr/>
          <a:lstStyle/>
          <a:p>
            <a:pPr lvl="1">
              <a:spcBef>
                <a:spcPct val="0"/>
              </a:spcBef>
            </a:pPr>
            <a:endParaRPr lang="en-US" dirty="0" smtClean="0">
              <a:solidFill>
                <a:schemeClr val="tx1"/>
              </a:solidFill>
              <a:latin typeface="Lato Regular" charset="0"/>
              <a:ea typeface="MS PGothic" charset="0"/>
              <a:cs typeface="Lato Regular" charset="0"/>
            </a:endParaRPr>
          </a:p>
          <a:p>
            <a:pPr marL="742931" lvl="1" indent="-285743">
              <a:spcBef>
                <a:spcPct val="0"/>
              </a:spcBef>
              <a:buFont typeface="Arial"/>
              <a:buChar char="•"/>
            </a:pPr>
            <a:r>
              <a:rPr lang="en-US" dirty="0" smtClean="0">
                <a:solidFill>
                  <a:schemeClr val="tx1"/>
                </a:solidFill>
                <a:latin typeface="Lato Regular" charset="0"/>
                <a:ea typeface="MS PGothic" charset="0"/>
                <a:cs typeface="Lato Regular" charset="0"/>
              </a:rPr>
              <a:t>Looking </a:t>
            </a:r>
            <a:r>
              <a:rPr lang="en-US" dirty="0">
                <a:solidFill>
                  <a:schemeClr val="tx1"/>
                </a:solidFill>
                <a:latin typeface="Lato Regular" charset="0"/>
                <a:ea typeface="MS PGothic" charset="0"/>
                <a:cs typeface="Lato Regular" charset="0"/>
              </a:rPr>
              <a:t>just at Human Services Charities, average program services </a:t>
            </a:r>
            <a:r>
              <a:rPr lang="en-US" dirty="0" smtClean="0">
                <a:solidFill>
                  <a:schemeClr val="tx1"/>
                </a:solidFill>
                <a:latin typeface="Lato Regular" charset="0"/>
                <a:ea typeface="MS PGothic" charset="0"/>
                <a:cs typeface="Lato Regular" charset="0"/>
              </a:rPr>
              <a:t>expenses are </a:t>
            </a:r>
            <a:r>
              <a:rPr lang="en-US" dirty="0">
                <a:solidFill>
                  <a:schemeClr val="tx1"/>
                </a:solidFill>
                <a:latin typeface="Lato Regular" charset="0"/>
                <a:ea typeface="MS PGothic" charset="0"/>
                <a:cs typeface="Lato Regular" charset="0"/>
              </a:rPr>
              <a:t>85.7 percent of total </a:t>
            </a:r>
            <a:r>
              <a:rPr lang="en-US" dirty="0" smtClean="0">
                <a:solidFill>
                  <a:schemeClr val="tx1"/>
                </a:solidFill>
                <a:latin typeface="Lato Regular" charset="0"/>
                <a:ea typeface="MS PGothic" charset="0"/>
                <a:cs typeface="Lato Regular" charset="0"/>
              </a:rPr>
              <a:t>expenses.</a:t>
            </a:r>
          </a:p>
          <a:p>
            <a:pPr marL="742931" lvl="1" indent="-285743">
              <a:spcBef>
                <a:spcPct val="0"/>
              </a:spcBef>
              <a:buFont typeface="Arial"/>
              <a:buChar char="•"/>
            </a:pPr>
            <a:r>
              <a:rPr lang="en-US" dirty="0">
                <a:solidFill>
                  <a:schemeClr val="tx1"/>
                </a:solidFill>
                <a:latin typeface="Lato Regular" charset="0"/>
                <a:ea typeface="MS PGothic" charset="0"/>
                <a:cs typeface="Lato Regular" charset="0"/>
              </a:rPr>
              <a:t>Drilling down to specific program areas, those averages vary from 80.2 percent for Science and Technology to 91.4 percent for the Food, Agriculture and Nutrition and the Mutual Benefit Categories.</a:t>
            </a:r>
          </a:p>
          <a:p>
            <a:pPr marL="742931" lvl="1" indent="-285743">
              <a:spcBef>
                <a:spcPct val="0"/>
              </a:spcBef>
              <a:buFont typeface="Arial"/>
              <a:buChar char="•"/>
            </a:pPr>
            <a:r>
              <a:rPr lang="en-US" dirty="0">
                <a:solidFill>
                  <a:schemeClr val="tx1"/>
                </a:solidFill>
                <a:latin typeface="Lato Regular" charset="0"/>
                <a:ea typeface="MS PGothic" charset="0"/>
                <a:cs typeface="Lato Regular" charset="0"/>
              </a:rPr>
              <a:t>Looking at sub-categories (where numbers in the sample are small and thus only illustrative, not reliable), we see even greater divergence: </a:t>
            </a:r>
          </a:p>
          <a:p>
            <a:pPr marL="1200120" lvl="2" indent="-285743">
              <a:spcBef>
                <a:spcPct val="0"/>
              </a:spcBef>
              <a:buFont typeface="Arial"/>
              <a:buChar char="•"/>
            </a:pPr>
            <a:r>
              <a:rPr lang="en-US" sz="1800" dirty="0">
                <a:solidFill>
                  <a:schemeClr val="tx1"/>
                </a:solidFill>
                <a:latin typeface="Lato Regular" charset="0"/>
                <a:ea typeface="MS PGothic" charset="0"/>
                <a:cs typeface="Lato Regular" charset="0"/>
              </a:rPr>
              <a:t>94.3 percent averages for philanthropy and voluntarism groups</a:t>
            </a:r>
          </a:p>
          <a:p>
            <a:pPr marL="1200120" lvl="2" indent="-285743">
              <a:spcBef>
                <a:spcPct val="0"/>
              </a:spcBef>
              <a:buFont typeface="Arial"/>
              <a:buChar char="•"/>
            </a:pPr>
            <a:endParaRPr lang="en-US" dirty="0">
              <a:solidFill>
                <a:schemeClr val="tx1"/>
              </a:solidFill>
              <a:latin typeface="Lato Regular" charset="0"/>
              <a:ea typeface="MS PGothic" charset="0"/>
              <a:cs typeface="Lato Regular" charset="0"/>
            </a:endParaRPr>
          </a:p>
          <a:p>
            <a:pPr marL="1200120" lvl="2" indent="-285743">
              <a:spcBef>
                <a:spcPct val="0"/>
              </a:spcBef>
              <a:buFont typeface="Arial"/>
              <a:buChar char="•"/>
            </a:pPr>
            <a:r>
              <a:rPr lang="en-US" sz="1800" dirty="0">
                <a:solidFill>
                  <a:schemeClr val="tx1"/>
                </a:solidFill>
                <a:latin typeface="Lato Regular" charset="0"/>
                <a:ea typeface="MS PGothic" charset="0"/>
                <a:cs typeface="Lato Regular" charset="0"/>
              </a:rPr>
              <a:t>62.1 percent average for veterans and military groups </a:t>
            </a:r>
          </a:p>
          <a:p>
            <a:pPr lvl="2">
              <a:spcBef>
                <a:spcPct val="0"/>
              </a:spcBef>
            </a:pPr>
            <a:endParaRPr lang="en-US" dirty="0" smtClean="0">
              <a:solidFill>
                <a:schemeClr val="tx1"/>
              </a:solidFill>
              <a:latin typeface="Lato Regular" charset="0"/>
              <a:ea typeface="MS PGothic" charset="0"/>
              <a:cs typeface="Lato Regular" charset="0"/>
            </a:endParaRPr>
          </a:p>
          <a:p>
            <a:pPr marL="742931" lvl="1" indent="-285743">
              <a:lnSpc>
                <a:spcPct val="100000"/>
              </a:lnSpc>
              <a:spcBef>
                <a:spcPct val="0"/>
              </a:spcBef>
              <a:spcAft>
                <a:spcPct val="0"/>
              </a:spcAft>
              <a:buFont typeface="Arial"/>
              <a:buChar char="•"/>
            </a:pPr>
            <a:r>
              <a:rPr lang="en-US" dirty="0" smtClean="0">
                <a:solidFill>
                  <a:schemeClr val="tx1"/>
                </a:solidFill>
                <a:latin typeface="Lato Regular" charset="0"/>
                <a:ea typeface="MS PGothic" charset="0"/>
                <a:cs typeface="Lato Regular" charset="0"/>
              </a:rPr>
              <a:t>Such analyses can be the starting point for understanding different operating patterns as well as investigation of outliers.</a:t>
            </a:r>
            <a:endParaRPr lang="en-US" dirty="0">
              <a:latin typeface="Lato Regular" charset="0"/>
              <a:ea typeface="MS PGothic" charset="0"/>
              <a:cs typeface="Lato Regular" charset="0"/>
            </a:endParaRPr>
          </a:p>
        </p:txBody>
      </p:sp>
    </p:spTree>
    <p:extLst>
      <p:ext uri="{BB962C8B-B14F-4D97-AF65-F5344CB8AC3E}">
        <p14:creationId xmlns:p14="http://schemas.microsoft.com/office/powerpoint/2010/main" val="17871481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1" y="285765"/>
            <a:ext cx="7696201" cy="371243"/>
          </a:xfrm>
        </p:spPr>
        <p:txBody>
          <a:bodyPr/>
          <a:lstStyle/>
          <a:p>
            <a:pPr algn="ctr">
              <a:defRPr/>
            </a:pPr>
            <a:r>
              <a:rPr lang="en-US" sz="2800" b="1" dirty="0">
                <a:solidFill>
                  <a:srgbClr val="8A0023"/>
                </a:solidFill>
                <a:latin typeface="Lato  "/>
              </a:rPr>
              <a:t>Utility of Forms 990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r>
              <a:rPr lang="en-US" sz="2800" b="1" dirty="0">
                <a:solidFill>
                  <a:srgbClr val="8A0023"/>
                </a:solidFill>
                <a:latin typeface="Lato  "/>
              </a:rPr>
              <a:t/>
            </a:r>
            <a:br>
              <a:rPr lang="en-US" sz="2800" b="1" dirty="0">
                <a:solidFill>
                  <a:srgbClr val="8A0023"/>
                </a:solidFill>
                <a:latin typeface="Lato  "/>
              </a:rPr>
            </a:br>
            <a:endParaRPr lang="en-US" sz="2800" dirty="0">
              <a:solidFill>
                <a:srgbClr val="FF0000"/>
              </a:solidFill>
            </a:endParaRPr>
          </a:p>
        </p:txBody>
      </p:sp>
      <p:sp>
        <p:nvSpPr>
          <p:cNvPr id="31747" name="Text Placeholder 2"/>
          <p:cNvSpPr>
            <a:spLocks noGrp="1"/>
          </p:cNvSpPr>
          <p:nvPr>
            <p:ph type="body" idx="1"/>
          </p:nvPr>
        </p:nvSpPr>
        <p:spPr>
          <a:xfrm>
            <a:off x="533420" y="666750"/>
            <a:ext cx="7898161" cy="4037670"/>
          </a:xfrm>
        </p:spPr>
        <p:txBody>
          <a:bodyPr/>
          <a:lstStyle/>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In reviewing the outliers from the SOI sample, there were a number of facilities, religious groups, and public foundations, suggesting that there are some program elements, such as buildings or endowments, that might lead specific types of groups to have different levels of program expenses.</a:t>
            </a: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Size of the organization is a clear factor and perhaps age of the organization might reveal start-up costs that are outside the average for that type of organization.</a:t>
            </a: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Other intervening variables might be:</a:t>
            </a:r>
          </a:p>
          <a:p>
            <a:pPr marL="1257269" lvl="2" indent="-342892">
              <a:spcBef>
                <a:spcPct val="0"/>
              </a:spcBef>
              <a:buFont typeface="Arial"/>
              <a:buChar char="•"/>
            </a:pPr>
            <a:r>
              <a:rPr lang="en-US" sz="1800" dirty="0">
                <a:solidFill>
                  <a:schemeClr val="tx1"/>
                </a:solidFill>
                <a:latin typeface="Lato Regular" charset="0"/>
                <a:ea typeface="MS PGothic" charset="0"/>
                <a:cs typeface="Lato Regular" charset="0"/>
              </a:rPr>
              <a:t>Retiring CEOs that draw down accrued or deferred retirement benefits.</a:t>
            </a:r>
          </a:p>
          <a:p>
            <a:pPr marL="1257269" lvl="2" indent="-342892">
              <a:spcBef>
                <a:spcPct val="0"/>
              </a:spcBef>
              <a:buFont typeface="Arial"/>
              <a:buChar char="•"/>
            </a:pPr>
            <a:endParaRPr lang="en-US" sz="1800" dirty="0">
              <a:solidFill>
                <a:schemeClr val="tx1"/>
              </a:solidFill>
              <a:latin typeface="Lato Regular" charset="0"/>
              <a:ea typeface="MS PGothic" charset="0"/>
              <a:cs typeface="Lato Regular" charset="0"/>
            </a:endParaRPr>
          </a:p>
          <a:p>
            <a:pPr marL="1257269" lvl="2" indent="-342892">
              <a:spcBef>
                <a:spcPct val="0"/>
              </a:spcBef>
              <a:buFont typeface="Arial"/>
              <a:buChar char="•"/>
            </a:pPr>
            <a:r>
              <a:rPr lang="en-US" sz="1800" dirty="0">
                <a:solidFill>
                  <a:schemeClr val="tx1"/>
                </a:solidFill>
                <a:latin typeface="Lato Regular" charset="0"/>
                <a:ea typeface="MS PGothic" charset="0"/>
                <a:cs typeface="Lato Regular" charset="0"/>
              </a:rPr>
              <a:t>A year with a one time large gift or contract followed by a lean year—one year is not enough to assess an organization’s status.</a:t>
            </a:r>
          </a:p>
          <a:p>
            <a:pPr marL="1257269" lvl="2" indent="-342892">
              <a:spcBef>
                <a:spcPct val="0"/>
              </a:spcBef>
              <a:buFont typeface="Arial"/>
              <a:buChar char="•"/>
            </a:pPr>
            <a:endParaRPr lang="en-US" dirty="0" smtClean="0">
              <a:solidFill>
                <a:schemeClr val="tx1"/>
              </a:solidFill>
              <a:latin typeface="Lato Regular" charset="0"/>
              <a:ea typeface="MS PGothic" charset="0"/>
              <a:cs typeface="Lato Regular" charset="0"/>
            </a:endParaRP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Statistical analyses will reveal trends, but close analysis will be necessary to understand those patterns.</a:t>
            </a:r>
          </a:p>
          <a:p>
            <a:pPr marL="800080" lvl="1" indent="-342892">
              <a:spcBef>
                <a:spcPct val="0"/>
              </a:spcBef>
              <a:buFont typeface="Arial"/>
              <a:buChar char="•"/>
            </a:pPr>
            <a:endParaRPr lang="en-US" dirty="0" smtClean="0">
              <a:solidFill>
                <a:schemeClr val="tx1"/>
              </a:solidFill>
              <a:latin typeface="Lato Regular" charset="0"/>
              <a:ea typeface="MS PGothic" charset="0"/>
              <a:cs typeface="Lato Regular" charset="0"/>
            </a:endParaRPr>
          </a:p>
          <a:p>
            <a:pPr lvl="2">
              <a:spcBef>
                <a:spcPct val="0"/>
              </a:spcBef>
            </a:pPr>
            <a:endParaRPr lang="en-US" dirty="0" smtClean="0">
              <a:solidFill>
                <a:schemeClr val="tx1"/>
              </a:solidFill>
              <a:latin typeface="Lato Regular" charset="0"/>
              <a:ea typeface="MS PGothic" charset="0"/>
              <a:cs typeface="Lato Regular" charset="0"/>
            </a:endParaRPr>
          </a:p>
          <a:p>
            <a:pPr lvl="1">
              <a:lnSpc>
                <a:spcPct val="100000"/>
              </a:lnSpc>
              <a:spcBef>
                <a:spcPct val="0"/>
              </a:spcBef>
              <a:spcAft>
                <a:spcPct val="0"/>
              </a:spcAft>
            </a:pPr>
            <a:endParaRPr lang="en-US" dirty="0">
              <a:latin typeface="Lato Regular" charset="0"/>
              <a:ea typeface="MS PGothic" charset="0"/>
              <a:cs typeface="Lato Regular" charset="0"/>
            </a:endParaRPr>
          </a:p>
        </p:txBody>
      </p:sp>
    </p:spTree>
    <p:extLst>
      <p:ext uri="{BB962C8B-B14F-4D97-AF65-F5344CB8AC3E}">
        <p14:creationId xmlns:p14="http://schemas.microsoft.com/office/powerpoint/2010/main" val="5485052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1" y="400050"/>
            <a:ext cx="7696201" cy="608206"/>
          </a:xfrm>
        </p:spPr>
        <p:txBody>
          <a:bodyPr/>
          <a:lstStyle/>
          <a:p>
            <a:pPr algn="ctr">
              <a:defRPr/>
            </a:pPr>
            <a:r>
              <a:rPr lang="en-US" sz="2800" b="1" dirty="0">
                <a:solidFill>
                  <a:srgbClr val="8A0023"/>
                </a:solidFill>
                <a:latin typeface="Lato  "/>
              </a:rPr>
              <a:t>Conclusions</a:t>
            </a:r>
            <a:endParaRPr lang="en-US" sz="2800" dirty="0">
              <a:solidFill>
                <a:srgbClr val="FF0000"/>
              </a:solidFill>
            </a:endParaRPr>
          </a:p>
        </p:txBody>
      </p:sp>
      <p:sp>
        <p:nvSpPr>
          <p:cNvPr id="31747" name="Text Placeholder 2"/>
          <p:cNvSpPr>
            <a:spLocks noGrp="1"/>
          </p:cNvSpPr>
          <p:nvPr>
            <p:ph type="body" idx="1"/>
          </p:nvPr>
        </p:nvSpPr>
        <p:spPr>
          <a:xfrm>
            <a:off x="552003" y="771293"/>
            <a:ext cx="7898161" cy="4037670"/>
          </a:xfrm>
        </p:spPr>
        <p:txBody>
          <a:bodyPr/>
          <a:lstStyle/>
          <a:p>
            <a:pPr marL="342892" indent="-342892">
              <a:spcBef>
                <a:spcPct val="0"/>
              </a:spcBef>
              <a:buFont typeface="Arial"/>
              <a:buChar char="•"/>
            </a:pPr>
            <a:r>
              <a:rPr lang="en-US" dirty="0" smtClean="0">
                <a:latin typeface="Lato Regular" charset="0"/>
                <a:ea typeface="MS PGothic" charset="0"/>
                <a:cs typeface="Lato Regular" charset="0"/>
              </a:rPr>
              <a:t>Civil Society is vibrant, diverse and growing, but our knowledge base is still fairly primitive, especially at the state and local levels.</a:t>
            </a: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S</a:t>
            </a:r>
            <a:r>
              <a:rPr lang="en-US" dirty="0" smtClean="0">
                <a:solidFill>
                  <a:schemeClr val="tx1"/>
                </a:solidFill>
                <a:latin typeface="Lato Regular" charset="0"/>
                <a:ea typeface="MS PGothic" charset="0"/>
                <a:cs typeface="Lato Regular" charset="0"/>
              </a:rPr>
              <a:t>cope and dimensions research is well underway</a:t>
            </a: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Management and financial research is </a:t>
            </a:r>
            <a:r>
              <a:rPr lang="en-US" dirty="0" smtClean="0">
                <a:solidFill>
                  <a:schemeClr val="tx1"/>
                </a:solidFill>
                <a:latin typeface="Lato Regular" charset="0"/>
                <a:ea typeface="MS PGothic" charset="0"/>
                <a:cs typeface="Lato Regular" charset="0"/>
              </a:rPr>
              <a:t>growing</a:t>
            </a: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Economic </a:t>
            </a:r>
            <a:r>
              <a:rPr lang="en-US" dirty="0">
                <a:solidFill>
                  <a:schemeClr val="tx1"/>
                </a:solidFill>
                <a:latin typeface="Lato Regular" charset="0"/>
                <a:ea typeface="MS PGothic" charset="0"/>
                <a:cs typeface="Lato Regular" charset="0"/>
              </a:rPr>
              <a:t>impact </a:t>
            </a:r>
            <a:r>
              <a:rPr lang="en-US" dirty="0" smtClean="0">
                <a:solidFill>
                  <a:schemeClr val="tx1"/>
                </a:solidFill>
                <a:latin typeface="Lato Regular" charset="0"/>
                <a:ea typeface="MS PGothic" charset="0"/>
                <a:cs typeface="Lato Regular" charset="0"/>
              </a:rPr>
              <a:t>estimates are </a:t>
            </a:r>
            <a:r>
              <a:rPr lang="en-US" dirty="0">
                <a:solidFill>
                  <a:schemeClr val="tx1"/>
                </a:solidFill>
                <a:latin typeface="Lato Regular" charset="0"/>
                <a:ea typeface="MS PGothic" charset="0"/>
                <a:cs typeface="Lato Regular" charset="0"/>
              </a:rPr>
              <a:t>becoming more </a:t>
            </a:r>
            <a:r>
              <a:rPr lang="en-US" dirty="0" smtClean="0">
                <a:solidFill>
                  <a:schemeClr val="tx1"/>
                </a:solidFill>
                <a:latin typeface="Lato Regular" charset="0"/>
                <a:ea typeface="MS PGothic" charset="0"/>
                <a:cs typeface="Lato Regular" charset="0"/>
              </a:rPr>
              <a:t>robust</a:t>
            </a:r>
            <a:endParaRPr lang="en-US" dirty="0">
              <a:solidFill>
                <a:schemeClr val="tx1"/>
              </a:solidFill>
              <a:latin typeface="Lato Regular" charset="0"/>
              <a:ea typeface="MS PGothic" charset="0"/>
              <a:cs typeface="Lato Regular" charset="0"/>
            </a:endParaRP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Performance research and data gathering is in demand, but capacity to collect, analyze and use performance data is quite </a:t>
            </a:r>
            <a:r>
              <a:rPr lang="en-US" dirty="0" smtClean="0">
                <a:solidFill>
                  <a:schemeClr val="tx1"/>
                </a:solidFill>
                <a:latin typeface="Lato Regular" charset="0"/>
                <a:ea typeface="MS PGothic" charset="0"/>
                <a:cs typeface="Lato Regular" charset="0"/>
              </a:rPr>
              <a:t>limited</a:t>
            </a: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Outcomes of specific </a:t>
            </a:r>
            <a:r>
              <a:rPr lang="en-US" dirty="0" smtClean="0">
                <a:solidFill>
                  <a:schemeClr val="tx1"/>
                </a:solidFill>
                <a:latin typeface="Lato Regular" charset="0"/>
                <a:ea typeface="MS PGothic" charset="0"/>
                <a:cs typeface="Lato Regular" charset="0"/>
              </a:rPr>
              <a:t>programs </a:t>
            </a:r>
            <a:r>
              <a:rPr lang="en-US" dirty="0">
                <a:solidFill>
                  <a:schemeClr val="tx1"/>
                </a:solidFill>
                <a:latin typeface="Lato Regular" charset="0"/>
                <a:ea typeface="MS PGothic" charset="0"/>
                <a:cs typeface="Lato Regular" charset="0"/>
              </a:rPr>
              <a:t>on communities and populations are increasingly evaluated, but synthesis and knowledge sharing is </a:t>
            </a:r>
            <a:r>
              <a:rPr lang="en-US" dirty="0" smtClean="0">
                <a:solidFill>
                  <a:schemeClr val="tx1"/>
                </a:solidFill>
                <a:latin typeface="Lato Regular" charset="0"/>
                <a:ea typeface="MS PGothic" charset="0"/>
                <a:cs typeface="Lato Regular" charset="0"/>
              </a:rPr>
              <a:t>weak</a:t>
            </a:r>
            <a:endParaRPr lang="en-US" dirty="0">
              <a:solidFill>
                <a:schemeClr val="tx1"/>
              </a:solidFill>
              <a:latin typeface="Lato Regular" charset="0"/>
              <a:ea typeface="MS PGothic" charset="0"/>
              <a:cs typeface="Lato Regular" charset="0"/>
            </a:endParaRP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Civic engagement research is in its infancy</a:t>
            </a: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Policy and budget analyses research is limited</a:t>
            </a:r>
          </a:p>
          <a:p>
            <a:pPr marL="800080" lvl="1" indent="-342892">
              <a:spcBef>
                <a:spcPct val="0"/>
              </a:spcBef>
              <a:buFont typeface="Arial"/>
              <a:buChar char="•"/>
            </a:pPr>
            <a:r>
              <a:rPr lang="en-US" dirty="0" smtClean="0">
                <a:solidFill>
                  <a:schemeClr val="tx1"/>
                </a:solidFill>
                <a:latin typeface="Lato Regular" charset="0"/>
                <a:ea typeface="MS PGothic" charset="0"/>
                <a:cs typeface="Lato Regular" charset="0"/>
              </a:rPr>
              <a:t>Legal research is growing</a:t>
            </a:r>
          </a:p>
          <a:p>
            <a:pPr marL="800080" lvl="1" indent="-342892">
              <a:spcBef>
                <a:spcPct val="0"/>
              </a:spcBef>
              <a:buFont typeface="Arial"/>
              <a:buChar char="•"/>
            </a:pPr>
            <a:r>
              <a:rPr lang="en-US" dirty="0">
                <a:solidFill>
                  <a:schemeClr val="tx1"/>
                </a:solidFill>
                <a:latin typeface="Lato Regular" charset="0"/>
                <a:ea typeface="MS PGothic" charset="0"/>
                <a:cs typeface="Lato Regular" charset="0"/>
              </a:rPr>
              <a:t>R</a:t>
            </a:r>
            <a:r>
              <a:rPr lang="en-US" dirty="0" smtClean="0">
                <a:solidFill>
                  <a:schemeClr val="tx1"/>
                </a:solidFill>
                <a:latin typeface="Lato Regular" charset="0"/>
                <a:ea typeface="MS PGothic" charset="0"/>
                <a:cs typeface="Lato Regular" charset="0"/>
              </a:rPr>
              <a:t>egulatory research, including fraudulent conduct, is a neglected area of analysis.</a:t>
            </a:r>
          </a:p>
          <a:p>
            <a:pPr marL="800080" lvl="1" indent="-342892">
              <a:lnSpc>
                <a:spcPct val="100000"/>
              </a:lnSpc>
              <a:spcBef>
                <a:spcPct val="0"/>
              </a:spcBef>
              <a:spcAft>
                <a:spcPct val="0"/>
              </a:spcAft>
              <a:buFont typeface="Arial" charset="0"/>
              <a:buChar char="•"/>
            </a:pPr>
            <a:endParaRPr lang="en-US" dirty="0">
              <a:latin typeface="Lato Regular" charset="0"/>
              <a:ea typeface="MS PGothic" charset="0"/>
              <a:cs typeface="Lato Regular" charset="0"/>
            </a:endParaRPr>
          </a:p>
        </p:txBody>
      </p:sp>
    </p:spTree>
    <p:extLst>
      <p:ext uri="{BB962C8B-B14F-4D97-AF65-F5344CB8AC3E}">
        <p14:creationId xmlns:p14="http://schemas.microsoft.com/office/powerpoint/2010/main" val="35740890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582635" y="11413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0" bIns="45719" numCol="1" anchor="t" anchorCtr="0" compatLnSpc="1">
            <a:prstTxWarp prst="textNoShape">
              <a:avLst/>
            </a:prstTxWarp>
            <a:normAutofit fontScale="55000" lnSpcReduction="20000"/>
          </a:bodyPr>
          <a:lstStyle>
            <a:lvl1pPr marL="0" indent="0" algn="l" rtl="0" eaLnBrk="0" fontAlgn="base" hangingPunct="0">
              <a:lnSpc>
                <a:spcPct val="100000"/>
              </a:lnSpc>
              <a:spcBef>
                <a:spcPct val="20000"/>
              </a:spcBef>
              <a:spcAft>
                <a:spcPct val="0"/>
              </a:spcAft>
              <a:buNone/>
              <a:defRPr sz="2000">
                <a:solidFill>
                  <a:srgbClr val="000000"/>
                </a:solidFill>
                <a:latin typeface="Lato Regular"/>
                <a:ea typeface="MS PGothic" pitchFamily="34" charset="-128"/>
                <a:cs typeface="Lato Regular"/>
              </a:defRPr>
            </a:lvl1pPr>
            <a:lvl2pPr marL="457200" indent="0" algn="l" rtl="0" eaLnBrk="0" fontAlgn="base" hangingPunct="0">
              <a:lnSpc>
                <a:spcPts val="2125"/>
              </a:lnSpc>
              <a:spcBef>
                <a:spcPts val="988"/>
              </a:spcBef>
              <a:spcAft>
                <a:spcPts val="1200"/>
              </a:spcAft>
              <a:buClr>
                <a:schemeClr val="tx2"/>
              </a:buClr>
              <a:buFont typeface="Wingdings" pitchFamily="2" charset="2"/>
              <a:buNone/>
              <a:defRPr sz="1800">
                <a:solidFill>
                  <a:srgbClr val="8F8F8D"/>
                </a:solidFill>
                <a:latin typeface="Lato Regular"/>
                <a:ea typeface="MS PGothic" pitchFamily="34" charset="-128"/>
                <a:cs typeface="Lato Regular"/>
              </a:defRPr>
            </a:lvl2pPr>
            <a:lvl3pPr marL="914400" indent="0" algn="l" rtl="0" eaLnBrk="0" fontAlgn="base" hangingPunct="0">
              <a:lnSpc>
                <a:spcPct val="85000"/>
              </a:lnSpc>
              <a:spcBef>
                <a:spcPts val="600"/>
              </a:spcBef>
              <a:spcAft>
                <a:spcPct val="0"/>
              </a:spcAft>
              <a:buClr>
                <a:schemeClr val="tx2"/>
              </a:buClr>
              <a:buFont typeface="Wingdings" pitchFamily="2" charset="2"/>
              <a:buNone/>
              <a:defRPr sz="1600">
                <a:solidFill>
                  <a:srgbClr val="8F8F8D"/>
                </a:solidFill>
                <a:latin typeface="Lato Regular"/>
                <a:ea typeface="MS PGothic" pitchFamily="34" charset="-128"/>
                <a:cs typeface="Lato Regular"/>
              </a:defRPr>
            </a:lvl3pPr>
            <a:lvl4pPr marL="1371600" indent="0" algn="l" rtl="0" eaLnBrk="0" fontAlgn="base" hangingPunct="0">
              <a:lnSpc>
                <a:spcPct val="85000"/>
              </a:lnSpc>
              <a:spcBef>
                <a:spcPts val="6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4pPr>
            <a:lvl5pPr marL="1828800" indent="0" algn="l" rtl="0" eaLnBrk="0" fontAlgn="base" hangingPunct="0">
              <a:lnSpc>
                <a:spcPct val="85000"/>
              </a:lnSpc>
              <a:spcBef>
                <a:spcPct val="200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5pPr>
            <a:lvl6pPr marL="2286000" indent="0" algn="l" rtl="0" fontAlgn="base">
              <a:lnSpc>
                <a:spcPct val="85000"/>
              </a:lnSpc>
              <a:spcBef>
                <a:spcPct val="20000"/>
              </a:spcBef>
              <a:spcAft>
                <a:spcPct val="0"/>
              </a:spcAft>
              <a:buNone/>
              <a:defRPr sz="1400">
                <a:solidFill>
                  <a:schemeClr val="tx1"/>
                </a:solidFill>
                <a:latin typeface="+mn-lt"/>
                <a:ea typeface="+mn-ea"/>
              </a:defRPr>
            </a:lvl6pPr>
            <a:lvl7pPr marL="2743200" indent="0" algn="l" rtl="0" fontAlgn="base">
              <a:lnSpc>
                <a:spcPct val="85000"/>
              </a:lnSpc>
              <a:spcBef>
                <a:spcPct val="20000"/>
              </a:spcBef>
              <a:spcAft>
                <a:spcPct val="0"/>
              </a:spcAft>
              <a:buNone/>
              <a:defRPr sz="1400">
                <a:solidFill>
                  <a:schemeClr val="tx1"/>
                </a:solidFill>
                <a:latin typeface="+mn-lt"/>
                <a:ea typeface="+mn-ea"/>
              </a:defRPr>
            </a:lvl7pPr>
            <a:lvl8pPr marL="3200400" indent="0" algn="l" rtl="0" fontAlgn="base">
              <a:lnSpc>
                <a:spcPct val="85000"/>
              </a:lnSpc>
              <a:spcBef>
                <a:spcPct val="20000"/>
              </a:spcBef>
              <a:spcAft>
                <a:spcPct val="0"/>
              </a:spcAft>
              <a:buNone/>
              <a:defRPr sz="1400">
                <a:solidFill>
                  <a:schemeClr val="tx1"/>
                </a:solidFill>
                <a:latin typeface="+mn-lt"/>
                <a:ea typeface="+mn-ea"/>
              </a:defRPr>
            </a:lvl8pPr>
            <a:lvl9pPr marL="3657600" indent="0" algn="l" rtl="0" fontAlgn="base">
              <a:lnSpc>
                <a:spcPct val="85000"/>
              </a:lnSpc>
              <a:spcBef>
                <a:spcPct val="20000"/>
              </a:spcBef>
              <a:spcAft>
                <a:spcPct val="0"/>
              </a:spcAft>
              <a:buNone/>
              <a:defRPr sz="1400">
                <a:solidFill>
                  <a:schemeClr val="tx1"/>
                </a:solidFill>
                <a:latin typeface="+mn-lt"/>
                <a:ea typeface="+mn-ea"/>
              </a:defRPr>
            </a:lvl9pPr>
          </a:lstStyle>
          <a:p>
            <a:pPr algn="ctr">
              <a:spcBef>
                <a:spcPts val="0"/>
              </a:spcBef>
            </a:pPr>
            <a:endParaRPr lang="en-US" b="1" kern="0" dirty="0" smtClean="0">
              <a:latin typeface="Lato  "/>
            </a:endParaRPr>
          </a:p>
          <a:p>
            <a:pPr algn="ctr">
              <a:spcBef>
                <a:spcPts val="0"/>
              </a:spcBef>
            </a:pPr>
            <a:endParaRPr lang="en-US" sz="1400" kern="0" dirty="0">
              <a:solidFill>
                <a:srgbClr val="0096D2"/>
              </a:solidFill>
              <a:latin typeface="Lato  "/>
            </a:endParaRPr>
          </a:p>
          <a:p>
            <a:pPr algn="ctr">
              <a:spcBef>
                <a:spcPts val="0"/>
              </a:spcBef>
            </a:pPr>
            <a:endParaRPr lang="en-US" sz="1400" kern="0" dirty="0">
              <a:solidFill>
                <a:srgbClr val="0096D2"/>
              </a:solidFill>
              <a:latin typeface="Lato  "/>
            </a:endParaRPr>
          </a:p>
          <a:p>
            <a:pPr algn="ctr">
              <a:spcBef>
                <a:spcPts val="0"/>
              </a:spcBef>
            </a:pPr>
            <a:endParaRPr lang="en-US" sz="1400" kern="0" dirty="0">
              <a:solidFill>
                <a:srgbClr val="0096D2"/>
              </a:solidFill>
              <a:latin typeface="Lato  "/>
            </a:endParaRPr>
          </a:p>
          <a:p>
            <a:pPr algn="ctr">
              <a:spcBef>
                <a:spcPts val="0"/>
              </a:spcBef>
            </a:pPr>
            <a:endParaRPr lang="en-US" sz="1400" kern="0" dirty="0">
              <a:solidFill>
                <a:srgbClr val="0096D2"/>
              </a:solidFill>
              <a:latin typeface="Lato  "/>
            </a:endParaRPr>
          </a:p>
          <a:p>
            <a:pPr algn="ctr">
              <a:spcBef>
                <a:spcPts val="0"/>
              </a:spcBef>
            </a:pPr>
            <a:endParaRPr lang="en-US" sz="1400" kern="0" dirty="0">
              <a:solidFill>
                <a:srgbClr val="0096D2"/>
              </a:solidFill>
              <a:latin typeface="Lato  "/>
            </a:endParaRPr>
          </a:p>
          <a:p>
            <a:pPr algn="ctr">
              <a:spcBef>
                <a:spcPts val="0"/>
              </a:spcBef>
            </a:pPr>
            <a:endParaRPr lang="en-US" kern="0" dirty="0" smtClean="0">
              <a:solidFill>
                <a:srgbClr val="0096D2"/>
              </a:solidFill>
              <a:latin typeface="Lato  "/>
            </a:endParaRPr>
          </a:p>
          <a:p>
            <a:pPr algn="ctr">
              <a:spcBef>
                <a:spcPts val="0"/>
              </a:spcBef>
            </a:pPr>
            <a:endParaRPr lang="en-US" kern="0" dirty="0" smtClean="0">
              <a:solidFill>
                <a:srgbClr val="0096D2"/>
              </a:solidFill>
              <a:latin typeface="Lato  "/>
            </a:endParaRPr>
          </a:p>
          <a:p>
            <a:pPr algn="ctr">
              <a:spcBef>
                <a:spcPts val="0"/>
              </a:spcBef>
            </a:pPr>
            <a:endParaRPr lang="en-US" kern="0" dirty="0" smtClean="0">
              <a:solidFill>
                <a:srgbClr val="0096D2"/>
              </a:solidFill>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endParaRPr lang="en-US" kern="0" dirty="0" smtClean="0">
              <a:latin typeface="Lato  "/>
            </a:endParaRPr>
          </a:p>
          <a:p>
            <a:pPr algn="ctr">
              <a:spcBef>
                <a:spcPts val="0"/>
              </a:spcBef>
            </a:pPr>
            <a:r>
              <a:rPr lang="en-US" kern="0" dirty="0" smtClean="0">
                <a:latin typeface="Lato  "/>
              </a:rPr>
              <a:t>Urban Institute</a:t>
            </a:r>
          </a:p>
          <a:p>
            <a:pPr algn="ctr">
              <a:spcBef>
                <a:spcPts val="0"/>
              </a:spcBef>
            </a:pPr>
            <a:r>
              <a:rPr lang="en-US" kern="0" dirty="0" smtClean="0">
                <a:latin typeface="Lato  "/>
              </a:rPr>
              <a:t>2100 M Street NW</a:t>
            </a:r>
          </a:p>
          <a:p>
            <a:pPr algn="ctr">
              <a:spcBef>
                <a:spcPts val="0"/>
              </a:spcBef>
            </a:pPr>
            <a:r>
              <a:rPr lang="en-US" kern="0" dirty="0" smtClean="0">
                <a:latin typeface="Lato  "/>
              </a:rPr>
              <a:t>Washington, DC 20037</a:t>
            </a:r>
          </a:p>
        </p:txBody>
      </p:sp>
      <p:sp>
        <p:nvSpPr>
          <p:cNvPr id="3" name="Rectangle 5"/>
          <p:cNvSpPr>
            <a:spLocks noChangeArrowheads="1"/>
          </p:cNvSpPr>
          <p:nvPr/>
        </p:nvSpPr>
        <p:spPr bwMode="auto">
          <a:xfrm>
            <a:off x="3796847" y="2232513"/>
            <a:ext cx="1600200" cy="24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6" tIns="44449" rIns="90486" bIns="44449">
            <a:spAutoFit/>
          </a:bodyPr>
          <a:lstStyle/>
          <a:p>
            <a:pPr algn="ctr" defTabSz="457189">
              <a:lnSpc>
                <a:spcPct val="85000"/>
              </a:lnSpc>
              <a:spcBef>
                <a:spcPct val="10000"/>
              </a:spcBef>
            </a:pPr>
            <a:r>
              <a:rPr lang="en-US" sz="1200" dirty="0">
                <a:solidFill>
                  <a:prstClr val="black"/>
                </a:solidFill>
                <a:latin typeface="Lato Black"/>
                <a:cs typeface="Lato Black"/>
              </a:rPr>
              <a:t>	</a:t>
            </a:r>
          </a:p>
        </p:txBody>
      </p:sp>
      <p:pic>
        <p:nvPicPr>
          <p:cNvPr id="3074" name="Picture 2" descr="http://uint.urban.org/UrbanInstituteBrandIdentity/img/LOGOS/grid/without-elevate/black_bg/urban_grid_blue_bl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8226" y="2730629"/>
            <a:ext cx="2037442" cy="91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558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a:lstStyle/>
          <a:p>
            <a:pPr algn="ctr" eaLnBrk="1" hangingPunct="1"/>
            <a:r>
              <a:rPr lang="en-US" sz="4400" dirty="0">
                <a:solidFill>
                  <a:schemeClr val="accent3"/>
                </a:solidFill>
                <a:latin typeface="Lato  "/>
              </a:rPr>
              <a:t>References</a:t>
            </a:r>
          </a:p>
        </p:txBody>
      </p:sp>
      <p:sp>
        <p:nvSpPr>
          <p:cNvPr id="3" name="Content Placeholder 2"/>
          <p:cNvSpPr txBox="1">
            <a:spLocks/>
          </p:cNvSpPr>
          <p:nvPr/>
        </p:nvSpPr>
        <p:spPr bwMode="auto">
          <a:xfrm>
            <a:off x="838200" y="1257300"/>
            <a:ext cx="762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9" rIns="0" bIns="45719" numCol="1" anchor="t" anchorCtr="0" compatLnSpc="1">
            <a:prstTxWarp prst="textNoShape">
              <a:avLst/>
            </a:prstTxWarp>
            <a:normAutofit fontScale="92500" lnSpcReduction="10000"/>
          </a:bodyPr>
          <a:lstStyle>
            <a:lvl1pPr marL="0" indent="0" algn="l" rtl="0" eaLnBrk="0" fontAlgn="base" hangingPunct="0">
              <a:lnSpc>
                <a:spcPct val="100000"/>
              </a:lnSpc>
              <a:spcBef>
                <a:spcPct val="20000"/>
              </a:spcBef>
              <a:spcAft>
                <a:spcPct val="0"/>
              </a:spcAft>
              <a:buNone/>
              <a:defRPr sz="2000">
                <a:solidFill>
                  <a:srgbClr val="000000"/>
                </a:solidFill>
                <a:latin typeface="Lato Regular"/>
                <a:ea typeface="MS PGothic" pitchFamily="34" charset="-128"/>
                <a:cs typeface="Lato Regular"/>
              </a:defRPr>
            </a:lvl1pPr>
            <a:lvl2pPr marL="457200" indent="0" algn="l" rtl="0" eaLnBrk="0" fontAlgn="base" hangingPunct="0">
              <a:lnSpc>
                <a:spcPts val="2125"/>
              </a:lnSpc>
              <a:spcBef>
                <a:spcPts val="988"/>
              </a:spcBef>
              <a:spcAft>
                <a:spcPts val="1200"/>
              </a:spcAft>
              <a:buClr>
                <a:schemeClr val="tx2"/>
              </a:buClr>
              <a:buFont typeface="Wingdings" pitchFamily="2" charset="2"/>
              <a:buNone/>
              <a:defRPr sz="1800">
                <a:solidFill>
                  <a:srgbClr val="8F8F8D"/>
                </a:solidFill>
                <a:latin typeface="Lato Regular"/>
                <a:ea typeface="MS PGothic" pitchFamily="34" charset="-128"/>
                <a:cs typeface="Lato Regular"/>
              </a:defRPr>
            </a:lvl2pPr>
            <a:lvl3pPr marL="914400" indent="0" algn="l" rtl="0" eaLnBrk="0" fontAlgn="base" hangingPunct="0">
              <a:lnSpc>
                <a:spcPct val="85000"/>
              </a:lnSpc>
              <a:spcBef>
                <a:spcPts val="600"/>
              </a:spcBef>
              <a:spcAft>
                <a:spcPct val="0"/>
              </a:spcAft>
              <a:buClr>
                <a:schemeClr val="tx2"/>
              </a:buClr>
              <a:buFont typeface="Wingdings" pitchFamily="2" charset="2"/>
              <a:buNone/>
              <a:defRPr sz="1600">
                <a:solidFill>
                  <a:srgbClr val="8F8F8D"/>
                </a:solidFill>
                <a:latin typeface="Lato Regular"/>
                <a:ea typeface="MS PGothic" pitchFamily="34" charset="-128"/>
                <a:cs typeface="Lato Regular"/>
              </a:defRPr>
            </a:lvl3pPr>
            <a:lvl4pPr marL="1371600" indent="0" algn="l" rtl="0" eaLnBrk="0" fontAlgn="base" hangingPunct="0">
              <a:lnSpc>
                <a:spcPct val="85000"/>
              </a:lnSpc>
              <a:spcBef>
                <a:spcPts val="6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4pPr>
            <a:lvl5pPr marL="1828800" indent="0" algn="l" rtl="0" eaLnBrk="0" fontAlgn="base" hangingPunct="0">
              <a:lnSpc>
                <a:spcPct val="85000"/>
              </a:lnSpc>
              <a:spcBef>
                <a:spcPct val="20000"/>
              </a:spcBef>
              <a:spcAft>
                <a:spcPct val="0"/>
              </a:spcAft>
              <a:buClr>
                <a:schemeClr val="tx2"/>
              </a:buClr>
              <a:buFont typeface="Wingdings" pitchFamily="2" charset="2"/>
              <a:buNone/>
              <a:defRPr sz="1400">
                <a:solidFill>
                  <a:srgbClr val="8F8F8D"/>
                </a:solidFill>
                <a:latin typeface="Lato Regular"/>
                <a:ea typeface="MS PGothic" pitchFamily="34" charset="-128"/>
                <a:cs typeface="Lato Regular"/>
              </a:defRPr>
            </a:lvl5pPr>
            <a:lvl6pPr marL="2286000" indent="0" algn="l" rtl="0" fontAlgn="base">
              <a:lnSpc>
                <a:spcPct val="85000"/>
              </a:lnSpc>
              <a:spcBef>
                <a:spcPct val="20000"/>
              </a:spcBef>
              <a:spcAft>
                <a:spcPct val="0"/>
              </a:spcAft>
              <a:buNone/>
              <a:defRPr sz="1400">
                <a:solidFill>
                  <a:schemeClr val="tx1"/>
                </a:solidFill>
                <a:latin typeface="+mn-lt"/>
                <a:ea typeface="+mn-ea"/>
              </a:defRPr>
            </a:lvl6pPr>
            <a:lvl7pPr marL="2743200" indent="0" algn="l" rtl="0" fontAlgn="base">
              <a:lnSpc>
                <a:spcPct val="85000"/>
              </a:lnSpc>
              <a:spcBef>
                <a:spcPct val="20000"/>
              </a:spcBef>
              <a:spcAft>
                <a:spcPct val="0"/>
              </a:spcAft>
              <a:buNone/>
              <a:defRPr sz="1400">
                <a:solidFill>
                  <a:schemeClr val="tx1"/>
                </a:solidFill>
                <a:latin typeface="+mn-lt"/>
                <a:ea typeface="+mn-ea"/>
              </a:defRPr>
            </a:lvl7pPr>
            <a:lvl8pPr marL="3200400" indent="0" algn="l" rtl="0" fontAlgn="base">
              <a:lnSpc>
                <a:spcPct val="85000"/>
              </a:lnSpc>
              <a:spcBef>
                <a:spcPct val="20000"/>
              </a:spcBef>
              <a:spcAft>
                <a:spcPct val="0"/>
              </a:spcAft>
              <a:buNone/>
              <a:defRPr sz="1400">
                <a:solidFill>
                  <a:schemeClr val="tx1"/>
                </a:solidFill>
                <a:latin typeface="+mn-lt"/>
                <a:ea typeface="+mn-ea"/>
              </a:defRPr>
            </a:lvl8pPr>
            <a:lvl9pPr marL="3657600" indent="0" algn="l" rtl="0" fontAlgn="base">
              <a:lnSpc>
                <a:spcPct val="85000"/>
              </a:lnSpc>
              <a:spcBef>
                <a:spcPct val="20000"/>
              </a:spcBef>
              <a:spcAft>
                <a:spcPct val="0"/>
              </a:spcAft>
              <a:buNone/>
              <a:defRPr sz="1400">
                <a:solidFill>
                  <a:schemeClr val="tx1"/>
                </a:solidFill>
                <a:latin typeface="+mn-lt"/>
                <a:ea typeface="+mn-ea"/>
              </a:defRPr>
            </a:lvl9pPr>
          </a:lstStyle>
          <a:p>
            <a:pPr marL="342892" indent="-342892">
              <a:spcBef>
                <a:spcPct val="40000"/>
              </a:spcBef>
              <a:buFont typeface="Arial" panose="020B0604020202020204" pitchFamily="34" charset="0"/>
              <a:buChar char="•"/>
            </a:pPr>
            <a:r>
              <a:rPr lang="en-US" kern="0" dirty="0" smtClean="0">
                <a:solidFill>
                  <a:srgbClr val="8A0023"/>
                </a:solidFill>
                <a:latin typeface="Lato  "/>
              </a:rPr>
              <a:t>Boris, Elizabeth T.  and  C. Eugene Steuerle, eds</a:t>
            </a:r>
            <a:r>
              <a:rPr lang="en-US" i="1" kern="0" dirty="0" smtClean="0">
                <a:solidFill>
                  <a:srgbClr val="8A0023"/>
                </a:solidFill>
                <a:latin typeface="Lato  "/>
              </a:rPr>
              <a:t>. Nonprofits &amp; Government: Collaboration &amp; Conflict</a:t>
            </a:r>
            <a:r>
              <a:rPr lang="en-US" kern="0" dirty="0" smtClean="0">
                <a:solidFill>
                  <a:srgbClr val="8A0023"/>
                </a:solidFill>
                <a:latin typeface="Lato  "/>
              </a:rPr>
              <a:t>, 2016, third edition. </a:t>
            </a:r>
          </a:p>
          <a:p>
            <a:pPr marL="342892" indent="-342892">
              <a:spcBef>
                <a:spcPct val="40000"/>
              </a:spcBef>
              <a:buFont typeface="Arial" panose="020B0604020202020204" pitchFamily="34" charset="0"/>
              <a:buChar char="•"/>
            </a:pPr>
            <a:r>
              <a:rPr lang="en-US" kern="0" dirty="0" smtClean="0">
                <a:solidFill>
                  <a:srgbClr val="8A0023"/>
                </a:solidFill>
                <a:latin typeface="Lato  "/>
              </a:rPr>
              <a:t>Foundation Center, 2017. Foundation Stats. </a:t>
            </a:r>
            <a:r>
              <a:rPr lang="en-US" kern="0" dirty="0" err="1" smtClean="0">
                <a:solidFill>
                  <a:srgbClr val="8A0023"/>
                </a:solidFill>
                <a:latin typeface="Lato  "/>
              </a:rPr>
              <a:t>www.foundationcenter.org</a:t>
            </a:r>
            <a:r>
              <a:rPr lang="en-US" kern="0" dirty="0" smtClean="0">
                <a:solidFill>
                  <a:srgbClr val="8A0023"/>
                </a:solidFill>
                <a:latin typeface="Lato  "/>
              </a:rPr>
              <a:t>.</a:t>
            </a:r>
          </a:p>
          <a:p>
            <a:pPr marL="342892" indent="-342892">
              <a:spcBef>
                <a:spcPct val="40000"/>
              </a:spcBef>
              <a:buFont typeface="Arial" panose="020B0604020202020204" pitchFamily="34" charset="0"/>
              <a:buChar char="•"/>
            </a:pPr>
            <a:r>
              <a:rPr lang="en-US" kern="0" dirty="0" smtClean="0">
                <a:solidFill>
                  <a:srgbClr val="8A0023"/>
                </a:solidFill>
                <a:latin typeface="Lato  "/>
              </a:rPr>
              <a:t>Giving </a:t>
            </a:r>
            <a:r>
              <a:rPr lang="en-US" kern="0" smtClean="0">
                <a:solidFill>
                  <a:srgbClr val="8A0023"/>
                </a:solidFill>
                <a:latin typeface="Lato  "/>
              </a:rPr>
              <a:t>USA Foundation, 2015.</a:t>
            </a:r>
          </a:p>
          <a:p>
            <a:pPr marL="342892" indent="-342892">
              <a:spcBef>
                <a:spcPct val="40000"/>
              </a:spcBef>
              <a:buFont typeface="Arial" panose="020B0604020202020204" pitchFamily="34" charset="0"/>
              <a:buChar char="•"/>
            </a:pPr>
            <a:r>
              <a:rPr lang="en-US" kern="0" dirty="0" err="1" smtClean="0">
                <a:solidFill>
                  <a:srgbClr val="8A0023"/>
                </a:solidFill>
                <a:latin typeface="Lato  "/>
              </a:rPr>
              <a:t>McKeever</a:t>
            </a:r>
            <a:r>
              <a:rPr lang="en-US" kern="0" dirty="0" smtClean="0">
                <a:solidFill>
                  <a:srgbClr val="8A0023"/>
                </a:solidFill>
                <a:latin typeface="Lato  "/>
              </a:rPr>
              <a:t>, Brice. </a:t>
            </a:r>
            <a:r>
              <a:rPr lang="en-US" i="1" kern="0" dirty="0" smtClean="0">
                <a:solidFill>
                  <a:srgbClr val="8A0023"/>
                </a:solidFill>
                <a:latin typeface="Lato  "/>
              </a:rPr>
              <a:t>The Nonprofit Sector in Brief: Public Charities, Giving and Volunteering, 2015</a:t>
            </a:r>
            <a:r>
              <a:rPr lang="en-US" kern="0" dirty="0" smtClean="0">
                <a:solidFill>
                  <a:srgbClr val="8A0023"/>
                </a:solidFill>
                <a:latin typeface="Lato  "/>
              </a:rPr>
              <a:t>.  Urban Institute. </a:t>
            </a:r>
          </a:p>
          <a:p>
            <a:pPr marL="342892" indent="-342892">
              <a:spcBef>
                <a:spcPct val="40000"/>
              </a:spcBef>
              <a:buFont typeface="Arial" panose="020B0604020202020204" pitchFamily="34" charset="0"/>
              <a:buChar char="•"/>
            </a:pPr>
            <a:r>
              <a:rPr lang="en-US" kern="0" dirty="0" smtClean="0">
                <a:solidFill>
                  <a:srgbClr val="8A0023"/>
                </a:solidFill>
                <a:latin typeface="Lato  "/>
              </a:rPr>
              <a:t>Pettijohn, Sarah et al. </a:t>
            </a:r>
            <a:r>
              <a:rPr lang="en-US" i="1" kern="0" dirty="0" smtClean="0">
                <a:solidFill>
                  <a:srgbClr val="8A0023"/>
                </a:solidFill>
                <a:latin typeface="Lato  "/>
              </a:rPr>
              <a:t>Nonprofit-Government Contracts and Grants: Findings from the 2013 National Survey, 2013. </a:t>
            </a:r>
            <a:r>
              <a:rPr lang="en-US" kern="0" dirty="0" smtClean="0">
                <a:solidFill>
                  <a:srgbClr val="8A0023"/>
                </a:solidFill>
                <a:latin typeface="Lato  "/>
              </a:rPr>
              <a:t>Urban Institute.   </a:t>
            </a:r>
            <a:r>
              <a:rPr lang="en-US" kern="0" dirty="0" smtClean="0">
                <a:solidFill>
                  <a:srgbClr val="153D66"/>
                </a:solidFill>
                <a:latin typeface="Lato  "/>
                <a:hlinkClick r:id="rId2" tooltip="http://www.urban.org/nonprofitcontracting.cfm"/>
              </a:rPr>
              <a:t>www.urban.org/nonprofitcontracting.cfm</a:t>
            </a:r>
            <a:r>
              <a:rPr lang="en-US" kern="0" dirty="0" smtClean="0">
                <a:solidFill>
                  <a:srgbClr val="8A0023"/>
                </a:solidFill>
                <a:latin typeface="Lato  "/>
              </a:rPr>
              <a:t> </a:t>
            </a:r>
          </a:p>
          <a:p>
            <a:pPr eaLnBrk="1" hangingPunct="1">
              <a:spcBef>
                <a:spcPct val="40000"/>
              </a:spcBef>
            </a:pPr>
            <a:endParaRPr lang="en-US" kern="0" dirty="0" smtClean="0">
              <a:solidFill>
                <a:srgbClr val="8A0023"/>
              </a:solidFill>
              <a:latin typeface="Lato  "/>
            </a:endParaRPr>
          </a:p>
          <a:p>
            <a:pPr eaLnBrk="1" hangingPunct="1">
              <a:spcBef>
                <a:spcPct val="40000"/>
              </a:spcBef>
            </a:pPr>
            <a:endParaRPr lang="en-US" kern="0" dirty="0" smtClean="0">
              <a:solidFill>
                <a:srgbClr val="8A0023"/>
              </a:solidFill>
              <a:latin typeface="Lato  "/>
            </a:endParaRPr>
          </a:p>
          <a:p>
            <a:pPr eaLnBrk="1" hangingPunct="1">
              <a:spcBef>
                <a:spcPct val="40000"/>
              </a:spcBef>
            </a:pPr>
            <a:endParaRPr lang="en-US" kern="0" dirty="0" smtClean="0">
              <a:solidFill>
                <a:srgbClr val="8A0023"/>
              </a:solidFill>
              <a:latin typeface="Lato  "/>
            </a:endParaRPr>
          </a:p>
          <a:p>
            <a:pPr eaLnBrk="1" hangingPunct="1">
              <a:spcBef>
                <a:spcPct val="40000"/>
              </a:spcBef>
            </a:pPr>
            <a:endParaRPr lang="en-US" kern="0" dirty="0" smtClean="0">
              <a:solidFill>
                <a:srgbClr val="8A0023"/>
              </a:solidFill>
              <a:latin typeface="Lato  "/>
            </a:endParaRPr>
          </a:p>
          <a:p>
            <a:pPr eaLnBrk="1" hangingPunct="1"/>
            <a:endParaRPr lang="en-US" kern="0" dirty="0">
              <a:solidFill>
                <a:srgbClr val="8A0023"/>
              </a:solidFill>
              <a:latin typeface="Lato  "/>
            </a:endParaRPr>
          </a:p>
        </p:txBody>
      </p:sp>
    </p:spTree>
    <p:extLst>
      <p:ext uri="{BB962C8B-B14F-4D97-AF65-F5344CB8AC3E}">
        <p14:creationId xmlns:p14="http://schemas.microsoft.com/office/powerpoint/2010/main" val="10206878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5978"/>
            <a:ext cx="9144000" cy="857250"/>
          </a:xfrm>
          <a:prstGeom prst="rect">
            <a:avLst/>
          </a:prstGeom>
        </p:spPr>
        <p:txBody>
          <a:bodyPr vert="horz" lIns="91438" tIns="45719" rIns="91438" bIns="4571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153D66"/>
                </a:solidFill>
                <a:latin typeface="Lato  "/>
              </a:rPr>
              <a:t>Other Resources</a:t>
            </a:r>
            <a:endParaRPr lang="en-US" dirty="0">
              <a:solidFill>
                <a:srgbClr val="153D66"/>
              </a:solidFill>
              <a:latin typeface="Lato  "/>
            </a:endParaRPr>
          </a:p>
        </p:txBody>
      </p:sp>
      <p:sp>
        <p:nvSpPr>
          <p:cNvPr id="7" name="Content Placeholder 2"/>
          <p:cNvSpPr txBox="1">
            <a:spLocks/>
          </p:cNvSpPr>
          <p:nvPr/>
        </p:nvSpPr>
        <p:spPr>
          <a:xfrm>
            <a:off x="685800" y="1314450"/>
            <a:ext cx="7772400" cy="3257550"/>
          </a:xfrm>
          <a:prstGeom prst="rect">
            <a:avLst/>
          </a:prstGeom>
        </p:spPr>
        <p:txBody>
          <a:bodyPr vert="horz" lIns="91438" tIns="45719" rIns="91438" bIns="45719"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000" u="sng" dirty="0">
                <a:solidFill>
                  <a:srgbClr val="8A0023"/>
                </a:solidFill>
                <a:latin typeface="Lato  "/>
              </a:rPr>
              <a:t> </a:t>
            </a:r>
            <a:endParaRPr lang="en-US" sz="2000" dirty="0">
              <a:solidFill>
                <a:srgbClr val="8A0023"/>
              </a:solidFill>
              <a:latin typeface="Lato  "/>
            </a:endParaRPr>
          </a:p>
          <a:p>
            <a:pPr lvl="1">
              <a:defRPr/>
            </a:pPr>
            <a:r>
              <a:rPr lang="en-US" sz="1600" b="1" dirty="0">
                <a:solidFill>
                  <a:srgbClr val="8A0023"/>
                </a:solidFill>
                <a:latin typeface="Lato  "/>
              </a:rPr>
              <a:t>Center on Nonprofits and Philanthropy, the Urban Institute</a:t>
            </a:r>
            <a:r>
              <a:rPr lang="en-US" sz="1600" dirty="0">
                <a:solidFill>
                  <a:srgbClr val="8A0023"/>
                </a:solidFill>
                <a:latin typeface="Lato  "/>
              </a:rPr>
              <a:t>  </a:t>
            </a:r>
            <a:r>
              <a:rPr lang="en-US" sz="1600" u="sng" dirty="0">
                <a:solidFill>
                  <a:srgbClr val="8A0023"/>
                </a:solidFill>
                <a:latin typeface="Lato  "/>
                <a:hlinkClick r:id="rId2"/>
              </a:rPr>
              <a:t>http://www.urban.org/center/cnp/index.cfm</a:t>
            </a:r>
            <a:endParaRPr lang="en-US" sz="1600" dirty="0">
              <a:solidFill>
                <a:srgbClr val="8A0023"/>
              </a:solidFill>
              <a:latin typeface="Lato  "/>
            </a:endParaRPr>
          </a:p>
          <a:p>
            <a:pPr lvl="1">
              <a:defRPr/>
            </a:pPr>
            <a:r>
              <a:rPr lang="en-US" sz="1600" b="1" dirty="0">
                <a:solidFill>
                  <a:srgbClr val="8A0023"/>
                </a:solidFill>
                <a:latin typeface="Lato  "/>
              </a:rPr>
              <a:t>The Johns Hopkins Center for Civil Society Studies.</a:t>
            </a:r>
            <a:r>
              <a:rPr lang="en-US" sz="1600" dirty="0">
                <a:solidFill>
                  <a:srgbClr val="8A0023"/>
                </a:solidFill>
                <a:latin typeface="Lato  "/>
              </a:rPr>
              <a:t>  </a:t>
            </a:r>
            <a:r>
              <a:rPr lang="en-US" sz="1600" u="sng" dirty="0">
                <a:solidFill>
                  <a:srgbClr val="8A0023"/>
                </a:solidFill>
                <a:latin typeface="Lato  "/>
                <a:hlinkClick r:id="rId3"/>
              </a:rPr>
              <a:t>http://www.ccss.jhu.edu/index.php?section=content&amp;view=20</a:t>
            </a:r>
            <a:endParaRPr lang="en-US" sz="1600" dirty="0">
              <a:solidFill>
                <a:srgbClr val="8A0023"/>
              </a:solidFill>
              <a:latin typeface="Lato  "/>
            </a:endParaRPr>
          </a:p>
          <a:p>
            <a:pPr lvl="1">
              <a:defRPr/>
            </a:pPr>
            <a:r>
              <a:rPr lang="en-US" sz="1600" b="1" dirty="0">
                <a:solidFill>
                  <a:srgbClr val="8A0023"/>
                </a:solidFill>
                <a:latin typeface="Lato  "/>
              </a:rPr>
              <a:t>The Foundation Center.</a:t>
            </a:r>
            <a:r>
              <a:rPr lang="en-US" sz="1600" dirty="0">
                <a:solidFill>
                  <a:srgbClr val="8A0023"/>
                </a:solidFill>
                <a:latin typeface="Lato  "/>
              </a:rPr>
              <a:t>  </a:t>
            </a:r>
            <a:r>
              <a:rPr lang="en-US" sz="1600" u="sng" dirty="0">
                <a:solidFill>
                  <a:srgbClr val="8A0023"/>
                </a:solidFill>
                <a:latin typeface="Lato  "/>
                <a:hlinkClick r:id="rId4"/>
              </a:rPr>
              <a:t>http://foundationcenter.org/</a:t>
            </a:r>
            <a:endParaRPr lang="en-US" sz="1600" u="sng" dirty="0">
              <a:solidFill>
                <a:srgbClr val="8A0023"/>
              </a:solidFill>
              <a:latin typeface="Lato  "/>
            </a:endParaRPr>
          </a:p>
          <a:p>
            <a:pPr lvl="1"/>
            <a:r>
              <a:rPr lang="en-US" sz="1600" b="1" dirty="0">
                <a:solidFill>
                  <a:srgbClr val="8A0023"/>
                </a:solidFill>
                <a:latin typeface="Lato  "/>
              </a:rPr>
              <a:t>Giving USA Foundation. </a:t>
            </a:r>
            <a:r>
              <a:rPr lang="en-US" sz="1600" i="1" dirty="0">
                <a:solidFill>
                  <a:srgbClr val="8A0023"/>
                </a:solidFill>
                <a:latin typeface="Lato  "/>
              </a:rPr>
              <a:t>Giving USA. </a:t>
            </a:r>
            <a:r>
              <a:rPr lang="en-US" sz="1600" dirty="0">
                <a:solidFill>
                  <a:srgbClr val="8A0023"/>
                </a:solidFill>
                <a:latin typeface="Lato  "/>
                <a:hlinkClick r:id="rId5"/>
              </a:rPr>
              <a:t>http://www.givingusareports.org</a:t>
            </a:r>
            <a:r>
              <a:rPr lang="en-US" sz="1600" i="1" dirty="0">
                <a:solidFill>
                  <a:srgbClr val="8A0023"/>
                </a:solidFill>
                <a:latin typeface="Lato  "/>
                <a:hlinkClick r:id="rId5"/>
              </a:rPr>
              <a:t>/</a:t>
            </a:r>
            <a:endParaRPr lang="en-US" sz="1600" i="1" dirty="0">
              <a:solidFill>
                <a:srgbClr val="8A0023"/>
              </a:solidFill>
              <a:latin typeface="Lato  "/>
            </a:endParaRPr>
          </a:p>
          <a:p>
            <a:pPr lvl="1"/>
            <a:r>
              <a:rPr lang="en-US" sz="1600" b="1" dirty="0">
                <a:solidFill>
                  <a:srgbClr val="8A0023"/>
                </a:solidFill>
                <a:latin typeface="Lato  "/>
              </a:rPr>
              <a:t>National Center for Charitable Statistics, the Urban Institute, </a:t>
            </a:r>
            <a:r>
              <a:rPr lang="en-US" sz="1600" dirty="0">
                <a:solidFill>
                  <a:srgbClr val="8A0023"/>
                </a:solidFill>
                <a:latin typeface="Lato  "/>
                <a:hlinkClick r:id="rId6"/>
              </a:rPr>
              <a:t>http://nccs.urban.org</a:t>
            </a:r>
            <a:r>
              <a:rPr lang="en-US" sz="1600" dirty="0">
                <a:solidFill>
                  <a:srgbClr val="8A0023"/>
                </a:solidFill>
                <a:latin typeface="Lato  "/>
              </a:rPr>
              <a:t>. </a:t>
            </a:r>
            <a:endParaRPr lang="en-US" sz="1600" u="sng" dirty="0">
              <a:solidFill>
                <a:srgbClr val="8A0023"/>
              </a:solidFill>
              <a:latin typeface="Lato  "/>
            </a:endParaRPr>
          </a:p>
          <a:p>
            <a:pPr lvl="1">
              <a:defRPr/>
            </a:pPr>
            <a:r>
              <a:rPr lang="en-US" sz="1600" b="1" dirty="0">
                <a:solidFill>
                  <a:srgbClr val="8A0023"/>
                </a:solidFill>
                <a:latin typeface="Lato  "/>
              </a:rPr>
              <a:t>Nonprofit and Voluntary Sector Quarterly (NVSQ)</a:t>
            </a:r>
            <a:r>
              <a:rPr lang="en-US" sz="1600" dirty="0">
                <a:solidFill>
                  <a:srgbClr val="8A0023"/>
                </a:solidFill>
                <a:latin typeface="Lato  "/>
              </a:rPr>
              <a:t>  </a:t>
            </a:r>
            <a:r>
              <a:rPr lang="en-US" sz="1600" u="sng" dirty="0">
                <a:solidFill>
                  <a:srgbClr val="8A0023"/>
                </a:solidFill>
                <a:latin typeface="Lato  "/>
                <a:hlinkClick r:id="rId7"/>
              </a:rPr>
              <a:t>http://nvs.sagepub.com/</a:t>
            </a:r>
            <a:r>
              <a:rPr lang="en-US" sz="1600" dirty="0">
                <a:solidFill>
                  <a:srgbClr val="8A0023"/>
                </a:solidFill>
                <a:latin typeface="Lato  "/>
              </a:rPr>
              <a:t>  </a:t>
            </a:r>
          </a:p>
          <a:p>
            <a:pPr lvl="1">
              <a:defRPr/>
            </a:pPr>
            <a:r>
              <a:rPr lang="en-US" sz="1600" b="1" dirty="0">
                <a:solidFill>
                  <a:srgbClr val="8A0023"/>
                </a:solidFill>
                <a:latin typeface="Lato  "/>
              </a:rPr>
              <a:t>Nonprofit Management and Leadership (NML)</a:t>
            </a:r>
            <a:r>
              <a:rPr lang="en-US" sz="1600" dirty="0">
                <a:solidFill>
                  <a:srgbClr val="8A0023"/>
                </a:solidFill>
                <a:latin typeface="Lato  "/>
              </a:rPr>
              <a:t>. </a:t>
            </a:r>
            <a:r>
              <a:rPr lang="en-US" sz="1600" dirty="0">
                <a:solidFill>
                  <a:srgbClr val="8A0023"/>
                </a:solidFill>
                <a:latin typeface="Lato  "/>
                <a:hlinkClick r:id="rId8"/>
              </a:rPr>
              <a:t>http://onlinelibrary.wiley.com/journal/10.1002/(ISSN)1542-7854  </a:t>
            </a:r>
            <a:endParaRPr lang="en-US" sz="1600" dirty="0">
              <a:solidFill>
                <a:srgbClr val="8A0023"/>
              </a:solidFill>
              <a:latin typeface="Lato  "/>
            </a:endParaRPr>
          </a:p>
          <a:p>
            <a:pPr lvl="1">
              <a:defRPr/>
            </a:pPr>
            <a:r>
              <a:rPr lang="en-US" sz="1600" b="1" dirty="0">
                <a:solidFill>
                  <a:srgbClr val="8A0023"/>
                </a:solidFill>
                <a:latin typeface="Lato  "/>
              </a:rPr>
              <a:t>Stanford Social Innovation Review </a:t>
            </a:r>
          </a:p>
          <a:p>
            <a:pPr lvl="1">
              <a:defRPr/>
            </a:pPr>
            <a:r>
              <a:rPr lang="en-US" sz="1600" b="1" dirty="0">
                <a:solidFill>
                  <a:srgbClr val="8A0023"/>
                </a:solidFill>
                <a:latin typeface="Lato  "/>
              </a:rPr>
              <a:t>Volunteering in America.</a:t>
            </a:r>
            <a:r>
              <a:rPr lang="en-US" sz="1600" dirty="0">
                <a:solidFill>
                  <a:srgbClr val="8A0023"/>
                </a:solidFill>
                <a:latin typeface="Lato  "/>
              </a:rPr>
              <a:t> </a:t>
            </a:r>
            <a:r>
              <a:rPr lang="en-US" sz="1600" u="sng" dirty="0">
                <a:solidFill>
                  <a:srgbClr val="8A0023"/>
                </a:solidFill>
                <a:latin typeface="Lato  "/>
                <a:hlinkClick r:id="rId9"/>
              </a:rPr>
              <a:t>http://www.volunteeringinamerica.gov</a:t>
            </a:r>
            <a:endParaRPr lang="en-US" sz="1600" u="sng" dirty="0">
              <a:solidFill>
                <a:srgbClr val="8A0023"/>
              </a:solidFill>
              <a:latin typeface="Lato  "/>
            </a:endParaRPr>
          </a:p>
          <a:p>
            <a:pPr lvl="1">
              <a:defRPr/>
            </a:pPr>
            <a:r>
              <a:rPr lang="en-US" sz="1600" b="1" dirty="0">
                <a:solidFill>
                  <a:srgbClr val="8A0023"/>
                </a:solidFill>
                <a:latin typeface="Lato  "/>
              </a:rPr>
              <a:t>Bureau of Labor Statistics</a:t>
            </a:r>
            <a:r>
              <a:rPr lang="en-US" sz="1600" dirty="0">
                <a:solidFill>
                  <a:srgbClr val="8A0023"/>
                </a:solidFill>
                <a:latin typeface="Lato  "/>
              </a:rPr>
              <a:t>, Volunteering in the U.S., </a:t>
            </a:r>
            <a:r>
              <a:rPr lang="en-US" sz="1600" dirty="0">
                <a:solidFill>
                  <a:srgbClr val="8A0023"/>
                </a:solidFill>
                <a:latin typeface="Lato  "/>
                <a:hlinkClick r:id="rId10"/>
              </a:rPr>
              <a:t>http://www.bls.gov/news.release/pdf/volun.pdf</a:t>
            </a:r>
            <a:endParaRPr lang="en-US" sz="1600" dirty="0">
              <a:solidFill>
                <a:srgbClr val="8A0023"/>
              </a:solidFill>
              <a:latin typeface="Lato  "/>
            </a:endParaRPr>
          </a:p>
          <a:p>
            <a:pPr lvl="1">
              <a:defRPr/>
            </a:pPr>
            <a:r>
              <a:rPr lang="en-US" sz="1600" dirty="0">
                <a:solidFill>
                  <a:srgbClr val="8A0023"/>
                </a:solidFill>
                <a:latin typeface="Lato  "/>
              </a:rPr>
              <a:t>Icon credit, Slide #5, </a:t>
            </a:r>
            <a:r>
              <a:rPr lang="en-US" sz="1600" dirty="0">
                <a:solidFill>
                  <a:sysClr val="windowText" lastClr="000000"/>
                </a:solidFill>
                <a:latin typeface="Lato  "/>
                <a:cs typeface="Lato  "/>
              </a:rPr>
              <a:t>Stephen </a:t>
            </a:r>
            <a:r>
              <a:rPr lang="en-US" sz="1600" dirty="0" err="1">
                <a:solidFill>
                  <a:sysClr val="windowText" lastClr="000000"/>
                </a:solidFill>
                <a:latin typeface="Lato  "/>
                <a:cs typeface="Lato  "/>
              </a:rPr>
              <a:t>Borengasser</a:t>
            </a:r>
            <a:r>
              <a:rPr lang="en-US" sz="1600" dirty="0">
                <a:solidFill>
                  <a:sysClr val="windowText" lastClr="000000"/>
                </a:solidFill>
                <a:latin typeface="Lato  "/>
                <a:cs typeface="Lato  "/>
              </a:rPr>
              <a:t>, </a:t>
            </a:r>
            <a:r>
              <a:rPr lang="en-US" sz="1600" dirty="0" err="1">
                <a:solidFill>
                  <a:sysClr val="windowText" lastClr="000000"/>
                </a:solidFill>
                <a:latin typeface="Lato  "/>
                <a:cs typeface="Lato  "/>
              </a:rPr>
              <a:t>DeadType</a:t>
            </a:r>
            <a:r>
              <a:rPr lang="en-US" sz="1600" dirty="0">
                <a:solidFill>
                  <a:sysClr val="windowText" lastClr="000000"/>
                </a:solidFill>
                <a:latin typeface="Lato  "/>
                <a:cs typeface="Lato  "/>
              </a:rPr>
              <a:t>, Urban Institute</a:t>
            </a:r>
          </a:p>
          <a:p>
            <a:pPr lvl="1">
              <a:defRPr/>
            </a:pPr>
            <a:r>
              <a:rPr lang="en-US" sz="1600" dirty="0">
                <a:solidFill>
                  <a:srgbClr val="8A0023"/>
                </a:solidFill>
                <a:latin typeface="Lato  "/>
              </a:rPr>
              <a:t>Icon credit, Slide #7, </a:t>
            </a:r>
            <a:r>
              <a:rPr lang="en-US" sz="1600" dirty="0" err="1">
                <a:solidFill>
                  <a:sysClr val="windowText" lastClr="000000"/>
                </a:solidFill>
                <a:latin typeface="Lato  "/>
                <a:cs typeface="Lato  "/>
              </a:rPr>
              <a:t>Ferran</a:t>
            </a:r>
            <a:r>
              <a:rPr lang="en-US" sz="1600" dirty="0">
                <a:solidFill>
                  <a:sysClr val="windowText" lastClr="000000"/>
                </a:solidFill>
                <a:latin typeface="Lato  "/>
                <a:cs typeface="Lato  "/>
              </a:rPr>
              <a:t> Brown, Urban Institute</a:t>
            </a:r>
          </a:p>
          <a:p>
            <a:pPr lvl="1">
              <a:defRPr/>
            </a:pPr>
            <a:r>
              <a:rPr lang="en-US" sz="1600" dirty="0">
                <a:solidFill>
                  <a:srgbClr val="8A0023"/>
                </a:solidFill>
                <a:latin typeface="Lato  "/>
                <a:cs typeface="Lato  "/>
              </a:rPr>
              <a:t>Photo credit</a:t>
            </a:r>
            <a:r>
              <a:rPr lang="en-US" sz="1600" dirty="0">
                <a:solidFill>
                  <a:sysClr val="windowText" lastClr="000000"/>
                </a:solidFill>
                <a:latin typeface="Lato  "/>
                <a:cs typeface="Lato  "/>
              </a:rPr>
              <a:t>, Slide #2, </a:t>
            </a:r>
            <a:r>
              <a:rPr lang="en-US" sz="1600" dirty="0">
                <a:solidFill>
                  <a:sysClr val="windowText" lastClr="000000"/>
                </a:solidFill>
                <a:latin typeface="Calibri"/>
              </a:rPr>
              <a:t>http://www.flickr.com/photos/53258658@N08/5925958386</a:t>
            </a:r>
          </a:p>
          <a:p>
            <a:pPr lvl="1">
              <a:defRPr/>
            </a:pPr>
            <a:endParaRPr lang="en-US" sz="1600" dirty="0">
              <a:solidFill>
                <a:sysClr val="windowText" lastClr="000000"/>
              </a:solidFill>
              <a:latin typeface="Lato  "/>
              <a:cs typeface="Lato  "/>
            </a:endParaRPr>
          </a:p>
          <a:p>
            <a:pPr lvl="1">
              <a:defRPr/>
            </a:pPr>
            <a:endParaRPr lang="en-US" sz="1600" dirty="0">
              <a:solidFill>
                <a:srgbClr val="8A0023"/>
              </a:solidFill>
              <a:latin typeface="Lato  "/>
            </a:endParaRPr>
          </a:p>
          <a:p>
            <a:pPr lvl="1">
              <a:defRPr/>
            </a:pPr>
            <a:endParaRPr lang="en-US" sz="1600" dirty="0">
              <a:solidFill>
                <a:srgbClr val="8A0023"/>
              </a:solidFill>
              <a:latin typeface="Lato  "/>
            </a:endParaRPr>
          </a:p>
          <a:p>
            <a:pPr marL="457189" lvl="1" indent="0">
              <a:buNone/>
              <a:defRPr/>
            </a:pPr>
            <a:r>
              <a:rPr lang="en-US" sz="1600" b="1" dirty="0">
                <a:solidFill>
                  <a:sysClr val="windowText" lastClr="000000"/>
                </a:solidFill>
                <a:latin typeface="Calibri"/>
              </a:rPr>
              <a:t> </a:t>
            </a:r>
            <a:endParaRPr lang="en-US" sz="1600" dirty="0">
              <a:solidFill>
                <a:sysClr val="windowText" lastClr="000000"/>
              </a:solidFill>
              <a:latin typeface="Calibri"/>
            </a:endParaRPr>
          </a:p>
          <a:p>
            <a:pPr>
              <a:defRPr/>
            </a:pPr>
            <a:endParaRPr lang="en-US" dirty="0">
              <a:solidFill>
                <a:sysClr val="windowText" lastClr="000000"/>
              </a:solidFill>
              <a:latin typeface="Calibri"/>
            </a:endParaRPr>
          </a:p>
        </p:txBody>
      </p:sp>
    </p:spTree>
    <p:extLst>
      <p:ext uri="{BB962C8B-B14F-4D97-AF65-F5344CB8AC3E}">
        <p14:creationId xmlns:p14="http://schemas.microsoft.com/office/powerpoint/2010/main" val="18326349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2042" t="18128" r="10234" b="7797"/>
          <a:stretch/>
        </p:blipFill>
        <p:spPr bwMode="auto">
          <a:xfrm>
            <a:off x="1380495" y="1143012"/>
            <a:ext cx="6387841" cy="352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457200" y="320279"/>
            <a:ext cx="8229600" cy="857250"/>
          </a:xfrm>
        </p:spPr>
        <p:txBody>
          <a:bodyPr/>
          <a:lstStyle/>
          <a:p>
            <a:pPr algn="ctr"/>
            <a:r>
              <a:rPr lang="en-US" b="1" dirty="0" smtClean="0">
                <a:solidFill>
                  <a:srgbClr val="8A0023"/>
                </a:solidFill>
                <a:latin typeface="Lato  "/>
              </a:rPr>
              <a:t>Types of Activities</a:t>
            </a:r>
            <a:endParaRPr lang="en-US" b="1" dirty="0">
              <a:solidFill>
                <a:srgbClr val="8A0023"/>
              </a:solidFill>
              <a:latin typeface="Lato  "/>
            </a:endParaRPr>
          </a:p>
        </p:txBody>
      </p:sp>
    </p:spTree>
    <p:extLst>
      <p:ext uri="{BB962C8B-B14F-4D97-AF65-F5344CB8AC3E}">
        <p14:creationId xmlns:p14="http://schemas.microsoft.com/office/powerpoint/2010/main" val="8377514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a:spLocks noGrp="1" noChangeArrowheads="1"/>
          </p:cNvSpPr>
          <p:nvPr>
            <p:ph type="ctrTitle" sz="quarter"/>
          </p:nvPr>
        </p:nvSpPr>
        <p:spPr>
          <a:xfrm>
            <a:off x="471401" y="914417"/>
            <a:ext cx="8226425" cy="582215"/>
          </a:xfrm>
          <a:noFill/>
        </p:spPr>
        <p:txBody>
          <a:bodyPr/>
          <a:lstStyle/>
          <a:p>
            <a:r>
              <a:rPr lang="en-US" sz="3600" dirty="0">
                <a:latin typeface="Arial Narrow" panose="020B0606020202030204" pitchFamily="34" charset="0"/>
              </a:rPr>
              <a:t>The State of Giving Today: </a:t>
            </a:r>
            <a:br>
              <a:rPr lang="en-US" sz="3600" dirty="0">
                <a:latin typeface="Arial Narrow" panose="020B0606020202030204" pitchFamily="34" charset="0"/>
              </a:rPr>
            </a:br>
            <a:r>
              <a:rPr lang="en-US" sz="3600" dirty="0">
                <a:latin typeface="Arial Narrow" panose="020B0606020202030204" pitchFamily="34" charset="0"/>
              </a:rPr>
              <a:t>An Overview of Donors</a:t>
            </a:r>
          </a:p>
        </p:txBody>
      </p:sp>
      <p:sp>
        <p:nvSpPr>
          <p:cNvPr id="3075" name="Text Box 10"/>
          <p:cNvSpPr txBox="1">
            <a:spLocks noChangeArrowheads="1"/>
          </p:cNvSpPr>
          <p:nvPr/>
        </p:nvSpPr>
        <p:spPr bwMode="auto">
          <a:xfrm>
            <a:off x="54735" y="2054681"/>
            <a:ext cx="8991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8" tIns="45719" rIns="91438" bIns="45719"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eaLnBrk="0" fontAlgn="base" hangingPunct="0">
              <a:spcBef>
                <a:spcPct val="0"/>
              </a:spcBef>
              <a:spcAft>
                <a:spcPts val="1200"/>
              </a:spcAft>
            </a:pPr>
            <a:r>
              <a:rPr lang="en-US" b="1" i="0" dirty="0" err="1" smtClean="0">
                <a:solidFill>
                  <a:srgbClr val="FFFFFF"/>
                </a:solidFill>
                <a:latin typeface="Arial Narrow" pitchFamily="34" charset="0"/>
                <a:cs typeface="Arial" pitchFamily="34" charset="0"/>
              </a:rPr>
              <a:t>Una</a:t>
            </a:r>
            <a:r>
              <a:rPr lang="en-US" b="1" i="0" dirty="0" smtClean="0">
                <a:solidFill>
                  <a:srgbClr val="FFFFFF"/>
                </a:solidFill>
                <a:latin typeface="Arial Narrow" pitchFamily="34" charset="0"/>
                <a:cs typeface="Arial" pitchFamily="34" charset="0"/>
              </a:rPr>
              <a:t> Osili, Ph.D.</a:t>
            </a:r>
          </a:p>
          <a:p>
            <a:pPr algn="ctr" eaLnBrk="0" fontAlgn="base" hangingPunct="0">
              <a:spcBef>
                <a:spcPct val="0"/>
              </a:spcBef>
              <a:spcAft>
                <a:spcPct val="0"/>
              </a:spcAft>
            </a:pPr>
            <a:r>
              <a:rPr lang="en-US" sz="2000" b="1" i="0" dirty="0">
                <a:solidFill>
                  <a:srgbClr val="FFFFFF"/>
                </a:solidFill>
                <a:latin typeface="Arial Narrow" pitchFamily="34" charset="0"/>
                <a:cs typeface="Arial" pitchFamily="34" charset="0"/>
              </a:rPr>
              <a:t>Professor of Economics</a:t>
            </a:r>
          </a:p>
          <a:p>
            <a:pPr algn="ctr" eaLnBrk="0" fontAlgn="base" hangingPunct="0">
              <a:spcBef>
                <a:spcPct val="0"/>
              </a:spcBef>
              <a:spcAft>
                <a:spcPct val="0"/>
              </a:spcAft>
            </a:pPr>
            <a:r>
              <a:rPr lang="en-US" sz="2000" b="1" i="0" dirty="0">
                <a:solidFill>
                  <a:srgbClr val="FFFFFF"/>
                </a:solidFill>
                <a:latin typeface="Arial Narrow" pitchFamily="34" charset="0"/>
                <a:cs typeface="Arial" pitchFamily="34" charset="0"/>
              </a:rPr>
              <a:t>Director of Research</a:t>
            </a:r>
            <a:endParaRPr lang="en-US" sz="2000" i="0" dirty="0">
              <a:solidFill>
                <a:srgbClr val="FFFFFF"/>
              </a:solidFill>
            </a:endParaRPr>
          </a:p>
        </p:txBody>
      </p:sp>
      <p:sp>
        <p:nvSpPr>
          <p:cNvPr id="3076" name="Rectangle 22"/>
          <p:cNvSpPr>
            <a:spLocks noChangeArrowheads="1"/>
          </p:cNvSpPr>
          <p:nvPr/>
        </p:nvSpPr>
        <p:spPr bwMode="auto">
          <a:xfrm>
            <a:off x="437343" y="3028950"/>
            <a:ext cx="82264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tIns="45719" rIns="91438" bIns="45719" anchor="ctr"/>
          <a:lstStyle/>
          <a:p>
            <a:pPr algn="ctr" eaLnBrk="0" fontAlgn="base" hangingPunct="0">
              <a:spcBef>
                <a:spcPct val="0"/>
              </a:spcBef>
              <a:spcAft>
                <a:spcPct val="0"/>
              </a:spcAft>
            </a:pPr>
            <a:r>
              <a:rPr lang="en-US" sz="2000" b="1" dirty="0">
                <a:solidFill>
                  <a:srgbClr val="FFFFFF"/>
                </a:solidFill>
                <a:latin typeface="Arial Narrow" panose="020B0606020202030204" pitchFamily="34" charset="0"/>
              </a:rPr>
              <a:t>March 2017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611" y="3657600"/>
            <a:ext cx="4117848" cy="1248156"/>
          </a:xfrm>
          <a:prstGeom prst="rect">
            <a:avLst/>
          </a:prstGeom>
        </p:spPr>
      </p:pic>
    </p:spTree>
    <p:extLst>
      <p:ext uri="{BB962C8B-B14F-4D97-AF65-F5344CB8AC3E}">
        <p14:creationId xmlns:p14="http://schemas.microsoft.com/office/powerpoint/2010/main" val="288233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571500"/>
          </a:xfrm>
        </p:spPr>
        <p:txBody>
          <a:bodyPr/>
          <a:lstStyle/>
          <a:p>
            <a:pPr algn="ctr"/>
            <a:r>
              <a:rPr lang="en-US" sz="3600" dirty="0">
                <a:latin typeface="Arial Narrow" panose="020B0606020202030204" pitchFamily="34" charset="0"/>
              </a:rPr>
              <a:t>Today’s Presentation</a:t>
            </a:r>
          </a:p>
        </p:txBody>
      </p:sp>
      <p:sp>
        <p:nvSpPr>
          <p:cNvPr id="4" name="Content Placeholder 3"/>
          <p:cNvSpPr>
            <a:spLocks noGrp="1"/>
          </p:cNvSpPr>
          <p:nvPr>
            <p:ph idx="1"/>
          </p:nvPr>
        </p:nvSpPr>
        <p:spPr>
          <a:xfrm>
            <a:off x="228600" y="914400"/>
            <a:ext cx="8610600" cy="3504010"/>
          </a:xfrm>
        </p:spPr>
        <p:txBody>
          <a:bodyPr/>
          <a:lstStyle/>
          <a:p>
            <a:r>
              <a:rPr lang="en-US" sz="3200" dirty="0">
                <a:latin typeface="Arial Narrow" pitchFamily="34" charset="0"/>
              </a:rPr>
              <a:t>What are the key forces shaping philanthropy?</a:t>
            </a:r>
          </a:p>
          <a:p>
            <a:pPr marL="914378" lvl="1" indent="-457189">
              <a:buFont typeface="Arial" panose="020B0604020202020204" pitchFamily="34" charset="0"/>
              <a:buChar char="•"/>
            </a:pPr>
            <a:r>
              <a:rPr lang="en-US" sz="3200" dirty="0">
                <a:latin typeface="Arial Narrow" pitchFamily="34" charset="0"/>
              </a:rPr>
              <a:t>How is the philanthropic </a:t>
            </a:r>
            <a:r>
              <a:rPr lang="en-US" sz="3200">
                <a:latin typeface="Arial Narrow" pitchFamily="34" charset="0"/>
              </a:rPr>
              <a:t>landscape changing?</a:t>
            </a:r>
            <a:endParaRPr lang="en-US" sz="3200" dirty="0">
              <a:latin typeface="Arial Narrow" pitchFamily="34" charset="0"/>
            </a:endParaRPr>
          </a:p>
          <a:p>
            <a:pPr marL="457189" lvl="1" indent="0"/>
            <a:endParaRPr lang="en-US" sz="3200" dirty="0">
              <a:latin typeface="Arial Narrow" pitchFamily="34" charset="0"/>
            </a:endParaRPr>
          </a:p>
          <a:p>
            <a:r>
              <a:rPr lang="en-US" sz="3200" dirty="0">
                <a:latin typeface="Arial Narrow" pitchFamily="34" charset="0"/>
              </a:rPr>
              <a:t>How will trends shape the future? </a:t>
            </a:r>
          </a:p>
        </p:txBody>
      </p:sp>
    </p:spTree>
    <p:extLst>
      <p:ext uri="{BB962C8B-B14F-4D97-AF65-F5344CB8AC3E}">
        <p14:creationId xmlns:p14="http://schemas.microsoft.com/office/powerpoint/2010/main" val="3884539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TRENDS REVEAL CHANGING LANDSCAPE</a:t>
            </a:r>
          </a:p>
        </p:txBody>
      </p:sp>
    </p:spTree>
    <p:extLst>
      <p:ext uri="{BB962C8B-B14F-4D97-AF65-F5344CB8AC3E}">
        <p14:creationId xmlns:p14="http://schemas.microsoft.com/office/powerpoint/2010/main" val="435438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1"/>
            <a:ext cx="9144000" cy="571500"/>
          </a:xfrm>
        </p:spPr>
        <p:txBody>
          <a:bodyPr/>
          <a:lstStyle/>
          <a:p>
            <a:pPr algn="ctr"/>
            <a:r>
              <a:rPr lang="en-US" dirty="0"/>
              <a:t>Philanthropy Now and in the Future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3285623"/>
            <a:ext cx="3638550" cy="94297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420" r="2547"/>
          <a:stretch/>
        </p:blipFill>
        <p:spPr>
          <a:xfrm>
            <a:off x="4953016" y="1257302"/>
            <a:ext cx="4191001" cy="197429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86125"/>
            <a:ext cx="2857500" cy="1200150"/>
          </a:xfrm>
          <a:prstGeom prst="rect">
            <a:avLst/>
          </a:prstGeom>
        </p:spPr>
      </p:pic>
      <p:pic>
        <p:nvPicPr>
          <p:cNvPr id="11" name="Content Placeholder 10"/>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00028" y="1155694"/>
            <a:ext cx="2657475" cy="1293019"/>
          </a:xfr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0802" y="3214687"/>
            <a:ext cx="2695575" cy="127158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1873671"/>
            <a:ext cx="2199402" cy="1235572"/>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2835" y="685800"/>
            <a:ext cx="2209799" cy="1143000"/>
          </a:xfrm>
          <a:prstGeom prst="rect">
            <a:avLst/>
          </a:prstGeom>
        </p:spPr>
      </p:pic>
    </p:spTree>
    <p:extLst>
      <p:ext uri="{BB962C8B-B14F-4D97-AF65-F5344CB8AC3E}">
        <p14:creationId xmlns:p14="http://schemas.microsoft.com/office/powerpoint/2010/main" val="3094219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1485918"/>
            <a:ext cx="7772400" cy="383381"/>
          </a:xfrm>
        </p:spPr>
        <p:txBody>
          <a:bodyPr/>
          <a:lstStyle/>
          <a:p>
            <a:r>
              <a:rPr lang="en-US" altLang="en-US" cap="none" dirty="0" smtClean="0">
                <a:latin typeface="Arial Narrow" panose="020B0606020202030204" pitchFamily="34" charset="0"/>
              </a:rPr>
              <a:t>GIVING USA</a:t>
            </a:r>
          </a:p>
        </p:txBody>
      </p:sp>
      <p:pic>
        <p:nvPicPr>
          <p:cNvPr id="4" name="Picture 3"/>
          <p:cNvPicPr>
            <a:picLocks noChangeAspect="1"/>
          </p:cNvPicPr>
          <p:nvPr/>
        </p:nvPicPr>
        <p:blipFill>
          <a:blip r:embed="rId3"/>
          <a:stretch>
            <a:fillRect/>
          </a:stretch>
        </p:blipFill>
        <p:spPr>
          <a:xfrm>
            <a:off x="5257824" y="571501"/>
            <a:ext cx="2970213" cy="3322988"/>
          </a:xfrm>
          <a:prstGeom prst="rect">
            <a:avLst/>
          </a:prstGeom>
        </p:spPr>
      </p:pic>
    </p:spTree>
    <p:extLst>
      <p:ext uri="{BB962C8B-B14F-4D97-AF65-F5344CB8AC3E}">
        <p14:creationId xmlns:p14="http://schemas.microsoft.com/office/powerpoint/2010/main" val="613603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204789" y="228600"/>
            <a:ext cx="8558212" cy="400050"/>
          </a:xfrm>
        </p:spPr>
        <p:txBody>
          <a:bodyPr/>
          <a:lstStyle/>
          <a:p>
            <a:pPr algn="ctr"/>
            <a:r>
              <a:rPr lang="en-US" altLang="en-US" dirty="0" smtClean="0">
                <a:latin typeface="Arial Narrow" charset="0"/>
              </a:rPr>
              <a:t>Project and Content Scope</a:t>
            </a:r>
          </a:p>
        </p:txBody>
      </p:sp>
      <p:graphicFrame>
        <p:nvGraphicFramePr>
          <p:cNvPr id="4" name="Diagram 3"/>
          <p:cNvGraphicFramePr/>
          <p:nvPr>
            <p:extLst>
              <p:ext uri="{D42A27DB-BD31-4B8C-83A1-F6EECF244321}">
                <p14:modId xmlns:p14="http://schemas.microsoft.com/office/powerpoint/2010/main" val="3713168769"/>
              </p:ext>
            </p:extLst>
          </p:nvPr>
        </p:nvGraphicFramePr>
        <p:xfrm>
          <a:off x="503120" y="971551"/>
          <a:ext cx="8055427" cy="3039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Quad Arrow 5"/>
          <p:cNvSpPr/>
          <p:nvPr/>
        </p:nvSpPr>
        <p:spPr>
          <a:xfrm>
            <a:off x="5776914" y="1019940"/>
            <a:ext cx="2627312" cy="1816894"/>
          </a:xfrm>
          <a:prstGeom prst="quadArrow">
            <a:avLst/>
          </a:prstGeom>
          <a:solidFill>
            <a:srgbClr val="4F81BD"/>
          </a:solidFill>
          <a:ln w="25400" cap="flat" cmpd="sng" algn="ctr">
            <a:noFill/>
            <a:prstDash val="solid"/>
          </a:ln>
          <a:effectLst/>
        </p:spPr>
        <p:txBody>
          <a:bodyPr lIns="91438" tIns="45719" rIns="91438" bIns="45719" anchor="ctr"/>
          <a:lstStyle/>
          <a:p>
            <a:pPr algn="ctr">
              <a:defRPr/>
            </a:pPr>
            <a:endParaRPr lang="en-US" sz="2400" kern="0" dirty="0">
              <a:solidFill>
                <a:prstClr val="white"/>
              </a:solidFill>
              <a:latin typeface="Calibri"/>
            </a:endParaRPr>
          </a:p>
        </p:txBody>
      </p:sp>
      <p:sp>
        <p:nvSpPr>
          <p:cNvPr id="7" name="TextBox 6"/>
          <p:cNvSpPr txBox="1"/>
          <p:nvPr/>
        </p:nvSpPr>
        <p:spPr>
          <a:xfrm>
            <a:off x="6578601" y="1662876"/>
            <a:ext cx="1498600" cy="707884"/>
          </a:xfrm>
          <a:prstGeom prst="rect">
            <a:avLst/>
          </a:prstGeom>
          <a:noFill/>
        </p:spPr>
        <p:txBody>
          <a:bodyPr wrap="square" lIns="91438" tIns="45719" rIns="91438" bIns="45719">
            <a:spAutoFit/>
          </a:bodyPr>
          <a:lstStyle/>
          <a:p>
            <a:pPr fontAlgn="base">
              <a:spcBef>
                <a:spcPct val="0"/>
              </a:spcBef>
              <a:spcAft>
                <a:spcPct val="0"/>
              </a:spcAft>
              <a:defRPr/>
            </a:pPr>
            <a:r>
              <a:rPr lang="en-US" sz="4000" b="1" dirty="0">
                <a:solidFill>
                  <a:prstClr val="white"/>
                </a:solidFill>
                <a:latin typeface="Arial Narrow" panose="020B0606020202030204" pitchFamily="34" charset="0"/>
                <a:cs typeface="Arial" charset="0"/>
              </a:rPr>
              <a:t>Uses</a:t>
            </a:r>
          </a:p>
        </p:txBody>
      </p:sp>
    </p:spTree>
    <p:extLst>
      <p:ext uri="{BB962C8B-B14F-4D97-AF65-F5344CB8AC3E}">
        <p14:creationId xmlns:p14="http://schemas.microsoft.com/office/powerpoint/2010/main" val="3879642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500" dirty="0"/>
              <a:t>Individuals Donate A Majority of Gifts</a:t>
            </a:r>
            <a:br>
              <a:rPr lang="en-US" altLang="en-US" sz="3500" dirty="0"/>
            </a:br>
            <a:r>
              <a:rPr lang="en-US" altLang="en-US" sz="3500" dirty="0"/>
              <a:t>2015 Contributions: $373.25 Billion by Source </a:t>
            </a:r>
            <a:endParaRPr lang="en-US" sz="3500" dirty="0"/>
          </a:p>
        </p:txBody>
      </p:sp>
      <p:pic>
        <p:nvPicPr>
          <p:cNvPr id="4"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9997" y="1118645"/>
            <a:ext cx="5768481" cy="3302849"/>
          </a:xfrm>
        </p:spPr>
      </p:pic>
      <p:sp>
        <p:nvSpPr>
          <p:cNvPr id="5" name="TextBox 6"/>
          <p:cNvSpPr txBox="1">
            <a:spLocks noChangeArrowheads="1"/>
          </p:cNvSpPr>
          <p:nvPr/>
        </p:nvSpPr>
        <p:spPr bwMode="auto">
          <a:xfrm>
            <a:off x="1589198" y="4322714"/>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807593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71" y="129177"/>
            <a:ext cx="8317736" cy="684034"/>
          </a:xfrm>
        </p:spPr>
        <p:txBody>
          <a:bodyPr/>
          <a:lstStyle/>
          <a:p>
            <a:r>
              <a:rPr lang="en-US" altLang="en-US" sz="3500" dirty="0"/>
              <a:t>Religion Receives A Majority of Contributions</a:t>
            </a:r>
            <a:endParaRPr lang="en-US" sz="35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67453" y="813224"/>
            <a:ext cx="5439103" cy="368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a:spLocks noChangeArrowheads="1"/>
          </p:cNvSpPr>
          <p:nvPr/>
        </p:nvSpPr>
        <p:spPr bwMode="auto">
          <a:xfrm>
            <a:off x="1589198" y="4322714"/>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1300257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095513616"/>
              </p:ext>
            </p:extLst>
          </p:nvPr>
        </p:nvGraphicFramePr>
        <p:xfrm>
          <a:off x="228601" y="742950"/>
          <a:ext cx="84963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8071" y="129177"/>
            <a:ext cx="8317736" cy="613774"/>
          </a:xfrm>
        </p:spPr>
        <p:txBody>
          <a:bodyPr/>
          <a:lstStyle/>
          <a:p>
            <a:r>
              <a:rPr lang="en-US" sz="3300" dirty="0"/>
              <a:t>Trends in Charitable Giving by Source, 1975-2015</a:t>
            </a:r>
          </a:p>
        </p:txBody>
      </p:sp>
      <p:sp>
        <p:nvSpPr>
          <p:cNvPr id="4" name="TextBox 6"/>
          <p:cNvSpPr txBox="1">
            <a:spLocks noChangeArrowheads="1"/>
          </p:cNvSpPr>
          <p:nvPr/>
        </p:nvSpPr>
        <p:spPr bwMode="auto">
          <a:xfrm>
            <a:off x="1590364" y="4400564"/>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
        <p:nvSpPr>
          <p:cNvPr id="10" name="TextBox 1"/>
          <p:cNvSpPr txBox="1"/>
          <p:nvPr/>
        </p:nvSpPr>
        <p:spPr>
          <a:xfrm>
            <a:off x="7986629" y="971550"/>
            <a:ext cx="723900" cy="285750"/>
          </a:xfrm>
          <a:prstGeom prst="rect">
            <a:avLst/>
          </a:prstGeom>
        </p:spPr>
        <p:txBody>
          <a:bodyPr wrap="square" lIns="91438" tIns="45719" rIns="91438" bIns="4571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400" b="1" dirty="0">
                <a:solidFill>
                  <a:srgbClr val="4F81BD">
                    <a:lumMod val="75000"/>
                  </a:srgbClr>
                </a:solidFill>
                <a:latin typeface="Arial Narrow" panose="020B0606020202030204" pitchFamily="34" charset="0"/>
              </a:rPr>
              <a:t>Total</a:t>
            </a:r>
          </a:p>
        </p:txBody>
      </p:sp>
      <p:sp>
        <p:nvSpPr>
          <p:cNvPr id="11" name="TextBox 1"/>
          <p:cNvSpPr txBox="1"/>
          <p:nvPr/>
        </p:nvSpPr>
        <p:spPr>
          <a:xfrm>
            <a:off x="7986629" y="1871074"/>
            <a:ext cx="1066800" cy="285750"/>
          </a:xfrm>
          <a:prstGeom prst="rect">
            <a:avLst/>
          </a:prstGeom>
        </p:spPr>
        <p:txBody>
          <a:bodyPr wrap="square" lIns="91438" tIns="45719" rIns="91438" bIns="4571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400" b="1" dirty="0">
                <a:solidFill>
                  <a:srgbClr val="8064A2">
                    <a:lumMod val="75000"/>
                  </a:srgbClr>
                </a:solidFill>
                <a:latin typeface="Arial Narrow" panose="020B0606020202030204" pitchFamily="34" charset="0"/>
              </a:rPr>
              <a:t>Individuals</a:t>
            </a:r>
          </a:p>
        </p:txBody>
      </p:sp>
      <p:sp>
        <p:nvSpPr>
          <p:cNvPr id="12" name="TextBox 1"/>
          <p:cNvSpPr txBox="1"/>
          <p:nvPr/>
        </p:nvSpPr>
        <p:spPr>
          <a:xfrm>
            <a:off x="7986660" y="3543300"/>
            <a:ext cx="1066801" cy="285750"/>
          </a:xfrm>
          <a:prstGeom prst="rect">
            <a:avLst/>
          </a:prstGeom>
        </p:spPr>
        <p:txBody>
          <a:bodyPr wrap="square" lIns="91438" tIns="45719" rIns="91438" bIns="4571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400" b="1" dirty="0">
                <a:solidFill>
                  <a:srgbClr val="9BBB59">
                    <a:lumMod val="50000"/>
                  </a:srgbClr>
                </a:solidFill>
                <a:latin typeface="Arial Narrow" panose="020B0606020202030204" pitchFamily="34" charset="0"/>
              </a:rPr>
              <a:t>Foundations</a:t>
            </a:r>
          </a:p>
        </p:txBody>
      </p:sp>
      <p:sp>
        <p:nvSpPr>
          <p:cNvPr id="13" name="TextBox 1"/>
          <p:cNvSpPr txBox="1"/>
          <p:nvPr/>
        </p:nvSpPr>
        <p:spPr>
          <a:xfrm>
            <a:off x="7986629" y="3714750"/>
            <a:ext cx="960438" cy="285750"/>
          </a:xfrm>
          <a:prstGeom prst="rect">
            <a:avLst/>
          </a:prstGeom>
        </p:spPr>
        <p:txBody>
          <a:bodyPr wrap="square" lIns="91438" tIns="45719" rIns="91438" bIns="4571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400" b="1" dirty="0">
                <a:solidFill>
                  <a:srgbClr val="4BACC6">
                    <a:lumMod val="75000"/>
                  </a:srgbClr>
                </a:solidFill>
                <a:latin typeface="Arial Narrow" panose="020B0606020202030204" pitchFamily="34" charset="0"/>
              </a:rPr>
              <a:t>Bequests</a:t>
            </a:r>
          </a:p>
        </p:txBody>
      </p:sp>
      <p:sp>
        <p:nvSpPr>
          <p:cNvPr id="14" name="TextBox 1"/>
          <p:cNvSpPr txBox="1"/>
          <p:nvPr/>
        </p:nvSpPr>
        <p:spPr>
          <a:xfrm>
            <a:off x="7986629" y="3886200"/>
            <a:ext cx="1143000" cy="285750"/>
          </a:xfrm>
          <a:prstGeom prst="rect">
            <a:avLst/>
          </a:prstGeom>
        </p:spPr>
        <p:txBody>
          <a:bodyPr wrap="square" lIns="91438" tIns="45719" rIns="91438" bIns="45719"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400" b="1" dirty="0">
                <a:solidFill>
                  <a:srgbClr val="C0504D">
                    <a:lumMod val="75000"/>
                  </a:srgbClr>
                </a:solidFill>
                <a:latin typeface="Arial Narrow" panose="020B0606020202030204" pitchFamily="34" charset="0"/>
              </a:rPr>
              <a:t>Corporations</a:t>
            </a:r>
          </a:p>
        </p:txBody>
      </p:sp>
    </p:spTree>
    <p:extLst>
      <p:ext uri="{BB962C8B-B14F-4D97-AF65-F5344CB8AC3E}">
        <p14:creationId xmlns:p14="http://schemas.microsoft.com/office/powerpoint/2010/main" val="3546408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71" y="114300"/>
            <a:ext cx="8317736" cy="628650"/>
          </a:xfrm>
        </p:spPr>
        <p:txBody>
          <a:bodyPr/>
          <a:lstStyle/>
          <a:p>
            <a:r>
              <a:rPr lang="en-US" sz="3400" dirty="0"/>
              <a:t>Religious Giving Has Been Declining As Share of Total Donations Since the 1980s</a:t>
            </a:r>
          </a:p>
        </p:txBody>
      </p:sp>
      <p:graphicFrame>
        <p:nvGraphicFramePr>
          <p:cNvPr id="6" name="Chart 5"/>
          <p:cNvGraphicFramePr>
            <a:graphicFrameLocks/>
          </p:cNvGraphicFramePr>
          <p:nvPr>
            <p:extLst>
              <p:ext uri="{D42A27DB-BD31-4B8C-83A1-F6EECF244321}">
                <p14:modId xmlns:p14="http://schemas.microsoft.com/office/powerpoint/2010/main" val="2725888925"/>
              </p:ext>
            </p:extLst>
          </p:nvPr>
        </p:nvGraphicFramePr>
        <p:xfrm>
          <a:off x="304816" y="914417"/>
          <a:ext cx="8571009" cy="36004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6"/>
          <p:cNvSpPr txBox="1">
            <a:spLocks noChangeArrowheads="1"/>
          </p:cNvSpPr>
          <p:nvPr/>
        </p:nvSpPr>
        <p:spPr bwMode="auto">
          <a:xfrm>
            <a:off x="1589198" y="4421417"/>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87400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2971" y="468227"/>
            <a:ext cx="5413915" cy="553996"/>
          </a:xfrm>
          <a:prstGeom prst="rect">
            <a:avLst/>
          </a:prstGeom>
          <a:noFill/>
        </p:spPr>
        <p:txBody>
          <a:bodyPr wrap="square" lIns="91438" tIns="45719" rIns="91438" bIns="45719" rtlCol="0">
            <a:spAutoFit/>
          </a:bodyPr>
          <a:lstStyle/>
          <a:p>
            <a:pPr defTabSz="457189"/>
            <a:r>
              <a:rPr lang="en-US" sz="3000" dirty="0">
                <a:solidFill>
                  <a:srgbClr val="153D66"/>
                </a:solidFill>
                <a:latin typeface="Lato  "/>
                <a:cs typeface="Lato  "/>
              </a:rPr>
              <a:t>Roles in society</a:t>
            </a:r>
          </a:p>
        </p:txBody>
      </p:sp>
      <p:sp>
        <p:nvSpPr>
          <p:cNvPr id="9" name="TextBox 8"/>
          <p:cNvSpPr txBox="1"/>
          <p:nvPr/>
        </p:nvSpPr>
        <p:spPr>
          <a:xfrm>
            <a:off x="3232971" y="1163192"/>
            <a:ext cx="5413915" cy="1015661"/>
          </a:xfrm>
          <a:prstGeom prst="rect">
            <a:avLst/>
          </a:prstGeom>
          <a:noFill/>
        </p:spPr>
        <p:txBody>
          <a:bodyPr wrap="square" lIns="91438" tIns="45719" rIns="91438" bIns="45719" rtlCol="0">
            <a:spAutoFit/>
          </a:bodyPr>
          <a:lstStyle/>
          <a:p>
            <a:pPr defTabSz="457189"/>
            <a:r>
              <a:rPr lang="en-US" sz="3000" dirty="0">
                <a:solidFill>
                  <a:srgbClr val="153D66"/>
                </a:solidFill>
                <a:latin typeface="Lato  "/>
                <a:cs typeface="Lato  "/>
              </a:rPr>
              <a:t>Contributions to individual and community well-being</a:t>
            </a:r>
          </a:p>
        </p:txBody>
      </p:sp>
      <p:sp>
        <p:nvSpPr>
          <p:cNvPr id="10" name="TextBox 9"/>
          <p:cNvSpPr txBox="1"/>
          <p:nvPr/>
        </p:nvSpPr>
        <p:spPr>
          <a:xfrm>
            <a:off x="3232971" y="2395422"/>
            <a:ext cx="5413915" cy="553996"/>
          </a:xfrm>
          <a:prstGeom prst="rect">
            <a:avLst/>
          </a:prstGeom>
          <a:noFill/>
        </p:spPr>
        <p:txBody>
          <a:bodyPr wrap="square" lIns="91438" tIns="45719" rIns="91438" bIns="45719" rtlCol="0">
            <a:spAutoFit/>
          </a:bodyPr>
          <a:lstStyle/>
          <a:p>
            <a:pPr defTabSz="457189"/>
            <a:r>
              <a:rPr lang="en-US" sz="3000" dirty="0">
                <a:solidFill>
                  <a:srgbClr val="153D66"/>
                </a:solidFill>
                <a:latin typeface="Lato  "/>
                <a:cs typeface="Lato  "/>
              </a:rPr>
              <a:t>Impact on civic engagement</a:t>
            </a:r>
          </a:p>
        </p:txBody>
      </p:sp>
      <p:sp>
        <p:nvSpPr>
          <p:cNvPr id="11" name="TextBox 10"/>
          <p:cNvSpPr txBox="1"/>
          <p:nvPr/>
        </p:nvSpPr>
        <p:spPr>
          <a:xfrm>
            <a:off x="3232971" y="3281409"/>
            <a:ext cx="5413915" cy="553996"/>
          </a:xfrm>
          <a:prstGeom prst="rect">
            <a:avLst/>
          </a:prstGeom>
          <a:noFill/>
        </p:spPr>
        <p:txBody>
          <a:bodyPr wrap="square" lIns="91438" tIns="45719" rIns="91438" bIns="45719" rtlCol="0">
            <a:spAutoFit/>
          </a:bodyPr>
          <a:lstStyle/>
          <a:p>
            <a:pPr defTabSz="457189"/>
            <a:r>
              <a:rPr lang="en-US" sz="3000" dirty="0">
                <a:solidFill>
                  <a:srgbClr val="153D66"/>
                </a:solidFill>
                <a:latin typeface="Lato  "/>
                <a:cs typeface="Lato  "/>
              </a:rPr>
              <a:t>Economic impacts</a:t>
            </a:r>
          </a:p>
        </p:txBody>
      </p:sp>
      <p:sp>
        <p:nvSpPr>
          <p:cNvPr id="12" name="TextBox 11"/>
          <p:cNvSpPr txBox="1"/>
          <p:nvPr/>
        </p:nvSpPr>
        <p:spPr>
          <a:xfrm>
            <a:off x="3232971" y="4167416"/>
            <a:ext cx="5413915" cy="1015661"/>
          </a:xfrm>
          <a:prstGeom prst="rect">
            <a:avLst/>
          </a:prstGeom>
          <a:noFill/>
        </p:spPr>
        <p:txBody>
          <a:bodyPr wrap="square" lIns="91438" tIns="45719" rIns="91438" bIns="45719" rtlCol="0">
            <a:spAutoFit/>
          </a:bodyPr>
          <a:lstStyle/>
          <a:p>
            <a:pPr defTabSz="457189"/>
            <a:r>
              <a:rPr lang="en-US" sz="3000" dirty="0">
                <a:solidFill>
                  <a:srgbClr val="153D66"/>
                </a:solidFill>
                <a:latin typeface="Lato  "/>
                <a:cs typeface="Lato  "/>
              </a:rPr>
              <a:t>Relationships with government and business</a:t>
            </a:r>
          </a:p>
        </p:txBody>
      </p:sp>
      <p:pic>
        <p:nvPicPr>
          <p:cNvPr id="13" name="Picture 12" descr="icon_337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030" y="250381"/>
            <a:ext cx="1179504" cy="884628"/>
          </a:xfrm>
          <a:prstGeom prst="rect">
            <a:avLst/>
          </a:prstGeom>
        </p:spPr>
      </p:pic>
      <p:pic>
        <p:nvPicPr>
          <p:cNvPr id="14" name="Picture 13" descr="Untitle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78" y="1245990"/>
            <a:ext cx="2429256" cy="678942"/>
          </a:xfrm>
          <a:prstGeom prst="rect">
            <a:avLst/>
          </a:prstGeom>
        </p:spPr>
      </p:pic>
      <p:pic>
        <p:nvPicPr>
          <p:cNvPr id="15" name="Picture 14" descr="icon_3487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8865" y="2312839"/>
            <a:ext cx="544339" cy="408254"/>
          </a:xfrm>
          <a:prstGeom prst="rect">
            <a:avLst/>
          </a:prstGeom>
        </p:spPr>
      </p:pic>
      <p:pic>
        <p:nvPicPr>
          <p:cNvPr id="16" name="Picture 15" descr="icon_3487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0308" y="2490016"/>
            <a:ext cx="544339" cy="408254"/>
          </a:xfrm>
          <a:prstGeom prst="rect">
            <a:avLst/>
          </a:prstGeom>
        </p:spPr>
      </p:pic>
      <p:pic>
        <p:nvPicPr>
          <p:cNvPr id="17" name="Picture 16" descr="icon_3487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214" y="2312839"/>
            <a:ext cx="544339" cy="408254"/>
          </a:xfrm>
          <a:prstGeom prst="rect">
            <a:avLst/>
          </a:prstGeom>
        </p:spPr>
      </p:pic>
      <p:pic>
        <p:nvPicPr>
          <p:cNvPr id="18" name="Picture 17" descr="icon_217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365" y="4167399"/>
            <a:ext cx="1301469" cy="976102"/>
          </a:xfrm>
          <a:prstGeom prst="rect">
            <a:avLst/>
          </a:prstGeom>
        </p:spPr>
      </p:pic>
      <p:pic>
        <p:nvPicPr>
          <p:cNvPr id="19" name="Picture 18" descr="Untitled-1-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3361" y="2898269"/>
            <a:ext cx="1539240" cy="1001268"/>
          </a:xfrm>
          <a:prstGeom prst="rect">
            <a:avLst/>
          </a:prstGeom>
        </p:spPr>
      </p:pic>
    </p:spTree>
    <p:extLst>
      <p:ext uri="{BB962C8B-B14F-4D97-AF65-F5344CB8AC3E}">
        <p14:creationId xmlns:p14="http://schemas.microsoft.com/office/powerpoint/2010/main" val="3556805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47964"/>
            <a:ext cx="7772400" cy="1354933"/>
          </a:xfrm>
        </p:spPr>
        <p:txBody>
          <a:bodyPr/>
          <a:lstStyle/>
          <a:p>
            <a:r>
              <a:rPr lang="en-US" dirty="0"/>
              <a:t>Data reveal impact of National and global </a:t>
            </a:r>
            <a:r>
              <a:rPr lang="en-US" dirty="0" smtClean="0"/>
              <a:t/>
            </a:r>
            <a:br>
              <a:rPr lang="en-US" dirty="0" smtClean="0"/>
            </a:br>
            <a:r>
              <a:rPr lang="en-US" dirty="0" smtClean="0"/>
              <a:t>economic </a:t>
            </a:r>
            <a:r>
              <a:rPr lang="en-US" dirty="0"/>
              <a:t>forces</a:t>
            </a:r>
          </a:p>
        </p:txBody>
      </p:sp>
    </p:spTree>
    <p:extLst>
      <p:ext uri="{BB962C8B-B14F-4D97-AF65-F5344CB8AC3E}">
        <p14:creationId xmlns:p14="http://schemas.microsoft.com/office/powerpoint/2010/main" val="24999923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cs typeface="Arial" charset="0"/>
              </a:rPr>
              <a:t>Giving Is Influenced by Economic Conditions:</a:t>
            </a:r>
            <a:r>
              <a:rPr lang="en-US" altLang="en-US" sz="3200" dirty="0"/>
              <a:t/>
            </a:r>
            <a:br>
              <a:rPr lang="en-US" altLang="en-US" sz="3200" dirty="0"/>
            </a:br>
            <a:r>
              <a:rPr lang="en-US" altLang="en-US" sz="3200" dirty="0"/>
              <a:t>Total Giving, 1975</a:t>
            </a:r>
            <a:r>
              <a:rPr lang="en-US" altLang="en-US" sz="3200" dirty="0">
                <a:sym typeface="Symbol" panose="05050102010706020507" pitchFamily="18" charset="2"/>
              </a:rPr>
              <a:t></a:t>
            </a:r>
            <a:r>
              <a:rPr lang="en-US" altLang="en-US" sz="3200" dirty="0"/>
              <a:t>2015 </a:t>
            </a:r>
            <a:r>
              <a:rPr lang="en-US" altLang="en-US" sz="2000" dirty="0"/>
              <a:t>(in Billions of Dollars)</a:t>
            </a:r>
            <a:endParaRPr lang="en-US" sz="2000" dirty="0"/>
          </a:p>
        </p:txBody>
      </p:sp>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2669"/>
          <a:stretch/>
        </p:blipFill>
        <p:spPr>
          <a:xfrm>
            <a:off x="936448" y="1070148"/>
            <a:ext cx="7400563" cy="3351713"/>
          </a:xfrm>
        </p:spPr>
      </p:pic>
      <p:sp>
        <p:nvSpPr>
          <p:cNvPr id="5" name="TextBox 6"/>
          <p:cNvSpPr txBox="1">
            <a:spLocks noChangeArrowheads="1"/>
          </p:cNvSpPr>
          <p:nvPr/>
        </p:nvSpPr>
        <p:spPr bwMode="auto">
          <a:xfrm>
            <a:off x="1589198" y="4324364"/>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1081011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Total Giving As A Percentage of Gross Domestic Product, 1975</a:t>
            </a:r>
            <a:r>
              <a:rPr lang="en-US" altLang="en-US" sz="2800" dirty="0">
                <a:sym typeface="Symbol" panose="05050102010706020507" pitchFamily="18" charset="2"/>
              </a:rPr>
              <a:t></a:t>
            </a:r>
            <a:r>
              <a:rPr lang="en-US" sz="2800" dirty="0"/>
              <a:t>2015 </a:t>
            </a:r>
            <a:r>
              <a:rPr lang="en-US" sz="2000" dirty="0"/>
              <a:t>(in Inflation-Adjusted Dollars, 2015 = $100)</a:t>
            </a:r>
          </a:p>
        </p:txBody>
      </p:sp>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816" b="3095"/>
          <a:stretch/>
        </p:blipFill>
        <p:spPr>
          <a:xfrm>
            <a:off x="1155732" y="986439"/>
            <a:ext cx="6926764" cy="3450617"/>
          </a:xfrm>
        </p:spPr>
      </p:pic>
      <p:sp>
        <p:nvSpPr>
          <p:cNvPr id="5" name="TextBox 6"/>
          <p:cNvSpPr txBox="1">
            <a:spLocks noChangeArrowheads="1"/>
          </p:cNvSpPr>
          <p:nvPr/>
        </p:nvSpPr>
        <p:spPr bwMode="auto">
          <a:xfrm>
            <a:off x="1589198" y="4421867"/>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1604673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500" dirty="0">
                <a:cs typeface="Arial" charset="0"/>
              </a:rPr>
              <a:t>Individual Giving Remains Constant at </a:t>
            </a:r>
            <a:br>
              <a:rPr lang="en-US" altLang="en-US" sz="3500" dirty="0">
                <a:cs typeface="Arial" charset="0"/>
              </a:rPr>
            </a:br>
            <a:r>
              <a:rPr lang="en-US" altLang="en-US" sz="3500" dirty="0">
                <a:cs typeface="Arial" charset="0"/>
              </a:rPr>
              <a:t>About 2% of Disposable Personal Income</a:t>
            </a:r>
            <a:endParaRPr lang="en-US" sz="3500"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4133" b="4195"/>
          <a:stretch/>
        </p:blipFill>
        <p:spPr>
          <a:xfrm>
            <a:off x="624539" y="1065882"/>
            <a:ext cx="7924800" cy="3338111"/>
          </a:xfrm>
          <a:prstGeom prst="rect">
            <a:avLst/>
          </a:prstGeom>
        </p:spPr>
      </p:pic>
      <p:sp>
        <p:nvSpPr>
          <p:cNvPr id="5" name="TextBox 6"/>
          <p:cNvSpPr txBox="1">
            <a:spLocks noChangeArrowheads="1"/>
          </p:cNvSpPr>
          <p:nvPr/>
        </p:nvSpPr>
        <p:spPr bwMode="auto">
          <a:xfrm>
            <a:off x="1589198" y="4421867"/>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2199857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71" y="129177"/>
            <a:ext cx="8317736" cy="599710"/>
          </a:xfrm>
        </p:spPr>
        <p:txBody>
          <a:bodyPr/>
          <a:lstStyle/>
          <a:p>
            <a:r>
              <a:rPr lang="en-US" altLang="en-US" sz="3500" dirty="0">
                <a:cs typeface="Arial" charset="0"/>
              </a:rPr>
              <a:t>Overall Giving Fluctuates with S&amp;P 500</a:t>
            </a:r>
            <a:endParaRPr lang="en-US" sz="3500"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4966" b="3403"/>
          <a:stretch/>
        </p:blipFill>
        <p:spPr>
          <a:xfrm>
            <a:off x="947873" y="738844"/>
            <a:ext cx="7278159" cy="3504698"/>
          </a:xfrm>
          <a:prstGeom prst="rect">
            <a:avLst/>
          </a:prstGeom>
        </p:spPr>
      </p:pic>
      <p:sp>
        <p:nvSpPr>
          <p:cNvPr id="5" name="Title 1"/>
          <p:cNvSpPr txBox="1">
            <a:spLocks/>
          </p:cNvSpPr>
          <p:nvPr/>
        </p:nvSpPr>
        <p:spPr bwMode="auto">
          <a:xfrm>
            <a:off x="328470" y="4158396"/>
            <a:ext cx="8516938" cy="292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lgn="l" defTabSz="457200" rtl="0" eaLnBrk="0" fontAlgn="base" hangingPunct="0">
              <a:lnSpc>
                <a:spcPts val="2800"/>
              </a:lnSpc>
              <a:spcBef>
                <a:spcPct val="0"/>
              </a:spcBef>
              <a:spcAft>
                <a:spcPct val="0"/>
              </a:spcAft>
              <a:defRPr lang="en-US" sz="2400" kern="1200">
                <a:solidFill>
                  <a:schemeClr val="bg1"/>
                </a:solidFill>
                <a:latin typeface="Georgia" panose="02040502050405020303" pitchFamily="18" charset="0"/>
                <a:ea typeface="+mn-ea"/>
                <a:cs typeface="Arial" pitchFamily="34" charset="0"/>
              </a:defRPr>
            </a:lvl1pPr>
            <a:lvl2pPr algn="l" defTabSz="457200" rtl="0" eaLnBrk="0" fontAlgn="base" hangingPunct="0">
              <a:lnSpc>
                <a:spcPts val="2800"/>
              </a:lnSpc>
              <a:spcBef>
                <a:spcPct val="0"/>
              </a:spcBef>
              <a:spcAft>
                <a:spcPct val="0"/>
              </a:spcAft>
              <a:defRPr sz="2400">
                <a:solidFill>
                  <a:srgbClr val="D2A709"/>
                </a:solidFill>
                <a:latin typeface="Georgia" panose="02040502050405020303" pitchFamily="18" charset="0"/>
                <a:cs typeface="Arial" charset="0"/>
              </a:defRPr>
            </a:lvl2pPr>
            <a:lvl3pPr algn="l" defTabSz="457200" rtl="0" eaLnBrk="0" fontAlgn="base" hangingPunct="0">
              <a:lnSpc>
                <a:spcPts val="2800"/>
              </a:lnSpc>
              <a:spcBef>
                <a:spcPct val="0"/>
              </a:spcBef>
              <a:spcAft>
                <a:spcPct val="0"/>
              </a:spcAft>
              <a:defRPr sz="2400">
                <a:solidFill>
                  <a:srgbClr val="D2A709"/>
                </a:solidFill>
                <a:latin typeface="Georgia" panose="02040502050405020303" pitchFamily="18" charset="0"/>
                <a:cs typeface="Arial" charset="0"/>
              </a:defRPr>
            </a:lvl3pPr>
            <a:lvl4pPr algn="l" defTabSz="457200" rtl="0" eaLnBrk="0" fontAlgn="base" hangingPunct="0">
              <a:lnSpc>
                <a:spcPts val="2800"/>
              </a:lnSpc>
              <a:spcBef>
                <a:spcPct val="0"/>
              </a:spcBef>
              <a:spcAft>
                <a:spcPct val="0"/>
              </a:spcAft>
              <a:defRPr sz="2400">
                <a:solidFill>
                  <a:srgbClr val="D2A709"/>
                </a:solidFill>
                <a:latin typeface="Georgia" panose="02040502050405020303" pitchFamily="18" charset="0"/>
                <a:cs typeface="Arial" charset="0"/>
              </a:defRPr>
            </a:lvl4pPr>
            <a:lvl5pPr algn="l" defTabSz="457200" rtl="0" eaLnBrk="0" fontAlgn="base" hangingPunct="0">
              <a:lnSpc>
                <a:spcPts val="2800"/>
              </a:lnSpc>
              <a:spcBef>
                <a:spcPct val="0"/>
              </a:spcBef>
              <a:spcAft>
                <a:spcPct val="0"/>
              </a:spcAft>
              <a:defRPr sz="2400">
                <a:solidFill>
                  <a:srgbClr val="D2A709"/>
                </a:solidFill>
                <a:latin typeface="Georgia" panose="02040502050405020303" pitchFamily="18" charset="0"/>
                <a:cs typeface="Arial" charset="0"/>
              </a:defRPr>
            </a:lvl5pPr>
            <a:lvl6pPr marL="457200" algn="ctr" rtl="0" eaLnBrk="1" fontAlgn="base" hangingPunct="1">
              <a:spcBef>
                <a:spcPct val="0"/>
              </a:spcBef>
              <a:spcAft>
                <a:spcPct val="0"/>
              </a:spcAft>
              <a:defRPr sz="2800" b="1">
                <a:solidFill>
                  <a:srgbClr val="003399"/>
                </a:solidFill>
                <a:latin typeface="Verdana" pitchFamily="34" charset="0"/>
              </a:defRPr>
            </a:lvl6pPr>
            <a:lvl7pPr marL="914400" algn="ctr" rtl="0" eaLnBrk="1" fontAlgn="base" hangingPunct="1">
              <a:spcBef>
                <a:spcPct val="0"/>
              </a:spcBef>
              <a:spcAft>
                <a:spcPct val="0"/>
              </a:spcAft>
              <a:defRPr sz="2800" b="1">
                <a:solidFill>
                  <a:srgbClr val="003399"/>
                </a:solidFill>
                <a:latin typeface="Verdana" pitchFamily="34" charset="0"/>
              </a:defRPr>
            </a:lvl7pPr>
            <a:lvl8pPr marL="1371600" algn="ctr" rtl="0" eaLnBrk="1" fontAlgn="base" hangingPunct="1">
              <a:spcBef>
                <a:spcPct val="0"/>
              </a:spcBef>
              <a:spcAft>
                <a:spcPct val="0"/>
              </a:spcAft>
              <a:defRPr sz="2800" b="1">
                <a:solidFill>
                  <a:srgbClr val="003399"/>
                </a:solidFill>
                <a:latin typeface="Verdana" pitchFamily="34" charset="0"/>
              </a:defRPr>
            </a:lvl8pPr>
            <a:lvl9pPr marL="1828800" algn="ctr" rtl="0" eaLnBrk="1" fontAlgn="base" hangingPunct="1">
              <a:spcBef>
                <a:spcPct val="0"/>
              </a:spcBef>
              <a:spcAft>
                <a:spcPct val="0"/>
              </a:spcAft>
              <a:defRPr sz="2800" b="1">
                <a:solidFill>
                  <a:srgbClr val="003399"/>
                </a:solidFill>
                <a:latin typeface="Verdana" pitchFamily="34" charset="0"/>
              </a:defRPr>
            </a:lvl9pPr>
          </a:lstStyle>
          <a:p>
            <a:pPr eaLnBrk="1" hangingPunct="1">
              <a:defRPr/>
            </a:pPr>
            <a:r>
              <a:rPr altLang="en-US" sz="1100" dirty="0">
                <a:solidFill>
                  <a:prstClr val="black">
                    <a:lumMod val="65000"/>
                    <a:lumOff val="35000"/>
                  </a:prstClr>
                </a:solidFill>
                <a:latin typeface="Arial Narrow" panose="020B0606020202030204" pitchFamily="34" charset="0"/>
              </a:rPr>
              <a:t>Total charitable giving graphed with the Standard &amp; Poor's 500 Index, 1975-2015  (in billions of inflation-adjusted dollars, 2015 = $100)</a:t>
            </a:r>
          </a:p>
        </p:txBody>
      </p:sp>
      <p:sp>
        <p:nvSpPr>
          <p:cNvPr id="7" name="TextBox 6"/>
          <p:cNvSpPr txBox="1">
            <a:spLocks noChangeArrowheads="1"/>
          </p:cNvSpPr>
          <p:nvPr/>
        </p:nvSpPr>
        <p:spPr bwMode="auto">
          <a:xfrm>
            <a:off x="1589198" y="4421867"/>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Giving USA Foundation | </a:t>
            </a:r>
            <a:r>
              <a:rPr lang="en-US" altLang="en-US" sz="1200" b="1" i="1" spc="-20" dirty="0">
                <a:solidFill>
                  <a:prstClr val="black">
                    <a:lumMod val="65000"/>
                    <a:lumOff val="35000"/>
                  </a:prstClr>
                </a:solidFill>
                <a:latin typeface="Arial Narrow" panose="020B0606020202030204" pitchFamily="34" charset="0"/>
              </a:rPr>
              <a:t>GIVING USA 2016</a:t>
            </a:r>
          </a:p>
        </p:txBody>
      </p:sp>
    </p:spTree>
    <p:extLst>
      <p:ext uri="{BB962C8B-B14F-4D97-AF65-F5344CB8AC3E}">
        <p14:creationId xmlns:p14="http://schemas.microsoft.com/office/powerpoint/2010/main" val="1317330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93"/>
          <p:cNvSpPr txBox="1">
            <a:spLocks noChangeArrowheads="1"/>
          </p:cNvSpPr>
          <p:nvPr>
            <p:custDataLst>
              <p:tags r:id="rId1"/>
            </p:custDataLst>
          </p:nvPr>
        </p:nvSpPr>
        <p:spPr bwMode="invGray">
          <a:xfrm>
            <a:off x="226259" y="57164"/>
            <a:ext cx="8689359" cy="449461"/>
          </a:xfrm>
          <a:prstGeom prst="rect">
            <a:avLst/>
          </a:prstGeom>
        </p:spPr>
        <p:txBody>
          <a:bodyPr vert="horz" lIns="0" tIns="32126" rIns="64253" bIns="32126" rtlCol="0" anchor="ctr">
            <a:normAutofit fontScale="90000"/>
          </a:bodyPr>
          <a:lstStyle>
            <a:lvl1pPr algn="l" rtl="0" eaLnBrk="1" fontAlgn="base" hangingPunct="1">
              <a:spcBef>
                <a:spcPct val="0"/>
              </a:spcBef>
              <a:spcAft>
                <a:spcPct val="0"/>
              </a:spcAft>
              <a:defRPr lang="en-US" sz="2000" kern="1200" cap="all" baseline="0" dirty="0">
                <a:solidFill>
                  <a:schemeClr val="tx1"/>
                </a:solidFill>
                <a:latin typeface="Century Gothic" pitchFamily="34" charset="0"/>
                <a:ea typeface="ヒラギノ角ゴ ProN W3" charset="0"/>
                <a:cs typeface="ヒラギノ角ゴ ProN W3" charset="0"/>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27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55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3826"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10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a:lstStyle>
          <a:p>
            <a:pPr>
              <a:spcBef>
                <a:spcPts val="1687"/>
              </a:spcBef>
              <a:buClr>
                <a:srgbClr val="FFFFFF"/>
              </a:buClr>
              <a:buSzPct val="171000"/>
              <a:defRPr/>
            </a:pPr>
            <a:r>
              <a:rPr sz="2400" b="1" cap="none">
                <a:solidFill>
                  <a:srgbClr val="7D110C"/>
                </a:solidFill>
                <a:latin typeface="Arial Narrow" panose="020B0606020202030204" pitchFamily="34" charset="0"/>
              </a:rPr>
              <a:t>Largest Fundraising Charities and Their Share of Private Philanthropy in </a:t>
            </a:r>
            <a:r>
              <a:rPr sz="2400" b="1">
                <a:solidFill>
                  <a:srgbClr val="7D110C"/>
                </a:solidFill>
                <a:latin typeface="Arial Narrow" panose="020B0606020202030204" pitchFamily="34" charset="0"/>
              </a:rPr>
              <a:t>2015</a:t>
            </a:r>
          </a:p>
        </p:txBody>
      </p:sp>
      <p:sp>
        <p:nvSpPr>
          <p:cNvPr id="17" name="Rectangle 3"/>
          <p:cNvSpPr>
            <a:spLocks noChangeArrowheads="1"/>
          </p:cNvSpPr>
          <p:nvPr>
            <p:custDataLst>
              <p:tags r:id="rId2"/>
            </p:custDataLst>
          </p:nvPr>
        </p:nvSpPr>
        <p:spPr bwMode="invGray">
          <a:xfrm>
            <a:off x="232913" y="512585"/>
            <a:ext cx="26669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defTabSz="913503">
              <a:buSzPct val="120000"/>
              <a:defRPr/>
            </a:pPr>
            <a:r>
              <a:rPr lang="en-US" sz="1400" dirty="0">
                <a:solidFill>
                  <a:srgbClr val="A4001D"/>
                </a:solidFill>
                <a:latin typeface="Arial Narrow" panose="020B0606020202030204" pitchFamily="34" charset="0"/>
                <a:cs typeface="Arial"/>
              </a:rPr>
              <a:t>Estimated Total Private Gifts</a:t>
            </a:r>
          </a:p>
          <a:p>
            <a:pPr defTabSz="913503">
              <a:buSzPct val="120000"/>
              <a:defRPr/>
            </a:pPr>
            <a:r>
              <a:rPr lang="en-US" sz="1400" cap="all" dirty="0">
                <a:solidFill>
                  <a:srgbClr val="A4001D"/>
                </a:solidFill>
                <a:latin typeface="Arial Narrow" panose="020B0606020202030204" pitchFamily="34" charset="0"/>
                <a:cs typeface="Arial"/>
              </a:rPr>
              <a:t>100% = $373 </a:t>
            </a:r>
            <a:r>
              <a:rPr lang="en-US" sz="1400" dirty="0">
                <a:solidFill>
                  <a:srgbClr val="A4001D"/>
                </a:solidFill>
                <a:latin typeface="Arial Narrow" panose="020B0606020202030204" pitchFamily="34" charset="0"/>
                <a:cs typeface="Arial"/>
              </a:rPr>
              <a:t>billion</a:t>
            </a:r>
            <a:endParaRPr lang="en-US" sz="1400" cap="all" dirty="0">
              <a:solidFill>
                <a:srgbClr val="A4001D"/>
              </a:solidFill>
              <a:latin typeface="Arial Narrow" panose="020B0606020202030204" pitchFamily="34" charset="0"/>
              <a:cs typeface="Arial"/>
            </a:endParaRPr>
          </a:p>
        </p:txBody>
      </p:sp>
      <p:sp>
        <p:nvSpPr>
          <p:cNvPr id="18" name="McK Footnote"/>
          <p:cNvSpPr txBox="1">
            <a:spLocks noChangeArrowheads="1"/>
          </p:cNvSpPr>
          <p:nvPr>
            <p:custDataLst>
              <p:tags r:id="rId3"/>
            </p:custDataLst>
          </p:nvPr>
        </p:nvSpPr>
        <p:spPr bwMode="invGray">
          <a:xfrm>
            <a:off x="226259" y="3965689"/>
            <a:ext cx="25908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b">
            <a:spAutoFit/>
          </a:bodyPr>
          <a:lstStyle>
            <a:lvl1pPr marL="574675" indent="-574675" defTabSz="895350" eaLnBrk="0" hangingPunct="0">
              <a:tabLst>
                <a:tab pos="533400" algn="r"/>
              </a:tabLst>
              <a:defRPr sz="800" b="1">
                <a:solidFill>
                  <a:schemeClr val="tx1"/>
                </a:solidFill>
                <a:latin typeface="Arial" charset="0"/>
                <a:cs typeface="Arial" charset="0"/>
              </a:defRPr>
            </a:lvl1pPr>
            <a:lvl2pPr marL="742950" indent="-285750" defTabSz="895350" eaLnBrk="0" hangingPunct="0">
              <a:tabLst>
                <a:tab pos="533400" algn="r"/>
              </a:tabLst>
              <a:defRPr sz="800" b="1">
                <a:solidFill>
                  <a:schemeClr val="tx1"/>
                </a:solidFill>
                <a:latin typeface="Arial" charset="0"/>
                <a:cs typeface="Arial" charset="0"/>
              </a:defRPr>
            </a:lvl2pPr>
            <a:lvl3pPr marL="1143000" indent="-228600" defTabSz="895350" eaLnBrk="0" hangingPunct="0">
              <a:tabLst>
                <a:tab pos="533400" algn="r"/>
              </a:tabLst>
              <a:defRPr sz="800" b="1">
                <a:solidFill>
                  <a:schemeClr val="tx1"/>
                </a:solidFill>
                <a:latin typeface="Arial" charset="0"/>
                <a:cs typeface="Arial" charset="0"/>
              </a:defRPr>
            </a:lvl3pPr>
            <a:lvl4pPr marL="1600200" indent="-228600" defTabSz="895350" eaLnBrk="0" hangingPunct="0">
              <a:tabLst>
                <a:tab pos="533400" algn="r"/>
              </a:tabLst>
              <a:defRPr sz="800" b="1">
                <a:solidFill>
                  <a:schemeClr val="tx1"/>
                </a:solidFill>
                <a:latin typeface="Arial" charset="0"/>
                <a:cs typeface="Arial" charset="0"/>
              </a:defRPr>
            </a:lvl4pPr>
            <a:lvl5pPr marL="2057400" indent="-228600" defTabSz="895350" eaLnBrk="0" hangingPunct="0">
              <a:tabLst>
                <a:tab pos="533400" algn="r"/>
              </a:tabLst>
              <a:defRPr sz="800" b="1">
                <a:solidFill>
                  <a:schemeClr val="tx1"/>
                </a:solidFill>
                <a:latin typeface="Arial" charset="0"/>
                <a:cs typeface="Arial" charset="0"/>
              </a:defRPr>
            </a:lvl5pPr>
            <a:lvl6pPr marL="2514600" indent="-228600" defTabSz="895350" eaLnBrk="0" fontAlgn="base" hangingPunct="0">
              <a:spcBef>
                <a:spcPct val="0"/>
              </a:spcBef>
              <a:spcAft>
                <a:spcPct val="0"/>
              </a:spcAft>
              <a:tabLst>
                <a:tab pos="533400" algn="r"/>
              </a:tabLst>
              <a:defRPr sz="800" b="1">
                <a:solidFill>
                  <a:schemeClr val="tx1"/>
                </a:solidFill>
                <a:latin typeface="Arial" charset="0"/>
                <a:cs typeface="Arial" charset="0"/>
              </a:defRPr>
            </a:lvl6pPr>
            <a:lvl7pPr marL="2971800" indent="-228600" defTabSz="895350" eaLnBrk="0" fontAlgn="base" hangingPunct="0">
              <a:spcBef>
                <a:spcPct val="0"/>
              </a:spcBef>
              <a:spcAft>
                <a:spcPct val="0"/>
              </a:spcAft>
              <a:tabLst>
                <a:tab pos="533400" algn="r"/>
              </a:tabLst>
              <a:defRPr sz="800" b="1">
                <a:solidFill>
                  <a:schemeClr val="tx1"/>
                </a:solidFill>
                <a:latin typeface="Arial" charset="0"/>
                <a:cs typeface="Arial" charset="0"/>
              </a:defRPr>
            </a:lvl7pPr>
            <a:lvl8pPr marL="3429000" indent="-228600" defTabSz="895350" eaLnBrk="0" fontAlgn="base" hangingPunct="0">
              <a:spcBef>
                <a:spcPct val="0"/>
              </a:spcBef>
              <a:spcAft>
                <a:spcPct val="0"/>
              </a:spcAft>
              <a:tabLst>
                <a:tab pos="533400" algn="r"/>
              </a:tabLst>
              <a:defRPr sz="800" b="1">
                <a:solidFill>
                  <a:schemeClr val="tx1"/>
                </a:solidFill>
                <a:latin typeface="Arial" charset="0"/>
                <a:cs typeface="Arial" charset="0"/>
              </a:defRPr>
            </a:lvl8pPr>
            <a:lvl9pPr marL="3886200" indent="-228600" defTabSz="895350" eaLnBrk="0" fontAlgn="base" hangingPunct="0">
              <a:spcBef>
                <a:spcPct val="0"/>
              </a:spcBef>
              <a:spcAft>
                <a:spcPct val="0"/>
              </a:spcAft>
              <a:tabLst>
                <a:tab pos="533400" algn="r"/>
              </a:tabLst>
              <a:defRPr sz="800" b="1">
                <a:solidFill>
                  <a:schemeClr val="tx1"/>
                </a:solidFill>
                <a:latin typeface="Arial" charset="0"/>
                <a:cs typeface="Arial" charset="0"/>
              </a:defRPr>
            </a:lvl9pPr>
          </a:lstStyle>
          <a:p>
            <a:pPr marL="0" indent="0" eaLnBrk="1" hangingPunct="1">
              <a:defRPr/>
            </a:pPr>
            <a:r>
              <a:rPr lang="en-US" sz="1200" b="0" baseline="30000" dirty="0">
                <a:solidFill>
                  <a:prstClr val="black"/>
                </a:solidFill>
                <a:latin typeface="Arial Narrow" panose="020B0606020202030204" pitchFamily="34" charset="0"/>
              </a:rPr>
              <a:t>1 </a:t>
            </a:r>
            <a:r>
              <a:rPr lang="en-US" sz="1200" b="0" dirty="0">
                <a:solidFill>
                  <a:prstClr val="black"/>
                </a:solidFill>
                <a:latin typeface="Arial Narrow" panose="020B0606020202030204" pitchFamily="34" charset="0"/>
              </a:rPr>
              <a:t>Includes affiliates</a:t>
            </a:r>
          </a:p>
          <a:p>
            <a:pPr marL="0" indent="0" eaLnBrk="1" hangingPunct="1">
              <a:defRPr/>
            </a:pPr>
            <a:r>
              <a:rPr lang="en-US" sz="1200" b="0" dirty="0">
                <a:solidFill>
                  <a:prstClr val="black"/>
                </a:solidFill>
                <a:latin typeface="Arial Narrow" panose="020B0606020202030204" pitchFamily="34" charset="0"/>
              </a:rPr>
              <a:t>Source: The Chronicle of Philanthropy at: https://philanthropy.com/interactives/phil400</a:t>
            </a:r>
          </a:p>
        </p:txBody>
      </p:sp>
      <p:sp>
        <p:nvSpPr>
          <p:cNvPr id="19" name="Rectangle 16"/>
          <p:cNvSpPr>
            <a:spLocks noChangeArrowheads="1"/>
          </p:cNvSpPr>
          <p:nvPr>
            <p:custDataLst>
              <p:tags r:id="rId4"/>
            </p:custDataLst>
          </p:nvPr>
        </p:nvSpPr>
        <p:spPr bwMode="invGray">
          <a:xfrm>
            <a:off x="1700307" y="1931386"/>
            <a:ext cx="1263313" cy="41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defTabSz="913503">
              <a:buSzPct val="120000"/>
              <a:defRPr/>
            </a:pPr>
            <a:r>
              <a:rPr lang="en-GB" sz="1200" dirty="0">
                <a:solidFill>
                  <a:prstClr val="black"/>
                </a:solidFill>
                <a:latin typeface="Arial Narrow" panose="020B0606020202030204" pitchFamily="34" charset="0"/>
                <a:cs typeface="Arial"/>
              </a:rPr>
              <a:t>Received by the rest </a:t>
            </a:r>
            <a:br>
              <a:rPr lang="en-GB" sz="1200" dirty="0">
                <a:solidFill>
                  <a:prstClr val="black"/>
                </a:solidFill>
                <a:latin typeface="Arial Narrow" panose="020B0606020202030204" pitchFamily="34" charset="0"/>
                <a:cs typeface="Arial"/>
              </a:rPr>
            </a:br>
            <a:r>
              <a:rPr lang="en-GB" sz="1200" dirty="0">
                <a:solidFill>
                  <a:prstClr val="black"/>
                </a:solidFill>
                <a:latin typeface="Arial Narrow" panose="020B0606020202030204" pitchFamily="34" charset="0"/>
                <a:cs typeface="Arial"/>
              </a:rPr>
              <a:t>(includes ~1 million </a:t>
            </a:r>
            <a:br>
              <a:rPr lang="en-GB" sz="1200" dirty="0">
                <a:solidFill>
                  <a:prstClr val="black"/>
                </a:solidFill>
                <a:latin typeface="Arial Narrow" panose="020B0606020202030204" pitchFamily="34" charset="0"/>
                <a:cs typeface="Arial"/>
              </a:rPr>
            </a:br>
            <a:r>
              <a:rPr lang="en-GB" sz="1200" dirty="0">
                <a:solidFill>
                  <a:prstClr val="black"/>
                </a:solidFill>
                <a:latin typeface="Arial Narrow" panose="020B0606020202030204" pitchFamily="34" charset="0"/>
                <a:cs typeface="Arial"/>
              </a:rPr>
              <a:t>charities and thousands </a:t>
            </a:r>
            <a:br>
              <a:rPr lang="en-GB" sz="1200" dirty="0">
                <a:solidFill>
                  <a:prstClr val="black"/>
                </a:solidFill>
                <a:latin typeface="Arial Narrow" panose="020B0606020202030204" pitchFamily="34" charset="0"/>
                <a:cs typeface="Arial"/>
              </a:rPr>
            </a:br>
            <a:r>
              <a:rPr lang="en-GB" sz="1200" dirty="0">
                <a:solidFill>
                  <a:prstClr val="black"/>
                </a:solidFill>
                <a:latin typeface="Arial Narrow" panose="020B0606020202030204" pitchFamily="34" charset="0"/>
                <a:cs typeface="Arial"/>
              </a:rPr>
              <a:t>of religious organizations)</a:t>
            </a:r>
            <a:endParaRPr lang="en-US" sz="1200" dirty="0">
              <a:solidFill>
                <a:prstClr val="black"/>
              </a:solidFill>
              <a:latin typeface="Arial Narrow" panose="020B0606020202030204" pitchFamily="34" charset="0"/>
              <a:cs typeface="Arial"/>
            </a:endParaRPr>
          </a:p>
        </p:txBody>
      </p:sp>
      <p:sp>
        <p:nvSpPr>
          <p:cNvPr id="20" name="Rectangle 14"/>
          <p:cNvSpPr>
            <a:spLocks noChangeArrowheads="1"/>
          </p:cNvSpPr>
          <p:nvPr>
            <p:custDataLst>
              <p:tags r:id="rId5"/>
            </p:custDataLst>
          </p:nvPr>
        </p:nvSpPr>
        <p:spPr bwMode="invGray">
          <a:xfrm>
            <a:off x="1700284" y="1414657"/>
            <a:ext cx="1500116" cy="31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defTabSz="913503">
              <a:buSzPct val="120000"/>
              <a:defRPr/>
            </a:pPr>
            <a:r>
              <a:rPr lang="en-US" sz="1200" dirty="0">
                <a:solidFill>
                  <a:prstClr val="black"/>
                </a:solidFill>
                <a:latin typeface="Arial Narrow" panose="020B0606020202030204" pitchFamily="34" charset="0"/>
                <a:cs typeface="Arial"/>
              </a:rPr>
              <a:t>Received by </a:t>
            </a:r>
            <a:br>
              <a:rPr lang="en-US" sz="1200" dirty="0">
                <a:solidFill>
                  <a:prstClr val="black"/>
                </a:solidFill>
                <a:latin typeface="Arial Narrow" panose="020B0606020202030204" pitchFamily="34" charset="0"/>
                <a:cs typeface="Arial"/>
              </a:rPr>
            </a:br>
            <a:r>
              <a:rPr lang="en-US" sz="1200" dirty="0">
                <a:solidFill>
                  <a:prstClr val="black"/>
                </a:solidFill>
                <a:latin typeface="Arial Narrow" panose="020B0606020202030204" pitchFamily="34" charset="0"/>
                <a:cs typeface="Arial"/>
              </a:rPr>
              <a:t>the 400 largest charities</a:t>
            </a:r>
            <a:endParaRPr lang="en-US" sz="1200" baseline="30000" dirty="0">
              <a:solidFill>
                <a:prstClr val="black"/>
              </a:solidFill>
              <a:latin typeface="Arial Narrow" panose="020B0606020202030204" pitchFamily="34" charset="0"/>
              <a:cs typeface="Arial"/>
            </a:endParaRPr>
          </a:p>
        </p:txBody>
      </p:sp>
      <p:graphicFrame>
        <p:nvGraphicFramePr>
          <p:cNvPr id="21" name="Table 20"/>
          <p:cNvGraphicFramePr>
            <a:graphicFrameLocks noGrp="1"/>
          </p:cNvGraphicFramePr>
          <p:nvPr>
            <p:extLst>
              <p:ext uri="{D42A27DB-BD31-4B8C-83A1-F6EECF244321}">
                <p14:modId xmlns:p14="http://schemas.microsoft.com/office/powerpoint/2010/main" val="483498027"/>
              </p:ext>
            </p:extLst>
          </p:nvPr>
        </p:nvGraphicFramePr>
        <p:xfrm>
          <a:off x="3886217" y="331866"/>
          <a:ext cx="4786269" cy="571500"/>
        </p:xfrm>
        <a:graphic>
          <a:graphicData uri="http://schemas.openxmlformats.org/drawingml/2006/table">
            <a:tbl>
              <a:tblPr firstRow="1" bandRow="1"/>
              <a:tblGrid>
                <a:gridCol w="366714">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1904955">
                  <a:extLst>
                    <a:ext uri="{9D8B030D-6E8A-4147-A177-3AD203B41FA5}">
                      <a16:colId xmlns="" xmlns:a16="http://schemas.microsoft.com/office/drawing/2014/main" val="20002"/>
                    </a:ext>
                  </a:extLst>
                </a:gridCol>
              </a:tblGrid>
              <a:tr h="251460">
                <a:tc gridSpan="3">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marL="0" marR="0" indent="0" algn="l" defTabSz="321275" rtl="0" eaLnBrk="1" fontAlgn="auto" latinLnBrk="0" hangingPunct="1">
                        <a:lnSpc>
                          <a:spcPct val="100000"/>
                        </a:lnSpc>
                        <a:spcBef>
                          <a:spcPts val="0"/>
                        </a:spcBef>
                        <a:spcAft>
                          <a:spcPts val="0"/>
                        </a:spcAft>
                        <a:buClrTx/>
                        <a:buSzTx/>
                        <a:buFontTx/>
                        <a:buNone/>
                        <a:tabLst/>
                        <a:defRPr/>
                      </a:pPr>
                      <a:r>
                        <a:rPr lang="en-US" sz="1200" b="0" cap="none" baseline="0" dirty="0" smtClean="0">
                          <a:solidFill>
                            <a:schemeClr val="accent1"/>
                          </a:solidFill>
                          <a:latin typeface="Arial Narrow" panose="020B0606020202030204" pitchFamily="34" charset="0"/>
                        </a:rPr>
                        <a:t>Charitable Contributions to The Top 25 Fundraising Charities</a:t>
                      </a:r>
                    </a:p>
                  </a:txBody>
                  <a:tcPr marL="0" marT="34290" marB="3429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00"/>
                  </a:ext>
                </a:extLst>
              </a:tr>
              <a:tr h="32004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tabLst>
                          <a:tab pos="225425" algn="l"/>
                        </a:tabLst>
                      </a:pPr>
                      <a:r>
                        <a:rPr lang="en-US" sz="800" kern="1200" dirty="0" smtClean="0">
                          <a:latin typeface="Arial Narrow" panose="020B0606020202030204" pitchFamily="34" charset="0"/>
                        </a:rPr>
                        <a:t>Rank</a:t>
                      </a:r>
                      <a:endParaRPr lang="en-US" sz="800" kern="1200" dirty="0" smtClean="0">
                        <a:solidFill>
                          <a:schemeClr val="tx2"/>
                        </a:solidFill>
                        <a:latin typeface="Arial Narrow" panose="020B0606020202030204" pitchFamily="34" charset="0"/>
                        <a:ea typeface="+mn-ea"/>
                        <a:cs typeface="+mn-cs"/>
                      </a:endParaRPr>
                    </a:p>
                  </a:txBody>
                  <a:tcPr marL="0" marT="34290" marB="3429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r>
                        <a:rPr lang="en-US" sz="800" kern="1200" dirty="0" smtClean="0">
                          <a:latin typeface="Arial Narrow" panose="020B0606020202030204" pitchFamily="34" charset="0"/>
                        </a:rPr>
                        <a:t>Charity</a:t>
                      </a:r>
                      <a:endParaRPr lang="en-US" sz="800" kern="1200" dirty="0" smtClean="0">
                        <a:solidFill>
                          <a:schemeClr val="tx2"/>
                        </a:solidFill>
                        <a:latin typeface="Arial Narrow" panose="020B0606020202030204" pitchFamily="34" charset="0"/>
                        <a:ea typeface="+mn-ea"/>
                        <a:cs typeface="+mn-cs"/>
                      </a:endParaRPr>
                    </a:p>
                  </a:txBody>
                  <a:tcPr marL="0" marT="34290" marB="34290" anchor="b">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defTabSz="913526">
                        <a:buSzPct val="120000"/>
                      </a:pPr>
                      <a:r>
                        <a:rPr lang="en-US" sz="800" dirty="0" smtClean="0">
                          <a:latin typeface="Arial Narrow" panose="020B0606020202030204" pitchFamily="34" charset="0"/>
                        </a:rPr>
                        <a:t>Total private support</a:t>
                      </a:r>
                      <a:endParaRPr lang="en-US" sz="800" baseline="30000" dirty="0" smtClean="0">
                        <a:latin typeface="Arial Narrow" panose="020B0606020202030204" pitchFamily="34" charset="0"/>
                      </a:endParaRPr>
                    </a:p>
                    <a:p>
                      <a:pPr defTabSz="913526">
                        <a:buSzPct val="120000"/>
                      </a:pPr>
                      <a:r>
                        <a:rPr lang="en-US" sz="800" dirty="0" smtClean="0">
                          <a:latin typeface="Arial Narrow" panose="020B0606020202030204" pitchFamily="34" charset="0"/>
                        </a:rPr>
                        <a:t>$ millions</a:t>
                      </a:r>
                      <a:endParaRPr lang="en-US" sz="800" dirty="0" smtClean="0">
                        <a:solidFill>
                          <a:schemeClr val="tx2"/>
                        </a:solidFill>
                        <a:latin typeface="Arial Narrow" panose="020B0606020202030204" pitchFamily="34" charset="0"/>
                      </a:endParaRPr>
                    </a:p>
                  </a:txBody>
                  <a:tcPr marL="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22" name="TextBox 21"/>
          <p:cNvSpPr txBox="1"/>
          <p:nvPr/>
        </p:nvSpPr>
        <p:spPr>
          <a:xfrm>
            <a:off x="152070" y="2454249"/>
            <a:ext cx="3200365" cy="461663"/>
          </a:xfrm>
          <a:prstGeom prst="rect">
            <a:avLst/>
          </a:prstGeom>
          <a:noFill/>
        </p:spPr>
        <p:txBody>
          <a:bodyPr wrap="square" lIns="91438" tIns="45719" rIns="91438" bIns="45719" rtlCol="0">
            <a:spAutoFit/>
          </a:bodyPr>
          <a:lstStyle/>
          <a:p>
            <a:pPr>
              <a:defRPr/>
            </a:pPr>
            <a:r>
              <a:rPr lang="en-US" sz="1200" dirty="0">
                <a:solidFill>
                  <a:prstClr val="black"/>
                </a:solidFill>
                <a:latin typeface="Arial Narrow" panose="020B0606020202030204" pitchFamily="34" charset="0"/>
                <a:cs typeface="Arial"/>
              </a:rPr>
              <a:t>NOTE:  Annual ranking of organizations that receive the most each year in private donations</a:t>
            </a:r>
          </a:p>
        </p:txBody>
      </p:sp>
      <p:graphicFrame>
        <p:nvGraphicFramePr>
          <p:cNvPr id="23" name="Table 22"/>
          <p:cNvGraphicFramePr>
            <a:graphicFrameLocks noGrp="1"/>
          </p:cNvGraphicFramePr>
          <p:nvPr>
            <p:extLst>
              <p:ext uri="{D42A27DB-BD31-4B8C-83A1-F6EECF244321}">
                <p14:modId xmlns:p14="http://schemas.microsoft.com/office/powerpoint/2010/main" val="1823769920"/>
              </p:ext>
            </p:extLst>
          </p:nvPr>
        </p:nvGraphicFramePr>
        <p:xfrm>
          <a:off x="3886200" y="943464"/>
          <a:ext cx="2819400" cy="3661402"/>
        </p:xfrm>
        <a:graphic>
          <a:graphicData uri="http://schemas.openxmlformats.org/drawingml/2006/table">
            <a:tbl>
              <a:tblPr/>
              <a:tblGrid>
                <a:gridCol w="296779">
                  <a:extLst>
                    <a:ext uri="{9D8B030D-6E8A-4147-A177-3AD203B41FA5}">
                      <a16:colId xmlns="" xmlns:a16="http://schemas.microsoft.com/office/drawing/2014/main" val="20000"/>
                    </a:ext>
                  </a:extLst>
                </a:gridCol>
                <a:gridCol w="2522621">
                  <a:extLst>
                    <a:ext uri="{9D8B030D-6E8A-4147-A177-3AD203B41FA5}">
                      <a16:colId xmlns="" xmlns:a16="http://schemas.microsoft.com/office/drawing/2014/main" val="20001"/>
                    </a:ext>
                  </a:extLst>
                </a:gridCol>
              </a:tblGrid>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dirty="0">
                          <a:solidFill>
                            <a:srgbClr val="000000"/>
                          </a:solidFill>
                          <a:effectLst/>
                          <a:latin typeface="Calibri" panose="020F0502020204030204"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Fidelity Charitable Gift </a:t>
                      </a:r>
                      <a:r>
                        <a:rPr lang="en-US" sz="800" b="0" i="0" u="none" strike="noStrike" dirty="0" smtClean="0">
                          <a:solidFill>
                            <a:srgbClr val="000000"/>
                          </a:solidFill>
                          <a:effectLst/>
                          <a:latin typeface="Calibri" panose="020F0502020204030204" pitchFamily="34" charset="0"/>
                        </a:rPr>
                        <a:t>Fund</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0"/>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United Way Worldwide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Feeding </a:t>
                      </a:r>
                      <a:r>
                        <a:rPr lang="en-US" sz="800" b="0" i="0" u="none" strike="noStrike" dirty="0" smtClean="0">
                          <a:solidFill>
                            <a:srgbClr val="000000"/>
                          </a:solidFill>
                          <a:effectLst/>
                          <a:latin typeface="Calibri" panose="020F0502020204030204" pitchFamily="34" charset="0"/>
                        </a:rPr>
                        <a:t>America</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Schwab Charitable </a:t>
                      </a:r>
                      <a:r>
                        <a:rPr lang="en-US" sz="800" b="0" i="0" u="none" strike="noStrike" dirty="0" smtClean="0">
                          <a:solidFill>
                            <a:srgbClr val="000000"/>
                          </a:solidFill>
                          <a:effectLst/>
                          <a:latin typeface="Calibri" panose="020F0502020204030204" pitchFamily="34" charset="0"/>
                        </a:rPr>
                        <a:t>Fund</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3"/>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Catholic Charities USA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Salvation Army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The Task Force for Global Health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Stanford </a:t>
                      </a:r>
                      <a:r>
                        <a:rPr lang="en-US" sz="800" b="0" i="0" u="none" strike="noStrike" dirty="0" smtClean="0">
                          <a:solidFill>
                            <a:srgbClr val="000000"/>
                          </a:solidFill>
                          <a:effectLst/>
                          <a:latin typeface="Calibri" panose="020F0502020204030204" pitchFamily="34" charset="0"/>
                        </a:rPr>
                        <a:t>University</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National Christian Foundation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08"/>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Silicon Valley Community </a:t>
                      </a:r>
                      <a:r>
                        <a:rPr lang="en-US" sz="800" b="0" i="0" u="none" strike="noStrike" dirty="0" smtClean="0">
                          <a:solidFill>
                            <a:srgbClr val="000000"/>
                          </a:solidFill>
                          <a:effectLst/>
                          <a:latin typeface="Calibri" panose="020F0502020204030204" pitchFamily="34" charset="0"/>
                        </a:rPr>
                        <a:t>Foundation</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Vanguard Charitable Endowment </a:t>
                      </a:r>
                      <a:r>
                        <a:rPr lang="en-US" sz="800" b="0" i="0" u="none" strike="noStrike" dirty="0" smtClean="0">
                          <a:solidFill>
                            <a:srgbClr val="000000"/>
                          </a:solidFill>
                          <a:effectLst/>
                          <a:latin typeface="Calibri" panose="020F0502020204030204" pitchFamily="34" charset="0"/>
                        </a:rPr>
                        <a:t>Program</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10"/>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The Y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Food for the </a:t>
                      </a:r>
                      <a:r>
                        <a:rPr lang="en-US" sz="800" b="0" i="0" u="none" strike="noStrike" dirty="0" smtClean="0">
                          <a:solidFill>
                            <a:srgbClr val="000000"/>
                          </a:solidFill>
                          <a:effectLst/>
                          <a:latin typeface="Calibri" panose="020F0502020204030204" pitchFamily="34" charset="0"/>
                        </a:rPr>
                        <a:t>Poor</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Harvard </a:t>
                      </a:r>
                      <a:r>
                        <a:rPr lang="en-US" sz="800" b="0" i="0" u="none" strike="noStrike" dirty="0" smtClean="0">
                          <a:solidFill>
                            <a:srgbClr val="000000"/>
                          </a:solidFill>
                          <a:effectLst/>
                          <a:latin typeface="Calibri" panose="020F0502020204030204" pitchFamily="34" charset="0"/>
                        </a:rPr>
                        <a:t>University</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37719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American Lebanese Syrian Associated Charities/St. Jude Children's Research </a:t>
                      </a:r>
                      <a:r>
                        <a:rPr lang="en-US" sz="800" b="0" i="0" u="none" strike="noStrike" dirty="0" smtClean="0">
                          <a:solidFill>
                            <a:srgbClr val="000000"/>
                          </a:solidFill>
                          <a:effectLst/>
                          <a:latin typeface="Calibri" panose="020F0502020204030204" pitchFamily="34" charset="0"/>
                        </a:rPr>
                        <a:t>Hospital</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Boys &amp; Girls Clubs of America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National Philanthropic </a:t>
                      </a:r>
                      <a:r>
                        <a:rPr lang="en-US" sz="800" b="0" i="0" u="none" strike="noStrike" dirty="0" smtClean="0">
                          <a:solidFill>
                            <a:srgbClr val="000000"/>
                          </a:solidFill>
                          <a:effectLst/>
                          <a:latin typeface="Calibri" panose="020F0502020204030204" pitchFamily="34" charset="0"/>
                        </a:rPr>
                        <a:t>Trust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10016"/>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Goodwill Industries International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7"/>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Direct Relief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8"/>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Habitat for Humanity International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19"/>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World </a:t>
                      </a:r>
                      <a:r>
                        <a:rPr lang="en-US" sz="800" b="0" i="0" u="none" strike="noStrike" dirty="0" smtClean="0">
                          <a:solidFill>
                            <a:srgbClr val="000000"/>
                          </a:solidFill>
                          <a:effectLst/>
                          <a:latin typeface="Calibri" panose="020F0502020204030204" pitchFamily="34" charset="0"/>
                        </a:rPr>
                        <a:t>Vision</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20"/>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American Cancer Society </a:t>
                      </a:r>
                      <a:r>
                        <a:rPr lang="en-US" sz="800" b="0" i="0" u="none" strike="noStrike" dirty="0" smtClean="0">
                          <a:solidFill>
                            <a:srgbClr val="000000"/>
                          </a:solidFill>
                          <a:effectLst/>
                          <a:latin typeface="Calibri" panose="020F0502020204030204" pitchFamily="34" charset="0"/>
                        </a:rPr>
                        <a:t>*</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21"/>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Patient Access Network </a:t>
                      </a:r>
                      <a:r>
                        <a:rPr lang="en-US" sz="800" b="0" i="0" u="none" strike="noStrike" dirty="0" smtClean="0">
                          <a:solidFill>
                            <a:srgbClr val="000000"/>
                          </a:solidFill>
                          <a:effectLst/>
                          <a:latin typeface="Calibri" panose="020F0502020204030204" pitchFamily="34" charset="0"/>
                        </a:rPr>
                        <a:t>Foundation</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22"/>
                  </a:ext>
                </a:extLst>
              </a:tr>
              <a:tr h="129532">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a:solidFill>
                            <a:srgbClr val="000000"/>
                          </a:solidFill>
                          <a:effectLst/>
                          <a:latin typeface="Calibri" panose="020F0502020204030204"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a:solidFill>
                            <a:srgbClr val="000000"/>
                          </a:solidFill>
                          <a:effectLst/>
                          <a:latin typeface="Calibri" panose="020F0502020204030204" pitchFamily="34" charset="0"/>
                        </a:rPr>
                        <a:t>Compassion </a:t>
                      </a:r>
                      <a:r>
                        <a:rPr lang="en-US" sz="800" b="0" i="0" u="none" strike="noStrike" dirty="0" smtClean="0">
                          <a:solidFill>
                            <a:srgbClr val="000000"/>
                          </a:solidFill>
                          <a:effectLst/>
                          <a:latin typeface="Calibri" panose="020F0502020204030204" pitchFamily="34" charset="0"/>
                        </a:rPr>
                        <a:t>International</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23"/>
                  </a:ext>
                </a:extLst>
              </a:tr>
              <a:tr h="137160">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ctr" fontAlgn="ctr"/>
                      <a:r>
                        <a:rPr lang="en-US" sz="800" b="0" i="0" u="none" strike="noStrike" dirty="0">
                          <a:solidFill>
                            <a:srgbClr val="000000"/>
                          </a:solidFill>
                          <a:effectLst/>
                          <a:latin typeface="Calibri" panose="020F0502020204030204"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a:cs typeface="Arial"/>
                        </a:defRPr>
                      </a:lvl1pPr>
                      <a:lvl2pPr marL="457200" algn="l" defTabSz="914400" rtl="0" eaLnBrk="1" latinLnBrk="0" hangingPunct="1">
                        <a:defRPr sz="1800" kern="1200">
                          <a:solidFill>
                            <a:schemeClr val="tx1"/>
                          </a:solidFill>
                          <a:latin typeface="Century Gothic"/>
                          <a:cs typeface="Arial"/>
                        </a:defRPr>
                      </a:lvl2pPr>
                      <a:lvl3pPr marL="914400" algn="l" defTabSz="914400" rtl="0" eaLnBrk="1" latinLnBrk="0" hangingPunct="1">
                        <a:defRPr sz="1800" kern="1200">
                          <a:solidFill>
                            <a:schemeClr val="tx1"/>
                          </a:solidFill>
                          <a:latin typeface="Century Gothic"/>
                          <a:cs typeface="Arial"/>
                        </a:defRPr>
                      </a:lvl3pPr>
                      <a:lvl4pPr marL="1371600" algn="l" defTabSz="914400" rtl="0" eaLnBrk="1" latinLnBrk="0" hangingPunct="1">
                        <a:defRPr sz="1800" kern="1200">
                          <a:solidFill>
                            <a:schemeClr val="tx1"/>
                          </a:solidFill>
                          <a:latin typeface="Century Gothic"/>
                          <a:cs typeface="Arial"/>
                        </a:defRPr>
                      </a:lvl4pPr>
                      <a:lvl5pPr marL="1828800" algn="l" defTabSz="914400" rtl="0" eaLnBrk="1" latinLnBrk="0" hangingPunct="1">
                        <a:defRPr sz="1800" kern="1200">
                          <a:solidFill>
                            <a:schemeClr val="tx1"/>
                          </a:solidFill>
                          <a:latin typeface="Century Gothic"/>
                          <a:cs typeface="Arial"/>
                        </a:defRPr>
                      </a:lvl5pPr>
                      <a:lvl6pPr marL="2286000" algn="l" defTabSz="914400" rtl="0" eaLnBrk="1" latinLnBrk="0" hangingPunct="1">
                        <a:defRPr sz="1800" kern="1200">
                          <a:solidFill>
                            <a:schemeClr val="tx1"/>
                          </a:solidFill>
                          <a:latin typeface="Century Gothic"/>
                          <a:cs typeface="Arial"/>
                        </a:defRPr>
                      </a:lvl6pPr>
                      <a:lvl7pPr marL="2743200" algn="l" defTabSz="914400" rtl="0" eaLnBrk="1" latinLnBrk="0" hangingPunct="1">
                        <a:defRPr sz="1800" kern="1200">
                          <a:solidFill>
                            <a:schemeClr val="tx1"/>
                          </a:solidFill>
                          <a:latin typeface="Century Gothic"/>
                          <a:cs typeface="Arial"/>
                        </a:defRPr>
                      </a:lvl7pPr>
                      <a:lvl8pPr marL="3200400" algn="l" defTabSz="914400" rtl="0" eaLnBrk="1" latinLnBrk="0" hangingPunct="1">
                        <a:defRPr sz="1800" kern="1200">
                          <a:solidFill>
                            <a:schemeClr val="tx1"/>
                          </a:solidFill>
                          <a:latin typeface="Century Gothic"/>
                          <a:cs typeface="Arial"/>
                        </a:defRPr>
                      </a:lvl8pPr>
                      <a:lvl9pPr marL="3657600" algn="l" defTabSz="914400" rtl="0" eaLnBrk="1" latinLnBrk="0" hangingPunct="1">
                        <a:defRPr sz="1800" kern="1200">
                          <a:solidFill>
                            <a:schemeClr val="tx1"/>
                          </a:solidFill>
                          <a:latin typeface="Century Gothic"/>
                          <a:cs typeface="Arial"/>
                        </a:defRPr>
                      </a:lvl9pPr>
                    </a:lstStyle>
                    <a:p>
                      <a:pPr algn="l" fontAlgn="ctr"/>
                      <a:r>
                        <a:rPr lang="en-US" sz="800" b="0" i="0" u="none" strike="noStrike" dirty="0" err="1">
                          <a:solidFill>
                            <a:srgbClr val="000000"/>
                          </a:solidFill>
                          <a:effectLst/>
                          <a:latin typeface="Calibri" panose="020F0502020204030204" pitchFamily="34" charset="0"/>
                        </a:rPr>
                        <a:t>AmeriCares</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Foundation</a:t>
                      </a: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24"/>
                  </a:ext>
                </a:extLst>
              </a:tr>
            </a:tbl>
          </a:graphicData>
        </a:graphic>
      </p:graphicFrame>
      <p:graphicFrame>
        <p:nvGraphicFramePr>
          <p:cNvPr id="24" name="Chart 23"/>
          <p:cNvGraphicFramePr>
            <a:graphicFrameLocks/>
          </p:cNvGraphicFramePr>
          <p:nvPr>
            <p:extLst/>
          </p:nvPr>
        </p:nvGraphicFramePr>
        <p:xfrm>
          <a:off x="152056" y="1082637"/>
          <a:ext cx="2137154" cy="1371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extLst>
              <p:ext uri="{D42A27DB-BD31-4B8C-83A1-F6EECF244321}">
                <p14:modId xmlns:p14="http://schemas.microsoft.com/office/powerpoint/2010/main" val="259892969"/>
              </p:ext>
            </p:extLst>
          </p:nvPr>
        </p:nvGraphicFramePr>
        <p:xfrm>
          <a:off x="6705804" y="923254"/>
          <a:ext cx="2209800" cy="37058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61070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81350"/>
            <a:ext cx="8345488" cy="971550"/>
          </a:xfrm>
        </p:spPr>
        <p:txBody>
          <a:bodyPr/>
          <a:lstStyle/>
          <a:p>
            <a:r>
              <a:rPr lang="en-US" dirty="0" smtClean="0">
                <a:latin typeface="Arial Narrow" panose="020B0606020202030204" pitchFamily="34" charset="0"/>
              </a:rPr>
              <a:t>DATA REVEAL Changing Donor motivations, expectations</a:t>
            </a:r>
            <a:endParaRPr lang="en-US" dirty="0">
              <a:latin typeface="Arial Narrow" panose="020B0606020202030204" pitchFamily="34" charset="0"/>
            </a:endParaRPr>
          </a:p>
        </p:txBody>
      </p:sp>
    </p:spTree>
    <p:extLst>
      <p:ext uri="{BB962C8B-B14F-4D97-AF65-F5344CB8AC3E}">
        <p14:creationId xmlns:p14="http://schemas.microsoft.com/office/powerpoint/2010/main" val="3208508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71900"/>
            <a:ext cx="4038600" cy="342900"/>
          </a:xfrm>
        </p:spPr>
        <p:txBody>
          <a:bodyPr/>
          <a:lstStyle/>
          <a:p>
            <a:pPr algn="ctr"/>
            <a:r>
              <a:rPr lang="en-US" sz="2000" dirty="0"/>
              <a:t>Philanthropy Panel Study (PPS)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314450"/>
            <a:ext cx="3657600" cy="2069224"/>
          </a:xfrm>
          <a:prstGeom prst="rect">
            <a:avLst/>
          </a:prstGeom>
        </p:spPr>
      </p:pic>
      <p:sp>
        <p:nvSpPr>
          <p:cNvPr id="8" name="Title 1"/>
          <p:cNvSpPr txBox="1">
            <a:spLocks/>
          </p:cNvSpPr>
          <p:nvPr/>
        </p:nvSpPr>
        <p:spPr bwMode="auto">
          <a:xfrm>
            <a:off x="4800600" y="3714750"/>
            <a:ext cx="381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ctr" anchorCtr="0" compatLnSpc="1">
            <a:prstTxWarp prst="textNoShape">
              <a:avLst/>
            </a:prstTxWarp>
          </a:bodyPr>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defRPr/>
            </a:pPr>
            <a:r>
              <a:rPr lang="en-US" sz="2000" kern="0" dirty="0">
                <a:solidFill>
                  <a:srgbClr val="7D110C"/>
                </a:solidFill>
                <a:latin typeface="Arial Narrow" panose="020B0606020202030204" pitchFamily="34" charset="0"/>
              </a:rPr>
              <a:t>Bank of America Studies of</a:t>
            </a:r>
          </a:p>
          <a:p>
            <a:pPr algn="ctr">
              <a:defRPr/>
            </a:pPr>
            <a:r>
              <a:rPr lang="en-US" sz="2000" kern="0" dirty="0">
                <a:solidFill>
                  <a:srgbClr val="7D110C"/>
                </a:solidFill>
                <a:latin typeface="Arial Narrow" panose="020B0606020202030204" pitchFamily="34" charset="0"/>
              </a:rPr>
              <a:t>High Net Worth Philanthropy</a:t>
            </a:r>
          </a:p>
        </p:txBody>
      </p:sp>
      <p:sp>
        <p:nvSpPr>
          <p:cNvPr id="9" name="Title 1"/>
          <p:cNvSpPr txBox="1">
            <a:spLocks/>
          </p:cNvSpPr>
          <p:nvPr/>
        </p:nvSpPr>
        <p:spPr bwMode="auto">
          <a:xfrm>
            <a:off x="13" y="285751"/>
            <a:ext cx="9143999" cy="40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8" tIns="45719" rIns="91438" bIns="45719" numCol="1" anchor="ctr" anchorCtr="0" compatLnSpc="1">
            <a:prstTxWarp prst="textNoShape">
              <a:avLst/>
            </a:prstTxWarp>
          </a:bodyPr>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marL="234944" algn="ctr">
              <a:defRPr/>
            </a:pPr>
            <a:r>
              <a:rPr lang="en-US" sz="3600" kern="0" dirty="0">
                <a:solidFill>
                  <a:srgbClr val="7D110C"/>
                </a:solidFill>
                <a:latin typeface="Arial Narrow" panose="020B0606020202030204" pitchFamily="34" charset="0"/>
              </a:rPr>
              <a:t>Longitudinal individual giving data</a:t>
            </a:r>
          </a:p>
        </p:txBody>
      </p:sp>
      <p:pic>
        <p:nvPicPr>
          <p:cNvPr id="4" name="Picture 3"/>
          <p:cNvPicPr>
            <a:picLocks noChangeAspect="1"/>
          </p:cNvPicPr>
          <p:nvPr/>
        </p:nvPicPr>
        <p:blipFill>
          <a:blip r:embed="rId4"/>
          <a:stretch>
            <a:fillRect/>
          </a:stretch>
        </p:blipFill>
        <p:spPr>
          <a:xfrm>
            <a:off x="5504053" y="1021206"/>
            <a:ext cx="2403159" cy="2449612"/>
          </a:xfrm>
          <a:prstGeom prst="rect">
            <a:avLst/>
          </a:prstGeom>
        </p:spPr>
      </p:pic>
    </p:spTree>
    <p:extLst>
      <p:ext uri="{BB962C8B-B14F-4D97-AF65-F5344CB8AC3E}">
        <p14:creationId xmlns:p14="http://schemas.microsoft.com/office/powerpoint/2010/main" val="3127861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28601"/>
            <a:ext cx="9144000" cy="457200"/>
          </a:xfrm>
          <a:prstGeom prst="rect">
            <a:avLst/>
          </a:prstGeom>
        </p:spPr>
        <p:txBody>
          <a:bodyPr lIns="91438" tIns="45719" rIns="91438" bIns="45719"/>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defRPr/>
            </a:pPr>
            <a:r>
              <a:rPr lang="en-US" sz="3600" dirty="0">
                <a:solidFill>
                  <a:srgbClr val="7D110C"/>
                </a:solidFill>
                <a:latin typeface="Arial Narrow" panose="020B0606020202030204" pitchFamily="34" charset="0"/>
              </a:rPr>
              <a:t>Donor incidence over time, 2000</a:t>
            </a:r>
            <a:r>
              <a:rPr lang="en-US" altLang="en-US" sz="3600" dirty="0">
                <a:solidFill>
                  <a:srgbClr val="7D110C"/>
                </a:solidFill>
                <a:sym typeface="Symbol" panose="05050102010706020507" pitchFamily="18" charset="2"/>
              </a:rPr>
              <a:t></a:t>
            </a:r>
            <a:r>
              <a:rPr lang="en-US" sz="3600" dirty="0">
                <a:solidFill>
                  <a:srgbClr val="7D110C"/>
                </a:solidFill>
                <a:latin typeface="Arial Narrow" panose="020B0606020202030204" pitchFamily="34" charset="0"/>
              </a:rPr>
              <a:t>2008</a:t>
            </a:r>
            <a:endParaRPr lang="en-US" sz="3600" kern="0" dirty="0">
              <a:solidFill>
                <a:srgbClr val="7D110C"/>
              </a:solidFill>
              <a:latin typeface="Arial Narrow" panose="020B0606020202030204" pitchFamily="34" charset="0"/>
            </a:endParaRPr>
          </a:p>
        </p:txBody>
      </p:sp>
      <p:sp>
        <p:nvSpPr>
          <p:cNvPr id="9" name="TextBox 8"/>
          <p:cNvSpPr txBox="1"/>
          <p:nvPr/>
        </p:nvSpPr>
        <p:spPr>
          <a:xfrm>
            <a:off x="6553200" y="4400569"/>
            <a:ext cx="2590800" cy="276997"/>
          </a:xfrm>
          <a:prstGeom prst="rect">
            <a:avLst/>
          </a:prstGeom>
          <a:noFill/>
        </p:spPr>
        <p:txBody>
          <a:bodyPr wrap="square" lIns="91438" tIns="45719" rIns="91438" bIns="45719" rtlCol="0">
            <a:spAutoFit/>
          </a:bodyPr>
          <a:lstStyle/>
          <a:p>
            <a:pPr>
              <a:defRPr/>
            </a:pPr>
            <a:r>
              <a:rPr lang="en-US" sz="1200" b="1" dirty="0">
                <a:solidFill>
                  <a:srgbClr val="595959"/>
                </a:solidFill>
                <a:latin typeface="Arial Narrow" panose="020B0606020202030204" pitchFamily="34" charset="0"/>
              </a:rPr>
              <a:t>SOURCE: </a:t>
            </a:r>
            <a:r>
              <a:rPr lang="en-US" altLang="en-US" sz="1200" b="1" dirty="0">
                <a:solidFill>
                  <a:srgbClr val="595959"/>
                </a:solidFill>
                <a:latin typeface="Arial Narrow" panose="020B0606020202030204" pitchFamily="34" charset="0"/>
                <a:ea typeface="Calibri" panose="020F0502020204030204" pitchFamily="34" charset="0"/>
                <a:cs typeface="Tahoma" panose="020B0604030504040204" pitchFamily="34" charset="0"/>
              </a:rPr>
              <a:t>Philanthropy Panel Study</a:t>
            </a:r>
            <a:endParaRPr lang="en-US" altLang="en-US" sz="1200" b="1" dirty="0">
              <a:solidFill>
                <a:srgbClr val="595959"/>
              </a:solidFill>
              <a:latin typeface="Arial Narrow" panose="020B0606020202030204" pitchFamily="34" charset="0"/>
            </a:endParaRPr>
          </a:p>
        </p:txBody>
      </p:sp>
      <p:graphicFrame>
        <p:nvGraphicFramePr>
          <p:cNvPr id="10" name="Chart 9"/>
          <p:cNvGraphicFramePr>
            <a:graphicFrameLocks/>
          </p:cNvGraphicFramePr>
          <p:nvPr>
            <p:extLst/>
          </p:nvPr>
        </p:nvGraphicFramePr>
        <p:xfrm>
          <a:off x="110183" y="774625"/>
          <a:ext cx="8879595" cy="3625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494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33350"/>
            <a:ext cx="9144000" cy="742950"/>
          </a:xfrm>
          <a:prstGeom prst="rect">
            <a:avLst/>
          </a:prstGeom>
        </p:spPr>
        <p:txBody>
          <a:bodyPr lIns="91438" tIns="45719" rIns="91438" bIns="45719"/>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pitchFamily="1" charset="-128"/>
              </a:defRPr>
            </a:lvl2pPr>
            <a:lvl3pPr algn="l" rtl="0" eaLnBrk="1" fontAlgn="base" hangingPunct="1">
              <a:spcBef>
                <a:spcPct val="0"/>
              </a:spcBef>
              <a:spcAft>
                <a:spcPct val="0"/>
              </a:spcAft>
              <a:defRPr sz="3400" b="1">
                <a:solidFill>
                  <a:schemeClr val="accent1"/>
                </a:solidFill>
                <a:latin typeface="Arial" charset="0"/>
                <a:ea typeface="ＭＳ Ｐゴシック" pitchFamily="1" charset="-128"/>
              </a:defRPr>
            </a:lvl3pPr>
            <a:lvl4pPr algn="l" rtl="0" eaLnBrk="1" fontAlgn="base" hangingPunct="1">
              <a:spcBef>
                <a:spcPct val="0"/>
              </a:spcBef>
              <a:spcAft>
                <a:spcPct val="0"/>
              </a:spcAft>
              <a:defRPr sz="3400" b="1">
                <a:solidFill>
                  <a:schemeClr val="accent1"/>
                </a:solidFill>
                <a:latin typeface="Arial" charset="0"/>
                <a:ea typeface="ＭＳ Ｐゴシック" pitchFamily="1" charset="-128"/>
              </a:defRPr>
            </a:lvl4pPr>
            <a:lvl5pPr algn="l" rtl="0" eaLnBrk="1" fontAlgn="base" hangingPunct="1">
              <a:spcBef>
                <a:spcPct val="0"/>
              </a:spcBef>
              <a:spcAft>
                <a:spcPct val="0"/>
              </a:spcAft>
              <a:defRPr sz="3400" b="1">
                <a:solidFill>
                  <a:schemeClr val="accent1"/>
                </a:solidFill>
                <a:latin typeface="Arial" charset="0"/>
                <a:ea typeface="ＭＳ Ｐゴシック" pitchFamily="1"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pitchFamily="1"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pitchFamily="1"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pitchFamily="1"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pitchFamily="1" charset="-128"/>
              </a:defRPr>
            </a:lvl9pPr>
          </a:lstStyle>
          <a:p>
            <a:pPr algn="ctr">
              <a:defRPr/>
            </a:pPr>
            <a:r>
              <a:rPr lang="en-US" sz="2800" kern="0" dirty="0">
                <a:solidFill>
                  <a:srgbClr val="7D110C"/>
                </a:solidFill>
                <a:latin typeface="Arial Narrow" panose="020B0606020202030204" pitchFamily="34" charset="0"/>
              </a:rPr>
              <a:t>Oldest generations more likely to give</a:t>
            </a:r>
          </a:p>
          <a:p>
            <a:pPr algn="ctr">
              <a:defRPr/>
            </a:pPr>
            <a:r>
              <a:rPr lang="en-US" sz="2800" kern="0" dirty="0">
                <a:solidFill>
                  <a:srgbClr val="7D110C"/>
                </a:solidFill>
                <a:latin typeface="Arial Narrow" panose="020B0606020202030204" pitchFamily="34" charset="0"/>
              </a:rPr>
              <a:t>and give more, on average</a:t>
            </a:r>
          </a:p>
        </p:txBody>
      </p:sp>
      <p:sp>
        <p:nvSpPr>
          <p:cNvPr id="6" name="TextBox 5"/>
          <p:cNvSpPr txBox="1"/>
          <p:nvPr/>
        </p:nvSpPr>
        <p:spPr>
          <a:xfrm>
            <a:off x="6553200" y="4400569"/>
            <a:ext cx="2590800" cy="276997"/>
          </a:xfrm>
          <a:prstGeom prst="rect">
            <a:avLst/>
          </a:prstGeom>
          <a:noFill/>
        </p:spPr>
        <p:txBody>
          <a:bodyPr wrap="square" lIns="91438" tIns="45719" rIns="91438" bIns="45719" rtlCol="0">
            <a:spAutoFit/>
          </a:bodyPr>
          <a:lstStyle/>
          <a:p>
            <a:pPr>
              <a:defRPr/>
            </a:pPr>
            <a:r>
              <a:rPr lang="en-US" sz="1200" b="1" dirty="0">
                <a:solidFill>
                  <a:srgbClr val="595959"/>
                </a:solidFill>
                <a:latin typeface="Arial Narrow" panose="020B0606020202030204" pitchFamily="34" charset="0"/>
              </a:rPr>
              <a:t>SOURCE: </a:t>
            </a:r>
            <a:r>
              <a:rPr lang="en-US" altLang="en-US" sz="1200" b="1" dirty="0">
                <a:solidFill>
                  <a:srgbClr val="595959"/>
                </a:solidFill>
                <a:latin typeface="Arial Narrow" panose="020B0606020202030204" pitchFamily="34" charset="0"/>
                <a:ea typeface="Calibri" panose="020F0502020204030204" pitchFamily="34" charset="0"/>
                <a:cs typeface="Tahoma" panose="020B0604030504040204" pitchFamily="34" charset="0"/>
              </a:rPr>
              <a:t>Philanthropy Panel Study</a:t>
            </a:r>
            <a:endParaRPr lang="en-US" altLang="en-US" sz="1200" b="1" dirty="0">
              <a:solidFill>
                <a:srgbClr val="595959"/>
              </a:solidFill>
              <a:latin typeface="Arial Narrow" panose="020B0606020202030204" pitchFamily="34" charset="0"/>
            </a:endParaRPr>
          </a:p>
        </p:txBody>
      </p:sp>
      <p:graphicFrame>
        <p:nvGraphicFramePr>
          <p:cNvPr id="9" name="Chart 8"/>
          <p:cNvGraphicFramePr>
            <a:graphicFrameLocks/>
          </p:cNvGraphicFramePr>
          <p:nvPr>
            <p:extLst/>
          </p:nvPr>
        </p:nvGraphicFramePr>
        <p:xfrm>
          <a:off x="174171" y="998763"/>
          <a:ext cx="8723086" cy="3401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77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1959"/>
            <a:ext cx="8229600" cy="1151885"/>
          </a:xfrm>
        </p:spPr>
        <p:txBody>
          <a:bodyPr>
            <a:noAutofit/>
          </a:bodyPr>
          <a:lstStyle/>
          <a:p>
            <a:pPr algn="ctr"/>
            <a:r>
              <a:rPr lang="en-US" sz="4000" b="1" dirty="0">
                <a:solidFill>
                  <a:srgbClr val="8A0023"/>
                </a:solidFill>
                <a:latin typeface="Lato  "/>
              </a:rPr>
              <a:t>Characteristics of U.S. Nonprofits</a:t>
            </a:r>
          </a:p>
        </p:txBody>
      </p:sp>
      <p:graphicFrame>
        <p:nvGraphicFramePr>
          <p:cNvPr id="3" name="Diagram 2"/>
          <p:cNvGraphicFramePr/>
          <p:nvPr>
            <p:extLst>
              <p:ext uri="{D42A27DB-BD31-4B8C-83A1-F6EECF244321}">
                <p14:modId xmlns:p14="http://schemas.microsoft.com/office/powerpoint/2010/main" val="274694999"/>
              </p:ext>
            </p:extLst>
          </p:nvPr>
        </p:nvGraphicFramePr>
        <p:xfrm>
          <a:off x="1447800" y="1200150"/>
          <a:ext cx="6248400" cy="352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1688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High Net Worth Donors </a:t>
            </a:r>
            <a:br>
              <a:rPr lang="en-US" sz="3200" dirty="0"/>
            </a:br>
            <a:r>
              <a:rPr lang="en-US" sz="3200" dirty="0"/>
              <a:t>Determine the Impact of Their Giving</a:t>
            </a:r>
          </a:p>
        </p:txBody>
      </p:sp>
      <p:sp>
        <p:nvSpPr>
          <p:cNvPr id="4" name="TextBox 3"/>
          <p:cNvSpPr txBox="1"/>
          <p:nvPr/>
        </p:nvSpPr>
        <p:spPr>
          <a:xfrm>
            <a:off x="4839622" y="4410068"/>
            <a:ext cx="4064827" cy="276997"/>
          </a:xfrm>
          <a:prstGeom prst="rect">
            <a:avLst/>
          </a:prstGeom>
          <a:noFill/>
        </p:spPr>
        <p:txBody>
          <a:bodyPr wrap="square" lIns="91438" tIns="45719" rIns="91438" bIns="45719" rtlCol="0">
            <a:spAutoFit/>
          </a:bodyPr>
          <a:lstStyle/>
          <a:p>
            <a:pPr>
              <a:defRPr/>
            </a:pPr>
            <a:r>
              <a:rPr lang="en-US" sz="1200" b="1" dirty="0">
                <a:solidFill>
                  <a:srgbClr val="595959"/>
                </a:solidFill>
                <a:latin typeface="Arial Narrow" panose="020B0606020202030204" pitchFamily="34" charset="0"/>
              </a:rPr>
              <a:t>SOURCE: </a:t>
            </a:r>
            <a:r>
              <a:rPr lang="en-US" sz="1200" b="1" i="1" dirty="0">
                <a:solidFill>
                  <a:srgbClr val="595959"/>
                </a:solidFill>
                <a:latin typeface="Arial Narrow" panose="020B0606020202030204" pitchFamily="34" charset="0"/>
                <a:cs typeface="Tahoma" panose="020B0604030504040204" pitchFamily="34" charset="0"/>
              </a:rPr>
              <a:t>2016 U.S. Trust Study of High Net Worth Philanthropy</a:t>
            </a:r>
            <a:r>
              <a:rPr lang="en-US" sz="1200" b="1" dirty="0">
                <a:solidFill>
                  <a:srgbClr val="595959"/>
                </a:solidFill>
                <a:latin typeface="Arial Narrow" panose="020B0606020202030204" pitchFamily="34" charset="0"/>
                <a:cs typeface="Tahoma" panose="020B0604030504040204" pitchFamily="34" charset="0"/>
              </a:rPr>
              <a:t> </a:t>
            </a:r>
            <a:endParaRPr lang="en-US" altLang="en-US" sz="1200" b="1" dirty="0">
              <a:solidFill>
                <a:srgbClr val="595959"/>
              </a:solidFill>
              <a:latin typeface="Arial Narrow" panose="020B0606020202030204" pitchFamily="34" charset="0"/>
            </a:endParaRPr>
          </a:p>
        </p:txBody>
      </p:sp>
      <p:graphicFrame>
        <p:nvGraphicFramePr>
          <p:cNvPr id="20" name="Content Placeholder 5"/>
          <p:cNvGraphicFramePr>
            <a:graphicFrameLocks noGrp="1"/>
          </p:cNvGraphicFramePr>
          <p:nvPr>
            <p:extLst/>
          </p:nvPr>
        </p:nvGraphicFramePr>
        <p:xfrm>
          <a:off x="4288659" y="884115"/>
          <a:ext cx="4651996" cy="367792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7"/>
          <p:cNvSpPr txBox="1"/>
          <p:nvPr/>
        </p:nvSpPr>
        <p:spPr>
          <a:xfrm>
            <a:off x="400807" y="1815426"/>
            <a:ext cx="2205513" cy="1323437"/>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600" dirty="0">
                <a:solidFill>
                  <a:srgbClr val="53682B"/>
                </a:solidFill>
                <a:latin typeface="Arial Narrow" panose="020B0606020202030204" pitchFamily="34" charset="0"/>
                <a:ea typeface="Times New Roman"/>
                <a:cs typeface="Times New Roman"/>
              </a:rPr>
              <a:t>How do you determine whether your giving is or is not having the impact you intended? Do you rely on information from</a:t>
            </a:r>
            <a:r>
              <a:rPr lang="is-IS" sz="1600" dirty="0">
                <a:solidFill>
                  <a:srgbClr val="53682B"/>
                </a:solidFill>
                <a:latin typeface="Arial Narrow" panose="020B0606020202030204" pitchFamily="34" charset="0"/>
                <a:ea typeface="Times New Roman"/>
                <a:cs typeface="Times New Roman"/>
              </a:rPr>
              <a:t>…*</a:t>
            </a:r>
            <a:endParaRPr lang="en-US" sz="1600" dirty="0">
              <a:solidFill>
                <a:srgbClr val="53682B"/>
              </a:solidFill>
              <a:latin typeface="Arial Narrow" panose="020B0606020202030204" pitchFamily="34" charset="0"/>
              <a:ea typeface="Times New Roman"/>
              <a:cs typeface="Times New Roman"/>
            </a:endParaRPr>
          </a:p>
        </p:txBody>
      </p:sp>
      <p:cxnSp>
        <p:nvCxnSpPr>
          <p:cNvPr id="22" name="Straight Connector 21"/>
          <p:cNvCxnSpPr/>
          <p:nvPr/>
        </p:nvCxnSpPr>
        <p:spPr>
          <a:xfrm>
            <a:off x="439545" y="1705049"/>
            <a:ext cx="2048934" cy="0"/>
          </a:xfrm>
          <a:prstGeom prst="line">
            <a:avLst/>
          </a:prstGeom>
          <a:noFill/>
          <a:ln w="12700" cap="flat" cmpd="sng" algn="ctr">
            <a:solidFill>
              <a:srgbClr val="7B934F"/>
            </a:solidFill>
            <a:prstDash val="solid"/>
          </a:ln>
          <a:effectLst/>
        </p:spPr>
      </p:cxnSp>
      <p:cxnSp>
        <p:nvCxnSpPr>
          <p:cNvPr id="23" name="Straight Connector 22"/>
          <p:cNvCxnSpPr/>
          <p:nvPr/>
        </p:nvCxnSpPr>
        <p:spPr>
          <a:xfrm>
            <a:off x="400806" y="3138851"/>
            <a:ext cx="2048934" cy="0"/>
          </a:xfrm>
          <a:prstGeom prst="line">
            <a:avLst/>
          </a:prstGeom>
          <a:noFill/>
          <a:ln w="12700" cap="flat" cmpd="sng" algn="ctr">
            <a:solidFill>
              <a:srgbClr val="7B934F"/>
            </a:solidFill>
            <a:prstDash val="solid"/>
          </a:ln>
          <a:effectLst/>
        </p:spPr>
      </p:cxnSp>
      <p:grpSp>
        <p:nvGrpSpPr>
          <p:cNvPr id="35" name="Group 34"/>
          <p:cNvGrpSpPr/>
          <p:nvPr/>
        </p:nvGrpSpPr>
        <p:grpSpPr>
          <a:xfrm>
            <a:off x="1775958" y="987314"/>
            <a:ext cx="2638208" cy="3371265"/>
            <a:chOff x="2041825" y="1316402"/>
            <a:chExt cx="2372341" cy="4495019"/>
          </a:xfrm>
        </p:grpSpPr>
        <p:sp>
          <p:nvSpPr>
            <p:cNvPr id="24" name="TextBox 20"/>
            <p:cNvSpPr txBox="1"/>
            <p:nvPr/>
          </p:nvSpPr>
          <p:spPr>
            <a:xfrm>
              <a:off x="2247850" y="1316402"/>
              <a:ext cx="2166316" cy="615553"/>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The organization to which you donated</a:t>
              </a:r>
            </a:p>
          </p:txBody>
        </p:sp>
        <p:sp>
          <p:nvSpPr>
            <p:cNvPr id="25" name="TextBox 21"/>
            <p:cNvSpPr txBox="1"/>
            <p:nvPr/>
          </p:nvSpPr>
          <p:spPr>
            <a:xfrm>
              <a:off x="2682544" y="1806653"/>
              <a:ext cx="1731621" cy="615553"/>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Direct engagement </a:t>
              </a:r>
              <a:br>
                <a:rPr lang="en-US" sz="1200" spc="20" dirty="0">
                  <a:solidFill>
                    <a:srgbClr val="000000"/>
                  </a:solidFill>
                  <a:latin typeface="Arial Narrow" panose="020B0606020202030204" pitchFamily="34" charset="0"/>
                  <a:ea typeface="Calibri" charset="0"/>
                  <a:cs typeface="Calibri" charset="0"/>
                </a:rPr>
              </a:br>
              <a:r>
                <a:rPr lang="en-US" sz="1200" spc="20" dirty="0">
                  <a:solidFill>
                    <a:srgbClr val="000000"/>
                  </a:solidFill>
                  <a:latin typeface="Arial Narrow" panose="020B0606020202030204" pitchFamily="34" charset="0"/>
                  <a:ea typeface="Calibri" charset="0"/>
                  <a:cs typeface="Calibri" charset="0"/>
                </a:rPr>
                <a:t>with nonprofits</a:t>
              </a:r>
            </a:p>
          </p:txBody>
        </p:sp>
        <p:sp>
          <p:nvSpPr>
            <p:cNvPr id="26" name="TextBox 22"/>
            <p:cNvSpPr txBox="1"/>
            <p:nvPr/>
          </p:nvSpPr>
          <p:spPr>
            <a:xfrm>
              <a:off x="2682542" y="2350518"/>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Own perception</a:t>
              </a:r>
            </a:p>
          </p:txBody>
        </p:sp>
        <p:sp>
          <p:nvSpPr>
            <p:cNvPr id="27" name="TextBox 23"/>
            <p:cNvSpPr txBox="1"/>
            <p:nvPr/>
          </p:nvSpPr>
          <p:spPr>
            <a:xfrm>
              <a:off x="2682542" y="2782623"/>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Nonprofit reports </a:t>
              </a:r>
            </a:p>
          </p:txBody>
        </p:sp>
        <p:sp>
          <p:nvSpPr>
            <p:cNvPr id="28" name="TextBox 24"/>
            <p:cNvSpPr txBox="1"/>
            <p:nvPr/>
          </p:nvSpPr>
          <p:spPr>
            <a:xfrm>
              <a:off x="2682542" y="3239215"/>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Public reporting </a:t>
              </a:r>
            </a:p>
          </p:txBody>
        </p:sp>
        <p:sp>
          <p:nvSpPr>
            <p:cNvPr id="29" name="TextBox 25"/>
            <p:cNvSpPr txBox="1"/>
            <p:nvPr/>
          </p:nvSpPr>
          <p:spPr>
            <a:xfrm>
              <a:off x="2682542" y="3615606"/>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Information from staff/advisor</a:t>
              </a:r>
            </a:p>
          </p:txBody>
        </p:sp>
        <p:sp>
          <p:nvSpPr>
            <p:cNvPr id="30" name="TextBox 26"/>
            <p:cNvSpPr txBox="1"/>
            <p:nvPr/>
          </p:nvSpPr>
          <p:spPr>
            <a:xfrm>
              <a:off x="2041825" y="4061096"/>
              <a:ext cx="2364449" cy="615553"/>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The population or area that </a:t>
              </a:r>
            </a:p>
            <a:p>
              <a:pPr algn="r">
                <a:defRPr/>
              </a:pPr>
              <a:r>
                <a:rPr lang="en-US" sz="1200" spc="20" dirty="0">
                  <a:solidFill>
                    <a:srgbClr val="000000"/>
                  </a:solidFill>
                  <a:latin typeface="Arial Narrow" panose="020B0606020202030204" pitchFamily="34" charset="0"/>
                  <a:ea typeface="Calibri" charset="0"/>
                  <a:cs typeface="Calibri" charset="0"/>
                </a:rPr>
                <a:t>you donated to support</a:t>
              </a:r>
            </a:p>
          </p:txBody>
        </p:sp>
        <p:sp>
          <p:nvSpPr>
            <p:cNvPr id="31" name="TextBox 27"/>
            <p:cNvSpPr txBox="1"/>
            <p:nvPr/>
          </p:nvSpPr>
          <p:spPr>
            <a:xfrm>
              <a:off x="2682544" y="4661425"/>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Peers</a:t>
              </a:r>
            </a:p>
          </p:txBody>
        </p:sp>
        <p:sp>
          <p:nvSpPr>
            <p:cNvPr id="32" name="TextBox 28"/>
            <p:cNvSpPr txBox="1"/>
            <p:nvPr/>
          </p:nvSpPr>
          <p:spPr>
            <a:xfrm>
              <a:off x="2682542" y="4953000"/>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The Media/Internet</a:t>
              </a:r>
            </a:p>
          </p:txBody>
        </p:sp>
        <p:sp>
          <p:nvSpPr>
            <p:cNvPr id="33" name="TextBox 29"/>
            <p:cNvSpPr txBox="1"/>
            <p:nvPr/>
          </p:nvSpPr>
          <p:spPr>
            <a:xfrm>
              <a:off x="2647707" y="5442089"/>
              <a:ext cx="1731621" cy="369332"/>
            </a:xfrm>
            <a:prstGeom prst="rect">
              <a:avLst/>
            </a:prstGeom>
            <a:noFill/>
          </p:spPr>
          <p:txBody>
            <a:bodyPr wrap="square"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r">
                <a:defRPr/>
              </a:pPr>
              <a:r>
                <a:rPr lang="en-US" sz="1200" spc="20" dirty="0">
                  <a:solidFill>
                    <a:srgbClr val="000000"/>
                  </a:solidFill>
                  <a:latin typeface="Arial Narrow" panose="020B0606020202030204" pitchFamily="34" charset="0"/>
                  <a:ea typeface="Calibri" charset="0"/>
                  <a:cs typeface="Calibri" charset="0"/>
                </a:rPr>
                <a:t>Other</a:t>
              </a:r>
            </a:p>
          </p:txBody>
        </p:sp>
      </p:grpSp>
      <p:sp>
        <p:nvSpPr>
          <p:cNvPr id="34" name="Rectangle 33"/>
          <p:cNvSpPr/>
          <p:nvPr/>
        </p:nvSpPr>
        <p:spPr>
          <a:xfrm>
            <a:off x="100982" y="4246587"/>
            <a:ext cx="3732888" cy="600162"/>
          </a:xfrm>
          <a:prstGeom prst="rect">
            <a:avLst/>
          </a:prstGeom>
        </p:spPr>
        <p:txBody>
          <a:bodyPr wrap="square" lIns="91438" tIns="45719" rIns="91438" bIns="45719">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dirty="0">
                <a:solidFill>
                  <a:srgbClr val="000000"/>
                </a:solidFill>
                <a:latin typeface="Arial Narrow" panose="020B0606020202030204" pitchFamily="34" charset="0"/>
              </a:rPr>
              <a:t>*The percentages in this figure were calculated based on the 21.7 percent of high net worth donors who monitor the impact of their giving only.</a:t>
            </a:r>
          </a:p>
        </p:txBody>
      </p:sp>
    </p:spTree>
    <p:extLst>
      <p:ext uri="{BB962C8B-B14F-4D97-AF65-F5344CB8AC3E}">
        <p14:creationId xmlns:p14="http://schemas.microsoft.com/office/powerpoint/2010/main" val="987558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756" y="590564"/>
            <a:ext cx="8736513" cy="1036957"/>
          </a:xfrm>
          <a:prstGeom prst="rect">
            <a:avLst/>
          </a:prstGeom>
          <a:noFill/>
        </p:spPr>
        <p:txBody>
          <a:bodyPr wrap="square" lIns="82046" tIns="41024" rIns="82046" bIns="41024" rtlCol="0">
            <a:spAutoFit/>
          </a:bodyPr>
          <a:lstStyle/>
          <a:p>
            <a:pPr algn="ctr" defTabSz="343132">
              <a:defRPr/>
            </a:pPr>
            <a:r>
              <a:rPr lang="en-US" sz="3100" b="1" dirty="0">
                <a:solidFill>
                  <a:srgbClr val="000000"/>
                </a:solidFill>
                <a:latin typeface="Arial Narrow" panose="020B0606020202030204" pitchFamily="34" charset="0"/>
                <a:ea typeface="Times New Roman"/>
                <a:cs typeface="Times New Roman"/>
              </a:rPr>
              <a:t>Confidence in Societal Institutions </a:t>
            </a:r>
            <a:br>
              <a:rPr lang="en-US" sz="3100" b="1" dirty="0">
                <a:solidFill>
                  <a:srgbClr val="000000"/>
                </a:solidFill>
                <a:latin typeface="Arial Narrow" panose="020B0606020202030204" pitchFamily="34" charset="0"/>
                <a:ea typeface="Times New Roman"/>
                <a:cs typeface="Times New Roman"/>
              </a:rPr>
            </a:br>
            <a:r>
              <a:rPr lang="en-US" sz="3100" b="1" dirty="0">
                <a:solidFill>
                  <a:srgbClr val="000000"/>
                </a:solidFill>
                <a:latin typeface="Arial Narrow" panose="020B0606020202030204" pitchFamily="34" charset="0"/>
                <a:ea typeface="Times New Roman"/>
                <a:cs typeface="Times New Roman"/>
              </a:rPr>
              <a:t>to Effect Change </a:t>
            </a:r>
          </a:p>
        </p:txBody>
      </p:sp>
      <p:sp>
        <p:nvSpPr>
          <p:cNvPr id="8" name="TextBox 7"/>
          <p:cNvSpPr txBox="1"/>
          <p:nvPr/>
        </p:nvSpPr>
        <p:spPr>
          <a:xfrm>
            <a:off x="304811" y="2237858"/>
            <a:ext cx="2949969" cy="1467844"/>
          </a:xfrm>
          <a:prstGeom prst="rect">
            <a:avLst/>
          </a:prstGeom>
          <a:noFill/>
        </p:spPr>
        <p:txBody>
          <a:bodyPr wrap="square" lIns="82046" tIns="41024" rIns="82046" bIns="41024" rtlCol="0">
            <a:spAutoFit/>
          </a:bodyPr>
          <a:lstStyle/>
          <a:p>
            <a:pPr defTabSz="343132">
              <a:defRPr sz="1800" b="0" i="0" u="none" strike="noStrike" kern="1200" spc="0" baseline="0">
                <a:solidFill>
                  <a:srgbClr val="000000">
                    <a:lumMod val="65000"/>
                    <a:lumOff val="35000"/>
                  </a:srgbClr>
                </a:solidFill>
                <a:latin typeface="+mn-lt"/>
                <a:ea typeface="+mn-ea"/>
                <a:cs typeface="+mn-cs"/>
              </a:defRPr>
            </a:pPr>
            <a:r>
              <a:rPr lang="en-US" dirty="0">
                <a:solidFill>
                  <a:srgbClr val="53682B"/>
                </a:solidFill>
                <a:latin typeface="Times New Roman" charset="0"/>
                <a:ea typeface="Times New Roman" charset="0"/>
                <a:cs typeface="Times New Roman" charset="0"/>
              </a:rPr>
              <a:t>How much confidence do you have in the ability of the following groups to solve societal or global problems, now and in the future?</a:t>
            </a:r>
          </a:p>
        </p:txBody>
      </p:sp>
      <p:cxnSp>
        <p:nvCxnSpPr>
          <p:cNvPr id="9" name="Straight Connector 8"/>
          <p:cNvCxnSpPr/>
          <p:nvPr/>
        </p:nvCxnSpPr>
        <p:spPr>
          <a:xfrm>
            <a:off x="354917" y="2259790"/>
            <a:ext cx="1991142" cy="0"/>
          </a:xfrm>
          <a:prstGeom prst="line">
            <a:avLst/>
          </a:prstGeom>
          <a:ln w="12700">
            <a:solidFill>
              <a:srgbClr val="7B934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3762157"/>
            <a:ext cx="1991142" cy="0"/>
          </a:xfrm>
          <a:prstGeom prst="line">
            <a:avLst/>
          </a:prstGeom>
          <a:ln w="12700">
            <a:solidFill>
              <a:srgbClr val="7B934F"/>
            </a:solidFill>
          </a:ln>
        </p:spPr>
        <p:style>
          <a:lnRef idx="1">
            <a:schemeClr val="accent1"/>
          </a:lnRef>
          <a:fillRef idx="0">
            <a:schemeClr val="accent1"/>
          </a:fillRef>
          <a:effectRef idx="0">
            <a:schemeClr val="accent1"/>
          </a:effectRef>
          <a:fontRef idx="minor">
            <a:schemeClr val="tx1"/>
          </a:fontRef>
        </p:style>
      </p:cxnSp>
      <p:graphicFrame>
        <p:nvGraphicFramePr>
          <p:cNvPr id="32" name="Content Placeholder 5"/>
          <p:cNvGraphicFramePr>
            <a:graphicFrameLocks/>
          </p:cNvGraphicFramePr>
          <p:nvPr>
            <p:extLst>
              <p:ext uri="{D42A27DB-BD31-4B8C-83A1-F6EECF244321}">
                <p14:modId xmlns:p14="http://schemas.microsoft.com/office/powerpoint/2010/main" val="1788308202"/>
              </p:ext>
            </p:extLst>
          </p:nvPr>
        </p:nvGraphicFramePr>
        <p:xfrm>
          <a:off x="4288528" y="1531011"/>
          <a:ext cx="4648191" cy="325054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2420720" y="1689513"/>
            <a:ext cx="1958775" cy="236738"/>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Individuals</a:t>
            </a:r>
            <a:endParaRPr lang="en-US" sz="900" spc="18" dirty="0">
              <a:solidFill>
                <a:srgbClr val="000000"/>
              </a:solidFill>
              <a:ea typeface="Calibri"/>
              <a:cs typeface="Calibri"/>
            </a:endParaRPr>
          </a:p>
        </p:txBody>
      </p:sp>
      <p:sp>
        <p:nvSpPr>
          <p:cNvPr id="34" name="TextBox 33"/>
          <p:cNvSpPr txBox="1"/>
          <p:nvPr/>
        </p:nvSpPr>
        <p:spPr>
          <a:xfrm>
            <a:off x="2420720" y="1928535"/>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Nonprofit </a:t>
            </a:r>
          </a:p>
          <a:p>
            <a:pPr algn="r" defTabSz="343132">
              <a:defRPr/>
            </a:pPr>
            <a:r>
              <a:rPr lang="en-US" sz="1000" spc="18" dirty="0">
                <a:solidFill>
                  <a:srgbClr val="000000"/>
                </a:solidFill>
                <a:ea typeface="Calibri"/>
                <a:cs typeface="Calibri"/>
              </a:rPr>
              <a:t>organizations</a:t>
            </a:r>
            <a:endParaRPr lang="en-US" sz="900" spc="18" dirty="0">
              <a:solidFill>
                <a:srgbClr val="000000"/>
              </a:solidFill>
              <a:ea typeface="Calibri"/>
              <a:cs typeface="Calibri"/>
            </a:endParaRPr>
          </a:p>
        </p:txBody>
      </p:sp>
      <p:sp>
        <p:nvSpPr>
          <p:cNvPr id="35" name="TextBox 34"/>
          <p:cNvSpPr txBox="1"/>
          <p:nvPr/>
        </p:nvSpPr>
        <p:spPr>
          <a:xfrm>
            <a:off x="2420720" y="2274696"/>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Religious</a:t>
            </a:r>
          </a:p>
          <a:p>
            <a:pPr algn="r" defTabSz="343132">
              <a:defRPr/>
            </a:pPr>
            <a:r>
              <a:rPr lang="en-US" sz="1000" spc="18" dirty="0">
                <a:solidFill>
                  <a:srgbClr val="000000"/>
                </a:solidFill>
                <a:ea typeface="Calibri"/>
                <a:cs typeface="Calibri"/>
              </a:rPr>
              <a:t>institutions</a:t>
            </a:r>
            <a:endParaRPr lang="en-US" sz="900" spc="18" dirty="0">
              <a:solidFill>
                <a:srgbClr val="000000"/>
              </a:solidFill>
              <a:ea typeface="Calibri"/>
              <a:cs typeface="Calibri"/>
            </a:endParaRPr>
          </a:p>
        </p:txBody>
      </p:sp>
      <p:sp>
        <p:nvSpPr>
          <p:cNvPr id="36" name="TextBox 35"/>
          <p:cNvSpPr txBox="1"/>
          <p:nvPr/>
        </p:nvSpPr>
        <p:spPr>
          <a:xfrm>
            <a:off x="2460281" y="2589987"/>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Small-to mid- sized</a:t>
            </a:r>
          </a:p>
          <a:p>
            <a:pPr algn="r" defTabSz="343132">
              <a:defRPr/>
            </a:pPr>
            <a:r>
              <a:rPr lang="en-US" sz="1000" spc="18" dirty="0">
                <a:solidFill>
                  <a:srgbClr val="000000"/>
                </a:solidFill>
                <a:ea typeface="Calibri"/>
                <a:cs typeface="Calibri"/>
              </a:rPr>
              <a:t>businesses</a:t>
            </a:r>
            <a:endParaRPr lang="en-US" sz="900" spc="18" dirty="0">
              <a:solidFill>
                <a:srgbClr val="000000"/>
              </a:solidFill>
              <a:ea typeface="Calibri"/>
              <a:cs typeface="Calibri"/>
            </a:endParaRPr>
          </a:p>
        </p:txBody>
      </p:sp>
      <p:sp>
        <p:nvSpPr>
          <p:cNvPr id="37" name="TextBox 36"/>
          <p:cNvSpPr txBox="1"/>
          <p:nvPr/>
        </p:nvSpPr>
        <p:spPr>
          <a:xfrm>
            <a:off x="2372146" y="2910789"/>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Large</a:t>
            </a:r>
          </a:p>
          <a:p>
            <a:pPr algn="r" defTabSz="343132">
              <a:defRPr/>
            </a:pPr>
            <a:r>
              <a:rPr lang="en-US" sz="1000" spc="18" dirty="0">
                <a:solidFill>
                  <a:srgbClr val="000000"/>
                </a:solidFill>
                <a:ea typeface="Calibri"/>
                <a:cs typeface="Calibri"/>
              </a:rPr>
              <a:t>corporations</a:t>
            </a:r>
            <a:endParaRPr lang="en-US" sz="900" spc="18" dirty="0">
              <a:solidFill>
                <a:srgbClr val="000000"/>
              </a:solidFill>
              <a:ea typeface="Calibri"/>
              <a:cs typeface="Calibri"/>
            </a:endParaRPr>
          </a:p>
        </p:txBody>
      </p:sp>
      <p:sp>
        <p:nvSpPr>
          <p:cNvPr id="38" name="TextBox 37"/>
          <p:cNvSpPr txBox="1"/>
          <p:nvPr/>
        </p:nvSpPr>
        <p:spPr>
          <a:xfrm>
            <a:off x="2420720" y="3250419"/>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Supreme Court/</a:t>
            </a:r>
          </a:p>
          <a:p>
            <a:pPr algn="r" defTabSz="343132">
              <a:defRPr/>
            </a:pPr>
            <a:r>
              <a:rPr lang="en-US" sz="1000" spc="18" dirty="0">
                <a:solidFill>
                  <a:srgbClr val="000000"/>
                </a:solidFill>
                <a:ea typeface="Calibri"/>
                <a:cs typeface="Calibri"/>
              </a:rPr>
              <a:t>Federal judiciary</a:t>
            </a:r>
            <a:endParaRPr lang="en-US" sz="900" spc="18" dirty="0">
              <a:solidFill>
                <a:srgbClr val="000000"/>
              </a:solidFill>
              <a:ea typeface="Calibri"/>
              <a:cs typeface="Calibri"/>
            </a:endParaRPr>
          </a:p>
        </p:txBody>
      </p:sp>
      <p:sp>
        <p:nvSpPr>
          <p:cNvPr id="39" name="TextBox 38"/>
          <p:cNvSpPr txBox="1"/>
          <p:nvPr/>
        </p:nvSpPr>
        <p:spPr>
          <a:xfrm>
            <a:off x="2432370" y="3605505"/>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President/</a:t>
            </a:r>
          </a:p>
          <a:p>
            <a:pPr algn="r" defTabSz="343132">
              <a:defRPr/>
            </a:pPr>
            <a:r>
              <a:rPr lang="en-US" sz="1000" spc="18" dirty="0">
                <a:solidFill>
                  <a:srgbClr val="000000"/>
                </a:solidFill>
                <a:ea typeface="Calibri"/>
                <a:cs typeface="Calibri"/>
              </a:rPr>
              <a:t>Federal executive branch</a:t>
            </a:r>
            <a:endParaRPr lang="en-US" sz="900" spc="18" dirty="0">
              <a:solidFill>
                <a:srgbClr val="000000"/>
              </a:solidFill>
              <a:ea typeface="Calibri"/>
              <a:cs typeface="Calibri"/>
            </a:endParaRPr>
          </a:p>
        </p:txBody>
      </p:sp>
      <p:sp>
        <p:nvSpPr>
          <p:cNvPr id="40" name="TextBox 39"/>
          <p:cNvSpPr txBox="1"/>
          <p:nvPr/>
        </p:nvSpPr>
        <p:spPr>
          <a:xfrm>
            <a:off x="2452731" y="3928596"/>
            <a:ext cx="1958775" cy="390626"/>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Congress/</a:t>
            </a:r>
          </a:p>
          <a:p>
            <a:pPr algn="r" defTabSz="343132">
              <a:defRPr/>
            </a:pPr>
            <a:r>
              <a:rPr lang="en-US" sz="1000" spc="18" dirty="0">
                <a:solidFill>
                  <a:srgbClr val="000000"/>
                </a:solidFill>
                <a:ea typeface="Calibri"/>
                <a:cs typeface="Calibri"/>
              </a:rPr>
              <a:t>Federal legislative branch</a:t>
            </a:r>
            <a:endParaRPr lang="en-US" sz="900" spc="18" dirty="0">
              <a:solidFill>
                <a:srgbClr val="000000"/>
              </a:solidFill>
              <a:ea typeface="Calibri"/>
              <a:cs typeface="Calibri"/>
            </a:endParaRPr>
          </a:p>
        </p:txBody>
      </p:sp>
      <p:sp>
        <p:nvSpPr>
          <p:cNvPr id="41" name="TextBox 40"/>
          <p:cNvSpPr txBox="1"/>
          <p:nvPr/>
        </p:nvSpPr>
        <p:spPr>
          <a:xfrm>
            <a:off x="2440517" y="4350120"/>
            <a:ext cx="1958775" cy="236738"/>
          </a:xfrm>
          <a:prstGeom prst="rect">
            <a:avLst/>
          </a:prstGeom>
          <a:noFill/>
        </p:spPr>
        <p:txBody>
          <a:bodyPr wrap="square" lIns="82046" tIns="41024" rIns="82046" bIns="41024" rtlCol="0">
            <a:spAutoFit/>
          </a:bodyPr>
          <a:lstStyle/>
          <a:p>
            <a:pPr algn="r" defTabSz="343132">
              <a:defRPr/>
            </a:pPr>
            <a:r>
              <a:rPr lang="en-US" sz="1000" spc="18" dirty="0">
                <a:solidFill>
                  <a:srgbClr val="000000"/>
                </a:solidFill>
                <a:ea typeface="Calibri"/>
                <a:cs typeface="Calibri"/>
              </a:rPr>
              <a:t>State or local government</a:t>
            </a:r>
            <a:endParaRPr lang="en-US" sz="900" spc="18" dirty="0">
              <a:solidFill>
                <a:srgbClr val="000000"/>
              </a:solidFill>
              <a:ea typeface="Calibri"/>
              <a:cs typeface="Calibri"/>
            </a:endParaRPr>
          </a:p>
        </p:txBody>
      </p:sp>
      <p:sp>
        <p:nvSpPr>
          <p:cNvPr id="21" name="TextBox 20"/>
          <p:cNvSpPr txBox="1"/>
          <p:nvPr/>
        </p:nvSpPr>
        <p:spPr>
          <a:xfrm>
            <a:off x="6368240" y="1695770"/>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55.8%</a:t>
            </a:r>
          </a:p>
        </p:txBody>
      </p:sp>
      <p:sp>
        <p:nvSpPr>
          <p:cNvPr id="22" name="TextBox 21"/>
          <p:cNvSpPr txBox="1"/>
          <p:nvPr/>
        </p:nvSpPr>
        <p:spPr>
          <a:xfrm>
            <a:off x="6935365" y="2059267"/>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68.3%</a:t>
            </a:r>
          </a:p>
        </p:txBody>
      </p:sp>
      <p:sp>
        <p:nvSpPr>
          <p:cNvPr id="23" name="TextBox 22"/>
          <p:cNvSpPr txBox="1"/>
          <p:nvPr/>
        </p:nvSpPr>
        <p:spPr>
          <a:xfrm>
            <a:off x="5801122" y="2377507"/>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43.4%</a:t>
            </a:r>
          </a:p>
        </p:txBody>
      </p:sp>
      <p:sp>
        <p:nvSpPr>
          <p:cNvPr id="24" name="TextBox 23"/>
          <p:cNvSpPr txBox="1"/>
          <p:nvPr/>
        </p:nvSpPr>
        <p:spPr>
          <a:xfrm>
            <a:off x="6368240" y="2732594"/>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57.7%</a:t>
            </a:r>
          </a:p>
        </p:txBody>
      </p:sp>
      <p:sp>
        <p:nvSpPr>
          <p:cNvPr id="25" name="TextBox 24"/>
          <p:cNvSpPr txBox="1"/>
          <p:nvPr/>
        </p:nvSpPr>
        <p:spPr>
          <a:xfrm>
            <a:off x="6201088" y="3384095"/>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53.8%</a:t>
            </a:r>
          </a:p>
        </p:txBody>
      </p:sp>
      <p:sp>
        <p:nvSpPr>
          <p:cNvPr id="26" name="TextBox 25"/>
          <p:cNvSpPr txBox="1"/>
          <p:nvPr/>
        </p:nvSpPr>
        <p:spPr>
          <a:xfrm>
            <a:off x="6234903" y="4365522"/>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54.5%</a:t>
            </a:r>
          </a:p>
        </p:txBody>
      </p:sp>
      <p:sp>
        <p:nvSpPr>
          <p:cNvPr id="28" name="TextBox 27"/>
          <p:cNvSpPr txBox="1"/>
          <p:nvPr/>
        </p:nvSpPr>
        <p:spPr>
          <a:xfrm>
            <a:off x="6085648" y="3023507"/>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50.7%</a:t>
            </a:r>
          </a:p>
        </p:txBody>
      </p:sp>
      <p:sp>
        <p:nvSpPr>
          <p:cNvPr id="29" name="TextBox 28"/>
          <p:cNvSpPr txBox="1"/>
          <p:nvPr/>
        </p:nvSpPr>
        <p:spPr>
          <a:xfrm>
            <a:off x="5941373" y="3705718"/>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45.4%</a:t>
            </a:r>
          </a:p>
        </p:txBody>
      </p:sp>
      <p:sp>
        <p:nvSpPr>
          <p:cNvPr id="30" name="TextBox 29"/>
          <p:cNvSpPr txBox="1"/>
          <p:nvPr/>
        </p:nvSpPr>
        <p:spPr>
          <a:xfrm>
            <a:off x="5549128" y="4013240"/>
            <a:ext cx="567115" cy="221349"/>
          </a:xfrm>
          <a:prstGeom prst="rect">
            <a:avLst/>
          </a:prstGeom>
          <a:noFill/>
        </p:spPr>
        <p:txBody>
          <a:bodyPr wrap="square" lIns="82046" tIns="41024" rIns="82046" bIns="41024" rtlCol="0">
            <a:spAutoFit/>
          </a:bodyPr>
          <a:lstStyle/>
          <a:p>
            <a:pPr defTabSz="343132">
              <a:defRPr/>
            </a:pPr>
            <a:r>
              <a:rPr lang="en-US" sz="900" b="1" spc="45" dirty="0">
                <a:solidFill>
                  <a:srgbClr val="000000"/>
                </a:solidFill>
                <a:ea typeface="Calibri"/>
                <a:cs typeface="Calibri"/>
              </a:rPr>
              <a:t>36.5%</a:t>
            </a:r>
          </a:p>
        </p:txBody>
      </p:sp>
    </p:spTree>
    <p:extLst>
      <p:ext uri="{BB962C8B-B14F-4D97-AF65-F5344CB8AC3E}">
        <p14:creationId xmlns:p14="http://schemas.microsoft.com/office/powerpoint/2010/main" val="2556590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12" y="3257551"/>
            <a:ext cx="7772401" cy="866775"/>
          </a:xfrm>
        </p:spPr>
        <p:txBody>
          <a:bodyPr/>
          <a:lstStyle/>
          <a:p>
            <a:r>
              <a:rPr lang="en-US" dirty="0" smtClean="0">
                <a:latin typeface="Arial Narrow" panose="020B0606020202030204" pitchFamily="34" charset="0"/>
              </a:rPr>
              <a:t>Impact of technology on philanthropy</a:t>
            </a:r>
            <a:endParaRPr lang="en-US" dirty="0">
              <a:latin typeface="Arial Narrow" panose="020B0606020202030204" pitchFamily="34" charset="0"/>
            </a:endParaRPr>
          </a:p>
        </p:txBody>
      </p:sp>
    </p:spTree>
    <p:extLst>
      <p:ext uri="{BB962C8B-B14F-4D97-AF65-F5344CB8AC3E}">
        <p14:creationId xmlns:p14="http://schemas.microsoft.com/office/powerpoint/2010/main" val="895252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000" t="10178" r="34166" b="12453"/>
          <a:stretch/>
        </p:blipFill>
        <p:spPr>
          <a:xfrm>
            <a:off x="4201056" y="2134673"/>
            <a:ext cx="953620" cy="1314450"/>
          </a:xfrm>
          <a:prstGeom prst="rect">
            <a:avLst/>
          </a:prstGeom>
        </p:spPr>
      </p:pic>
      <p:sp>
        <p:nvSpPr>
          <p:cNvPr id="2" name="Title 1"/>
          <p:cNvSpPr>
            <a:spLocks noGrp="1"/>
          </p:cNvSpPr>
          <p:nvPr>
            <p:ph type="title"/>
          </p:nvPr>
        </p:nvSpPr>
        <p:spPr>
          <a:xfrm>
            <a:off x="0" y="282372"/>
            <a:ext cx="9144000" cy="689178"/>
          </a:xfrm>
        </p:spPr>
        <p:txBody>
          <a:bodyPr>
            <a:normAutofit/>
          </a:bodyPr>
          <a:lstStyle/>
          <a:p>
            <a:pPr algn="ctr"/>
            <a:r>
              <a:rPr lang="en-US" dirty="0"/>
              <a:t>Impact of technology on philanthropy</a:t>
            </a:r>
          </a:p>
        </p:txBody>
      </p:sp>
      <p:pic>
        <p:nvPicPr>
          <p:cNvPr id="5124" name="Picture 4" descr="C:\Users\chyatte\AppData\Local\Microsoft\Windows\Temporary Internet Files\Content.IE5\AWNUC48J\PanamaG-ComputerGlob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1" y="1543050"/>
            <a:ext cx="2593904"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chyatte\AppData\Local\Microsoft\Windows\Temporary Internet Files\Content.IE5\AWNUC48J\laptop[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23793"/>
            <a:ext cx="2705100" cy="172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21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Online Giving: </a:t>
            </a:r>
            <a:br>
              <a:rPr lang="en-US" sz="3200" dirty="0"/>
            </a:br>
            <a:r>
              <a:rPr lang="en-US" sz="3200" dirty="0"/>
              <a:t>A Small But Growing Piece of the Pie</a:t>
            </a:r>
          </a:p>
        </p:txBody>
      </p:sp>
      <p:graphicFrame>
        <p:nvGraphicFramePr>
          <p:cNvPr id="4" name="Chart 3"/>
          <p:cNvGraphicFramePr>
            <a:graphicFrameLocks/>
          </p:cNvGraphicFramePr>
          <p:nvPr>
            <p:extLst>
              <p:ext uri="{D42A27DB-BD31-4B8C-83A1-F6EECF244321}">
                <p14:modId xmlns:p14="http://schemas.microsoft.com/office/powerpoint/2010/main" val="1137228225"/>
              </p:ext>
            </p:extLst>
          </p:nvPr>
        </p:nvGraphicFramePr>
        <p:xfrm>
          <a:off x="428071" y="986427"/>
          <a:ext cx="8077200" cy="33408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a:spLocks noChangeArrowheads="1"/>
          </p:cNvSpPr>
          <p:nvPr/>
        </p:nvSpPr>
        <p:spPr bwMode="auto">
          <a:xfrm>
            <a:off x="1603212" y="4283369"/>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a:t>
            </a:r>
            <a:r>
              <a:rPr lang="en-US" altLang="en-US" sz="1200" b="1" spc="-20" dirty="0" err="1">
                <a:solidFill>
                  <a:prstClr val="black">
                    <a:lumMod val="65000"/>
                    <a:lumOff val="35000"/>
                  </a:prstClr>
                </a:solidFill>
                <a:latin typeface="Arial Narrow" panose="020B0606020202030204" pitchFamily="34" charset="0"/>
              </a:rPr>
              <a:t>Blackbaud</a:t>
            </a:r>
            <a:r>
              <a:rPr lang="en-US" altLang="en-US" sz="1200" b="1" spc="-20" dirty="0">
                <a:solidFill>
                  <a:prstClr val="black">
                    <a:lumMod val="65000"/>
                    <a:lumOff val="35000"/>
                  </a:prstClr>
                </a:solidFill>
                <a:latin typeface="Arial Narrow" panose="020B0606020202030204" pitchFamily="34" charset="0"/>
              </a:rPr>
              <a:t> | </a:t>
            </a:r>
            <a:r>
              <a:rPr lang="en-US" altLang="en-US" sz="1200" b="1" i="1" spc="-20" dirty="0">
                <a:solidFill>
                  <a:prstClr val="black">
                    <a:lumMod val="65000"/>
                    <a:lumOff val="35000"/>
                  </a:prstClr>
                </a:solidFill>
                <a:latin typeface="Arial Narrow" panose="020B0606020202030204" pitchFamily="34" charset="0"/>
              </a:rPr>
              <a:t>2016 Charitable Giving Report</a:t>
            </a:r>
          </a:p>
        </p:txBody>
      </p:sp>
    </p:spTree>
    <p:extLst>
      <p:ext uri="{BB962C8B-B14F-4D97-AF65-F5344CB8AC3E}">
        <p14:creationId xmlns:p14="http://schemas.microsoft.com/office/powerpoint/2010/main" val="2447632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Crowdfunding As A New Tool of Fundraising</a:t>
            </a:r>
          </a:p>
        </p:txBody>
      </p:sp>
      <p:sp>
        <p:nvSpPr>
          <p:cNvPr id="5" name="TextBox 6"/>
          <p:cNvSpPr txBox="1">
            <a:spLocks noChangeArrowheads="1"/>
          </p:cNvSpPr>
          <p:nvPr/>
        </p:nvSpPr>
        <p:spPr bwMode="auto">
          <a:xfrm>
            <a:off x="1589778" y="4283369"/>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Massolution/Crowdsourcing.org | </a:t>
            </a:r>
            <a:r>
              <a:rPr lang="en-US" altLang="en-US" sz="1200" b="1" i="1" spc="-20" dirty="0">
                <a:solidFill>
                  <a:prstClr val="black">
                    <a:lumMod val="65000"/>
                    <a:lumOff val="35000"/>
                  </a:prstClr>
                </a:solidFill>
                <a:latin typeface="Arial Narrow" panose="020B0606020202030204" pitchFamily="34" charset="0"/>
              </a:rPr>
              <a:t>2015CF Crowdfunding Industry Report</a:t>
            </a:r>
          </a:p>
        </p:txBody>
      </p:sp>
      <p:graphicFrame>
        <p:nvGraphicFramePr>
          <p:cNvPr id="7" name="Chart 6"/>
          <p:cNvGraphicFramePr>
            <a:graphicFrameLocks/>
          </p:cNvGraphicFramePr>
          <p:nvPr>
            <p:extLst>
              <p:ext uri="{D42A27DB-BD31-4B8C-83A1-F6EECF244321}">
                <p14:modId xmlns:p14="http://schemas.microsoft.com/office/powerpoint/2010/main" val="4045063400"/>
              </p:ext>
            </p:extLst>
          </p:nvPr>
        </p:nvGraphicFramePr>
        <p:xfrm>
          <a:off x="990600" y="1028700"/>
          <a:ext cx="73914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4020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5117"/>
            <a:ext cx="8317736" cy="576373"/>
          </a:xfrm>
        </p:spPr>
        <p:txBody>
          <a:bodyPr/>
          <a:lstStyle/>
          <a:p>
            <a:r>
              <a:rPr lang="en-US" sz="3200" dirty="0"/>
              <a:t>Gender Differences in Crowdfunding Donors</a:t>
            </a:r>
          </a:p>
        </p:txBody>
      </p:sp>
      <p:sp>
        <p:nvSpPr>
          <p:cNvPr id="5" name="TextBox 6"/>
          <p:cNvSpPr txBox="1">
            <a:spLocks noChangeArrowheads="1"/>
          </p:cNvSpPr>
          <p:nvPr/>
        </p:nvSpPr>
        <p:spPr bwMode="auto">
          <a:xfrm>
            <a:off x="1620280" y="4370938"/>
            <a:ext cx="72866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7200" eaLnBrk="0" hangingPunct="0">
              <a:defRPr sz="2400">
                <a:solidFill>
                  <a:schemeClr val="tx1"/>
                </a:solidFill>
                <a:latin typeface="Times New Roman" pitchFamily="18" charset="0"/>
                <a:cs typeface="Arial" pitchFamily="34" charset="0"/>
              </a:defRPr>
            </a:lvl1pPr>
            <a:lvl2pPr marL="742950" indent="-285750" defTabSz="457200" eaLnBrk="0" hangingPunct="0">
              <a:defRPr sz="2400">
                <a:solidFill>
                  <a:schemeClr val="tx1"/>
                </a:solidFill>
                <a:latin typeface="Times New Roman" pitchFamily="18" charset="0"/>
                <a:cs typeface="Arial" pitchFamily="34" charset="0"/>
              </a:defRPr>
            </a:lvl2pPr>
            <a:lvl3pPr marL="1143000" indent="-228600" defTabSz="457200" eaLnBrk="0" hangingPunct="0">
              <a:defRPr sz="2400">
                <a:solidFill>
                  <a:schemeClr val="tx1"/>
                </a:solidFill>
                <a:latin typeface="Times New Roman" pitchFamily="18" charset="0"/>
                <a:cs typeface="Arial" pitchFamily="34" charset="0"/>
              </a:defRPr>
            </a:lvl3pPr>
            <a:lvl4pPr marL="1600200" indent="-228600" defTabSz="457200" eaLnBrk="0" hangingPunct="0">
              <a:defRPr sz="2400">
                <a:solidFill>
                  <a:schemeClr val="tx1"/>
                </a:solidFill>
                <a:latin typeface="Times New Roman" pitchFamily="18" charset="0"/>
                <a:cs typeface="Arial" pitchFamily="34" charset="0"/>
              </a:defRPr>
            </a:lvl4pPr>
            <a:lvl5pPr marL="2057400" indent="-228600" defTabSz="457200" eaLnBrk="0" hangingPunct="0">
              <a:defRPr sz="2400">
                <a:solidFill>
                  <a:schemeClr val="tx1"/>
                </a:solidFill>
                <a:latin typeface="Times New Roman" pitchFamily="18" charset="0"/>
                <a:cs typeface="Arial" pitchFamily="34" charset="0"/>
              </a:defRPr>
            </a:lvl5pPr>
            <a:lvl6pPr marL="25146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4572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sz="1200" b="1" spc="-20" dirty="0">
                <a:solidFill>
                  <a:prstClr val="black">
                    <a:lumMod val="65000"/>
                    <a:lumOff val="35000"/>
                  </a:prstClr>
                </a:solidFill>
                <a:latin typeface="Arial Narrow" panose="020B0606020202030204" pitchFamily="34" charset="0"/>
              </a:rPr>
              <a:t>SOURCE: Pew Research Center | </a:t>
            </a:r>
            <a:r>
              <a:rPr lang="en-US" altLang="en-US" sz="1200" b="1" i="1" spc="-20" dirty="0">
                <a:solidFill>
                  <a:prstClr val="black">
                    <a:lumMod val="65000"/>
                    <a:lumOff val="35000"/>
                  </a:prstClr>
                </a:solidFill>
                <a:latin typeface="Arial Narrow" panose="020B0606020202030204" pitchFamily="34" charset="0"/>
              </a:rPr>
              <a:t>Shared, Collaborative and On Demand: The New Digital Economy</a:t>
            </a:r>
          </a:p>
        </p:txBody>
      </p:sp>
      <p:pic>
        <p:nvPicPr>
          <p:cNvPr id="3" name="Picture 2"/>
          <p:cNvPicPr>
            <a:picLocks noChangeAspect="1"/>
          </p:cNvPicPr>
          <p:nvPr/>
        </p:nvPicPr>
        <p:blipFill>
          <a:blip r:embed="rId3"/>
          <a:stretch>
            <a:fillRect/>
          </a:stretch>
        </p:blipFill>
        <p:spPr>
          <a:xfrm>
            <a:off x="1905000" y="590551"/>
            <a:ext cx="4495800" cy="3780374"/>
          </a:xfrm>
          <a:prstGeom prst="rect">
            <a:avLst/>
          </a:prstGeom>
        </p:spPr>
      </p:pic>
    </p:spTree>
    <p:extLst>
      <p:ext uri="{BB962C8B-B14F-4D97-AF65-F5344CB8AC3E}">
        <p14:creationId xmlns:p14="http://schemas.microsoft.com/office/powerpoint/2010/main" val="4251602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27" y="3533777"/>
            <a:ext cx="7772401" cy="866775"/>
          </a:xfrm>
        </p:spPr>
        <p:txBody>
          <a:bodyPr/>
          <a:lstStyle/>
          <a:p>
            <a:r>
              <a:rPr lang="en-US" dirty="0">
                <a:latin typeface="Arial Narrow" panose="020B0606020202030204" pitchFamily="34" charset="0"/>
              </a:rPr>
              <a:t>THE FUTURE </a:t>
            </a:r>
            <a:r>
              <a:rPr lang="en-US" dirty="0" smtClean="0">
                <a:latin typeface="Arial Narrow" panose="020B0606020202030204" pitchFamily="34" charset="0"/>
              </a:rPr>
              <a:t>OF PHILANTHROPY</a:t>
            </a:r>
            <a:endParaRPr lang="en-US" dirty="0">
              <a:latin typeface="Arial Narrow" panose="020B0606020202030204" pitchFamily="34" charset="0"/>
            </a:endParaRPr>
          </a:p>
        </p:txBody>
      </p:sp>
    </p:spTree>
    <p:extLst>
      <p:ext uri="{BB962C8B-B14F-4D97-AF65-F5344CB8AC3E}">
        <p14:creationId xmlns:p14="http://schemas.microsoft.com/office/powerpoint/2010/main" val="32769645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5752" t="3345" r="26589" b="34448"/>
          <a:stretch/>
        </p:blipFill>
        <p:spPr>
          <a:xfrm>
            <a:off x="4742199" y="607522"/>
            <a:ext cx="2496802" cy="1629492"/>
          </a:xfrm>
          <a:prstGeom prst="rect">
            <a:avLst/>
          </a:prstGeom>
          <a:ln w="19050">
            <a:solidFill>
              <a:schemeClr val="bg1">
                <a:lumMod val="50000"/>
              </a:schemeClr>
            </a:solidFill>
          </a:ln>
        </p:spPr>
      </p:pic>
      <p:pic>
        <p:nvPicPr>
          <p:cNvPr id="8" name="Picture 7"/>
          <p:cNvPicPr>
            <a:picLocks noChangeAspect="1"/>
          </p:cNvPicPr>
          <p:nvPr/>
        </p:nvPicPr>
        <p:blipFill>
          <a:blip r:embed="rId3"/>
          <a:stretch>
            <a:fillRect/>
          </a:stretch>
        </p:blipFill>
        <p:spPr>
          <a:xfrm>
            <a:off x="3528556" y="2564166"/>
            <a:ext cx="1912133" cy="1434100"/>
          </a:xfrm>
          <a:prstGeom prst="rect">
            <a:avLst/>
          </a:prstGeom>
          <a:ln w="19050">
            <a:solidFill>
              <a:srgbClr val="51758C"/>
            </a:solidFill>
          </a:ln>
        </p:spPr>
      </p:pic>
      <p:pic>
        <p:nvPicPr>
          <p:cNvPr id="13" name="Picture 12"/>
          <p:cNvPicPr>
            <a:picLocks noChangeAspect="1"/>
          </p:cNvPicPr>
          <p:nvPr/>
        </p:nvPicPr>
        <p:blipFill rotWithShape="1">
          <a:blip r:embed="rId4"/>
          <a:srcRect l="22937" t="1793" r="8225" b="34525"/>
          <a:stretch/>
        </p:blipFill>
        <p:spPr>
          <a:xfrm>
            <a:off x="5673121" y="2564163"/>
            <a:ext cx="2476062" cy="1434100"/>
          </a:xfrm>
          <a:prstGeom prst="rect">
            <a:avLst/>
          </a:prstGeom>
          <a:ln w="19050">
            <a:solidFill>
              <a:schemeClr val="accent3">
                <a:lumMod val="50000"/>
              </a:schemeClr>
            </a:solidFill>
          </a:ln>
        </p:spPr>
      </p:pic>
      <p:pic>
        <p:nvPicPr>
          <p:cNvPr id="14" name="Picture 13"/>
          <p:cNvPicPr>
            <a:picLocks noChangeAspect="1"/>
          </p:cNvPicPr>
          <p:nvPr/>
        </p:nvPicPr>
        <p:blipFill>
          <a:blip r:embed="rId5"/>
          <a:stretch>
            <a:fillRect/>
          </a:stretch>
        </p:blipFill>
        <p:spPr>
          <a:xfrm>
            <a:off x="1143000" y="2564166"/>
            <a:ext cx="2153052" cy="1434100"/>
          </a:xfrm>
          <a:prstGeom prst="rect">
            <a:avLst/>
          </a:prstGeom>
          <a:ln w="19050">
            <a:solidFill>
              <a:srgbClr val="FF99CC"/>
            </a:solidFill>
          </a:ln>
        </p:spPr>
      </p:pic>
      <p:pic>
        <p:nvPicPr>
          <p:cNvPr id="2" name="Picture 1"/>
          <p:cNvPicPr>
            <a:picLocks noChangeAspect="1"/>
          </p:cNvPicPr>
          <p:nvPr/>
        </p:nvPicPr>
        <p:blipFill>
          <a:blip r:embed="rId6"/>
          <a:stretch>
            <a:fillRect/>
          </a:stretch>
        </p:blipFill>
        <p:spPr>
          <a:xfrm>
            <a:off x="2133601" y="607523"/>
            <a:ext cx="2272712" cy="1629492"/>
          </a:xfrm>
          <a:prstGeom prst="rect">
            <a:avLst/>
          </a:prstGeom>
          <a:ln w="19050">
            <a:solidFill>
              <a:schemeClr val="accent1">
                <a:lumMod val="50000"/>
              </a:schemeClr>
            </a:solidFill>
          </a:ln>
        </p:spPr>
      </p:pic>
      <p:sp>
        <p:nvSpPr>
          <p:cNvPr id="12" name="Donut 11"/>
          <p:cNvSpPr/>
          <p:nvPr/>
        </p:nvSpPr>
        <p:spPr>
          <a:xfrm>
            <a:off x="8135674" y="1692589"/>
            <a:ext cx="272486" cy="204451"/>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Donut 14"/>
          <p:cNvSpPr/>
          <p:nvPr/>
        </p:nvSpPr>
        <p:spPr>
          <a:xfrm>
            <a:off x="8408195" y="1524119"/>
            <a:ext cx="136243" cy="102341"/>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Donut 15"/>
          <p:cNvSpPr/>
          <p:nvPr/>
        </p:nvSpPr>
        <p:spPr>
          <a:xfrm>
            <a:off x="7780861" y="1284223"/>
            <a:ext cx="368322" cy="276090"/>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Donut 16"/>
          <p:cNvSpPr/>
          <p:nvPr/>
        </p:nvSpPr>
        <p:spPr>
          <a:xfrm>
            <a:off x="949146" y="1421893"/>
            <a:ext cx="272486" cy="204451"/>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Donut 17"/>
          <p:cNvSpPr/>
          <p:nvPr/>
        </p:nvSpPr>
        <p:spPr>
          <a:xfrm>
            <a:off x="754494" y="1261436"/>
            <a:ext cx="136243" cy="102341"/>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9" name="Donut 18"/>
          <p:cNvSpPr/>
          <p:nvPr/>
        </p:nvSpPr>
        <p:spPr>
          <a:xfrm>
            <a:off x="638435" y="1758977"/>
            <a:ext cx="368322" cy="276090"/>
          </a:xfrm>
          <a:prstGeom prst="donut">
            <a:avLst>
              <a:gd name="adj" fmla="val 7460"/>
            </a:avLst>
          </a:prstGeom>
        </p:spPr>
        <p:style>
          <a:lnRef idx="1">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4465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Net Worth Households</a:t>
            </a:r>
            <a:r>
              <a:rPr lang="en-US" dirty="0" smtClean="0"/>
              <a:t>’</a:t>
            </a:r>
            <a:br>
              <a:rPr lang="en-US" dirty="0" smtClean="0"/>
            </a:br>
            <a:r>
              <a:rPr lang="en-US" dirty="0" smtClean="0"/>
              <a:t>Future </a:t>
            </a:r>
            <a:r>
              <a:rPr lang="en-US" dirty="0"/>
              <a:t>Giving Levels</a:t>
            </a:r>
          </a:p>
        </p:txBody>
      </p:sp>
      <p:sp>
        <p:nvSpPr>
          <p:cNvPr id="4" name="TextBox 3"/>
          <p:cNvSpPr txBox="1"/>
          <p:nvPr/>
        </p:nvSpPr>
        <p:spPr>
          <a:xfrm>
            <a:off x="4839622" y="4410070"/>
            <a:ext cx="4064827" cy="276997"/>
          </a:xfrm>
          <a:prstGeom prst="rect">
            <a:avLst/>
          </a:prstGeom>
          <a:noFill/>
        </p:spPr>
        <p:txBody>
          <a:bodyPr wrap="square" lIns="91438" tIns="45719" rIns="91438" bIns="45719" rtlCol="0">
            <a:spAutoFit/>
          </a:bodyPr>
          <a:lstStyle/>
          <a:p>
            <a:pPr>
              <a:defRPr/>
            </a:pPr>
            <a:r>
              <a:rPr lang="en-US" sz="1200" b="1" dirty="0">
                <a:solidFill>
                  <a:srgbClr val="595959"/>
                </a:solidFill>
                <a:latin typeface="Arial Narrow" panose="020B0606020202030204" pitchFamily="34" charset="0"/>
              </a:rPr>
              <a:t>SOURCE: </a:t>
            </a:r>
            <a:r>
              <a:rPr lang="en-US" sz="1200" b="1" i="1" dirty="0">
                <a:solidFill>
                  <a:srgbClr val="595959"/>
                </a:solidFill>
                <a:latin typeface="Arial Narrow" panose="020B0606020202030204" pitchFamily="34" charset="0"/>
                <a:cs typeface="Tahoma" panose="020B0604030504040204" pitchFamily="34" charset="0"/>
              </a:rPr>
              <a:t>2016 U.S. Trust Study of High Net Worth Philanthropy </a:t>
            </a:r>
            <a:endParaRPr lang="en-US" altLang="en-US" sz="1200" b="1" i="1" dirty="0">
              <a:solidFill>
                <a:srgbClr val="595959"/>
              </a:solidFill>
              <a:latin typeface="Arial Narrow" panose="020B0606020202030204" pitchFamily="34" charset="0"/>
            </a:endParaRPr>
          </a:p>
        </p:txBody>
      </p:sp>
      <p:graphicFrame>
        <p:nvGraphicFramePr>
          <p:cNvPr id="60" name="Content Placeholder 5"/>
          <p:cNvGraphicFramePr>
            <a:graphicFrameLocks noGrp="1"/>
          </p:cNvGraphicFramePr>
          <p:nvPr>
            <p:extLst/>
          </p:nvPr>
        </p:nvGraphicFramePr>
        <p:xfrm>
          <a:off x="322911" y="1671396"/>
          <a:ext cx="4140200" cy="1719263"/>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9"/>
          <p:cNvSpPr txBox="1"/>
          <p:nvPr/>
        </p:nvSpPr>
        <p:spPr>
          <a:xfrm>
            <a:off x="654064" y="1124455"/>
            <a:ext cx="3573491" cy="584773"/>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600" dirty="0">
                <a:solidFill>
                  <a:srgbClr val="53682B"/>
                </a:solidFill>
                <a:latin typeface="Arial Narrow" panose="020B0606020202030204" pitchFamily="34" charset="0"/>
                <a:ea typeface="Times New Roman"/>
                <a:cs typeface="Times New Roman"/>
              </a:rPr>
              <a:t>Relative to my charitable giving in the past, in the next three years, I plan to</a:t>
            </a:r>
            <a:r>
              <a:rPr lang="is-IS" sz="1600" dirty="0">
                <a:solidFill>
                  <a:srgbClr val="53682B"/>
                </a:solidFill>
                <a:latin typeface="Arial Narrow" panose="020B0606020202030204" pitchFamily="34" charset="0"/>
                <a:ea typeface="Times New Roman"/>
                <a:cs typeface="Times New Roman"/>
              </a:rPr>
              <a:t>…</a:t>
            </a:r>
            <a:endParaRPr lang="en-US" sz="1600" dirty="0">
              <a:solidFill>
                <a:srgbClr val="53682B"/>
              </a:solidFill>
              <a:latin typeface="Arial Narrow" panose="020B0606020202030204" pitchFamily="34" charset="0"/>
              <a:ea typeface="Times New Roman"/>
              <a:cs typeface="Times New Roman"/>
            </a:endParaRPr>
          </a:p>
        </p:txBody>
      </p:sp>
      <p:cxnSp>
        <p:nvCxnSpPr>
          <p:cNvPr id="62" name="Straight Connector 61"/>
          <p:cNvCxnSpPr/>
          <p:nvPr/>
        </p:nvCxnSpPr>
        <p:spPr>
          <a:xfrm>
            <a:off x="747888" y="1630448"/>
            <a:ext cx="3653580" cy="0"/>
          </a:xfrm>
          <a:prstGeom prst="line">
            <a:avLst/>
          </a:prstGeom>
          <a:noFill/>
          <a:ln w="12700" cap="flat" cmpd="sng" algn="ctr">
            <a:solidFill>
              <a:srgbClr val="7B934F"/>
            </a:solidFill>
            <a:prstDash val="solid"/>
          </a:ln>
          <a:effectLst/>
        </p:spPr>
      </p:cxnSp>
      <p:sp>
        <p:nvSpPr>
          <p:cNvPr id="63" name="TextBox 12"/>
          <p:cNvSpPr txBox="1"/>
          <p:nvPr/>
        </p:nvSpPr>
        <p:spPr>
          <a:xfrm>
            <a:off x="5014973" y="1138000"/>
            <a:ext cx="3662845" cy="338552"/>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600" dirty="0">
                <a:solidFill>
                  <a:srgbClr val="53682B"/>
                </a:solidFill>
                <a:latin typeface="Arial Narrow" panose="020B0606020202030204" pitchFamily="34" charset="0"/>
                <a:ea typeface="Times New Roman"/>
                <a:cs typeface="Times New Roman"/>
              </a:rPr>
              <a:t>Which factors may contribute to that change?</a:t>
            </a:r>
          </a:p>
        </p:txBody>
      </p:sp>
      <p:cxnSp>
        <p:nvCxnSpPr>
          <p:cNvPr id="64" name="Straight Connector 63"/>
          <p:cNvCxnSpPr/>
          <p:nvPr/>
        </p:nvCxnSpPr>
        <p:spPr>
          <a:xfrm>
            <a:off x="5026890" y="1630448"/>
            <a:ext cx="3642815" cy="0"/>
          </a:xfrm>
          <a:prstGeom prst="line">
            <a:avLst/>
          </a:prstGeom>
          <a:noFill/>
          <a:ln w="12700" cap="flat" cmpd="sng" algn="ctr">
            <a:solidFill>
              <a:srgbClr val="7B934F"/>
            </a:solidFill>
            <a:prstDash val="solid"/>
          </a:ln>
          <a:effectLst/>
        </p:spPr>
      </p:cxn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37" y="3339985"/>
            <a:ext cx="237067" cy="177800"/>
          </a:xfrm>
          <a:prstGeom prst="rect">
            <a:avLst/>
          </a:prstGeom>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6936" y="3339985"/>
            <a:ext cx="237067" cy="177800"/>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72" y="3339985"/>
            <a:ext cx="237067" cy="177800"/>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6784" y="3339985"/>
            <a:ext cx="237067" cy="177800"/>
          </a:xfrm>
          <a:prstGeom prst="rect">
            <a:avLst/>
          </a:prstGeom>
        </p:spPr>
      </p:pic>
      <p:sp>
        <p:nvSpPr>
          <p:cNvPr id="69" name="TextBox 19"/>
          <p:cNvSpPr txBox="1"/>
          <p:nvPr/>
        </p:nvSpPr>
        <p:spPr>
          <a:xfrm>
            <a:off x="287429" y="3559938"/>
            <a:ext cx="1339938" cy="769439"/>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ctr">
              <a:defRPr/>
            </a:pPr>
            <a:r>
              <a:rPr lang="en-US" sz="1100" spc="20" dirty="0">
                <a:solidFill>
                  <a:srgbClr val="000000"/>
                </a:solidFill>
                <a:latin typeface="Arial Narrow" panose="020B0606020202030204" pitchFamily="34" charset="0"/>
                <a:ea typeface="Calibri" charset="0"/>
                <a:cs typeface="Calibri" charset="0"/>
              </a:rPr>
              <a:t>Continue </a:t>
            </a:r>
            <a:br>
              <a:rPr lang="en-US" sz="1100" spc="20" dirty="0">
                <a:solidFill>
                  <a:srgbClr val="000000"/>
                </a:solidFill>
                <a:latin typeface="Arial Narrow" panose="020B0606020202030204" pitchFamily="34" charset="0"/>
                <a:ea typeface="Calibri" charset="0"/>
                <a:cs typeface="Calibri" charset="0"/>
              </a:rPr>
            </a:br>
            <a:r>
              <a:rPr lang="en-US" sz="1100" spc="20" dirty="0">
                <a:solidFill>
                  <a:srgbClr val="000000"/>
                </a:solidFill>
                <a:latin typeface="Arial Narrow" panose="020B0606020202030204" pitchFamily="34" charset="0"/>
                <a:ea typeface="Calibri" charset="0"/>
                <a:cs typeface="Calibri" charset="0"/>
              </a:rPr>
              <a:t>giving at the </a:t>
            </a:r>
            <a:br>
              <a:rPr lang="en-US" sz="1100" spc="20" dirty="0">
                <a:solidFill>
                  <a:srgbClr val="000000"/>
                </a:solidFill>
                <a:latin typeface="Arial Narrow" panose="020B0606020202030204" pitchFamily="34" charset="0"/>
                <a:ea typeface="Calibri" charset="0"/>
                <a:cs typeface="Calibri" charset="0"/>
              </a:rPr>
            </a:br>
            <a:r>
              <a:rPr lang="en-US" sz="1100" spc="20" dirty="0">
                <a:solidFill>
                  <a:srgbClr val="000000"/>
                </a:solidFill>
                <a:latin typeface="Arial Narrow" panose="020B0606020202030204" pitchFamily="34" charset="0"/>
                <a:ea typeface="Calibri" charset="0"/>
                <a:cs typeface="Calibri" charset="0"/>
              </a:rPr>
              <a:t>same contribution </a:t>
            </a:r>
            <a:br>
              <a:rPr lang="en-US" sz="1100" spc="20" dirty="0">
                <a:solidFill>
                  <a:srgbClr val="000000"/>
                </a:solidFill>
                <a:latin typeface="Arial Narrow" panose="020B0606020202030204" pitchFamily="34" charset="0"/>
                <a:ea typeface="Calibri" charset="0"/>
                <a:cs typeface="Calibri" charset="0"/>
              </a:rPr>
            </a:br>
            <a:r>
              <a:rPr lang="en-US" sz="1100" spc="20" dirty="0">
                <a:solidFill>
                  <a:srgbClr val="000000"/>
                </a:solidFill>
                <a:latin typeface="Arial Narrow" panose="020B0606020202030204" pitchFamily="34" charset="0"/>
                <a:ea typeface="Calibri" charset="0"/>
                <a:cs typeface="Calibri" charset="0"/>
              </a:rPr>
              <a:t>level</a:t>
            </a:r>
          </a:p>
        </p:txBody>
      </p:sp>
      <p:sp>
        <p:nvSpPr>
          <p:cNvPr id="70" name="TextBox 20"/>
          <p:cNvSpPr txBox="1"/>
          <p:nvPr/>
        </p:nvSpPr>
        <p:spPr>
          <a:xfrm>
            <a:off x="1275330" y="3566936"/>
            <a:ext cx="1339938" cy="769439"/>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ctr">
              <a:defRPr/>
            </a:pPr>
            <a:r>
              <a:rPr lang="en-US" sz="1100" spc="20" dirty="0">
                <a:solidFill>
                  <a:srgbClr val="000000"/>
                </a:solidFill>
                <a:latin typeface="Arial Narrow" panose="020B0606020202030204" pitchFamily="34" charset="0"/>
                <a:ea typeface="Calibri" charset="0"/>
                <a:cs typeface="Calibri" charset="0"/>
              </a:rPr>
              <a:t>Increase my contribution</a:t>
            </a:r>
          </a:p>
          <a:p>
            <a:pPr algn="ctr">
              <a:defRPr/>
            </a:pPr>
            <a:r>
              <a:rPr lang="en-US" sz="1100" spc="20" dirty="0">
                <a:solidFill>
                  <a:srgbClr val="000000"/>
                </a:solidFill>
                <a:latin typeface="Arial Narrow" panose="020B0606020202030204" pitchFamily="34" charset="0"/>
                <a:ea typeface="Calibri" charset="0"/>
                <a:cs typeface="Calibri" charset="0"/>
              </a:rPr>
              <a:t>level</a:t>
            </a:r>
          </a:p>
          <a:p>
            <a:pPr algn="ctr">
              <a:defRPr/>
            </a:pPr>
            <a:endParaRPr lang="en-US" sz="1100" spc="20" dirty="0">
              <a:solidFill>
                <a:srgbClr val="000000"/>
              </a:solidFill>
              <a:latin typeface="Arial Narrow" panose="020B0606020202030204" pitchFamily="34" charset="0"/>
              <a:ea typeface="Calibri" charset="0"/>
              <a:cs typeface="Calibri" charset="0"/>
            </a:endParaRPr>
          </a:p>
        </p:txBody>
      </p:sp>
      <p:sp>
        <p:nvSpPr>
          <p:cNvPr id="71" name="TextBox 21"/>
          <p:cNvSpPr txBox="1"/>
          <p:nvPr/>
        </p:nvSpPr>
        <p:spPr>
          <a:xfrm>
            <a:off x="2574786" y="3566936"/>
            <a:ext cx="569828"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ctr">
              <a:defRPr/>
            </a:pPr>
            <a:r>
              <a:rPr lang="en-US" sz="1100" spc="20" dirty="0">
                <a:solidFill>
                  <a:srgbClr val="000000"/>
                </a:solidFill>
                <a:latin typeface="Arial Narrow" panose="020B0606020202030204" pitchFamily="34" charset="0"/>
                <a:ea typeface="Calibri" charset="0"/>
                <a:cs typeface="Calibri" charset="0"/>
              </a:rPr>
              <a:t>Don’t </a:t>
            </a:r>
          </a:p>
          <a:p>
            <a:pPr algn="ctr">
              <a:defRPr/>
            </a:pPr>
            <a:r>
              <a:rPr lang="en-US" sz="1100" spc="20" dirty="0">
                <a:solidFill>
                  <a:srgbClr val="000000"/>
                </a:solidFill>
                <a:latin typeface="Arial Narrow" panose="020B0606020202030204" pitchFamily="34" charset="0"/>
                <a:ea typeface="Calibri" charset="0"/>
                <a:cs typeface="Calibri" charset="0"/>
              </a:rPr>
              <a:t>know</a:t>
            </a:r>
          </a:p>
        </p:txBody>
      </p:sp>
      <p:sp>
        <p:nvSpPr>
          <p:cNvPr id="72" name="TextBox 22"/>
          <p:cNvSpPr txBox="1"/>
          <p:nvPr/>
        </p:nvSpPr>
        <p:spPr>
          <a:xfrm>
            <a:off x="3163275" y="3566918"/>
            <a:ext cx="1339938" cy="600162"/>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lgn="ctr">
              <a:defRPr/>
            </a:pPr>
            <a:r>
              <a:rPr lang="en-US" sz="1100" spc="20" dirty="0">
                <a:solidFill>
                  <a:srgbClr val="000000"/>
                </a:solidFill>
                <a:latin typeface="Arial Narrow" panose="020B0606020202030204" pitchFamily="34" charset="0"/>
                <a:ea typeface="Calibri" charset="0"/>
                <a:cs typeface="Calibri" charset="0"/>
              </a:rPr>
              <a:t>Decrease my</a:t>
            </a:r>
          </a:p>
          <a:p>
            <a:pPr algn="ctr">
              <a:defRPr/>
            </a:pPr>
            <a:r>
              <a:rPr lang="en-US" sz="1100" spc="20" dirty="0">
                <a:solidFill>
                  <a:srgbClr val="000000"/>
                </a:solidFill>
                <a:latin typeface="Arial Narrow" panose="020B0606020202030204" pitchFamily="34" charset="0"/>
                <a:ea typeface="Calibri" charset="0"/>
                <a:cs typeface="Calibri" charset="0"/>
              </a:rPr>
              <a:t>Contribution</a:t>
            </a:r>
          </a:p>
          <a:p>
            <a:pPr algn="ctr">
              <a:defRPr/>
            </a:pPr>
            <a:r>
              <a:rPr lang="en-US" sz="1100" spc="20" dirty="0">
                <a:solidFill>
                  <a:srgbClr val="000000"/>
                </a:solidFill>
                <a:latin typeface="Arial Narrow" panose="020B0606020202030204" pitchFamily="34" charset="0"/>
                <a:ea typeface="Calibri" charset="0"/>
                <a:cs typeface="Calibri" charset="0"/>
              </a:rPr>
              <a:t>level</a:t>
            </a:r>
          </a:p>
        </p:txBody>
      </p:sp>
      <p:sp>
        <p:nvSpPr>
          <p:cNvPr id="73" name="TextBox 40"/>
          <p:cNvSpPr txBox="1"/>
          <p:nvPr/>
        </p:nvSpPr>
        <p:spPr>
          <a:xfrm>
            <a:off x="4947352" y="1908410"/>
            <a:ext cx="1674907"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A change in financial capacity</a:t>
            </a:r>
          </a:p>
        </p:txBody>
      </p:sp>
      <p:sp>
        <p:nvSpPr>
          <p:cNvPr id="74" name="TextBox 41"/>
          <p:cNvSpPr txBox="1"/>
          <p:nvPr/>
        </p:nvSpPr>
        <p:spPr>
          <a:xfrm>
            <a:off x="4947352" y="2499048"/>
            <a:ext cx="1674907"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A change in life circumstance</a:t>
            </a:r>
          </a:p>
        </p:txBody>
      </p:sp>
      <p:sp>
        <p:nvSpPr>
          <p:cNvPr id="75" name="TextBox 42"/>
          <p:cNvSpPr txBox="1"/>
          <p:nvPr/>
        </p:nvSpPr>
        <p:spPr>
          <a:xfrm>
            <a:off x="4947325" y="3084766"/>
            <a:ext cx="1847660" cy="600162"/>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Changes in the perception of the needs of an organization or cause</a:t>
            </a:r>
          </a:p>
        </p:txBody>
      </p:sp>
      <p:sp>
        <p:nvSpPr>
          <p:cNvPr id="76" name="TextBox 43"/>
          <p:cNvSpPr txBox="1"/>
          <p:nvPr/>
        </p:nvSpPr>
        <p:spPr>
          <a:xfrm>
            <a:off x="4936753" y="3711834"/>
            <a:ext cx="1847660"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Community or global events, including disasters</a:t>
            </a:r>
          </a:p>
        </p:txBody>
      </p:sp>
      <p:sp>
        <p:nvSpPr>
          <p:cNvPr id="77" name="TextBox 44"/>
          <p:cNvSpPr txBox="1"/>
          <p:nvPr/>
        </p:nvSpPr>
        <p:spPr>
          <a:xfrm>
            <a:off x="7008941" y="1908410"/>
            <a:ext cx="1674907"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As I become a more experienced donor</a:t>
            </a:r>
          </a:p>
        </p:txBody>
      </p:sp>
      <p:sp>
        <p:nvSpPr>
          <p:cNvPr id="78" name="TextBox 45"/>
          <p:cNvSpPr txBox="1"/>
          <p:nvPr/>
        </p:nvSpPr>
        <p:spPr>
          <a:xfrm>
            <a:off x="7008941" y="2490446"/>
            <a:ext cx="1674907" cy="430885"/>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A change in the federal tax policy</a:t>
            </a:r>
          </a:p>
        </p:txBody>
      </p:sp>
      <p:sp>
        <p:nvSpPr>
          <p:cNvPr id="79" name="TextBox 46"/>
          <p:cNvSpPr txBox="1"/>
          <p:nvPr/>
        </p:nvSpPr>
        <p:spPr>
          <a:xfrm>
            <a:off x="7008913" y="3084760"/>
            <a:ext cx="184766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Don’t know</a:t>
            </a:r>
          </a:p>
        </p:txBody>
      </p:sp>
      <p:sp>
        <p:nvSpPr>
          <p:cNvPr id="80" name="TextBox 47"/>
          <p:cNvSpPr txBox="1"/>
          <p:nvPr/>
        </p:nvSpPr>
        <p:spPr>
          <a:xfrm>
            <a:off x="7008913" y="3726151"/>
            <a:ext cx="184766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spc="20" dirty="0">
                <a:solidFill>
                  <a:srgbClr val="000000"/>
                </a:solidFill>
                <a:latin typeface="Arial Narrow" panose="020B0606020202030204" pitchFamily="34" charset="0"/>
                <a:ea typeface="Calibri" charset="0"/>
                <a:cs typeface="Calibri" charset="0"/>
              </a:rPr>
              <a:t>Other</a:t>
            </a:r>
          </a:p>
        </p:txBody>
      </p:sp>
      <p:cxnSp>
        <p:nvCxnSpPr>
          <p:cNvPr id="81" name="Straight Connector 80"/>
          <p:cNvCxnSpPr/>
          <p:nvPr/>
        </p:nvCxnSpPr>
        <p:spPr>
          <a:xfrm>
            <a:off x="5018605" y="1138000"/>
            <a:ext cx="3642815" cy="0"/>
          </a:xfrm>
          <a:prstGeom prst="line">
            <a:avLst/>
          </a:prstGeom>
          <a:noFill/>
          <a:ln w="12700" cap="flat" cmpd="sng" algn="ctr">
            <a:solidFill>
              <a:srgbClr val="7B934F"/>
            </a:solidFill>
            <a:prstDash val="solid"/>
          </a:ln>
          <a:effectLst/>
        </p:spPr>
      </p:cxnSp>
      <p:grpSp>
        <p:nvGrpSpPr>
          <p:cNvPr id="82" name="Group 81"/>
          <p:cNvGrpSpPr/>
          <p:nvPr/>
        </p:nvGrpSpPr>
        <p:grpSpPr>
          <a:xfrm>
            <a:off x="5015141" y="2300083"/>
            <a:ext cx="1626141" cy="188999"/>
            <a:chOff x="5381147" y="4663025"/>
            <a:chExt cx="1626141" cy="251999"/>
          </a:xfrm>
        </p:grpSpPr>
        <p:sp>
          <p:nvSpPr>
            <p:cNvPr id="113" name="Rectangle 112"/>
            <p:cNvSpPr/>
            <p:nvPr/>
          </p:nvSpPr>
          <p:spPr>
            <a:xfrm>
              <a:off x="5392897" y="4663025"/>
              <a:ext cx="1614391"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14" name="Rectangle 113"/>
            <p:cNvSpPr/>
            <p:nvPr/>
          </p:nvSpPr>
          <p:spPr>
            <a:xfrm>
              <a:off x="5381147" y="4663025"/>
              <a:ext cx="592937"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3" name="Group 82"/>
          <p:cNvGrpSpPr/>
          <p:nvPr/>
        </p:nvGrpSpPr>
        <p:grpSpPr>
          <a:xfrm>
            <a:off x="5015135" y="2884716"/>
            <a:ext cx="1621339" cy="188999"/>
            <a:chOff x="5381147" y="5442559"/>
            <a:chExt cx="1621339" cy="251999"/>
          </a:xfrm>
        </p:grpSpPr>
        <p:sp>
          <p:nvSpPr>
            <p:cNvPr id="111" name="Rectangle 110"/>
            <p:cNvSpPr/>
            <p:nvPr/>
          </p:nvSpPr>
          <p:spPr>
            <a:xfrm>
              <a:off x="5392897" y="5442559"/>
              <a:ext cx="1609589"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12" name="Rectangle 111"/>
            <p:cNvSpPr/>
            <p:nvPr/>
          </p:nvSpPr>
          <p:spPr>
            <a:xfrm>
              <a:off x="5381147" y="5442559"/>
              <a:ext cx="497018"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4" name="Group 83"/>
          <p:cNvGrpSpPr/>
          <p:nvPr/>
        </p:nvGrpSpPr>
        <p:grpSpPr>
          <a:xfrm>
            <a:off x="5015135" y="3517274"/>
            <a:ext cx="1621339" cy="188999"/>
            <a:chOff x="5381147" y="6231240"/>
            <a:chExt cx="1621339" cy="251999"/>
          </a:xfrm>
        </p:grpSpPr>
        <p:sp>
          <p:nvSpPr>
            <p:cNvPr id="109" name="Rectangle 108"/>
            <p:cNvSpPr/>
            <p:nvPr/>
          </p:nvSpPr>
          <p:spPr>
            <a:xfrm>
              <a:off x="5392897" y="6231240"/>
              <a:ext cx="1609589"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10" name="Rectangle 109"/>
            <p:cNvSpPr/>
            <p:nvPr/>
          </p:nvSpPr>
          <p:spPr>
            <a:xfrm>
              <a:off x="5381147" y="6231240"/>
              <a:ext cx="408958"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5" name="Group 84"/>
          <p:cNvGrpSpPr/>
          <p:nvPr/>
        </p:nvGrpSpPr>
        <p:grpSpPr>
          <a:xfrm>
            <a:off x="7064914" y="2314495"/>
            <a:ext cx="1614391" cy="188999"/>
            <a:chOff x="7430925" y="4663730"/>
            <a:chExt cx="1614391" cy="251999"/>
          </a:xfrm>
        </p:grpSpPr>
        <p:sp>
          <p:nvSpPr>
            <p:cNvPr id="107" name="Rectangle 106"/>
            <p:cNvSpPr/>
            <p:nvPr/>
          </p:nvSpPr>
          <p:spPr>
            <a:xfrm>
              <a:off x="7430925" y="4663730"/>
              <a:ext cx="1614391"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08" name="Rectangle 107"/>
            <p:cNvSpPr/>
            <p:nvPr/>
          </p:nvSpPr>
          <p:spPr>
            <a:xfrm>
              <a:off x="7437834" y="4663730"/>
              <a:ext cx="337441"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6" name="Group 85"/>
          <p:cNvGrpSpPr/>
          <p:nvPr/>
        </p:nvGrpSpPr>
        <p:grpSpPr>
          <a:xfrm>
            <a:off x="7064926" y="2887926"/>
            <a:ext cx="1609589" cy="188999"/>
            <a:chOff x="7430925" y="5446824"/>
            <a:chExt cx="1609589" cy="251999"/>
          </a:xfrm>
        </p:grpSpPr>
        <p:sp>
          <p:nvSpPr>
            <p:cNvPr id="105" name="Rectangle 104"/>
            <p:cNvSpPr/>
            <p:nvPr/>
          </p:nvSpPr>
          <p:spPr>
            <a:xfrm>
              <a:off x="7430925" y="5446824"/>
              <a:ext cx="1609589"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06" name="Rectangle 105"/>
            <p:cNvSpPr/>
            <p:nvPr/>
          </p:nvSpPr>
          <p:spPr>
            <a:xfrm>
              <a:off x="7437834" y="5446824"/>
              <a:ext cx="59164"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7" name="Group 86"/>
          <p:cNvGrpSpPr/>
          <p:nvPr/>
        </p:nvGrpSpPr>
        <p:grpSpPr>
          <a:xfrm>
            <a:off x="7069722" y="1725134"/>
            <a:ext cx="1609589" cy="188999"/>
            <a:chOff x="7435727" y="3871329"/>
            <a:chExt cx="1609589" cy="251999"/>
          </a:xfrm>
        </p:grpSpPr>
        <p:sp>
          <p:nvSpPr>
            <p:cNvPr id="103" name="Rectangle 102"/>
            <p:cNvSpPr/>
            <p:nvPr/>
          </p:nvSpPr>
          <p:spPr>
            <a:xfrm>
              <a:off x="7435727" y="3873255"/>
              <a:ext cx="1609589" cy="248146"/>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04" name="Rectangle 103"/>
            <p:cNvSpPr/>
            <p:nvPr/>
          </p:nvSpPr>
          <p:spPr>
            <a:xfrm>
              <a:off x="7437834" y="3871329"/>
              <a:ext cx="337441"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8" name="Group 87"/>
          <p:cNvGrpSpPr/>
          <p:nvPr/>
        </p:nvGrpSpPr>
        <p:grpSpPr>
          <a:xfrm>
            <a:off x="7064926" y="3513414"/>
            <a:ext cx="1609589" cy="188999"/>
            <a:chOff x="7430925" y="6220807"/>
            <a:chExt cx="1609589" cy="251999"/>
          </a:xfrm>
        </p:grpSpPr>
        <p:sp>
          <p:nvSpPr>
            <p:cNvPr id="101" name="Rectangle 100"/>
            <p:cNvSpPr/>
            <p:nvPr/>
          </p:nvSpPr>
          <p:spPr>
            <a:xfrm>
              <a:off x="7430925" y="6220807"/>
              <a:ext cx="1609589"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02" name="Rectangle 101"/>
            <p:cNvSpPr/>
            <p:nvPr/>
          </p:nvSpPr>
          <p:spPr>
            <a:xfrm>
              <a:off x="7437834" y="6220807"/>
              <a:ext cx="59164"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grpSp>
        <p:nvGrpSpPr>
          <p:cNvPr id="89" name="Group 88"/>
          <p:cNvGrpSpPr/>
          <p:nvPr/>
        </p:nvGrpSpPr>
        <p:grpSpPr>
          <a:xfrm>
            <a:off x="5015127" y="1725134"/>
            <a:ext cx="1613063" cy="188999"/>
            <a:chOff x="5381147" y="3889807"/>
            <a:chExt cx="1613063" cy="251999"/>
          </a:xfrm>
        </p:grpSpPr>
        <p:sp>
          <p:nvSpPr>
            <p:cNvPr id="99" name="Rectangle 98"/>
            <p:cNvSpPr/>
            <p:nvPr/>
          </p:nvSpPr>
          <p:spPr>
            <a:xfrm>
              <a:off x="5384621" y="3889807"/>
              <a:ext cx="1609589" cy="251999"/>
            </a:xfrm>
            <a:prstGeom prst="rect">
              <a:avLst/>
            </a:prstGeom>
            <a:solidFill>
              <a:srgbClr val="FFFFFF">
                <a:alpha val="50000"/>
              </a:srgbClr>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sp>
          <p:nvSpPr>
            <p:cNvPr id="100" name="Rectangle 99"/>
            <p:cNvSpPr/>
            <p:nvPr/>
          </p:nvSpPr>
          <p:spPr>
            <a:xfrm>
              <a:off x="5381147" y="3889807"/>
              <a:ext cx="1349379" cy="251999"/>
            </a:xfrm>
            <a:prstGeom prst="rect">
              <a:avLst/>
            </a:prstGeom>
            <a:solidFill>
              <a:srgbClr val="9FB15A"/>
            </a:solidFill>
            <a:ln w="15875" cap="flat" cmpd="sng" algn="ctr">
              <a:noFill/>
              <a:prstDash val="solid"/>
            </a:ln>
            <a:effectLst/>
          </p:spPr>
          <p:txBody>
            <a:bodyPr rtlCol="0" anchor="ctr"/>
            <a:lstStyle>
              <a:defPPr>
                <a:defRPr lang="en-US"/>
              </a:defPPr>
              <a:lvl1pPr marL="0" algn="l" defTabSz="382416" rtl="0" eaLnBrk="1" latinLnBrk="0" hangingPunct="1">
                <a:defRPr sz="1505" kern="1200">
                  <a:solidFill>
                    <a:schemeClr val="lt1"/>
                  </a:solidFill>
                  <a:latin typeface="+mn-lt"/>
                  <a:ea typeface="+mn-ea"/>
                  <a:cs typeface="+mn-cs"/>
                </a:defRPr>
              </a:lvl1pPr>
              <a:lvl2pPr marL="382416" algn="l" defTabSz="382416" rtl="0" eaLnBrk="1" latinLnBrk="0" hangingPunct="1">
                <a:defRPr sz="1505" kern="1200">
                  <a:solidFill>
                    <a:schemeClr val="lt1"/>
                  </a:solidFill>
                  <a:latin typeface="+mn-lt"/>
                  <a:ea typeface="+mn-ea"/>
                  <a:cs typeface="+mn-cs"/>
                </a:defRPr>
              </a:lvl2pPr>
              <a:lvl3pPr marL="764831" algn="l" defTabSz="382416" rtl="0" eaLnBrk="1" latinLnBrk="0" hangingPunct="1">
                <a:defRPr sz="1505" kern="1200">
                  <a:solidFill>
                    <a:schemeClr val="lt1"/>
                  </a:solidFill>
                  <a:latin typeface="+mn-lt"/>
                  <a:ea typeface="+mn-ea"/>
                  <a:cs typeface="+mn-cs"/>
                </a:defRPr>
              </a:lvl3pPr>
              <a:lvl4pPr marL="1147247" algn="l" defTabSz="382416" rtl="0" eaLnBrk="1" latinLnBrk="0" hangingPunct="1">
                <a:defRPr sz="1505" kern="1200">
                  <a:solidFill>
                    <a:schemeClr val="lt1"/>
                  </a:solidFill>
                  <a:latin typeface="+mn-lt"/>
                  <a:ea typeface="+mn-ea"/>
                  <a:cs typeface="+mn-cs"/>
                </a:defRPr>
              </a:lvl4pPr>
              <a:lvl5pPr marL="1529663" algn="l" defTabSz="382416" rtl="0" eaLnBrk="1" latinLnBrk="0" hangingPunct="1">
                <a:defRPr sz="1505" kern="1200">
                  <a:solidFill>
                    <a:schemeClr val="lt1"/>
                  </a:solidFill>
                  <a:latin typeface="+mn-lt"/>
                  <a:ea typeface="+mn-ea"/>
                  <a:cs typeface="+mn-cs"/>
                </a:defRPr>
              </a:lvl5pPr>
              <a:lvl6pPr marL="1912079" algn="l" defTabSz="382416" rtl="0" eaLnBrk="1" latinLnBrk="0" hangingPunct="1">
                <a:defRPr sz="1505" kern="1200">
                  <a:solidFill>
                    <a:schemeClr val="lt1"/>
                  </a:solidFill>
                  <a:latin typeface="+mn-lt"/>
                  <a:ea typeface="+mn-ea"/>
                  <a:cs typeface="+mn-cs"/>
                </a:defRPr>
              </a:lvl6pPr>
              <a:lvl7pPr marL="2294494" algn="l" defTabSz="382416" rtl="0" eaLnBrk="1" latinLnBrk="0" hangingPunct="1">
                <a:defRPr sz="1505" kern="1200">
                  <a:solidFill>
                    <a:schemeClr val="lt1"/>
                  </a:solidFill>
                  <a:latin typeface="+mn-lt"/>
                  <a:ea typeface="+mn-ea"/>
                  <a:cs typeface="+mn-cs"/>
                </a:defRPr>
              </a:lvl7pPr>
              <a:lvl8pPr marL="2676910" algn="l" defTabSz="382416" rtl="0" eaLnBrk="1" latinLnBrk="0" hangingPunct="1">
                <a:defRPr sz="1505" kern="1200">
                  <a:solidFill>
                    <a:schemeClr val="lt1"/>
                  </a:solidFill>
                  <a:latin typeface="+mn-lt"/>
                  <a:ea typeface="+mn-ea"/>
                  <a:cs typeface="+mn-cs"/>
                </a:defRPr>
              </a:lvl8pPr>
              <a:lvl9pPr marL="3059326" algn="l" defTabSz="382416" rtl="0" eaLnBrk="1" latinLnBrk="0" hangingPunct="1">
                <a:defRPr sz="1505" kern="1200">
                  <a:solidFill>
                    <a:schemeClr val="lt1"/>
                  </a:solidFill>
                  <a:latin typeface="+mn-lt"/>
                  <a:ea typeface="+mn-ea"/>
                  <a:cs typeface="+mn-cs"/>
                </a:defRPr>
              </a:lvl9pPr>
            </a:lstStyle>
            <a:p>
              <a:pPr algn="ctr">
                <a:defRPr/>
              </a:pPr>
              <a:endParaRPr lang="en-US" dirty="0">
                <a:solidFill>
                  <a:srgbClr val="FFFFFF"/>
                </a:solidFill>
                <a:latin typeface="Calibri"/>
              </a:endParaRPr>
            </a:p>
          </p:txBody>
        </p:sp>
      </p:grpSp>
      <p:sp>
        <p:nvSpPr>
          <p:cNvPr id="90" name="TextBox 75"/>
          <p:cNvSpPr txBox="1"/>
          <p:nvPr/>
        </p:nvSpPr>
        <p:spPr>
          <a:xfrm>
            <a:off x="6338189" y="1710567"/>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81.1%</a:t>
            </a:r>
          </a:p>
        </p:txBody>
      </p:sp>
      <p:sp>
        <p:nvSpPr>
          <p:cNvPr id="91" name="TextBox 76"/>
          <p:cNvSpPr txBox="1"/>
          <p:nvPr/>
        </p:nvSpPr>
        <p:spPr>
          <a:xfrm>
            <a:off x="5608057" y="2298824"/>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35.7%</a:t>
            </a:r>
          </a:p>
        </p:txBody>
      </p:sp>
      <p:sp>
        <p:nvSpPr>
          <p:cNvPr id="92" name="TextBox 77"/>
          <p:cNvSpPr txBox="1"/>
          <p:nvPr/>
        </p:nvSpPr>
        <p:spPr>
          <a:xfrm>
            <a:off x="5504541" y="2887915"/>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30.8%</a:t>
            </a:r>
          </a:p>
        </p:txBody>
      </p:sp>
      <p:sp>
        <p:nvSpPr>
          <p:cNvPr id="93" name="TextBox 78"/>
          <p:cNvSpPr txBox="1"/>
          <p:nvPr/>
        </p:nvSpPr>
        <p:spPr>
          <a:xfrm>
            <a:off x="5405337" y="3521787"/>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23.8%</a:t>
            </a:r>
          </a:p>
        </p:txBody>
      </p:sp>
      <p:sp>
        <p:nvSpPr>
          <p:cNvPr id="94" name="TextBox 79"/>
          <p:cNvSpPr txBox="1"/>
          <p:nvPr/>
        </p:nvSpPr>
        <p:spPr>
          <a:xfrm>
            <a:off x="7397174" y="1734681"/>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20.5%</a:t>
            </a:r>
          </a:p>
        </p:txBody>
      </p:sp>
      <p:sp>
        <p:nvSpPr>
          <p:cNvPr id="95" name="TextBox 80"/>
          <p:cNvSpPr txBox="1"/>
          <p:nvPr/>
        </p:nvSpPr>
        <p:spPr>
          <a:xfrm>
            <a:off x="7371296" y="2298228"/>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19.2%</a:t>
            </a:r>
          </a:p>
        </p:txBody>
      </p:sp>
      <p:sp>
        <p:nvSpPr>
          <p:cNvPr id="96" name="TextBox 81"/>
          <p:cNvSpPr txBox="1"/>
          <p:nvPr/>
        </p:nvSpPr>
        <p:spPr>
          <a:xfrm>
            <a:off x="7103877" y="2894320"/>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3.8%</a:t>
            </a:r>
          </a:p>
        </p:txBody>
      </p:sp>
      <p:sp>
        <p:nvSpPr>
          <p:cNvPr id="97" name="TextBox 82"/>
          <p:cNvSpPr txBox="1"/>
          <p:nvPr/>
        </p:nvSpPr>
        <p:spPr>
          <a:xfrm>
            <a:off x="7103877" y="3516884"/>
            <a:ext cx="618730" cy="261608"/>
          </a:xfrm>
          <a:prstGeom prst="rect">
            <a:avLst/>
          </a:prstGeom>
          <a:noFill/>
        </p:spPr>
        <p:txBody>
          <a:bodyPr wrap="square" lIns="91438" tIns="45719" rIns="91438" bIns="45719" rtlCol="0">
            <a:spAutoFit/>
          </a:bodyPr>
          <a:lstStyle>
            <a:defPPr>
              <a:defRPr lang="en-US"/>
            </a:defPPr>
            <a:lvl1pPr marL="0" algn="l" defTabSz="382416" rtl="0" eaLnBrk="1" latinLnBrk="0" hangingPunct="1">
              <a:defRPr sz="1505" kern="1200">
                <a:solidFill>
                  <a:schemeClr val="tx1"/>
                </a:solidFill>
                <a:latin typeface="+mn-lt"/>
                <a:ea typeface="+mn-ea"/>
                <a:cs typeface="+mn-cs"/>
              </a:defRPr>
            </a:lvl1pPr>
            <a:lvl2pPr marL="382416" algn="l" defTabSz="382416" rtl="0" eaLnBrk="1" latinLnBrk="0" hangingPunct="1">
              <a:defRPr sz="1505" kern="1200">
                <a:solidFill>
                  <a:schemeClr val="tx1"/>
                </a:solidFill>
                <a:latin typeface="+mn-lt"/>
                <a:ea typeface="+mn-ea"/>
                <a:cs typeface="+mn-cs"/>
              </a:defRPr>
            </a:lvl2pPr>
            <a:lvl3pPr marL="764831" algn="l" defTabSz="382416" rtl="0" eaLnBrk="1" latinLnBrk="0" hangingPunct="1">
              <a:defRPr sz="1505" kern="1200">
                <a:solidFill>
                  <a:schemeClr val="tx1"/>
                </a:solidFill>
                <a:latin typeface="+mn-lt"/>
                <a:ea typeface="+mn-ea"/>
                <a:cs typeface="+mn-cs"/>
              </a:defRPr>
            </a:lvl3pPr>
            <a:lvl4pPr marL="1147247" algn="l" defTabSz="382416" rtl="0" eaLnBrk="1" latinLnBrk="0" hangingPunct="1">
              <a:defRPr sz="1505" kern="1200">
                <a:solidFill>
                  <a:schemeClr val="tx1"/>
                </a:solidFill>
                <a:latin typeface="+mn-lt"/>
                <a:ea typeface="+mn-ea"/>
                <a:cs typeface="+mn-cs"/>
              </a:defRPr>
            </a:lvl4pPr>
            <a:lvl5pPr marL="1529663" algn="l" defTabSz="382416" rtl="0" eaLnBrk="1" latinLnBrk="0" hangingPunct="1">
              <a:defRPr sz="1505" kern="1200">
                <a:solidFill>
                  <a:schemeClr val="tx1"/>
                </a:solidFill>
                <a:latin typeface="+mn-lt"/>
                <a:ea typeface="+mn-ea"/>
                <a:cs typeface="+mn-cs"/>
              </a:defRPr>
            </a:lvl5pPr>
            <a:lvl6pPr marL="1912079" algn="l" defTabSz="382416" rtl="0" eaLnBrk="1" latinLnBrk="0" hangingPunct="1">
              <a:defRPr sz="1505" kern="1200">
                <a:solidFill>
                  <a:schemeClr val="tx1"/>
                </a:solidFill>
                <a:latin typeface="+mn-lt"/>
                <a:ea typeface="+mn-ea"/>
                <a:cs typeface="+mn-cs"/>
              </a:defRPr>
            </a:lvl6pPr>
            <a:lvl7pPr marL="2294494" algn="l" defTabSz="382416" rtl="0" eaLnBrk="1" latinLnBrk="0" hangingPunct="1">
              <a:defRPr sz="1505" kern="1200">
                <a:solidFill>
                  <a:schemeClr val="tx1"/>
                </a:solidFill>
                <a:latin typeface="+mn-lt"/>
                <a:ea typeface="+mn-ea"/>
                <a:cs typeface="+mn-cs"/>
              </a:defRPr>
            </a:lvl7pPr>
            <a:lvl8pPr marL="2676910" algn="l" defTabSz="382416" rtl="0" eaLnBrk="1" latinLnBrk="0" hangingPunct="1">
              <a:defRPr sz="1505" kern="1200">
                <a:solidFill>
                  <a:schemeClr val="tx1"/>
                </a:solidFill>
                <a:latin typeface="+mn-lt"/>
                <a:ea typeface="+mn-ea"/>
                <a:cs typeface="+mn-cs"/>
              </a:defRPr>
            </a:lvl8pPr>
            <a:lvl9pPr marL="3059326" algn="l" defTabSz="382416" rtl="0" eaLnBrk="1" latinLnBrk="0" hangingPunct="1">
              <a:defRPr sz="1505" kern="1200">
                <a:solidFill>
                  <a:schemeClr val="tx1"/>
                </a:solidFill>
                <a:latin typeface="+mn-lt"/>
                <a:ea typeface="+mn-ea"/>
                <a:cs typeface="+mn-cs"/>
              </a:defRPr>
            </a:lvl9pPr>
          </a:lstStyle>
          <a:p>
            <a:pPr>
              <a:defRPr/>
            </a:pPr>
            <a:r>
              <a:rPr lang="en-US" sz="1100" b="1" spc="50" dirty="0">
                <a:solidFill>
                  <a:srgbClr val="000000"/>
                </a:solidFill>
                <a:latin typeface="Arial Narrow" panose="020B0606020202030204" pitchFamily="34" charset="0"/>
                <a:ea typeface="Calibri"/>
                <a:cs typeface="Calibri"/>
              </a:rPr>
              <a:t>3.0%</a:t>
            </a:r>
          </a:p>
        </p:txBody>
      </p:sp>
      <p:cxnSp>
        <p:nvCxnSpPr>
          <p:cNvPr id="98" name="Straight Connector 97"/>
          <p:cNvCxnSpPr/>
          <p:nvPr/>
        </p:nvCxnSpPr>
        <p:spPr>
          <a:xfrm>
            <a:off x="743193" y="1124441"/>
            <a:ext cx="3653580" cy="0"/>
          </a:xfrm>
          <a:prstGeom prst="line">
            <a:avLst/>
          </a:prstGeom>
          <a:noFill/>
          <a:ln w="12700" cap="flat" cmpd="sng" algn="ctr">
            <a:solidFill>
              <a:srgbClr val="7B934F"/>
            </a:solidFill>
            <a:prstDash val="solid"/>
          </a:ln>
          <a:effectLst/>
        </p:spPr>
      </p:cxnSp>
    </p:spTree>
    <p:extLst>
      <p:ext uri="{BB962C8B-B14F-4D97-AF65-F5344CB8AC3E}">
        <p14:creationId xmlns:p14="http://schemas.microsoft.com/office/powerpoint/2010/main" val="341543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006793809"/>
              </p:ext>
            </p:extLst>
          </p:nvPr>
        </p:nvGraphicFramePr>
        <p:xfrm>
          <a:off x="457200" y="685801"/>
          <a:ext cx="8229600" cy="39217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30471" y="162133"/>
            <a:ext cx="8056335" cy="923328"/>
          </a:xfrm>
          <a:prstGeom prst="rect">
            <a:avLst/>
          </a:prstGeom>
          <a:noFill/>
        </p:spPr>
        <p:txBody>
          <a:bodyPr wrap="square" lIns="91438" tIns="45719" rIns="91438" bIns="45719" rtlCol="0">
            <a:spAutoFit/>
          </a:bodyPr>
          <a:lstStyle/>
          <a:p>
            <a:pPr algn="ctr" defTabSz="457189"/>
            <a:r>
              <a:rPr lang="en-US" sz="3200" b="1" dirty="0">
                <a:solidFill>
                  <a:srgbClr val="8A0023"/>
                </a:solidFill>
                <a:latin typeface="Lato Black"/>
                <a:cs typeface="Lato Black"/>
              </a:rPr>
              <a:t>U.S. Nonprofits by Organization Type</a:t>
            </a:r>
          </a:p>
          <a:p>
            <a:pPr algn="ctr" defTabSz="457189"/>
            <a:r>
              <a:rPr lang="en-US" sz="2200" b="1" dirty="0">
                <a:solidFill>
                  <a:srgbClr val="8A0023"/>
                </a:solidFill>
                <a:latin typeface="Lato Black"/>
                <a:cs typeface="Lato Black"/>
              </a:rPr>
              <a:t>2014</a:t>
            </a:r>
          </a:p>
        </p:txBody>
      </p:sp>
    </p:spTree>
    <p:extLst>
      <p:ext uri="{BB962C8B-B14F-4D97-AF65-F5344CB8AC3E}">
        <p14:creationId xmlns:p14="http://schemas.microsoft.com/office/powerpoint/2010/main" val="10475126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5632" y="760810"/>
            <a:ext cx="8226425" cy="896540"/>
          </a:xfrm>
        </p:spPr>
        <p:txBody>
          <a:bodyPr/>
          <a:lstStyle/>
          <a:p>
            <a:r>
              <a:rPr lang="en-US" b="1" dirty="0" smtClean="0"/>
              <a:t>Thank You!</a:t>
            </a:r>
            <a:endParaRPr lang="en-US" b="1" dirty="0"/>
          </a:p>
        </p:txBody>
      </p:sp>
      <p:sp>
        <p:nvSpPr>
          <p:cNvPr id="5" name="Subtitle 4"/>
          <p:cNvSpPr>
            <a:spLocks noGrp="1"/>
          </p:cNvSpPr>
          <p:nvPr>
            <p:ph type="subTitle" idx="1"/>
          </p:nvPr>
        </p:nvSpPr>
        <p:spPr>
          <a:xfrm>
            <a:off x="455632" y="2133600"/>
            <a:ext cx="8226425" cy="1181100"/>
          </a:xfrm>
        </p:spPr>
        <p:txBody>
          <a:bodyPr/>
          <a:lstStyle/>
          <a:p>
            <a:r>
              <a:rPr lang="en-US" sz="1800" dirty="0" err="1"/>
              <a:t>Una</a:t>
            </a:r>
            <a:r>
              <a:rPr lang="en-US" sz="1800" dirty="0"/>
              <a:t> </a:t>
            </a:r>
            <a:r>
              <a:rPr lang="en-US" sz="1800" dirty="0" err="1"/>
              <a:t>Osili</a:t>
            </a:r>
            <a:r>
              <a:rPr lang="en-US" sz="1800" dirty="0"/>
              <a:t>, Ph.D.</a:t>
            </a:r>
          </a:p>
          <a:p>
            <a:r>
              <a:rPr lang="en-US" sz="1800" dirty="0"/>
              <a:t>Professor of Economics</a:t>
            </a:r>
          </a:p>
          <a:p>
            <a:r>
              <a:rPr lang="en-US" sz="1800" dirty="0"/>
              <a:t>Director of Research</a:t>
            </a:r>
          </a:p>
          <a:p>
            <a:r>
              <a:rPr lang="en-US" sz="1800" dirty="0"/>
              <a:t>philanthropy.iupui.edu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901" y="3723894"/>
            <a:ext cx="4117848" cy="1248156"/>
          </a:xfrm>
          <a:prstGeom prst="rect">
            <a:avLst/>
          </a:prstGeom>
        </p:spPr>
      </p:pic>
    </p:spTree>
    <p:extLst>
      <p:ext uri="{BB962C8B-B14F-4D97-AF65-F5344CB8AC3E}">
        <p14:creationId xmlns:p14="http://schemas.microsoft.com/office/powerpoint/2010/main" val="83870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501" y="194136"/>
            <a:ext cx="5051394" cy="1275050"/>
          </a:xfrm>
        </p:spPr>
        <p:txBody>
          <a:bodyPr>
            <a:normAutofit fontScale="90000"/>
          </a:bodyPr>
          <a:lstStyle/>
          <a:p>
            <a:pPr algn="ctr"/>
            <a:r>
              <a:rPr lang="en-US" sz="7000" b="1" dirty="0">
                <a:solidFill>
                  <a:srgbClr val="8A0023"/>
                </a:solidFill>
                <a:latin typeface="Lato  "/>
              </a:rPr>
              <a:t>Nonprofits* </a:t>
            </a:r>
            <a:r>
              <a:rPr lang="en-US" sz="6000" b="1" dirty="0">
                <a:solidFill>
                  <a:srgbClr val="8A0023"/>
                </a:solidFill>
                <a:latin typeface="Lato  "/>
              </a:rPr>
              <a:t>1.41 million</a:t>
            </a:r>
            <a:r>
              <a:rPr lang="en-US" sz="7000" b="1" dirty="0">
                <a:solidFill>
                  <a:srgbClr val="8A0023"/>
                </a:solidFill>
                <a:latin typeface="Lato  "/>
              </a:rPr>
              <a:t/>
            </a:r>
            <a:br>
              <a:rPr lang="en-US" sz="7000" b="1" dirty="0">
                <a:solidFill>
                  <a:srgbClr val="8A0023"/>
                </a:solidFill>
                <a:latin typeface="Lato  "/>
              </a:rPr>
            </a:br>
            <a:r>
              <a:rPr lang="en-US" sz="3000" b="1" dirty="0">
                <a:solidFill>
                  <a:srgbClr val="8A0023"/>
                </a:solidFill>
                <a:latin typeface="Lato  "/>
              </a:rPr>
              <a:t>2013</a:t>
            </a:r>
          </a:p>
        </p:txBody>
      </p:sp>
      <p:sp>
        <p:nvSpPr>
          <p:cNvPr id="3" name="TextBox 2"/>
          <p:cNvSpPr txBox="1"/>
          <p:nvPr/>
        </p:nvSpPr>
        <p:spPr>
          <a:xfrm>
            <a:off x="81319" y="2167074"/>
            <a:ext cx="2836847" cy="1015661"/>
          </a:xfrm>
          <a:prstGeom prst="rect">
            <a:avLst/>
          </a:prstGeom>
          <a:noFill/>
        </p:spPr>
        <p:txBody>
          <a:bodyPr wrap="square" lIns="91438" tIns="45719" rIns="91438" bIns="45719" rtlCol="0">
            <a:spAutoFit/>
          </a:bodyPr>
          <a:lstStyle/>
          <a:p>
            <a:pPr marL="3175" lvl="1" algn="ctr" defTabSz="457189"/>
            <a:r>
              <a:rPr lang="en-US" sz="3000" dirty="0">
                <a:solidFill>
                  <a:srgbClr val="153D66"/>
                </a:solidFill>
                <a:latin typeface="Lato  "/>
              </a:rPr>
              <a:t>Revenue $2.26 trillion</a:t>
            </a:r>
          </a:p>
        </p:txBody>
      </p:sp>
      <p:sp>
        <p:nvSpPr>
          <p:cNvPr id="4" name="TextBox 3"/>
          <p:cNvSpPr txBox="1"/>
          <p:nvPr/>
        </p:nvSpPr>
        <p:spPr>
          <a:xfrm>
            <a:off x="6438386" y="2086308"/>
            <a:ext cx="2516476" cy="1015661"/>
          </a:xfrm>
          <a:prstGeom prst="rect">
            <a:avLst/>
          </a:prstGeom>
          <a:noFill/>
        </p:spPr>
        <p:txBody>
          <a:bodyPr wrap="square" lIns="91438" tIns="45719" rIns="91438" bIns="45719" rtlCol="0">
            <a:spAutoFit/>
          </a:bodyPr>
          <a:lstStyle/>
          <a:p>
            <a:pPr algn="ctr" defTabSz="457189"/>
            <a:r>
              <a:rPr lang="en-US" sz="3000" dirty="0">
                <a:solidFill>
                  <a:srgbClr val="153D66"/>
                </a:solidFill>
                <a:latin typeface="Lato  "/>
              </a:rPr>
              <a:t>Expenses  $2.10 trillion</a:t>
            </a:r>
          </a:p>
        </p:txBody>
      </p:sp>
      <p:sp>
        <p:nvSpPr>
          <p:cNvPr id="5" name="TextBox 4"/>
          <p:cNvSpPr txBox="1"/>
          <p:nvPr/>
        </p:nvSpPr>
        <p:spPr>
          <a:xfrm>
            <a:off x="3395489" y="4068992"/>
            <a:ext cx="2629967" cy="1015661"/>
          </a:xfrm>
          <a:prstGeom prst="rect">
            <a:avLst/>
          </a:prstGeom>
          <a:noFill/>
        </p:spPr>
        <p:txBody>
          <a:bodyPr wrap="square" lIns="91438" tIns="45719" rIns="91438" bIns="45719" rtlCol="0">
            <a:spAutoFit/>
          </a:bodyPr>
          <a:lstStyle/>
          <a:p>
            <a:pPr algn="ctr" defTabSz="457189"/>
            <a:r>
              <a:rPr lang="en-US" sz="3000" dirty="0">
                <a:solidFill>
                  <a:srgbClr val="153D66"/>
                </a:solidFill>
                <a:latin typeface="Lato  "/>
              </a:rPr>
              <a:t>Assets </a:t>
            </a:r>
          </a:p>
          <a:p>
            <a:pPr algn="ctr" defTabSz="457189"/>
            <a:r>
              <a:rPr lang="en-US" sz="3000" dirty="0">
                <a:solidFill>
                  <a:srgbClr val="153D66"/>
                </a:solidFill>
                <a:latin typeface="Lato  "/>
              </a:rPr>
              <a:t>$5.17 trillion</a:t>
            </a:r>
          </a:p>
        </p:txBody>
      </p:sp>
      <p:pic>
        <p:nvPicPr>
          <p:cNvPr id="6"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176" y="909070"/>
            <a:ext cx="928114" cy="1257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736" y="909070"/>
            <a:ext cx="928114" cy="1257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805" y="2810983"/>
            <a:ext cx="928114" cy="12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128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281"/>
            <a:ext cx="9144000" cy="857250"/>
          </a:xfrm>
        </p:spPr>
        <p:txBody>
          <a:bodyPr>
            <a:normAutofit/>
          </a:bodyPr>
          <a:lstStyle/>
          <a:p>
            <a:pPr algn="ctr" eaLnBrk="1" hangingPunct="1"/>
            <a:r>
              <a:rPr lang="en-US" sz="4500" b="1" dirty="0">
                <a:solidFill>
                  <a:srgbClr val="8A0023"/>
                </a:solidFill>
                <a:latin typeface="Lato  "/>
              </a:rPr>
              <a:t>Economic Impact</a:t>
            </a:r>
          </a:p>
        </p:txBody>
      </p:sp>
      <p:sp>
        <p:nvSpPr>
          <p:cNvPr id="4" name="TextBox 3"/>
          <p:cNvSpPr txBox="1"/>
          <p:nvPr/>
        </p:nvSpPr>
        <p:spPr>
          <a:xfrm>
            <a:off x="194414" y="1994971"/>
            <a:ext cx="2860903" cy="3169455"/>
          </a:xfrm>
          <a:prstGeom prst="rect">
            <a:avLst/>
          </a:prstGeom>
          <a:noFill/>
        </p:spPr>
        <p:txBody>
          <a:bodyPr wrap="square" lIns="91438" tIns="45719" rIns="91438" bIns="45719" rtlCol="0">
            <a:spAutoFit/>
          </a:bodyPr>
          <a:lstStyle/>
          <a:p>
            <a:pPr defTabSz="457189">
              <a:lnSpc>
                <a:spcPct val="93000"/>
              </a:lnSpc>
            </a:pPr>
            <a:r>
              <a:rPr lang="en-US" sz="3200" kern="1400" cap="small" dirty="0">
                <a:solidFill>
                  <a:srgbClr val="153D66"/>
                </a:solidFill>
              </a:rPr>
              <a:t>Contributed</a:t>
            </a:r>
            <a:endParaRPr lang="en-US" sz="3200" kern="1400" dirty="0">
              <a:solidFill>
                <a:srgbClr val="153D66"/>
              </a:solidFill>
            </a:endParaRPr>
          </a:p>
          <a:p>
            <a:pPr defTabSz="457189">
              <a:lnSpc>
                <a:spcPct val="93000"/>
              </a:lnSpc>
            </a:pPr>
            <a:r>
              <a:rPr lang="en-US" sz="6000" b="1" kern="1400" cap="small" dirty="0">
                <a:solidFill>
                  <a:srgbClr val="0096D2"/>
                </a:solidFill>
              </a:rPr>
              <a:t>5.4% </a:t>
            </a:r>
            <a:endParaRPr lang="en-US" sz="6000" kern="1400" dirty="0">
              <a:solidFill>
                <a:srgbClr val="0096D2"/>
              </a:solidFill>
            </a:endParaRPr>
          </a:p>
          <a:p>
            <a:pPr defTabSz="457189">
              <a:lnSpc>
                <a:spcPct val="93000"/>
              </a:lnSpc>
            </a:pPr>
            <a:r>
              <a:rPr lang="en-US" sz="3200" kern="1400" cap="small" dirty="0">
                <a:solidFill>
                  <a:srgbClr val="153D66"/>
                </a:solidFill>
              </a:rPr>
              <a:t>of</a:t>
            </a:r>
            <a:r>
              <a:rPr lang="en-US" sz="4000" kern="1400" cap="small" dirty="0">
                <a:solidFill>
                  <a:srgbClr val="153D66"/>
                </a:solidFill>
              </a:rPr>
              <a:t> GDP </a:t>
            </a:r>
            <a:r>
              <a:rPr lang="en-US" sz="3200" kern="1400" cap="small" dirty="0">
                <a:solidFill>
                  <a:srgbClr val="153D66"/>
                </a:solidFill>
              </a:rPr>
              <a:t>in</a:t>
            </a:r>
            <a:r>
              <a:rPr lang="en-US" sz="4000" kern="1400" cap="small" dirty="0">
                <a:solidFill>
                  <a:srgbClr val="153D66"/>
                </a:solidFill>
              </a:rPr>
              <a:t> 2014</a:t>
            </a:r>
            <a:endParaRPr lang="en-US" sz="4000" kern="1400" dirty="0">
              <a:solidFill>
                <a:srgbClr val="153D66"/>
              </a:solidFill>
            </a:endParaRPr>
          </a:p>
          <a:p>
            <a:pPr defTabSz="457189"/>
            <a:endParaRPr lang="en-US" sz="4000" dirty="0">
              <a:solidFill>
                <a:prstClr val="black"/>
              </a:solidFill>
            </a:endParaRPr>
          </a:p>
        </p:txBody>
      </p:sp>
      <p:sp>
        <p:nvSpPr>
          <p:cNvPr id="5" name="TextBox 4"/>
          <p:cNvSpPr txBox="1"/>
          <p:nvPr/>
        </p:nvSpPr>
        <p:spPr>
          <a:xfrm>
            <a:off x="6609701" y="1989665"/>
            <a:ext cx="2860903" cy="3570206"/>
          </a:xfrm>
          <a:prstGeom prst="rect">
            <a:avLst/>
          </a:prstGeom>
          <a:noFill/>
        </p:spPr>
        <p:txBody>
          <a:bodyPr wrap="square" lIns="91438" tIns="45719" rIns="91438" bIns="45719" rtlCol="0">
            <a:spAutoFit/>
          </a:bodyPr>
          <a:lstStyle/>
          <a:p>
            <a:pPr defTabSz="457189">
              <a:lnSpc>
                <a:spcPct val="93000"/>
              </a:lnSpc>
            </a:pPr>
            <a:r>
              <a:rPr lang="en-US" sz="3200" kern="1400" cap="small" dirty="0">
                <a:solidFill>
                  <a:srgbClr val="153D66"/>
                </a:solidFill>
              </a:rPr>
              <a:t>Employed</a:t>
            </a:r>
            <a:endParaRPr lang="en-US" sz="3200" kern="1400" dirty="0">
              <a:solidFill>
                <a:srgbClr val="153D66"/>
              </a:solidFill>
            </a:endParaRPr>
          </a:p>
          <a:p>
            <a:pPr defTabSz="457189">
              <a:lnSpc>
                <a:spcPct val="93000"/>
              </a:lnSpc>
            </a:pPr>
            <a:r>
              <a:rPr lang="en-US" sz="4800" b="1" kern="1400" cap="small" dirty="0">
                <a:solidFill>
                  <a:srgbClr val="0096D2"/>
                </a:solidFill>
              </a:rPr>
              <a:t>14.4 million</a:t>
            </a:r>
            <a:endParaRPr lang="en-US" sz="4800" kern="1400" dirty="0">
              <a:solidFill>
                <a:srgbClr val="0096D2"/>
              </a:solidFill>
            </a:endParaRPr>
          </a:p>
          <a:p>
            <a:pPr defTabSz="457189">
              <a:lnSpc>
                <a:spcPct val="93000"/>
              </a:lnSpc>
            </a:pPr>
            <a:r>
              <a:rPr lang="en-US" sz="3200" kern="1400" cap="small" dirty="0">
                <a:solidFill>
                  <a:srgbClr val="153D66"/>
                </a:solidFill>
              </a:rPr>
              <a:t>Individuals in </a:t>
            </a:r>
            <a:r>
              <a:rPr lang="en-US" sz="4000" kern="1400" cap="small" dirty="0">
                <a:solidFill>
                  <a:srgbClr val="153D66"/>
                </a:solidFill>
              </a:rPr>
              <a:t>2013</a:t>
            </a:r>
            <a:endParaRPr lang="en-US" sz="4000" kern="1400" dirty="0">
              <a:solidFill>
                <a:srgbClr val="153D66"/>
              </a:solidFill>
            </a:endParaRPr>
          </a:p>
          <a:p>
            <a:pPr defTabSz="457189"/>
            <a:endParaRPr lang="en-US" sz="4000" dirty="0">
              <a:solidFill>
                <a:prstClr val="black"/>
              </a:solidFill>
            </a:endParaRPr>
          </a:p>
        </p:txBody>
      </p:sp>
      <p:graphicFrame>
        <p:nvGraphicFramePr>
          <p:cNvPr id="6" name="Chart 5"/>
          <p:cNvGraphicFramePr/>
          <p:nvPr>
            <p:extLst>
              <p:ext uri="{D42A27DB-BD31-4B8C-83A1-F6EECF244321}">
                <p14:modId xmlns:p14="http://schemas.microsoft.com/office/powerpoint/2010/main" val="911811265"/>
              </p:ext>
            </p:extLst>
          </p:nvPr>
        </p:nvGraphicFramePr>
        <p:xfrm>
          <a:off x="2777917" y="1571117"/>
          <a:ext cx="3668485" cy="2968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85726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501" y="194137"/>
            <a:ext cx="5051394" cy="1188944"/>
          </a:xfrm>
        </p:spPr>
        <p:txBody>
          <a:bodyPr>
            <a:normAutofit fontScale="90000"/>
          </a:bodyPr>
          <a:lstStyle/>
          <a:p>
            <a:pPr algn="ctr"/>
            <a:r>
              <a:rPr lang="en-US" sz="7000" b="1" dirty="0">
                <a:solidFill>
                  <a:srgbClr val="8A0023"/>
                </a:solidFill>
                <a:latin typeface="Lato  "/>
              </a:rPr>
              <a:t>Charities* </a:t>
            </a:r>
            <a:br>
              <a:rPr lang="en-US" sz="7000" b="1" dirty="0">
                <a:solidFill>
                  <a:srgbClr val="8A0023"/>
                </a:solidFill>
                <a:latin typeface="Lato  "/>
              </a:rPr>
            </a:br>
            <a:r>
              <a:rPr lang="en-US" sz="6000" b="1" dirty="0">
                <a:solidFill>
                  <a:srgbClr val="8A0023"/>
                </a:solidFill>
                <a:latin typeface="Lato  "/>
              </a:rPr>
              <a:t>293,103</a:t>
            </a:r>
            <a:r>
              <a:rPr lang="en-US" sz="7000" b="1" dirty="0">
                <a:solidFill>
                  <a:srgbClr val="8A0023"/>
                </a:solidFill>
                <a:latin typeface="Lato  "/>
              </a:rPr>
              <a:t> </a:t>
            </a:r>
            <a:br>
              <a:rPr lang="en-US" sz="7000" b="1" dirty="0">
                <a:solidFill>
                  <a:srgbClr val="8A0023"/>
                </a:solidFill>
                <a:latin typeface="Lato  "/>
              </a:rPr>
            </a:br>
            <a:r>
              <a:rPr lang="en-US" sz="3000" b="1" dirty="0">
                <a:solidFill>
                  <a:srgbClr val="8A0023"/>
                </a:solidFill>
                <a:latin typeface="Lato  "/>
              </a:rPr>
              <a:t>2013</a:t>
            </a:r>
          </a:p>
        </p:txBody>
      </p:sp>
      <p:sp>
        <p:nvSpPr>
          <p:cNvPr id="3" name="TextBox 2"/>
          <p:cNvSpPr txBox="1"/>
          <p:nvPr/>
        </p:nvSpPr>
        <p:spPr>
          <a:xfrm>
            <a:off x="81319" y="2167074"/>
            <a:ext cx="2836847" cy="1015661"/>
          </a:xfrm>
          <a:prstGeom prst="rect">
            <a:avLst/>
          </a:prstGeom>
          <a:noFill/>
        </p:spPr>
        <p:txBody>
          <a:bodyPr wrap="square" lIns="91438" tIns="45719" rIns="91438" bIns="45719" rtlCol="0">
            <a:spAutoFit/>
          </a:bodyPr>
          <a:lstStyle/>
          <a:p>
            <a:pPr marL="3175" lvl="1" algn="ctr" defTabSz="457189"/>
            <a:r>
              <a:rPr lang="en-US" sz="3000" dirty="0">
                <a:solidFill>
                  <a:srgbClr val="153D66"/>
                </a:solidFill>
                <a:latin typeface="Lato  "/>
              </a:rPr>
              <a:t>Revenue $1.73 trillion</a:t>
            </a:r>
          </a:p>
        </p:txBody>
      </p:sp>
      <p:sp>
        <p:nvSpPr>
          <p:cNvPr id="4" name="TextBox 3"/>
          <p:cNvSpPr txBox="1"/>
          <p:nvPr/>
        </p:nvSpPr>
        <p:spPr>
          <a:xfrm>
            <a:off x="6438386" y="2086308"/>
            <a:ext cx="2516476" cy="1015661"/>
          </a:xfrm>
          <a:prstGeom prst="rect">
            <a:avLst/>
          </a:prstGeom>
          <a:noFill/>
        </p:spPr>
        <p:txBody>
          <a:bodyPr wrap="square" lIns="91438" tIns="45719" rIns="91438" bIns="45719" rtlCol="0">
            <a:spAutoFit/>
          </a:bodyPr>
          <a:lstStyle/>
          <a:p>
            <a:pPr algn="ctr" defTabSz="457189"/>
            <a:r>
              <a:rPr lang="en-US" sz="3000" dirty="0">
                <a:solidFill>
                  <a:srgbClr val="153D66"/>
                </a:solidFill>
                <a:latin typeface="Lato  "/>
              </a:rPr>
              <a:t>Expenses  $1.62 trillion</a:t>
            </a:r>
          </a:p>
        </p:txBody>
      </p:sp>
      <p:sp>
        <p:nvSpPr>
          <p:cNvPr id="5" name="TextBox 4"/>
          <p:cNvSpPr txBox="1"/>
          <p:nvPr/>
        </p:nvSpPr>
        <p:spPr>
          <a:xfrm>
            <a:off x="136331" y="4068992"/>
            <a:ext cx="9007671" cy="1015661"/>
          </a:xfrm>
          <a:prstGeom prst="rect">
            <a:avLst/>
          </a:prstGeom>
          <a:noFill/>
        </p:spPr>
        <p:txBody>
          <a:bodyPr wrap="square" lIns="91438" tIns="45719" rIns="91438" bIns="45719" rtlCol="0">
            <a:spAutoFit/>
          </a:bodyPr>
          <a:lstStyle/>
          <a:p>
            <a:pPr algn="ctr" defTabSz="457189"/>
            <a:r>
              <a:rPr lang="en-US" sz="3000" dirty="0">
                <a:solidFill>
                  <a:srgbClr val="153D66"/>
                </a:solidFill>
                <a:latin typeface="Lato  "/>
              </a:rPr>
              <a:t>Assets </a:t>
            </a:r>
          </a:p>
          <a:p>
            <a:pPr algn="ctr" defTabSz="457189"/>
            <a:r>
              <a:rPr lang="en-US" sz="3000" dirty="0">
                <a:solidFill>
                  <a:srgbClr val="153D66"/>
                </a:solidFill>
                <a:latin typeface="Lato  "/>
              </a:rPr>
              <a:t>$3.32 trillion</a:t>
            </a:r>
          </a:p>
        </p:txBody>
      </p:sp>
      <p:pic>
        <p:nvPicPr>
          <p:cNvPr id="6"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176" y="909070"/>
            <a:ext cx="928114" cy="1257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736" y="909070"/>
            <a:ext cx="928114" cy="1257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HSmart\AppData\Local\Microsoft\Windows\Temporary Internet Files\Content.IE5\NCBN4XPZ\MC900384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805" y="2810983"/>
            <a:ext cx="928114" cy="12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239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sGaVL_TFQ0WFXYDV1y6SrQ"/>
</p:tagLst>
</file>

<file path=ppt/tags/tag2.xml><?xml version="1.0" encoding="utf-8"?>
<p:tagLst xmlns:a="http://schemas.openxmlformats.org/drawingml/2006/main" xmlns:r="http://schemas.openxmlformats.org/officeDocument/2006/relationships" xmlns:p="http://schemas.openxmlformats.org/presentationml/2006/main">
  <p:tag name="LTOP" val=" 208.75"/>
  <p:tag name="LLEFT" val=" 144"/>
  <p:tag name="THINKCELLSHAPEDONOTDELETE" val="pRvIONo.lOUmwn5stezsg5A"/>
</p:tagLst>
</file>

<file path=ppt/tags/tag3.xml><?xml version="1.0" encoding="utf-8"?>
<p:tagLst xmlns:a="http://schemas.openxmlformats.org/drawingml/2006/main" xmlns:r="http://schemas.openxmlformats.org/officeDocument/2006/relationships" xmlns:p="http://schemas.openxmlformats.org/presentationml/2006/main">
  <p:tag name="RESIZE" val="Yes"/>
  <p:tag name="THINKCELLSHAPEDONOTDELETE" val="p3z17uvce10mXRcVF0lj0M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xQZJgnm5EuQfJzqwIV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cmfnPo820.a7hdr6k5TSg"/>
</p:tagLst>
</file>

<file path=ppt/theme/theme1.xml><?xml version="1.0" encoding="utf-8"?>
<a:theme xmlns:a="http://schemas.openxmlformats.org/drawingml/2006/main" name="privacy-con-PPT template">
  <a:themeElements>
    <a:clrScheme name="privacy-con">
      <a:dk1>
        <a:sysClr val="windowText" lastClr="000000"/>
      </a:dk1>
      <a:lt1>
        <a:sysClr val="window" lastClr="FFFFFF"/>
      </a:lt1>
      <a:dk2>
        <a:srgbClr val="000000"/>
      </a:dk2>
      <a:lt2>
        <a:srgbClr val="0D4966"/>
      </a:lt2>
      <a:accent1>
        <a:srgbClr val="0D4966"/>
      </a:accent1>
      <a:accent2>
        <a:srgbClr val="0D4966"/>
      </a:accent2>
      <a:accent3>
        <a:srgbClr val="0D4966"/>
      </a:accent3>
      <a:accent4>
        <a:srgbClr val="0D4966"/>
      </a:accent4>
      <a:accent5>
        <a:srgbClr val="0D4966"/>
      </a:accent5>
      <a:accent6>
        <a:srgbClr val="0D4966"/>
      </a:accent6>
      <a:hlink>
        <a:srgbClr val="0D4966"/>
      </a:hlink>
      <a:folHlink>
        <a:srgbClr val="0D4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Gradient">
  <a:themeElements>
    <a:clrScheme name="Custom 9">
      <a:dk1>
        <a:srgbClr val="5CAC34"/>
      </a:dk1>
      <a:lt1>
        <a:srgbClr val="FFFFFF"/>
      </a:lt1>
      <a:dk2>
        <a:srgbClr val="6B6F71"/>
      </a:dk2>
      <a:lt2>
        <a:srgbClr val="FBB034"/>
      </a:lt2>
      <a:accent1>
        <a:srgbClr val="71BF44"/>
      </a:accent1>
      <a:accent2>
        <a:srgbClr val="1870B8"/>
      </a:accent2>
      <a:accent3>
        <a:srgbClr val="00B4F1"/>
      </a:accent3>
      <a:accent4>
        <a:srgbClr val="EF4044"/>
      </a:accent4>
      <a:accent5>
        <a:srgbClr val="E07521"/>
      </a:accent5>
      <a:accent6>
        <a:srgbClr val="936DAF"/>
      </a:accent6>
      <a:hlink>
        <a:srgbClr val="6CB644"/>
      </a:hlink>
      <a:folHlink>
        <a:srgbClr val="9071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ctr">
        <a:spAutoFit/>
      </a:bodyPr>
      <a:lstStyle>
        <a:defPPr algn="ctr">
          <a:lnSpc>
            <a:spcPct val="90000"/>
          </a:lnSpc>
          <a:defRPr sz="2800" dirty="0" smtClean="0">
            <a:solidFill>
              <a:schemeClr val="bg1"/>
            </a:solidFill>
          </a:defRPr>
        </a:defPPr>
      </a:lstStyle>
    </a:spDef>
    <a:lnDef>
      <a:spPr>
        <a:noFill/>
        <a:ln w="14288" cap="flat">
          <a:solidFill>
            <a:schemeClr val="tx2"/>
          </a:solidFill>
          <a:prstDash val="solid"/>
          <a:miter lim="800000"/>
          <a:headEnd/>
          <a:tailEnd/>
        </a:ln>
        <a:extLst>
          <a:ext uri="{909E8E84-426E-40DD-AFC4-6F175D3DCCD1}">
            <a14:hiddenFill xmlns:a14="http://schemas.microsoft.com/office/drawing/2010/main">
              <a:noFill/>
            </a14:hiddenFill>
          </a:ext>
        </a:extLst>
      </a:spPr>
      <a:bodyPr/>
      <a:lst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Institute">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U_general_red_LillySOP">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4 LFSOP PowerPoint template.potx" id="{4CDFDAD9-61C4-42E5-ABD4-D20A8E21A91A}" vid="{489EB984-4AF9-480C-84C4-1F2E2392BB98}"/>
    </a:ext>
  </a:extLst>
</a:theme>
</file>

<file path=ppt/theme/theme5.xml><?xml version="1.0" encoding="utf-8"?>
<a:theme xmlns:a="http://schemas.openxmlformats.org/drawingml/2006/main" name="2_IU_general_red_LillySOP">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2014 LFSOP PowerPoint template.potx" id="{4CDFDAD9-61C4-42E5-ABD4-D20A8E21A91A}" vid="{489EB984-4AF9-480C-84C4-1F2E2392BB98}"/>
    </a:ext>
  </a:extLst>
</a:theme>
</file>

<file path=ppt/theme/theme6.xml><?xml version="1.0" encoding="utf-8"?>
<a:theme xmlns:a="http://schemas.openxmlformats.org/drawingml/2006/main" name="Blank Presentation">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etrospect">
  <a:themeElements>
    <a:clrScheme name="IU Report">
      <a:dk1>
        <a:srgbClr val="000000"/>
      </a:dk1>
      <a:lt1>
        <a:srgbClr val="FFFFFF"/>
      </a:lt1>
      <a:dk2>
        <a:srgbClr val="696464"/>
      </a:dk2>
      <a:lt2>
        <a:srgbClr val="E9E5DC"/>
      </a:lt2>
      <a:accent1>
        <a:srgbClr val="53682B"/>
      </a:accent1>
      <a:accent2>
        <a:srgbClr val="9FB15A"/>
      </a:accent2>
      <a:accent3>
        <a:srgbClr val="2E4F75"/>
      </a:accent3>
      <a:accent4>
        <a:srgbClr val="48ACD6"/>
      </a:accent4>
      <a:accent5>
        <a:srgbClr val="F49650"/>
      </a:accent5>
      <a:accent6>
        <a:srgbClr val="BE5250"/>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8.xml><?xml version="1.0" encoding="utf-8"?>
<a:theme xmlns:a="http://schemas.openxmlformats.org/drawingml/2006/main" name="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IU Report">
    <a:dk1>
      <a:srgbClr val="000000"/>
    </a:dk1>
    <a:lt1>
      <a:srgbClr val="FFFFFF"/>
    </a:lt1>
    <a:dk2>
      <a:srgbClr val="696464"/>
    </a:dk2>
    <a:lt2>
      <a:srgbClr val="E9E5DC"/>
    </a:lt2>
    <a:accent1>
      <a:srgbClr val="53682B"/>
    </a:accent1>
    <a:accent2>
      <a:srgbClr val="9FB15A"/>
    </a:accent2>
    <a:accent3>
      <a:srgbClr val="2E4F75"/>
    </a:accent3>
    <a:accent4>
      <a:srgbClr val="48ACD6"/>
    </a:accent4>
    <a:accent5>
      <a:srgbClr val="F49650"/>
    </a:accent5>
    <a:accent6>
      <a:srgbClr val="BE5250"/>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ill 2">
    <a:dk1>
      <a:sysClr val="windowText" lastClr="000000"/>
    </a:dk1>
    <a:lt1>
      <a:sysClr val="window" lastClr="FFFFFF"/>
    </a:lt1>
    <a:dk2>
      <a:srgbClr val="262626"/>
    </a:dk2>
    <a:lt2>
      <a:srgbClr val="FFFFFF"/>
    </a:lt2>
    <a:accent1>
      <a:srgbClr val="005FAD"/>
    </a:accent1>
    <a:accent2>
      <a:srgbClr val="919A1A"/>
    </a:accent2>
    <a:accent3>
      <a:srgbClr val="F78F1E"/>
    </a:accent3>
    <a:accent4>
      <a:srgbClr val="5F5F5F"/>
    </a:accent4>
    <a:accent5>
      <a:srgbClr val="A4001D"/>
    </a:accent5>
    <a:accent6>
      <a:srgbClr val="E63B7A"/>
    </a:accent6>
    <a:hlink>
      <a:srgbClr val="000000"/>
    </a:hlink>
    <a:folHlink>
      <a:srgbClr val="000000"/>
    </a:folHlink>
  </a:clrScheme>
  <a:fontScheme name="Anat">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ill 2">
    <a:dk1>
      <a:sysClr val="windowText" lastClr="000000"/>
    </a:dk1>
    <a:lt1>
      <a:sysClr val="window" lastClr="FFFFFF"/>
    </a:lt1>
    <a:dk2>
      <a:srgbClr val="262626"/>
    </a:dk2>
    <a:lt2>
      <a:srgbClr val="FFFFFF"/>
    </a:lt2>
    <a:accent1>
      <a:srgbClr val="005FAD"/>
    </a:accent1>
    <a:accent2>
      <a:srgbClr val="919A1A"/>
    </a:accent2>
    <a:accent3>
      <a:srgbClr val="F78F1E"/>
    </a:accent3>
    <a:accent4>
      <a:srgbClr val="5F5F5F"/>
    </a:accent4>
    <a:accent5>
      <a:srgbClr val="A4001D"/>
    </a:accent5>
    <a:accent6>
      <a:srgbClr val="E63B7A"/>
    </a:accent6>
    <a:hlink>
      <a:srgbClr val="000000"/>
    </a:hlink>
    <a:folHlink>
      <a:srgbClr val="000000"/>
    </a:folHlink>
  </a:clrScheme>
  <a:fontScheme name="Anat">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IU Report">
    <a:dk1>
      <a:srgbClr val="000000"/>
    </a:dk1>
    <a:lt1>
      <a:srgbClr val="FFFFFF"/>
    </a:lt1>
    <a:dk2>
      <a:srgbClr val="696464"/>
    </a:dk2>
    <a:lt2>
      <a:srgbClr val="E9E5DC"/>
    </a:lt2>
    <a:accent1>
      <a:srgbClr val="53682B"/>
    </a:accent1>
    <a:accent2>
      <a:srgbClr val="9FB15A"/>
    </a:accent2>
    <a:accent3>
      <a:srgbClr val="2E4F75"/>
    </a:accent3>
    <a:accent4>
      <a:srgbClr val="48ACD6"/>
    </a:accent4>
    <a:accent5>
      <a:srgbClr val="F49650"/>
    </a:accent5>
    <a:accent6>
      <a:srgbClr val="BE5250"/>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276</TotalTime>
  <Words>5571</Words>
  <Application>Microsoft Office PowerPoint</Application>
  <PresentationFormat>On-screen Show (16:9)</PresentationFormat>
  <Paragraphs>723</Paragraphs>
  <Slides>60</Slides>
  <Notes>34</Notes>
  <HiddenSlides>0</HiddenSlides>
  <MMClips>0</MMClips>
  <ScaleCrop>false</ScaleCrop>
  <HeadingPairs>
    <vt:vector size="4" baseType="variant">
      <vt:variant>
        <vt:lpstr>Theme</vt:lpstr>
      </vt:variant>
      <vt:variant>
        <vt:i4>12</vt:i4>
      </vt:variant>
      <vt:variant>
        <vt:lpstr>Slide Titles</vt:lpstr>
      </vt:variant>
      <vt:variant>
        <vt:i4>60</vt:i4>
      </vt:variant>
    </vt:vector>
  </HeadingPairs>
  <TitlesOfParts>
    <vt:vector size="72" baseType="lpstr">
      <vt:lpstr>privacy-con-PPT template</vt:lpstr>
      <vt:lpstr>UrbanInstitute</vt:lpstr>
      <vt:lpstr>UI New Brand Basic 1</vt:lpstr>
      <vt:lpstr>IU_general_red_LillySOP</vt:lpstr>
      <vt:lpstr>2_IU_general_red_LillySOP</vt:lpstr>
      <vt:lpstr>Blank Presentation</vt:lpstr>
      <vt:lpstr>Retrospect</vt:lpstr>
      <vt:lpstr>BBB_Interior_Blue</vt:lpstr>
      <vt:lpstr>1_BBB_Interior_Blue</vt:lpstr>
      <vt:lpstr>2_BBB_Interior_Blue</vt:lpstr>
      <vt:lpstr>3_BBB_Interior_Blue</vt:lpstr>
      <vt:lpstr>1_Gradient</vt:lpstr>
      <vt:lpstr>The State of Giving Today – An Overview of Charities and Donors</vt:lpstr>
      <vt:lpstr>Trends in Civil Society  March 21, 2017 Give and Take: Consumers, Contributors, and Charity </vt:lpstr>
      <vt:lpstr>Types of Activities</vt:lpstr>
      <vt:lpstr>PowerPoint Presentation</vt:lpstr>
      <vt:lpstr>Characteristics of U.S. Nonprofits</vt:lpstr>
      <vt:lpstr>PowerPoint Presentation</vt:lpstr>
      <vt:lpstr>Nonprofits* 1.41 million 2013</vt:lpstr>
      <vt:lpstr>Economic Impact</vt:lpstr>
      <vt:lpstr>Charities*  293,103  2013</vt:lpstr>
      <vt:lpstr>Charitable Nonprofits by Type 2013</vt:lpstr>
      <vt:lpstr>Charities’ Expenses by Size 2013</vt:lpstr>
      <vt:lpstr>Charities’ Sources of Revenue 2013</vt:lpstr>
      <vt:lpstr>Government Contracts and Grants with Charitable Nonprofits</vt:lpstr>
      <vt:lpstr>  Charitable Foundations: 2013</vt:lpstr>
      <vt:lpstr>Volunteering 2014</vt:lpstr>
      <vt:lpstr>PowerPoint Presentation</vt:lpstr>
      <vt:lpstr>Estimated Distribution of Private Contributions  2015</vt:lpstr>
      <vt:lpstr>Civil Society Trends</vt:lpstr>
      <vt:lpstr>   Trends Affecting Civil Society</vt:lpstr>
      <vt:lpstr>Sector Research</vt:lpstr>
      <vt:lpstr>Sector Research</vt:lpstr>
      <vt:lpstr>What the Forms 990 Reveal    </vt:lpstr>
      <vt:lpstr>Utility of Forms 990 for Regulators    </vt:lpstr>
      <vt:lpstr>Utility of Forms 990 for Regulators    </vt:lpstr>
      <vt:lpstr>Utility of Forms 990     </vt:lpstr>
      <vt:lpstr>Conclusions</vt:lpstr>
      <vt:lpstr>PowerPoint Presentation</vt:lpstr>
      <vt:lpstr>References</vt:lpstr>
      <vt:lpstr>PowerPoint Presentation</vt:lpstr>
      <vt:lpstr>The State of Giving Today:  An Overview of Donors</vt:lpstr>
      <vt:lpstr>Today’s Presentation</vt:lpstr>
      <vt:lpstr>DATA TRENDS REVEAL CHANGING LANDSCAPE</vt:lpstr>
      <vt:lpstr>Philanthropy Now and in the Future</vt:lpstr>
      <vt:lpstr>GIVING USA</vt:lpstr>
      <vt:lpstr>Project and Content Scope</vt:lpstr>
      <vt:lpstr>Individuals Donate A Majority of Gifts 2015 Contributions: $373.25 Billion by Source </vt:lpstr>
      <vt:lpstr>Religion Receives A Majority of Contributions</vt:lpstr>
      <vt:lpstr>Trends in Charitable Giving by Source, 1975-2015</vt:lpstr>
      <vt:lpstr>Religious Giving Has Been Declining As Share of Total Donations Since the 1980s</vt:lpstr>
      <vt:lpstr>Data reveal impact of National and global  economic forces</vt:lpstr>
      <vt:lpstr>Giving Is Influenced by Economic Conditions: Total Giving, 19752015 (in Billions of Dollars)</vt:lpstr>
      <vt:lpstr>Total Giving As A Percentage of Gross Domestic Product, 19752015 (in Inflation-Adjusted Dollars, 2015 = $100)</vt:lpstr>
      <vt:lpstr>Individual Giving Remains Constant at  About 2% of Disposable Personal Income</vt:lpstr>
      <vt:lpstr>Overall Giving Fluctuates with S&amp;P 500</vt:lpstr>
      <vt:lpstr>PowerPoint Presentation</vt:lpstr>
      <vt:lpstr>DATA REVEAL Changing Donor motivations, expectations</vt:lpstr>
      <vt:lpstr>Philanthropy Panel Study (PPS)</vt:lpstr>
      <vt:lpstr>PowerPoint Presentation</vt:lpstr>
      <vt:lpstr>PowerPoint Presentation</vt:lpstr>
      <vt:lpstr>How High Net Worth Donors  Determine the Impact of Their Giving</vt:lpstr>
      <vt:lpstr>PowerPoint Presentation</vt:lpstr>
      <vt:lpstr>Impact of technology on philanthropy</vt:lpstr>
      <vt:lpstr>Impact of technology on philanthropy</vt:lpstr>
      <vt:lpstr>Online Giving:  A Small But Growing Piece of the Pie</vt:lpstr>
      <vt:lpstr>Crowdfunding As A New Tool of Fundraising</vt:lpstr>
      <vt:lpstr>Gender Differences in Crowdfunding Donors</vt:lpstr>
      <vt:lpstr>THE FUTURE OF PHILANTHROPY</vt:lpstr>
      <vt:lpstr>PowerPoint Presentation</vt:lpstr>
      <vt:lpstr>High Net Worth Households’ Future Giving Levels</vt:lpstr>
      <vt:lpstr>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Federal Trade Commission</dc:creator>
  <cp:lastModifiedBy>Kopec, Janice</cp:lastModifiedBy>
  <cp:revision>52</cp:revision>
  <dcterms:created xsi:type="dcterms:W3CDTF">2015-12-11T15:57:28Z</dcterms:created>
  <dcterms:modified xsi:type="dcterms:W3CDTF">2017-03-28T13:56:08Z</dcterms:modified>
</cp:coreProperties>
</file>