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7" r:id="rId2"/>
    <p:sldId id="258" r:id="rId3"/>
    <p:sldId id="281" r:id="rId4"/>
    <p:sldId id="282" r:id="rId5"/>
    <p:sldId id="264" r:id="rId6"/>
    <p:sldId id="288" r:id="rId7"/>
    <p:sldId id="259" r:id="rId8"/>
    <p:sldId id="262" r:id="rId9"/>
    <p:sldId id="273" r:id="rId10"/>
    <p:sldId id="296" r:id="rId11"/>
    <p:sldId id="283" r:id="rId12"/>
    <p:sldId id="297" r:id="rId13"/>
    <p:sldId id="299" r:id="rId14"/>
    <p:sldId id="285" r:id="rId15"/>
    <p:sldId id="289" r:id="rId16"/>
    <p:sldId id="287" r:id="rId17"/>
    <p:sldId id="290" r:id="rId18"/>
    <p:sldId id="29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1" autoAdjust="0"/>
    <p:restoredTop sz="70037" autoAdjust="0"/>
  </p:normalViewPr>
  <p:slideViewPr>
    <p:cSldViewPr snapToGrid="0" snapToObjects="1">
      <p:cViewPr varScale="1">
        <p:scale>
          <a:sx n="76" d="100"/>
          <a:sy n="76" d="100"/>
        </p:scale>
        <p:origin x="-2512" y="-112"/>
      </p:cViewPr>
      <p:guideLst>
        <p:guide orient="horz" pos="2160"/>
        <p:guide pos="2880"/>
      </p:guideLst>
    </p:cSldViewPr>
  </p:slideViewPr>
  <p:outlineViewPr>
    <p:cViewPr>
      <p:scale>
        <a:sx n="33" d="100"/>
        <a:sy n="33" d="100"/>
      </p:scale>
      <p:origin x="0" y="795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GretaBrandt:Downloads:greta-charts.xlsx" TargetMode="External"/><Relationship Id="rId3"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Macintosh%20HD:Users:GretaBrandt:Downloads:greta-charts.xlsx" TargetMode="External"/><Relationship Id="rId3"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Medical Group Concentration (2011) and 2015 Insurance Premiums in Covered California Rating Regions</a:t>
            </a:r>
          </a:p>
        </c:rich>
      </c:tx>
      <c:layout>
        <c:manualLayout>
          <c:xMode val="edge"/>
          <c:yMode val="edge"/>
          <c:x val="0.108074922452875"/>
          <c:y val="0.0"/>
        </c:manualLayout>
      </c:layout>
      <c:overlay val="0"/>
    </c:title>
    <c:autoTitleDeleted val="0"/>
    <c:plotArea>
      <c:layout>
        <c:manualLayout>
          <c:layoutTarget val="inner"/>
          <c:xMode val="edge"/>
          <c:yMode val="edge"/>
          <c:x val="0.165197926395057"/>
          <c:y val="0.126101800412339"/>
          <c:w val="0.798911288070152"/>
          <c:h val="0.675655573261368"/>
        </c:manualLayout>
      </c:layout>
      <c:scatterChart>
        <c:scatterStyle val="lineMarker"/>
        <c:varyColors val="0"/>
        <c:ser>
          <c:idx val="0"/>
          <c:order val="0"/>
          <c:tx>
            <c:strRef>
              <c:f>'greta-Charts'!$AH$1</c:f>
              <c:strCache>
                <c:ptCount val="1"/>
                <c:pt idx="0">
                  <c:v>Predicted by Med Group HHI</c:v>
                </c:pt>
              </c:strCache>
            </c:strRef>
          </c:tx>
          <c:spPr>
            <a:ln w="28575">
              <a:noFill/>
            </a:ln>
          </c:spPr>
          <c:trendline>
            <c:trendlineType val="log"/>
            <c:dispRSqr val="0"/>
            <c:dispEq val="0"/>
          </c:trendline>
          <c:xVal>
            <c:numRef>
              <c:f>'greta-Charts'!$AA$2:$AA$20</c:f>
              <c:numCache>
                <c:formatCode>General</c:formatCode>
                <c:ptCount val="19"/>
                <c:pt idx="0">
                  <c:v>668.6326836</c:v>
                </c:pt>
                <c:pt idx="1">
                  <c:v>552.6901961</c:v>
                </c:pt>
                <c:pt idx="2">
                  <c:v>820.7888903</c:v>
                </c:pt>
                <c:pt idx="3">
                  <c:v>1306.0</c:v>
                </c:pt>
                <c:pt idx="4">
                  <c:v>426.0</c:v>
                </c:pt>
                <c:pt idx="5">
                  <c:v>613.0</c:v>
                </c:pt>
                <c:pt idx="6">
                  <c:v>745.0</c:v>
                </c:pt>
                <c:pt idx="7">
                  <c:v>440.0</c:v>
                </c:pt>
                <c:pt idx="8">
                  <c:v>1609.0</c:v>
                </c:pt>
                <c:pt idx="9">
                  <c:v>946.9584636</c:v>
                </c:pt>
                <c:pt idx="10">
                  <c:v>159.3849082</c:v>
                </c:pt>
                <c:pt idx="11">
                  <c:v>190.0625</c:v>
                </c:pt>
                <c:pt idx="12">
                  <c:v>4631.535729</c:v>
                </c:pt>
                <c:pt idx="13">
                  <c:v>306.0</c:v>
                </c:pt>
                <c:pt idx="14">
                  <c:v>155.0</c:v>
                </c:pt>
                <c:pt idx="15">
                  <c:v>155.0</c:v>
                </c:pt>
                <c:pt idx="16">
                  <c:v>523.7615657999974</c:v>
                </c:pt>
                <c:pt idx="17">
                  <c:v>169.0</c:v>
                </c:pt>
                <c:pt idx="18">
                  <c:v>332.0</c:v>
                </c:pt>
              </c:numCache>
            </c:numRef>
          </c:xVal>
          <c:yVal>
            <c:numRef>
              <c:f>'greta-Charts'!$AH$2:$AH$20</c:f>
              <c:numCache>
                <c:formatCode>General</c:formatCode>
                <c:ptCount val="19"/>
                <c:pt idx="0">
                  <c:v>325.9682552201535</c:v>
                </c:pt>
                <c:pt idx="1">
                  <c:v>334.1867605411458</c:v>
                </c:pt>
                <c:pt idx="2">
                  <c:v>350.618942557716</c:v>
                </c:pt>
                <c:pt idx="3">
                  <c:v>400.2942893615235</c:v>
                </c:pt>
                <c:pt idx="4">
                  <c:v>332.5865077696821</c:v>
                </c:pt>
                <c:pt idx="5">
                  <c:v>349.7784660707904</c:v>
                </c:pt>
                <c:pt idx="6">
                  <c:v>382.5655457408932</c:v>
                </c:pt>
                <c:pt idx="7">
                  <c:v>378.7589549589291</c:v>
                </c:pt>
                <c:pt idx="8">
                  <c:v>367.1975549164862</c:v>
                </c:pt>
                <c:pt idx="9">
                  <c:v>340.392716641506</c:v>
                </c:pt>
                <c:pt idx="10">
                  <c:v>278.4114345514764</c:v>
                </c:pt>
                <c:pt idx="11">
                  <c:v>292.5981014458871</c:v>
                </c:pt>
                <c:pt idx="12">
                  <c:v>403.3481158020736</c:v>
                </c:pt>
                <c:pt idx="13">
                  <c:v>304.23486945551</c:v>
                </c:pt>
                <c:pt idx="14">
                  <c:v>295.5978749173505</c:v>
                </c:pt>
                <c:pt idx="15">
                  <c:v>295.5978749173505</c:v>
                </c:pt>
                <c:pt idx="16">
                  <c:v>319.9292891596796</c:v>
                </c:pt>
                <c:pt idx="17">
                  <c:v>296.6046181857967</c:v>
                </c:pt>
                <c:pt idx="18">
                  <c:v>319.7693644995967</c:v>
                </c:pt>
              </c:numCache>
            </c:numRef>
          </c:yVal>
          <c:smooth val="0"/>
        </c:ser>
        <c:dLbls>
          <c:showLegendKey val="0"/>
          <c:showVal val="0"/>
          <c:showCatName val="0"/>
          <c:showSerName val="0"/>
          <c:showPercent val="0"/>
          <c:showBubbleSize val="0"/>
        </c:dLbls>
        <c:axId val="2137935240"/>
        <c:axId val="2137940504"/>
      </c:scatterChart>
      <c:valAx>
        <c:axId val="2137935240"/>
        <c:scaling>
          <c:orientation val="minMax"/>
        </c:scaling>
        <c:delete val="0"/>
        <c:axPos val="b"/>
        <c:title>
          <c:tx>
            <c:rich>
              <a:bodyPr/>
              <a:lstStyle/>
              <a:p>
                <a:pPr>
                  <a:defRPr/>
                </a:pPr>
                <a:r>
                  <a:rPr lang="en-US"/>
                  <a:t>Herfindahl-Hirschman Index (HHI) Medical Groups</a:t>
                </a:r>
              </a:p>
            </c:rich>
          </c:tx>
          <c:layout/>
          <c:overlay val="0"/>
        </c:title>
        <c:numFmt formatCode="General" sourceLinked="1"/>
        <c:majorTickMark val="out"/>
        <c:minorTickMark val="none"/>
        <c:tickLblPos val="nextTo"/>
        <c:crossAx val="2137940504"/>
        <c:crosses val="autoZero"/>
        <c:crossBetween val="midCat"/>
      </c:valAx>
      <c:valAx>
        <c:axId val="2137940504"/>
        <c:scaling>
          <c:orientation val="minMax"/>
          <c:min val="250.0"/>
        </c:scaling>
        <c:delete val="0"/>
        <c:axPos val="l"/>
        <c:majorGridlines/>
        <c:title>
          <c:tx>
            <c:rich>
              <a:bodyPr rot="-5400000" vert="horz"/>
              <a:lstStyle/>
              <a:p>
                <a:pPr>
                  <a:defRPr/>
                </a:pPr>
                <a:r>
                  <a:rPr lang="en-US"/>
                  <a:t>Predicted Average Premium for a 40-Year-Old Individual in a Silver Plan</a:t>
                </a:r>
              </a:p>
            </c:rich>
          </c:tx>
          <c:layout>
            <c:manualLayout>
              <c:xMode val="edge"/>
              <c:yMode val="edge"/>
              <c:x val="0.0161670416197975"/>
              <c:y val="0.0784828212262941"/>
            </c:manualLayout>
          </c:layout>
          <c:overlay val="0"/>
        </c:title>
        <c:numFmt formatCode="&quot;$&quot;#,##0" sourceLinked="0"/>
        <c:majorTickMark val="out"/>
        <c:minorTickMark val="none"/>
        <c:tickLblPos val="nextTo"/>
        <c:crossAx val="2137935240"/>
        <c:crosses val="autoZero"/>
        <c:crossBetween val="midCat"/>
      </c:valAx>
    </c:plotArea>
    <c:plotVisOnly val="1"/>
    <c:dispBlanksAs val="gap"/>
    <c:showDLblsOverMax val="0"/>
  </c:chart>
  <c:txPr>
    <a:bodyPr/>
    <a:lstStyle/>
    <a:p>
      <a:pPr>
        <a:defRPr sz="1400"/>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Hospital Concentration (2010) and 2015 Insurance Premiums in Covered California Rating Regions</a:t>
            </a:r>
          </a:p>
        </c:rich>
      </c:tx>
      <c:layout>
        <c:manualLayout>
          <c:xMode val="edge"/>
          <c:yMode val="edge"/>
          <c:x val="0.160542588426447"/>
          <c:y val="0.0"/>
        </c:manualLayout>
      </c:layout>
      <c:overlay val="0"/>
    </c:title>
    <c:autoTitleDeleted val="0"/>
    <c:plotArea>
      <c:layout>
        <c:manualLayout>
          <c:layoutTarget val="inner"/>
          <c:xMode val="edge"/>
          <c:yMode val="edge"/>
          <c:x val="0.151093452659923"/>
          <c:y val="0.127598986024183"/>
          <c:w val="0.812353090369005"/>
          <c:h val="0.647942532834544"/>
        </c:manualLayout>
      </c:layout>
      <c:scatterChart>
        <c:scatterStyle val="lineMarker"/>
        <c:varyColors val="0"/>
        <c:ser>
          <c:idx val="0"/>
          <c:order val="0"/>
          <c:tx>
            <c:strRef>
              <c:f>'greta-Charts'!$AG$1</c:f>
              <c:strCache>
                <c:ptCount val="1"/>
                <c:pt idx="0">
                  <c:v>Predicted by Hospital HHI</c:v>
                </c:pt>
              </c:strCache>
            </c:strRef>
          </c:tx>
          <c:spPr>
            <a:ln w="28575">
              <a:noFill/>
            </a:ln>
          </c:spPr>
          <c:trendline>
            <c:trendlineType val="log"/>
            <c:dispRSqr val="0"/>
            <c:dispEq val="0"/>
          </c:trendline>
          <c:xVal>
            <c:numRef>
              <c:f>'greta-Charts'!$Z$2:$Z$20</c:f>
              <c:numCache>
                <c:formatCode>General</c:formatCode>
                <c:ptCount val="19"/>
                <c:pt idx="0">
                  <c:v>5574.150377</c:v>
                </c:pt>
                <c:pt idx="1">
                  <c:v>3560.126188</c:v>
                </c:pt>
                <c:pt idx="2">
                  <c:v>2650.937377</c:v>
                </c:pt>
                <c:pt idx="3">
                  <c:v>1397.66</c:v>
                </c:pt>
                <c:pt idx="4">
                  <c:v>1333.722</c:v>
                </c:pt>
                <c:pt idx="5">
                  <c:v>965.3059999999994</c:v>
                </c:pt>
                <c:pt idx="6">
                  <c:v>1164.102</c:v>
                </c:pt>
                <c:pt idx="7">
                  <c:v>1880.686</c:v>
                </c:pt>
                <c:pt idx="8">
                  <c:v>5246.639</c:v>
                </c:pt>
                <c:pt idx="9">
                  <c:v>3353.119039</c:v>
                </c:pt>
                <c:pt idx="10">
                  <c:v>2437.442542</c:v>
                </c:pt>
                <c:pt idx="11">
                  <c:v>2606.362458</c:v>
                </c:pt>
                <c:pt idx="12">
                  <c:v>7013.434151999999</c:v>
                </c:pt>
                <c:pt idx="13">
                  <c:v>1445.605</c:v>
                </c:pt>
                <c:pt idx="14">
                  <c:v>148.537</c:v>
                </c:pt>
                <c:pt idx="15">
                  <c:v>148.537</c:v>
                </c:pt>
                <c:pt idx="16">
                  <c:v>1020.060274</c:v>
                </c:pt>
                <c:pt idx="17">
                  <c:v>484.835</c:v>
                </c:pt>
                <c:pt idx="18">
                  <c:v>481.297</c:v>
                </c:pt>
              </c:numCache>
            </c:numRef>
          </c:xVal>
          <c:yVal>
            <c:numRef>
              <c:f>'greta-Charts'!$AG$2:$AG$20</c:f>
              <c:numCache>
                <c:formatCode>General</c:formatCode>
                <c:ptCount val="19"/>
                <c:pt idx="0">
                  <c:v>352.8700998093456</c:v>
                </c:pt>
                <c:pt idx="1">
                  <c:v>361.513722222462</c:v>
                </c:pt>
                <c:pt idx="2">
                  <c:v>352.0594312060477</c:v>
                </c:pt>
                <c:pt idx="3">
                  <c:v>372.4489569096887</c:v>
                </c:pt>
                <c:pt idx="4">
                  <c:v>337.9506909238128</c:v>
                </c:pt>
                <c:pt idx="5">
                  <c:v>331.225694660973</c:v>
                </c:pt>
                <c:pt idx="6">
                  <c:v>375.5907050163225</c:v>
                </c:pt>
                <c:pt idx="7">
                  <c:v>427.177663301607</c:v>
                </c:pt>
                <c:pt idx="8">
                  <c:v>361.7306955412803</c:v>
                </c:pt>
                <c:pt idx="9">
                  <c:v>336.1979085148736</c:v>
                </c:pt>
                <c:pt idx="10">
                  <c:v>324.829360555168</c:v>
                </c:pt>
                <c:pt idx="11">
                  <c:v>342.7838247727726</c:v>
                </c:pt>
                <c:pt idx="12">
                  <c:v>358.7766320507384</c:v>
                </c:pt>
                <c:pt idx="13">
                  <c:v>314.4421133817503</c:v>
                </c:pt>
                <c:pt idx="14">
                  <c:v>265.2306964721316</c:v>
                </c:pt>
                <c:pt idx="15">
                  <c:v>265.2306964721316</c:v>
                </c:pt>
                <c:pt idx="16">
                  <c:v>298.001941027711</c:v>
                </c:pt>
                <c:pt idx="17">
                  <c:v>298.2702635016375</c:v>
                </c:pt>
                <c:pt idx="18">
                  <c:v>297.5850302159359</c:v>
                </c:pt>
              </c:numCache>
            </c:numRef>
          </c:yVal>
          <c:smooth val="0"/>
        </c:ser>
        <c:dLbls>
          <c:showLegendKey val="0"/>
          <c:showVal val="0"/>
          <c:showCatName val="0"/>
          <c:showSerName val="0"/>
          <c:showPercent val="0"/>
          <c:showBubbleSize val="0"/>
        </c:dLbls>
        <c:axId val="2099865672"/>
        <c:axId val="2099855704"/>
      </c:scatterChart>
      <c:valAx>
        <c:axId val="2099865672"/>
        <c:scaling>
          <c:orientation val="minMax"/>
        </c:scaling>
        <c:delete val="0"/>
        <c:axPos val="b"/>
        <c:title>
          <c:tx>
            <c:rich>
              <a:bodyPr/>
              <a:lstStyle/>
              <a:p>
                <a:pPr>
                  <a:defRPr/>
                </a:pPr>
                <a:r>
                  <a:rPr lang="en-US"/>
                  <a:t>Herfindahl-Hirschman Index (HHI) of Hospitals</a:t>
                </a:r>
              </a:p>
            </c:rich>
          </c:tx>
          <c:layout/>
          <c:overlay val="0"/>
        </c:title>
        <c:numFmt formatCode="General" sourceLinked="1"/>
        <c:majorTickMark val="out"/>
        <c:minorTickMark val="none"/>
        <c:tickLblPos val="nextTo"/>
        <c:crossAx val="2099855704"/>
        <c:crosses val="autoZero"/>
        <c:crossBetween val="midCat"/>
      </c:valAx>
      <c:valAx>
        <c:axId val="2099855704"/>
        <c:scaling>
          <c:orientation val="minMax"/>
          <c:min val="250.0"/>
        </c:scaling>
        <c:delete val="0"/>
        <c:axPos val="l"/>
        <c:majorGridlines/>
        <c:title>
          <c:tx>
            <c:rich>
              <a:bodyPr rot="-5400000" vert="horz"/>
              <a:lstStyle/>
              <a:p>
                <a:pPr>
                  <a:defRPr/>
                </a:pPr>
                <a:r>
                  <a:rPr lang="en-US"/>
                  <a:t>Predicted Average Premium for a 40-Year-Old Individual in a Silver Plan</a:t>
                </a:r>
              </a:p>
            </c:rich>
          </c:tx>
          <c:layout>
            <c:manualLayout>
              <c:xMode val="edge"/>
              <c:yMode val="edge"/>
              <c:x val="0.0125826459192601"/>
              <c:y val="0.0818316620678825"/>
            </c:manualLayout>
          </c:layout>
          <c:overlay val="0"/>
        </c:title>
        <c:numFmt formatCode="&quot;$&quot;#,##0" sourceLinked="0"/>
        <c:majorTickMark val="out"/>
        <c:minorTickMark val="none"/>
        <c:tickLblPos val="nextTo"/>
        <c:crossAx val="2099865672"/>
        <c:crosses val="autoZero"/>
        <c:crossBetween val="midCat"/>
      </c:valAx>
    </c:plotArea>
    <c:plotVisOnly val="1"/>
    <c:dispBlanksAs val="gap"/>
    <c:showDLblsOverMax val="0"/>
  </c:chart>
  <c:txPr>
    <a:bodyPr/>
    <a:lstStyle/>
    <a:p>
      <a:pPr>
        <a:defRPr sz="1400"/>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0.03088</cdr:x>
      <cdr:y>0.92435</cdr:y>
    </cdr:from>
    <cdr:to>
      <cdr:x>1</cdr:x>
      <cdr:y>1</cdr:y>
    </cdr:to>
    <cdr:sp macro="" textlink="">
      <cdr:nvSpPr>
        <cdr:cNvPr id="3" name="TextBox 6"/>
        <cdr:cNvSpPr txBox="1"/>
      </cdr:nvSpPr>
      <cdr:spPr>
        <a:xfrm xmlns:a="http://schemas.openxmlformats.org/drawingml/2006/main">
          <a:off x="236049" y="4667816"/>
          <a:ext cx="7408030" cy="382001"/>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t>Sources: Authors'</a:t>
          </a:r>
          <a:r>
            <a:rPr lang="en-US" sz="1000" baseline="0" dirty="0"/>
            <a:t> calculations based on </a:t>
          </a:r>
          <a:r>
            <a:rPr lang="en-US" sz="1000" dirty="0">
              <a:solidFill>
                <a:schemeClr val="dk1"/>
              </a:solidFill>
              <a:effectLst/>
              <a:latin typeface="+mn-lt"/>
              <a:ea typeface="+mn-ea"/>
              <a:cs typeface="+mn-cs"/>
            </a:rPr>
            <a:t>Covered California Health Insurance Companies and Plan Rates for 2015, July 31, 2014;</a:t>
          </a:r>
          <a:r>
            <a:rPr lang="en-US" sz="1000" baseline="0" dirty="0">
              <a:solidFill>
                <a:schemeClr val="dk1"/>
              </a:solidFill>
              <a:effectLst/>
              <a:latin typeface="+mn-lt"/>
              <a:ea typeface="+mn-ea"/>
              <a:cs typeface="+mn-cs"/>
            </a:rPr>
            <a:t> </a:t>
          </a:r>
          <a:r>
            <a:rPr lang="en-US" sz="1000" dirty="0">
              <a:solidFill>
                <a:schemeClr val="dk1"/>
              </a:solidFill>
              <a:effectLst/>
              <a:latin typeface="+mn-lt"/>
              <a:ea typeface="+mn-ea"/>
              <a:cs typeface="+mn-cs"/>
            </a:rPr>
            <a:t>United States Department of Labor, Bureau of Labor Statistics; </a:t>
          </a:r>
          <a:r>
            <a:rPr lang="en-US" sz="1000" baseline="0" dirty="0">
              <a:solidFill>
                <a:schemeClr val="dk1"/>
              </a:solidFill>
              <a:effectLst/>
              <a:latin typeface="+mn-lt"/>
              <a:ea typeface="+mn-ea"/>
              <a:cs typeface="+mn-cs"/>
            </a:rPr>
            <a:t> </a:t>
          </a:r>
          <a:r>
            <a:rPr lang="en-US" sz="1000" dirty="0">
              <a:solidFill>
                <a:schemeClr val="dk1"/>
              </a:solidFill>
              <a:effectLst/>
              <a:latin typeface="+mn-lt"/>
              <a:ea typeface="+mn-ea"/>
              <a:cs typeface="+mn-cs"/>
            </a:rPr>
            <a:t>IMS Physician Insights database, 2011</a:t>
          </a:r>
          <a:endParaRPr lang="en-US" sz="1000" dirty="0"/>
        </a:p>
      </cdr:txBody>
    </cdr:sp>
  </cdr:relSizeAnchor>
  <cdr:relSizeAnchor xmlns:cdr="http://schemas.openxmlformats.org/drawingml/2006/chartDrawing">
    <cdr:from>
      <cdr:x>0.61402</cdr:x>
      <cdr:y>0.28306</cdr:y>
    </cdr:from>
    <cdr:to>
      <cdr:x>0.8986</cdr:x>
      <cdr:y>0.36362</cdr:y>
    </cdr:to>
    <cdr:sp macro="" textlink="">
      <cdr:nvSpPr>
        <cdr:cNvPr id="4" name="TextBox 1"/>
        <cdr:cNvSpPr txBox="1"/>
      </cdr:nvSpPr>
      <cdr:spPr>
        <a:xfrm xmlns:a="http://schemas.openxmlformats.org/drawingml/2006/main">
          <a:off x="4693582" y="1429391"/>
          <a:ext cx="2175352" cy="4068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dirty="0"/>
            <a:t>Adjusted  </a:t>
          </a:r>
          <a:r>
            <a:rPr lang="en-US" sz="1600" dirty="0">
              <a:effectLst/>
              <a:latin typeface="+mn-lt"/>
              <a:ea typeface="+mn-ea"/>
              <a:cs typeface="+mn-cs"/>
            </a:rPr>
            <a:t>R</a:t>
          </a:r>
          <a:r>
            <a:rPr lang="en-US" sz="1600" baseline="30000" dirty="0">
              <a:effectLst/>
              <a:latin typeface="+mn-lt"/>
              <a:ea typeface="+mn-ea"/>
              <a:cs typeface="+mn-cs"/>
            </a:rPr>
            <a:t>2</a:t>
          </a:r>
          <a:r>
            <a:rPr lang="en-US" sz="1600" dirty="0">
              <a:effectLst/>
              <a:latin typeface="+mn-lt"/>
              <a:ea typeface="+mn-ea"/>
              <a:cs typeface="+mn-cs"/>
            </a:rPr>
            <a:t>:</a:t>
          </a:r>
          <a:r>
            <a:rPr lang="en-US" sz="1600" dirty="0"/>
            <a:t>  0.6052</a:t>
          </a:r>
        </a:p>
      </cdr:txBody>
    </cdr:sp>
  </cdr:relSizeAnchor>
</c:userShapes>
</file>

<file path=ppt/drawings/drawing2.xml><?xml version="1.0" encoding="utf-8"?>
<c:userShapes xmlns:c="http://schemas.openxmlformats.org/drawingml/2006/chart">
  <cdr:relSizeAnchor xmlns:cdr="http://schemas.openxmlformats.org/drawingml/2006/chartDrawing">
    <cdr:from>
      <cdr:x>0.01786</cdr:x>
      <cdr:y>0.9099</cdr:y>
    </cdr:from>
    <cdr:to>
      <cdr:x>0.98047</cdr:x>
      <cdr:y>0.99663</cdr:y>
    </cdr:to>
    <cdr:sp macro="" textlink="">
      <cdr:nvSpPr>
        <cdr:cNvPr id="3" name="TextBox 6"/>
        <cdr:cNvSpPr txBox="1"/>
      </cdr:nvSpPr>
      <cdr:spPr>
        <a:xfrm xmlns:a="http://schemas.openxmlformats.org/drawingml/2006/main">
          <a:off x="138865" y="4506065"/>
          <a:ext cx="7484474" cy="429500"/>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000" dirty="0"/>
            <a:t>Sources: Authors'</a:t>
          </a:r>
          <a:r>
            <a:rPr lang="en-US" sz="1000" baseline="0" dirty="0"/>
            <a:t> calculations based on </a:t>
          </a:r>
          <a:r>
            <a:rPr lang="en-US" sz="1000" dirty="0">
              <a:solidFill>
                <a:schemeClr val="dk1"/>
              </a:solidFill>
              <a:effectLst/>
              <a:latin typeface="+mn-lt"/>
              <a:ea typeface="+mn-ea"/>
              <a:cs typeface="+mn-cs"/>
            </a:rPr>
            <a:t>Covered California Health Insurance Companies and Plan Rates for 2015, July 31, 2014;</a:t>
          </a:r>
          <a:r>
            <a:rPr lang="en-US" sz="1000" baseline="0" dirty="0">
              <a:solidFill>
                <a:schemeClr val="dk1"/>
              </a:solidFill>
              <a:effectLst/>
              <a:latin typeface="+mn-lt"/>
              <a:ea typeface="+mn-ea"/>
              <a:cs typeface="+mn-cs"/>
            </a:rPr>
            <a:t> </a:t>
          </a:r>
          <a:r>
            <a:rPr lang="en-US" sz="1000" dirty="0">
              <a:solidFill>
                <a:schemeClr val="dk1"/>
              </a:solidFill>
              <a:effectLst/>
              <a:latin typeface="+mn-lt"/>
              <a:ea typeface="+mn-ea"/>
              <a:cs typeface="+mn-cs"/>
            </a:rPr>
            <a:t>United States Department of Labor, Bureau of Labor Statistics; </a:t>
          </a:r>
          <a:r>
            <a:rPr lang="en-US" sz="1000" baseline="0" dirty="0">
              <a:solidFill>
                <a:schemeClr val="dk1"/>
              </a:solidFill>
              <a:effectLst/>
              <a:latin typeface="+mn-lt"/>
              <a:ea typeface="+mn-ea"/>
              <a:cs typeface="+mn-cs"/>
            </a:rPr>
            <a:t> </a:t>
          </a:r>
          <a:r>
            <a:rPr lang="en-US" sz="1000" dirty="0">
              <a:solidFill>
                <a:schemeClr val="dk1"/>
              </a:solidFill>
              <a:effectLst/>
              <a:latin typeface="+mn-lt"/>
              <a:ea typeface="+mn-ea"/>
              <a:cs typeface="+mn-cs"/>
            </a:rPr>
            <a:t>American Hospital Association’s Annual Hospital Survey, 2010 </a:t>
          </a:r>
          <a:endParaRPr lang="en-US" sz="1000" dirty="0"/>
        </a:p>
      </cdr:txBody>
    </cdr:sp>
  </cdr:relSizeAnchor>
  <cdr:relSizeAnchor xmlns:cdr="http://schemas.openxmlformats.org/drawingml/2006/chartDrawing">
    <cdr:from>
      <cdr:x>0.5887</cdr:x>
      <cdr:y>0.24376</cdr:y>
    </cdr:from>
    <cdr:to>
      <cdr:x>0.89122</cdr:x>
      <cdr:y>0.30211</cdr:y>
    </cdr:to>
    <cdr:sp macro="" textlink="">
      <cdr:nvSpPr>
        <cdr:cNvPr id="4" name="TextBox 1"/>
        <cdr:cNvSpPr txBox="1"/>
      </cdr:nvSpPr>
      <cdr:spPr>
        <a:xfrm xmlns:a="http://schemas.openxmlformats.org/drawingml/2006/main">
          <a:off x="4577253" y="1207140"/>
          <a:ext cx="2352150" cy="2889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dirty="0"/>
            <a:t>Adjusted  </a:t>
          </a:r>
          <a:r>
            <a:rPr lang="en-US" sz="1600" dirty="0">
              <a:effectLst/>
              <a:latin typeface="+mn-lt"/>
              <a:ea typeface="+mn-ea"/>
              <a:cs typeface="+mn-cs"/>
            </a:rPr>
            <a:t>R</a:t>
          </a:r>
          <a:r>
            <a:rPr lang="en-US" sz="1600" baseline="30000" dirty="0">
              <a:effectLst/>
              <a:latin typeface="+mn-lt"/>
              <a:ea typeface="+mn-ea"/>
              <a:cs typeface="+mn-cs"/>
            </a:rPr>
            <a:t>2</a:t>
          </a:r>
          <a:r>
            <a:rPr lang="en-US" sz="1600" dirty="0">
              <a:effectLst/>
              <a:latin typeface="+mn-lt"/>
              <a:ea typeface="+mn-ea"/>
              <a:cs typeface="+mn-cs"/>
            </a:rPr>
            <a:t>:</a:t>
          </a:r>
          <a:r>
            <a:rPr lang="en-US" sz="1600" dirty="0"/>
            <a:t>  0.742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0928A-84D0-C343-804B-11C4BA19D3BD}" type="datetimeFigureOut">
              <a:rPr lang="en-US" smtClean="0"/>
              <a:t>2/17/15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AD336E-499F-6C45-BE66-E1B501577EBC}" type="slidenum">
              <a:rPr lang="en-US" smtClean="0"/>
              <a:t>‹#›</a:t>
            </a:fld>
            <a:endParaRPr lang="en-US"/>
          </a:p>
        </p:txBody>
      </p:sp>
    </p:spTree>
    <p:extLst>
      <p:ext uri="{BB962C8B-B14F-4D97-AF65-F5344CB8AC3E}">
        <p14:creationId xmlns:p14="http://schemas.microsoft.com/office/powerpoint/2010/main" val="28182007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 Id="rId3" Type="http://schemas.openxmlformats.org/officeDocument/2006/relationships/hyperlink" Target="http://hbex.coveredca.com/data-research/"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ln/>
        </p:spPr>
      </p:sp>
      <p:sp>
        <p:nvSpPr>
          <p:cNvPr id="450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AD336E-499F-6C45-BE66-E1B501577EBC}" type="slidenum">
              <a:rPr lang="en-US" smtClean="0"/>
              <a:t>10</a:t>
            </a:fld>
            <a:endParaRPr lang="en-US"/>
          </a:p>
        </p:txBody>
      </p:sp>
    </p:spTree>
    <p:extLst>
      <p:ext uri="{BB962C8B-B14F-4D97-AF65-F5344CB8AC3E}">
        <p14:creationId xmlns:p14="http://schemas.microsoft.com/office/powerpoint/2010/main" val="3377088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3" indent="0" algn="l" defTabSz="457200" rtl="0" eaLnBrk="1" fontAlgn="auto" latinLnBrk="0" hangingPunct="1">
              <a:lnSpc>
                <a:spcPct val="100000"/>
              </a:lnSpc>
              <a:spcBef>
                <a:spcPts val="0"/>
              </a:spcBef>
              <a:spcAft>
                <a:spcPts val="0"/>
              </a:spcAft>
              <a:buClrTx/>
              <a:buSzTx/>
              <a:buFont typeface="Arial"/>
              <a:buNone/>
              <a:tabLst/>
              <a:defRPr/>
            </a:pPr>
            <a:r>
              <a:rPr lang="en-US" sz="1200" kern="1200" dirty="0" smtClean="0">
                <a:solidFill>
                  <a:schemeClr val="tx1"/>
                </a:solidFill>
                <a:latin typeface="+mn-lt"/>
                <a:ea typeface="+mn-ea"/>
                <a:cs typeface="+mn-cs"/>
              </a:rPr>
              <a:t>Rating</a:t>
            </a:r>
            <a:r>
              <a:rPr lang="en-US" sz="1200" kern="1200" baseline="0" dirty="0" smtClean="0">
                <a:solidFill>
                  <a:schemeClr val="tx1"/>
                </a:solidFill>
                <a:latin typeface="+mn-lt"/>
                <a:ea typeface="+mn-ea"/>
                <a:cs typeface="+mn-cs"/>
              </a:rPr>
              <a:t> regions are </a:t>
            </a:r>
            <a:r>
              <a:rPr lang="en-US" sz="800" kern="1200" dirty="0" smtClean="0">
                <a:solidFill>
                  <a:schemeClr val="tx1"/>
                </a:solidFill>
                <a:latin typeface="+mn-lt"/>
                <a:ea typeface="+mn-ea"/>
                <a:cs typeface="+mn-cs"/>
              </a:rPr>
              <a:t>which are counties or collection of counties used by Covered California to determine premium rates </a:t>
            </a:r>
          </a:p>
          <a:p>
            <a:pPr marL="0" indent="0">
              <a:buFont typeface="Arial"/>
              <a:buNone/>
            </a:pPr>
            <a:endParaRPr lang="en-US" dirty="0" smtClean="0"/>
          </a:p>
          <a:p>
            <a:pPr marL="171450" indent="-171450">
              <a:buFont typeface="Arial"/>
              <a:buChar char="•"/>
            </a:pPr>
            <a:r>
              <a:rPr lang="en-US" dirty="0" smtClean="0"/>
              <a:t>Health plan HHI was calculated using regional market shares of Covered California health plans</a:t>
            </a:r>
          </a:p>
          <a:p>
            <a:pPr marL="171450" indent="-171450">
              <a:buFont typeface="Arial"/>
              <a:buChar char="•"/>
            </a:pPr>
            <a:r>
              <a:rPr lang="en-US" dirty="0" smtClean="0"/>
              <a:t>Medical group HHI was calculated using county-level data from the 2011 IMS Physician Insights database, with group size determining market share </a:t>
            </a:r>
          </a:p>
          <a:p>
            <a:pPr marL="171450" indent="-171450">
              <a:buFont typeface="Arial"/>
              <a:buChar char="•"/>
            </a:pPr>
            <a:r>
              <a:rPr lang="en-US" dirty="0" smtClean="0"/>
              <a:t>Used American Hospital Association’s 2010 Annual Hospital Survey data to calculate a county hospital HHI using hospital beds at the county level </a:t>
            </a:r>
          </a:p>
          <a:p>
            <a:pPr marL="0" indent="0">
              <a:buFont typeface="Arial"/>
              <a:buNone/>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Premium</a:t>
            </a:r>
            <a:r>
              <a:rPr lang="en-US" baseline="0" dirty="0" smtClean="0"/>
              <a:t> Rate Analysis </a:t>
            </a:r>
            <a:endParaRPr lang="en-US" dirty="0" smtClean="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Analyzed silver and bronze premium rates for analysis because these enrollment in these tiers accounted for 88% of total enrollment in 2014</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Analyzed the total premium rates for individuals without considering the amount of premium assistance (APTC) for a 40-year-old in the silver and bronze tiers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Enrollment in the silver and bronze tiers accounted for 88% of total enrollment in 2014</a:t>
            </a:r>
          </a:p>
          <a:p>
            <a:pPr marL="171450" indent="-171450">
              <a:buFont typeface="Arial"/>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8FAD336E-499F-6C45-BE66-E1B501577EBC}" type="slidenum">
              <a:rPr lang="en-US" smtClean="0"/>
              <a:t>11</a:t>
            </a:fld>
            <a:endParaRPr lang="en-US"/>
          </a:p>
        </p:txBody>
      </p:sp>
    </p:spTree>
    <p:extLst>
      <p:ext uri="{BB962C8B-B14F-4D97-AF65-F5344CB8AC3E}">
        <p14:creationId xmlns:p14="http://schemas.microsoft.com/office/powerpoint/2010/main" val="66972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0" dirty="0" smtClean="0"/>
              <a:t>Data sources</a:t>
            </a:r>
            <a:r>
              <a:rPr lang="en-US" b="0" baseline="0" dirty="0" smtClean="0"/>
              <a:t>: </a:t>
            </a:r>
            <a:r>
              <a:rPr lang="en-US" sz="1200" dirty="0" smtClean="0"/>
              <a:t>Authors'</a:t>
            </a:r>
            <a:r>
              <a:rPr lang="en-US" sz="1200" baseline="0" dirty="0" smtClean="0"/>
              <a:t> calculations based on </a:t>
            </a:r>
            <a:r>
              <a:rPr lang="en-US" sz="1200" dirty="0" smtClean="0">
                <a:solidFill>
                  <a:schemeClr val="dk1"/>
                </a:solidFill>
                <a:effectLst/>
                <a:latin typeface="+mn-lt"/>
                <a:ea typeface="+mn-ea"/>
                <a:cs typeface="+mn-cs"/>
              </a:rPr>
              <a:t>Covered California Health Insurance Companies and Plan Rates for 2015, July 31, 2014;</a:t>
            </a:r>
            <a:r>
              <a:rPr lang="en-US" sz="1200" baseline="0" dirty="0" smtClean="0">
                <a:solidFill>
                  <a:schemeClr val="dk1"/>
                </a:solidFill>
                <a:effectLst/>
                <a:latin typeface="+mn-lt"/>
                <a:ea typeface="+mn-ea"/>
                <a:cs typeface="+mn-cs"/>
              </a:rPr>
              <a:t> </a:t>
            </a:r>
            <a:r>
              <a:rPr lang="en-US" sz="1200" dirty="0" smtClean="0">
                <a:solidFill>
                  <a:schemeClr val="dk1"/>
                </a:solidFill>
                <a:effectLst/>
                <a:latin typeface="+mn-lt"/>
                <a:ea typeface="+mn-ea"/>
                <a:cs typeface="+mn-cs"/>
              </a:rPr>
              <a:t>United States Department of Labor, Bureau of Labor Statistics; </a:t>
            </a:r>
            <a:r>
              <a:rPr lang="en-US" sz="1200" baseline="0" dirty="0" smtClean="0">
                <a:solidFill>
                  <a:schemeClr val="dk1"/>
                </a:solidFill>
                <a:effectLst/>
                <a:latin typeface="+mn-lt"/>
                <a:ea typeface="+mn-ea"/>
                <a:cs typeface="+mn-cs"/>
              </a:rPr>
              <a:t> </a:t>
            </a:r>
            <a:r>
              <a:rPr lang="en-US" sz="1200" dirty="0" smtClean="0">
                <a:solidFill>
                  <a:schemeClr val="dk1"/>
                </a:solidFill>
                <a:effectLst/>
                <a:latin typeface="+mn-lt"/>
                <a:ea typeface="+mn-ea"/>
                <a:cs typeface="+mn-cs"/>
              </a:rPr>
              <a:t>IMS Physician Insights database, 2011</a:t>
            </a:r>
            <a:endParaRPr lang="en-US" sz="1200" dirty="0" smtClean="0"/>
          </a:p>
          <a:p>
            <a:pPr marL="0" indent="0">
              <a:buFont typeface="Arial"/>
              <a:buNone/>
            </a:pPr>
            <a:endParaRPr lang="en-US" dirty="0" smtClean="0"/>
          </a:p>
          <a:p>
            <a:pPr marL="171450" indent="-171450">
              <a:buFont typeface="Arial"/>
              <a:buChar char="•"/>
            </a:pPr>
            <a:r>
              <a:rPr lang="en-US" dirty="0" smtClean="0"/>
              <a:t>We looked at the statistical relationship between average premiums and the HHIs for medical groups, hospitals, and health plans to examine the association between health insurance premiums and concentration in health care markets, </a:t>
            </a:r>
          </a:p>
          <a:p>
            <a:pPr marL="171450" indent="-171450">
              <a:buFont typeface="Arial"/>
              <a:buChar char="•"/>
            </a:pPr>
            <a:r>
              <a:rPr lang="en-US" dirty="0" smtClean="0"/>
              <a:t>We added the wage rate in each region to adjust for differences in the cost of medical care</a:t>
            </a:r>
          </a:p>
          <a:p>
            <a:pPr marL="171450" indent="-171450">
              <a:buFont typeface="Arial"/>
              <a:buChar char="•"/>
            </a:pPr>
            <a:r>
              <a:rPr lang="en-US" dirty="0" smtClean="0"/>
              <a:t>All values were transformed into natural logarithms so that we can compare percentage changes in premiums to percentage changes in market concentration (elasticity) </a:t>
            </a:r>
          </a:p>
          <a:p>
            <a:pPr marL="171450" indent="-171450">
              <a:buFont typeface="Arial"/>
              <a:buChar cha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FAD336E-499F-6C45-BE66-E1B501577EBC}" type="slidenum">
              <a:rPr lang="en-US" smtClean="0"/>
              <a:t>14</a:t>
            </a:fld>
            <a:endParaRPr lang="en-US"/>
          </a:p>
        </p:txBody>
      </p:sp>
    </p:spTree>
    <p:extLst>
      <p:ext uri="{BB962C8B-B14F-4D97-AF65-F5344CB8AC3E}">
        <p14:creationId xmlns:p14="http://schemas.microsoft.com/office/powerpoint/2010/main" val="66972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Data Sources: Authors'</a:t>
            </a:r>
            <a:r>
              <a:rPr lang="en-US" sz="1200" baseline="0" dirty="0" smtClean="0"/>
              <a:t> calculations based on </a:t>
            </a:r>
            <a:r>
              <a:rPr lang="en-US" sz="1200" dirty="0" smtClean="0">
                <a:solidFill>
                  <a:schemeClr val="dk1"/>
                </a:solidFill>
                <a:effectLst/>
                <a:latin typeface="+mn-lt"/>
                <a:ea typeface="+mn-ea"/>
                <a:cs typeface="+mn-cs"/>
              </a:rPr>
              <a:t>Covered California Health Insurance Companies and Plan Rates for 2015, July 31, 2014;</a:t>
            </a:r>
            <a:r>
              <a:rPr lang="en-US" sz="1200" baseline="0" dirty="0" smtClean="0">
                <a:solidFill>
                  <a:schemeClr val="dk1"/>
                </a:solidFill>
                <a:effectLst/>
                <a:latin typeface="+mn-lt"/>
                <a:ea typeface="+mn-ea"/>
                <a:cs typeface="+mn-cs"/>
              </a:rPr>
              <a:t> </a:t>
            </a:r>
            <a:r>
              <a:rPr lang="en-US" sz="1200" dirty="0" smtClean="0">
                <a:solidFill>
                  <a:schemeClr val="dk1"/>
                </a:solidFill>
                <a:effectLst/>
                <a:latin typeface="+mn-lt"/>
                <a:ea typeface="+mn-ea"/>
                <a:cs typeface="+mn-cs"/>
              </a:rPr>
              <a:t>United States Department of Labor, Bureau of Labor Statistics; </a:t>
            </a:r>
            <a:r>
              <a:rPr lang="en-US" sz="1200" baseline="0" dirty="0" smtClean="0">
                <a:solidFill>
                  <a:schemeClr val="dk1"/>
                </a:solidFill>
                <a:effectLst/>
                <a:latin typeface="+mn-lt"/>
                <a:ea typeface="+mn-ea"/>
                <a:cs typeface="+mn-cs"/>
              </a:rPr>
              <a:t> </a:t>
            </a:r>
            <a:r>
              <a:rPr lang="en-US" sz="1200" dirty="0" smtClean="0">
                <a:solidFill>
                  <a:schemeClr val="dk1"/>
                </a:solidFill>
                <a:effectLst/>
                <a:latin typeface="+mn-lt"/>
                <a:ea typeface="+mn-ea"/>
                <a:cs typeface="+mn-cs"/>
              </a:rPr>
              <a:t>IMS Physician Insights database, 2011</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8FAD336E-499F-6C45-BE66-E1B501577EBC}" type="slidenum">
              <a:rPr lang="en-US" smtClean="0"/>
              <a:t>15</a:t>
            </a:fld>
            <a:endParaRPr lang="en-US"/>
          </a:p>
        </p:txBody>
      </p:sp>
    </p:spTree>
    <p:extLst>
      <p:ext uri="{BB962C8B-B14F-4D97-AF65-F5344CB8AC3E}">
        <p14:creationId xmlns:p14="http://schemas.microsoft.com/office/powerpoint/2010/main" val="1264901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a 40-year-old individual in a silver plan, a 20% increase in medical group HHI is associated with a 1.02% increase in premium price. The total premium cost for 30 – 44-year-olds is approximately $1.3 billion, using proposed 2015 premium rates and 2014 Covered California enrollment data.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Based on these estimates, a 20% increase in medical group market concentration would result in an additional $13.3 million in total premiums statewide.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20% increase in hospital HHI is associated with a 1.8% increase in premium price. Based on these estimates, a 20% increase in hospital market concentration is associated with an additional $23 million in total premiums.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Data from Counties and Health Insurance Companies by Pricing Region and Age by Subsidy Status. </a:t>
            </a:r>
            <a:r>
              <a:rPr lang="en-US" sz="1200" u="sng" kern="1200" dirty="0" smtClean="0">
                <a:solidFill>
                  <a:schemeClr val="tx1"/>
                </a:solidFill>
                <a:effectLst/>
                <a:latin typeface="+mn-lt"/>
                <a:ea typeface="+mn-ea"/>
                <a:cs typeface="+mn-cs"/>
                <a:hlinkClick r:id="rId3"/>
              </a:rPr>
              <a:t>http://hbex.coveredca.com/data-research/</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FAD336E-499F-6C45-BE66-E1B501577EBC}" type="slidenum">
              <a:rPr lang="en-US" smtClean="0"/>
              <a:t>16</a:t>
            </a:fld>
            <a:endParaRPr lang="en-US"/>
          </a:p>
        </p:txBody>
      </p:sp>
    </p:spTree>
    <p:extLst>
      <p:ext uri="{BB962C8B-B14F-4D97-AF65-F5344CB8AC3E}">
        <p14:creationId xmlns:p14="http://schemas.microsoft.com/office/powerpoint/2010/main" val="66972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8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smtClean="0">
                <a:solidFill>
                  <a:schemeClr val="tx1"/>
                </a:solidFill>
                <a:latin typeface="+mn-lt"/>
                <a:ea typeface="+mn-ea"/>
                <a:cs typeface="+mn-cs"/>
              </a:rPr>
              <a:t>Combined market concentration of medical groups, hospitals and health plans explains </a:t>
            </a:r>
            <a:r>
              <a:rPr lang="en-US" sz="800" b="1" kern="1200" dirty="0" smtClean="0">
                <a:solidFill>
                  <a:schemeClr val="tx1"/>
                </a:solidFill>
                <a:latin typeface="+mn-lt"/>
                <a:ea typeface="+mn-ea"/>
                <a:cs typeface="+mn-cs"/>
              </a:rPr>
              <a:t>almost 80% of the variation</a:t>
            </a:r>
            <a:r>
              <a:rPr lang="en-US" sz="800" kern="1200" dirty="0" smtClean="0">
                <a:solidFill>
                  <a:schemeClr val="tx1"/>
                </a:solidFill>
                <a:latin typeface="+mn-lt"/>
                <a:ea typeface="+mn-ea"/>
                <a:cs typeface="+mn-cs"/>
              </a:rPr>
              <a:t> in Covered California premium rates</a:t>
            </a:r>
          </a:p>
          <a:p>
            <a:endParaRPr lang="en-US" dirty="0"/>
          </a:p>
        </p:txBody>
      </p:sp>
      <p:sp>
        <p:nvSpPr>
          <p:cNvPr id="4" name="Slide Number Placeholder 3"/>
          <p:cNvSpPr>
            <a:spLocks noGrp="1"/>
          </p:cNvSpPr>
          <p:nvPr>
            <p:ph type="sldNum" sz="quarter" idx="10"/>
          </p:nvPr>
        </p:nvSpPr>
        <p:spPr/>
        <p:txBody>
          <a:bodyPr/>
          <a:lstStyle/>
          <a:p>
            <a:fld id="{8FAD336E-499F-6C45-BE66-E1B501577EBC}" type="slidenum">
              <a:rPr lang="en-US" smtClean="0"/>
              <a:t>17</a:t>
            </a:fld>
            <a:endParaRPr lang="en-US"/>
          </a:p>
        </p:txBody>
      </p:sp>
    </p:spTree>
    <p:extLst>
      <p:ext uri="{BB962C8B-B14F-4D97-AF65-F5344CB8AC3E}">
        <p14:creationId xmlns:p14="http://schemas.microsoft.com/office/powerpoint/2010/main" val="2536671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AD336E-499F-6C45-BE66-E1B501577EBC}" type="slidenum">
              <a:rPr lang="en-US" smtClean="0"/>
              <a:t>2</a:t>
            </a:fld>
            <a:endParaRPr lang="en-US"/>
          </a:p>
        </p:txBody>
      </p:sp>
    </p:spTree>
    <p:extLst>
      <p:ext uri="{BB962C8B-B14F-4D97-AF65-F5344CB8AC3E}">
        <p14:creationId xmlns:p14="http://schemas.microsoft.com/office/powerpoint/2010/main" val="4074096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sz="800" kern="1200" dirty="0" smtClean="0">
                <a:solidFill>
                  <a:schemeClr val="tx1"/>
                </a:solidFill>
                <a:latin typeface="+mn-lt"/>
                <a:ea typeface="+mn-ea"/>
                <a:cs typeface="+mn-cs"/>
              </a:rPr>
              <a:t>Individual health insurance marketplace for consumers to enroll in private health plans </a:t>
            </a:r>
            <a:endParaRPr lang="en-US" baseline="0" dirty="0" smtClean="0"/>
          </a:p>
          <a:p>
            <a:pPr marL="0" indent="0">
              <a:buFont typeface="Arial"/>
              <a:buNone/>
            </a:pPr>
            <a:endParaRPr lang="en-US" baseline="0" dirty="0" smtClean="0"/>
          </a:p>
          <a:p>
            <a:pPr marL="0" indent="0">
              <a:buFont typeface="Arial"/>
              <a:buNone/>
            </a:pPr>
            <a:r>
              <a:rPr lang="en-US" baseline="0" dirty="0" smtClean="0"/>
              <a:t>Board </a:t>
            </a:r>
          </a:p>
          <a:p>
            <a:pPr marL="171450" marR="0" lvl="2"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2 Board members appointed by the Governor; one by the Senate Rules Committee; one by the Assembly; and the Secretary of Health and Human Services Agency,</a:t>
            </a:r>
            <a:r>
              <a:rPr lang="en-US" baseline="0" dirty="0" smtClean="0"/>
              <a:t> ex-officio voting member of the Board</a:t>
            </a:r>
          </a:p>
          <a:p>
            <a:pPr marL="171450" marR="0" lvl="2"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Diana Dooley, Secretary of HHS, serves at the Board Chair, as voted by other Board members</a:t>
            </a:r>
          </a:p>
          <a:p>
            <a:pPr marL="171450" marR="0" lvl="2"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Serve 4 year terms </a:t>
            </a:r>
          </a:p>
          <a:p>
            <a:pPr marL="0" marR="0" lvl="2" indent="0" algn="l" defTabSz="457200" rtl="0" eaLnBrk="1" fontAlgn="auto" latinLnBrk="0" hangingPunct="1">
              <a:lnSpc>
                <a:spcPct val="100000"/>
              </a:lnSpc>
              <a:spcBef>
                <a:spcPts val="0"/>
              </a:spcBef>
              <a:spcAft>
                <a:spcPts val="0"/>
              </a:spcAft>
              <a:buClrTx/>
              <a:buSzTx/>
              <a:buFont typeface="Arial"/>
              <a:buNone/>
              <a:tabLst/>
              <a:defRPr/>
            </a:pPr>
            <a:endParaRPr lang="en-US" baseline="0" dirty="0" smtClean="0"/>
          </a:p>
          <a:p>
            <a:pPr marL="0" marR="0" lvl="2" indent="0" algn="l" defTabSz="457200" rtl="0" eaLnBrk="1" fontAlgn="auto" latinLnBrk="0" hangingPunct="1">
              <a:lnSpc>
                <a:spcPct val="100000"/>
              </a:lnSpc>
              <a:spcBef>
                <a:spcPts val="0"/>
              </a:spcBef>
              <a:spcAft>
                <a:spcPts val="0"/>
              </a:spcAft>
              <a:buClrTx/>
              <a:buSzTx/>
              <a:buFont typeface="Arial"/>
              <a:buNone/>
              <a:tabLst/>
              <a:defRPr/>
            </a:pPr>
            <a:r>
              <a:rPr lang="en-US" baseline="0" dirty="0" smtClean="0"/>
              <a:t>Funding </a:t>
            </a:r>
          </a:p>
          <a:p>
            <a:pPr marL="171450" marR="0" lvl="2"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Charge a fee to each insurer for each enrollee </a:t>
            </a:r>
            <a:endParaRPr lang="en-US" dirty="0" smtClean="0"/>
          </a:p>
          <a:p>
            <a:pPr marL="0" indent="0">
              <a:buFont typeface="Arial"/>
              <a:buNone/>
            </a:pPr>
            <a:endParaRPr lang="en-US" baseline="0" dirty="0" smtClean="0"/>
          </a:p>
          <a:p>
            <a:pPr>
              <a:spcBef>
                <a:spcPts val="600"/>
              </a:spcBef>
              <a:spcAft>
                <a:spcPts val="600"/>
              </a:spcAft>
            </a:pPr>
            <a:r>
              <a:rPr lang="en-US" dirty="0" smtClean="0"/>
              <a:t>Covered California coordinates with the California Health Eligibility, Enrollment, and Retention System (</a:t>
            </a:r>
            <a:r>
              <a:rPr lang="en-US" dirty="0" err="1" smtClean="0"/>
              <a:t>CalHEERS</a:t>
            </a:r>
            <a:r>
              <a:rPr lang="en-US" dirty="0" smtClean="0"/>
              <a:t>), an online enrollment portal </a:t>
            </a:r>
          </a:p>
          <a:p>
            <a:pPr marL="171450" indent="-171450">
              <a:spcBef>
                <a:spcPts val="600"/>
              </a:spcBef>
              <a:spcAft>
                <a:spcPts val="600"/>
              </a:spcAft>
              <a:buFont typeface="Arial"/>
              <a:buChar char="•"/>
            </a:pPr>
            <a:r>
              <a:rPr lang="en-US" dirty="0" err="1" smtClean="0"/>
              <a:t>CalHEERS</a:t>
            </a:r>
            <a:r>
              <a:rPr lang="en-US" dirty="0" smtClean="0"/>
              <a:t> determines eligibility for </a:t>
            </a:r>
            <a:r>
              <a:rPr lang="en-US" dirty="0" err="1" smtClean="0"/>
              <a:t>Medi</a:t>
            </a:r>
            <a:r>
              <a:rPr lang="en-US" dirty="0" smtClean="0"/>
              <a:t>-Cal or Covered California (based on income level, household size, etc.)</a:t>
            </a:r>
          </a:p>
          <a:p>
            <a:pPr marL="171450" indent="-171450">
              <a:spcBef>
                <a:spcPts val="600"/>
              </a:spcBef>
              <a:spcAft>
                <a:spcPts val="600"/>
              </a:spcAft>
              <a:buFont typeface="Arial"/>
              <a:buChar char="•"/>
            </a:pPr>
            <a:r>
              <a:rPr lang="en-US" dirty="0" smtClean="0"/>
              <a:t>Consumers can then enroll based on program eligibility </a:t>
            </a:r>
            <a:endParaRPr lang="en-US" baseline="0" dirty="0" smtClean="0"/>
          </a:p>
          <a:p>
            <a:pPr marL="0" indent="0">
              <a:buFont typeface="Arial"/>
              <a:buNone/>
            </a:pPr>
            <a:endParaRPr lang="en-US" baseline="0" dirty="0" smtClean="0"/>
          </a:p>
          <a:p>
            <a:pPr marL="0" indent="0">
              <a:buFont typeface="Arial"/>
              <a:buNone/>
            </a:pPr>
            <a:r>
              <a:rPr lang="en-US" baseline="0" dirty="0" smtClean="0"/>
              <a:t>Eligibility</a:t>
            </a:r>
          </a:p>
          <a:p>
            <a:pPr marL="171450" indent="-171450">
              <a:buFont typeface="Arial"/>
              <a:buChar char="•"/>
            </a:pPr>
            <a:r>
              <a:rPr lang="en-US" baseline="0" dirty="0" smtClean="0"/>
              <a:t>Many consumers are eligible for premium assistance to help pay for the cost of the health plan premium</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All consumers can purchase a health plan through Covered California but not all will be eligible for premium assistance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Premium assistance is only available to consumers through Covered California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smtClean="0"/>
              <a:t>Enrollment</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Online</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Certified Enrollment Counselors (County employees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smtClean="0"/>
              <a:t>SHOP – Marketplace for </a:t>
            </a:r>
            <a:r>
              <a:rPr lang="en-US" baseline="0" smtClean="0"/>
              <a:t>small employers </a:t>
            </a:r>
            <a:r>
              <a:rPr lang="en-US" baseline="0" dirty="0" smtClean="0"/>
              <a:t>(2-50 employees)</a:t>
            </a:r>
            <a:endParaRPr lang="en-US" sz="1200" kern="1200" dirty="0" smtClean="0">
              <a:solidFill>
                <a:schemeClr val="tx1"/>
              </a:solidFill>
              <a:effectLst/>
              <a:latin typeface="+mn-lt"/>
              <a:ea typeface="+mn-ea"/>
              <a:cs typeface="+mn-cs"/>
            </a:endParaRPr>
          </a:p>
          <a:p>
            <a:pPr fontAlgn="base"/>
            <a:r>
              <a:rPr lang="en-US" sz="1200" kern="1200" dirty="0" smtClean="0">
                <a:solidFill>
                  <a:schemeClr val="tx1"/>
                </a:solidFill>
                <a:effectLst/>
                <a:latin typeface="+mn-lt"/>
                <a:ea typeface="+mn-ea"/>
                <a:cs typeface="+mn-cs"/>
              </a:rPr>
              <a:t>Small</a:t>
            </a:r>
            <a:r>
              <a:rPr lang="en-US" sz="1200" kern="1200" baseline="0" dirty="0" smtClean="0">
                <a:solidFill>
                  <a:schemeClr val="tx1"/>
                </a:solidFill>
                <a:effectLst/>
                <a:latin typeface="+mn-lt"/>
                <a:ea typeface="+mn-ea"/>
                <a:cs typeface="+mn-cs"/>
              </a:rPr>
              <a:t> Business Health Care Tax Credit: </a:t>
            </a:r>
            <a:r>
              <a:rPr lang="en-US" sz="1200" kern="1200" dirty="0" smtClean="0">
                <a:solidFill>
                  <a:schemeClr val="tx1"/>
                </a:solidFill>
                <a:effectLst/>
                <a:latin typeface="+mn-lt"/>
                <a:ea typeface="+mn-ea"/>
                <a:cs typeface="+mn-cs"/>
              </a:rPr>
              <a:t>For tax years beginning in 2014 or later</a:t>
            </a:r>
            <a:r>
              <a:rPr lang="en-US" sz="1200" kern="1200" baseline="0" dirty="0" smtClean="0">
                <a:solidFill>
                  <a:schemeClr val="tx1"/>
                </a:solidFill>
                <a:effectLst/>
                <a:latin typeface="+mn-lt"/>
                <a:ea typeface="+mn-ea"/>
                <a:cs typeface="+mn-cs"/>
              </a:rPr>
              <a:t> – </a:t>
            </a:r>
          </a:p>
          <a:p>
            <a:pPr marL="171450" indent="-171450" fontAlgn="base">
              <a:buFont typeface="Arial"/>
              <a:buChar char="•"/>
            </a:pPr>
            <a:r>
              <a:rPr lang="en-US" sz="1200" kern="1200" dirty="0" smtClean="0">
                <a:solidFill>
                  <a:schemeClr val="tx1"/>
                </a:solidFill>
                <a:effectLst/>
                <a:latin typeface="+mn-lt"/>
                <a:ea typeface="+mn-ea"/>
                <a:cs typeface="+mn-cs"/>
              </a:rPr>
              <a:t>The maximum credit for a smaller employer increases to 50 percent of premiums paid for small business employers and 35 percent of premiums paid for small tax-exempt employers. </a:t>
            </a:r>
          </a:p>
          <a:p>
            <a:pPr marL="171450" lvl="0" indent="-171450" fontAlgn="base">
              <a:buFont typeface="Arial"/>
              <a:buChar char="•"/>
            </a:pPr>
            <a:r>
              <a:rPr lang="en-US" sz="1200" kern="1200" dirty="0" smtClean="0">
                <a:solidFill>
                  <a:schemeClr val="tx1"/>
                </a:solidFill>
                <a:effectLst/>
                <a:latin typeface="+mn-lt"/>
                <a:ea typeface="+mn-ea"/>
                <a:cs typeface="+mn-cs"/>
              </a:rPr>
              <a:t>To be eligible for the credit, a small employer must pay premiums on behalf of employees enrolled in a qualified health plan offered through a Small Business Health Options Program (SHOP) Marketplace or qualify for an exception to this requirement.</a:t>
            </a:r>
          </a:p>
          <a:p>
            <a:pPr marL="171450" lvl="0" indent="-171450" fontAlgn="base">
              <a:buFont typeface="Arial"/>
              <a:buChar char="•"/>
            </a:pPr>
            <a:r>
              <a:rPr lang="en-US" sz="1200" kern="1200" dirty="0" smtClean="0">
                <a:solidFill>
                  <a:schemeClr val="tx1"/>
                </a:solidFill>
                <a:effectLst/>
                <a:latin typeface="+mn-lt"/>
                <a:ea typeface="+mn-ea"/>
                <a:cs typeface="+mn-cs"/>
              </a:rPr>
              <a:t>The credit is available to eligible employers for two consecutive taxable years.</a:t>
            </a: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smtClean="0"/>
              <a:t>http://</a:t>
            </a:r>
            <a:r>
              <a:rPr lang="en-US" baseline="0" dirty="0" err="1" smtClean="0"/>
              <a:t>www.irs.gov</a:t>
            </a:r>
            <a:r>
              <a:rPr lang="en-US" baseline="0" dirty="0" smtClean="0"/>
              <a:t>/</a:t>
            </a:r>
            <a:r>
              <a:rPr lang="en-US" baseline="0" dirty="0" err="1" smtClean="0"/>
              <a:t>uac</a:t>
            </a:r>
            <a:r>
              <a:rPr lang="en-US" baseline="0" dirty="0" smtClean="0"/>
              <a:t>/Small-Business-Health-Care-Tax-Credit-for-Small-Employers </a:t>
            </a:r>
          </a:p>
        </p:txBody>
      </p:sp>
      <p:sp>
        <p:nvSpPr>
          <p:cNvPr id="4" name="Slide Number Placeholder 3"/>
          <p:cNvSpPr>
            <a:spLocks noGrp="1"/>
          </p:cNvSpPr>
          <p:nvPr>
            <p:ph type="sldNum" sz="quarter" idx="10"/>
          </p:nvPr>
        </p:nvSpPr>
        <p:spPr/>
        <p:txBody>
          <a:bodyPr/>
          <a:lstStyle/>
          <a:p>
            <a:fld id="{8FAD336E-499F-6C45-BE66-E1B501577EBC}" type="slidenum">
              <a:rPr lang="en-US" smtClean="0"/>
              <a:t>3</a:t>
            </a:fld>
            <a:endParaRPr lang="en-US"/>
          </a:p>
        </p:txBody>
      </p:sp>
    </p:spTree>
    <p:extLst>
      <p:ext uri="{BB962C8B-B14F-4D97-AF65-F5344CB8AC3E}">
        <p14:creationId xmlns:p14="http://schemas.microsoft.com/office/powerpoint/2010/main" val="2841339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smtClean="0">
                <a:solidFill>
                  <a:schemeClr val="tx1"/>
                </a:solidFill>
                <a:latin typeface="+mn-lt"/>
                <a:ea typeface="+mn-ea"/>
                <a:cs typeface="+mn-cs"/>
              </a:rPr>
              <a:t>Covered California uses an active purchaser model to engage health plans to sell in the marketplace </a:t>
            </a:r>
            <a:endParaRPr lang="en-US" dirty="0" smtClean="0"/>
          </a:p>
          <a:p>
            <a:endParaRPr lang="en-US" dirty="0" smtClean="0"/>
          </a:p>
          <a:p>
            <a:r>
              <a:rPr lang="en-US" dirty="0" smtClean="0"/>
              <a:t>All health plans offered through Covered California must cover the Essential Health Benefits </a:t>
            </a:r>
          </a:p>
          <a:p>
            <a:pPr marL="171450" indent="-171450">
              <a:buFont typeface="Arial"/>
              <a:buChar char="•"/>
            </a:pPr>
            <a:r>
              <a:rPr lang="en-US" dirty="0" smtClean="0"/>
              <a:t>State law established the Kaiser Small Group HMO 30 as the benchmark plan in California </a:t>
            </a:r>
          </a:p>
          <a:p>
            <a:pPr marL="171450" indent="-171450">
              <a:buFont typeface="Arial"/>
              <a:buChar char="•"/>
            </a:pPr>
            <a:r>
              <a:rPr lang="en-US" dirty="0" smtClean="0"/>
              <a:t>Health plans that meet the benefit and cost-sharing structure requirements are called Qualified Health Plans (QHPs) </a:t>
            </a:r>
          </a:p>
          <a:p>
            <a:pPr marL="171450" indent="-171450">
              <a:buFont typeface="Arial"/>
              <a:buChar char="•"/>
            </a:pPr>
            <a:endParaRPr lang="en-US" dirty="0" smtClean="0"/>
          </a:p>
          <a:p>
            <a:pPr marL="0" indent="0">
              <a:buFont typeface="Arial"/>
              <a:buNone/>
            </a:pPr>
            <a:r>
              <a:rPr lang="en-US" dirty="0" smtClean="0"/>
              <a:t>In 2012, about 30 plans submitted</a:t>
            </a:r>
            <a:r>
              <a:rPr lang="en-US" baseline="0" dirty="0" smtClean="0"/>
              <a:t> Notices of Intent to participate in Covered California, many of these plans actively bid to Covered California </a:t>
            </a:r>
          </a:p>
          <a:p>
            <a:pPr marL="0" indent="0">
              <a:buFont typeface="Arial"/>
              <a:buNone/>
            </a:pPr>
            <a:endParaRPr lang="en-US" dirty="0" smtClean="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sz="800" kern="1200" dirty="0" smtClean="0">
                <a:solidFill>
                  <a:schemeClr val="tx1"/>
                </a:solidFill>
                <a:latin typeface="+mn-lt"/>
                <a:ea typeface="+mn-ea"/>
                <a:cs typeface="+mn-cs"/>
              </a:rPr>
              <a:t>Covered California considers and evaluates applications of health plans interested in joining the marketplace each year </a:t>
            </a:r>
            <a:endParaRPr lang="en-US" dirty="0" smtClean="0"/>
          </a:p>
          <a:p>
            <a:pPr marL="171450" indent="-171450">
              <a:buFont typeface="Arial"/>
              <a:buChar char="•"/>
            </a:pPr>
            <a:endParaRPr lang="en-US" dirty="0" smtClean="0"/>
          </a:p>
          <a:p>
            <a:pPr marL="0" indent="0">
              <a:buFont typeface="Arial"/>
              <a:buNone/>
            </a:pPr>
            <a:r>
              <a:rPr lang="en-US" dirty="0" smtClean="0"/>
              <a:t>Rationale</a:t>
            </a:r>
            <a:r>
              <a:rPr lang="en-US" baseline="0" dirty="0" smtClean="0"/>
              <a:t> for 3 Year Market Entry Freeze </a:t>
            </a:r>
          </a:p>
          <a:p>
            <a:pPr marL="171450" indent="-171450">
              <a:buFont typeface="Arial"/>
              <a:buChar char="•"/>
            </a:pPr>
            <a:r>
              <a:rPr lang="en-US" sz="1200" kern="1200" dirty="0" smtClean="0">
                <a:solidFill>
                  <a:schemeClr val="tx1"/>
                </a:solidFill>
                <a:effectLst/>
                <a:latin typeface="+mn-lt"/>
                <a:ea typeface="+mn-ea"/>
                <a:cs typeface="+mn-cs"/>
              </a:rPr>
              <a:t>One rationale of this policy is to encourage health plans to participate in the first year of the marketplace. </a:t>
            </a:r>
          </a:p>
          <a:p>
            <a:pPr marL="171450" indent="-171450">
              <a:buFont typeface="Arial"/>
              <a:buChar char="•"/>
            </a:pPr>
            <a:r>
              <a:rPr lang="en-US" sz="1200" kern="1200" dirty="0" smtClean="0">
                <a:solidFill>
                  <a:schemeClr val="tx1"/>
                </a:solidFill>
                <a:effectLst/>
                <a:latin typeface="+mn-lt"/>
                <a:ea typeface="+mn-ea"/>
                <a:cs typeface="+mn-cs"/>
              </a:rPr>
              <a:t>Another possible rationale is to discourage health plans from taking advantage of risk selection. However, risk adjustment, which redistributes funds from plans with lower-risk enrollees to plans with higher-risk enrollees, could dampen the impact of risk selection</a:t>
            </a:r>
          </a:p>
          <a:p>
            <a:pPr marL="171450" indent="-171450">
              <a:buFont typeface="Arial"/>
              <a:buChar cha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FAD336E-499F-6C45-BE66-E1B501577EBC}" type="slidenum">
              <a:rPr lang="en-US" smtClean="0"/>
              <a:t>4</a:t>
            </a:fld>
            <a:endParaRPr lang="en-US"/>
          </a:p>
        </p:txBody>
      </p:sp>
    </p:spTree>
    <p:extLst>
      <p:ext uri="{BB962C8B-B14F-4D97-AF65-F5344CB8AC3E}">
        <p14:creationId xmlns:p14="http://schemas.microsoft.com/office/powerpoint/2010/main" val="147283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Source: Covered C</a:t>
            </a:r>
            <a:r>
              <a:rPr lang="en-US" baseline="0" dirty="0" smtClean="0"/>
              <a:t>alifornia Health Insurance Companies and Plan Rates for 2015, July 31, 2014.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https://</a:t>
            </a:r>
            <a:r>
              <a:rPr lang="en-US" dirty="0" err="1" smtClean="0"/>
              <a:t>www.coveredca.com</a:t>
            </a:r>
            <a:r>
              <a:rPr lang="en-US" dirty="0" smtClean="0"/>
              <a:t>/PDFs/10-14-2014-Lessons-Learned-final.pdf</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smtClean="0"/>
          </a:p>
          <a:p>
            <a:pPr marL="0" marR="0" lvl="3"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rgbClr val="FF0000"/>
                </a:solidFill>
                <a:latin typeface="+mn-lt"/>
                <a:ea typeface="+mn-ea"/>
                <a:cs typeface="+mn-cs"/>
              </a:rPr>
              <a:t>Total premium assistance cost, new money spent on health insurance in CA? </a:t>
            </a:r>
            <a:endParaRPr lang="en-US"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According to the Kaiser Family Foundation, more than 43% of potential customers signed up in 2014 in CA.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1.9 million Californians qualified for low-cost or no-cost </a:t>
            </a:r>
            <a:r>
              <a:rPr lang="en-US" sz="1400" dirty="0" err="1" smtClean="0"/>
              <a:t>Medi</a:t>
            </a:r>
            <a:r>
              <a:rPr lang="en-US" sz="1400" dirty="0" smtClean="0"/>
              <a:t>-Cal coverage.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Metal Tier</a:t>
            </a:r>
            <a:r>
              <a:rPr lang="en-US" sz="1400" baseline="0" dirty="0" smtClean="0"/>
              <a:t> Levels – </a:t>
            </a:r>
            <a:r>
              <a:rPr lang="en-US" sz="1200" kern="1200" dirty="0" smtClean="0">
                <a:solidFill>
                  <a:schemeClr val="tx1"/>
                </a:solidFill>
                <a:effectLst/>
                <a:latin typeface="+mn-lt"/>
                <a:ea typeface="+mn-ea"/>
                <a:cs typeface="+mn-cs"/>
              </a:rPr>
              <a:t>Each metal tier describes an actuarial value, which is the percentage of the total average cost for covered services paid by the health plan. For example, a bronze plan covers about 60% of average annual costs, while the consumer is responsible for the remaining 40%.</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Define the meta</a:t>
            </a:r>
            <a:r>
              <a:rPr lang="en-US" sz="1200" b="1" kern="1200" baseline="0" dirty="0" smtClean="0">
                <a:solidFill>
                  <a:schemeClr val="tx1"/>
                </a:solidFill>
                <a:effectLst/>
                <a:latin typeface="+mn-lt"/>
                <a:ea typeface="+mn-ea"/>
                <a:cs typeface="+mn-cs"/>
              </a:rPr>
              <a:t>l tier levels </a:t>
            </a:r>
            <a:endParaRPr lang="en-US" sz="1400"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Enrollment in Silver – Silver plan offers</a:t>
            </a:r>
            <a:r>
              <a:rPr lang="en-US" sz="1400" baseline="0" dirty="0" smtClean="0"/>
              <a:t> both Advanced Premium Tax Credits (premium assistance/subsidies) and Cost Sharing Reductions (lower out of pocket costs for individuals between 138-250% of FPL), can only get Cost Sharing Reductions through a silver plan which drives consumers to choose silver plans. </a:t>
            </a: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HMO – Health Maintenance Organization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Defined network; services are only covered with in-network provider unless in emergencies. Use primary care physicians as gatekeepers. </a:t>
            </a: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PPO – Preferred Provider Organization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Usually a broader network than EPOs and HMOs, but also usually have higher premiums. Cover out of network services, sometimes with additional cost sharing by consumer.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EPO – Exclusive</a:t>
            </a:r>
            <a:r>
              <a:rPr lang="en-US" sz="1400" baseline="0" dirty="0" smtClean="0"/>
              <a:t> Provider Organization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Narrower network than PPO, usually do not cover services obtained outside the network other than in emergencies </a:t>
            </a:r>
          </a:p>
        </p:txBody>
      </p:sp>
      <p:sp>
        <p:nvSpPr>
          <p:cNvPr id="4" name="Slide Number Placeholder 3"/>
          <p:cNvSpPr>
            <a:spLocks noGrp="1"/>
          </p:cNvSpPr>
          <p:nvPr>
            <p:ph type="sldNum" sz="quarter" idx="10"/>
          </p:nvPr>
        </p:nvSpPr>
        <p:spPr/>
        <p:txBody>
          <a:bodyPr/>
          <a:lstStyle/>
          <a:p>
            <a:fld id="{8FAD336E-499F-6C45-BE66-E1B501577EBC}" type="slidenum">
              <a:rPr lang="en-US" smtClean="0"/>
              <a:t>5</a:t>
            </a:fld>
            <a:endParaRPr lang="en-US"/>
          </a:p>
        </p:txBody>
      </p:sp>
    </p:spTree>
    <p:extLst>
      <p:ext uri="{BB962C8B-B14F-4D97-AF65-F5344CB8AC3E}">
        <p14:creationId xmlns:p14="http://schemas.microsoft.com/office/powerpoint/2010/main" val="2992667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Source: Covered C</a:t>
            </a:r>
            <a:r>
              <a:rPr lang="en-US" baseline="0" dirty="0" smtClean="0"/>
              <a:t>alifornia Health Insurance Companies and Plan Rates for 2015, July 31, 2014.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https://</a:t>
            </a:r>
            <a:r>
              <a:rPr lang="en-US" dirty="0" err="1" smtClean="0"/>
              <a:t>www.coveredca.com</a:t>
            </a:r>
            <a:r>
              <a:rPr lang="en-US" dirty="0" smtClean="0"/>
              <a:t>/PDFs/10-14-2014-Lessons-Learned-final.pdf</a:t>
            </a:r>
          </a:p>
          <a:p>
            <a:r>
              <a:rPr lang="en-US" dirty="0" smtClean="0"/>
              <a:t>Source:</a:t>
            </a:r>
            <a:r>
              <a:rPr lang="en-US" baseline="0" dirty="0" smtClean="0"/>
              <a:t> IHA, </a:t>
            </a:r>
            <a:r>
              <a:rPr lang="en-US" sz="1200" kern="1200" dirty="0" smtClean="0">
                <a:solidFill>
                  <a:schemeClr val="tx1"/>
                </a:solidFill>
                <a:effectLst/>
                <a:latin typeface="+mn-lt"/>
                <a:ea typeface="+mn-ea"/>
                <a:cs typeface="+mn-cs"/>
              </a:rPr>
              <a:t>Covered California: Snapshot of 2015 Offerings and Early Enrollment,</a:t>
            </a:r>
            <a:r>
              <a:rPr lang="en-US" sz="1200" kern="1200" baseline="0" dirty="0" smtClean="0">
                <a:solidFill>
                  <a:schemeClr val="tx1"/>
                </a:solidFill>
                <a:effectLst/>
                <a:latin typeface="+mn-lt"/>
                <a:ea typeface="+mn-ea"/>
                <a:cs typeface="+mn-cs"/>
              </a:rPr>
              <a:t> January 2015</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t>Medi</a:t>
            </a:r>
            <a:r>
              <a:rPr lang="en-US" dirty="0" smtClean="0"/>
              <a:t>-Cal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According to the Kaiser Family Foundation, more than 43% of potential customers signed up in 2014 in CA.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Open enrollment period -</a:t>
            </a:r>
            <a:r>
              <a:rPr lang="en-US" sz="1400" baseline="0" dirty="0" smtClean="0"/>
              <a:t> </a:t>
            </a:r>
            <a:r>
              <a:rPr lang="en-US" sz="1400" dirty="0" smtClean="0"/>
              <a:t>from October 1, 2013, through March 31, 2014</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1.9 million Californians qualified for low-cost or no-cost </a:t>
            </a:r>
            <a:r>
              <a:rPr lang="en-US" sz="1400" dirty="0" err="1" smtClean="0"/>
              <a:t>Medi</a:t>
            </a:r>
            <a:r>
              <a:rPr lang="en-US" sz="1400" dirty="0" smtClean="0"/>
              <a:t>-Cal coverage.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Metal Tier</a:t>
            </a:r>
            <a:r>
              <a:rPr lang="en-US" sz="1400" baseline="0" dirty="0" smtClean="0"/>
              <a:t> Levels – </a:t>
            </a:r>
            <a:r>
              <a:rPr lang="en-US" sz="1200" kern="1200" dirty="0" smtClean="0">
                <a:solidFill>
                  <a:schemeClr val="tx1"/>
                </a:solidFill>
                <a:effectLst/>
                <a:latin typeface="+mn-lt"/>
                <a:ea typeface="+mn-ea"/>
                <a:cs typeface="+mn-cs"/>
              </a:rPr>
              <a:t>Each metal tier describes an actuarial value, which is the percentage of the total average cost for covered services paid by the health plan. For example, a bronze plan covers about 60% of average annual costs, while the consumer is responsible for the remaining 40%.</a:t>
            </a: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Enrollment in Silver – Silver plan offers</a:t>
            </a:r>
            <a:r>
              <a:rPr lang="en-US" sz="1400" baseline="0" dirty="0" smtClean="0"/>
              <a:t> both Advanced Premium Tax Credits (premium assistance/subsidies) and Cost Sharing Reductions (lower out of pocket costs for individuals between 138-250% of FPL), can only get Cost Sharing Reductions through a silver plan which drives consumers to choose silver plans. </a:t>
            </a: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EPO – Exclusive</a:t>
            </a:r>
            <a:r>
              <a:rPr lang="en-US" sz="1400" baseline="0" dirty="0" smtClean="0"/>
              <a:t> Provider Organization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Narrower network than PPO, usually do not cover services obtained outside the network other than in emergencies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PPO – Preferred Provider Organization</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Usually a broader network than EPOs and HMOs, but also usually have higher premiums. Cover out of network services, sometimes with additional cost sharing by consumer.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HMO – Health Maintenance Organization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Defined network; services are only covered with in-network provider unless in emergencies. Use primary care physicians as gatekeepers. </a:t>
            </a:r>
          </a:p>
        </p:txBody>
      </p:sp>
      <p:sp>
        <p:nvSpPr>
          <p:cNvPr id="4" name="Slide Number Placeholder 3"/>
          <p:cNvSpPr>
            <a:spLocks noGrp="1"/>
          </p:cNvSpPr>
          <p:nvPr>
            <p:ph type="sldNum" sz="quarter" idx="10"/>
          </p:nvPr>
        </p:nvSpPr>
        <p:spPr/>
        <p:txBody>
          <a:bodyPr/>
          <a:lstStyle/>
          <a:p>
            <a:fld id="{8FAD336E-499F-6C45-BE66-E1B501577EBC}" type="slidenum">
              <a:rPr lang="en-US" smtClean="0"/>
              <a:t>6</a:t>
            </a:fld>
            <a:endParaRPr lang="en-US"/>
          </a:p>
        </p:txBody>
      </p:sp>
    </p:spTree>
    <p:extLst>
      <p:ext uri="{BB962C8B-B14F-4D97-AF65-F5344CB8AC3E}">
        <p14:creationId xmlns:p14="http://schemas.microsoft.com/office/powerpoint/2010/main" val="2992667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dirty="0" smtClean="0"/>
              <a:t>Source: Covered C</a:t>
            </a:r>
            <a:r>
              <a:rPr lang="en-US" baseline="0" dirty="0" smtClean="0"/>
              <a:t>alifornia Health Insurance Companies and Plan Rates for 2015, July 31, 2014. </a:t>
            </a:r>
            <a:endParaRPr lang="en-US" dirty="0" smtClean="0"/>
          </a:p>
          <a:p>
            <a:endParaRPr lang="en-US" baseline="0" dirty="0" smtClean="0">
              <a:latin typeface="Arial"/>
              <a:cs typeface="Arial"/>
            </a:endParaRPr>
          </a:p>
          <a:p>
            <a:r>
              <a:rPr lang="en-US" baseline="0" dirty="0" smtClean="0">
                <a:latin typeface="Arial"/>
                <a:cs typeface="Arial"/>
              </a:rPr>
              <a:t>Top 4 health plans (Big Four) – Anthem, Blue Shield, Health Net, and Kaiser – had 93% of the market share in Covered CA in 2014.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smtClean="0">
              <a:latin typeface="Arial"/>
              <a:cs typeface="Arial"/>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latin typeface="Arial"/>
                <a:cs typeface="Arial"/>
              </a:rPr>
              <a:t>Market shares of the Big Four before the ACA</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latin typeface="Arial"/>
                <a:cs typeface="Arial"/>
              </a:rPr>
              <a:t>Anthem – 47%</a:t>
            </a:r>
          </a:p>
          <a:p>
            <a:pPr marL="171450" indent="-171450">
              <a:buFont typeface="Arial"/>
              <a:buChar char="•"/>
            </a:pPr>
            <a:r>
              <a:rPr lang="en-US" baseline="0" dirty="0" smtClean="0">
                <a:latin typeface="Arial"/>
                <a:cs typeface="Arial"/>
              </a:rPr>
              <a:t>Kaiser – 20%</a:t>
            </a:r>
          </a:p>
          <a:p>
            <a:pPr marL="171450" indent="-171450">
              <a:buFont typeface="Arial"/>
              <a:buChar char="•"/>
            </a:pPr>
            <a:r>
              <a:rPr lang="en-US" baseline="0" dirty="0" smtClean="0">
                <a:latin typeface="Arial"/>
                <a:cs typeface="Arial"/>
              </a:rPr>
              <a:t>Blue Shield – 19%</a:t>
            </a:r>
          </a:p>
          <a:p>
            <a:pPr marL="171450" indent="-171450">
              <a:buFont typeface="Arial"/>
              <a:buChar char="•"/>
            </a:pPr>
            <a:r>
              <a:rPr lang="en-US" baseline="0" dirty="0" smtClean="0">
                <a:latin typeface="Arial"/>
                <a:cs typeface="Arial"/>
              </a:rPr>
              <a:t>Health Net – 3%</a:t>
            </a:r>
          </a:p>
          <a:p>
            <a:pPr marL="171450" indent="-171450">
              <a:buFont typeface="Arial"/>
              <a:buChar char="•"/>
            </a:pPr>
            <a:r>
              <a:rPr lang="en-US" baseline="0" dirty="0" smtClean="0">
                <a:latin typeface="Arial"/>
                <a:cs typeface="Arial"/>
              </a:rPr>
              <a:t>Other insurers – 10%</a:t>
            </a:r>
          </a:p>
          <a:p>
            <a:pPr marL="0" marR="0" lvl="2" indent="0" algn="l" defTabSz="4572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latin typeface="Arial"/>
                <a:cs typeface="Arial"/>
              </a:rPr>
              <a:t>Contra Costa Health Plan did not return to the market in 2015 due to the state requirement that health plans must be sold</a:t>
            </a:r>
            <a:r>
              <a:rPr lang="en-US" baseline="0" dirty="0" smtClean="0">
                <a:latin typeface="Arial"/>
                <a:cs typeface="Arial"/>
              </a:rPr>
              <a:t> on both the exchange and the individual market outside the exchange. </a:t>
            </a:r>
            <a:endParaRPr lang="en-US" b="1" baseline="0" dirty="0" smtClean="0">
              <a:latin typeface="Arial"/>
              <a:cs typeface="Arial"/>
            </a:endParaRPr>
          </a:p>
          <a:p>
            <a:endParaRPr lang="en-US" baseline="0" dirty="0" smtClean="0">
              <a:latin typeface="Arial"/>
              <a:cs typeface="Arial"/>
            </a:endParaRPr>
          </a:p>
          <a:p>
            <a:r>
              <a:rPr lang="en-US" b="1" baseline="0" dirty="0" smtClean="0">
                <a:latin typeface="Arial"/>
                <a:cs typeface="Arial"/>
              </a:rPr>
              <a:t>19 Rating Regions in California </a:t>
            </a:r>
          </a:p>
          <a:p>
            <a:r>
              <a:rPr lang="en-US" baseline="0" dirty="0" smtClean="0">
                <a:latin typeface="Arial"/>
                <a:cs typeface="Arial"/>
              </a:rPr>
              <a:t>Enrollment in each health plan varies by region, especially in counties with regional health plans. </a:t>
            </a:r>
            <a:r>
              <a:rPr lang="en-US" sz="1200" kern="1200" dirty="0" smtClean="0">
                <a:solidFill>
                  <a:schemeClr val="tx1"/>
                </a:solidFill>
                <a:effectLst/>
                <a:latin typeface="+mn-lt"/>
                <a:ea typeface="+mn-ea"/>
                <a:cs typeface="+mn-cs"/>
              </a:rPr>
              <a:t>On a statewide level, regional health plans may have a small market share but tend to have a large share of Covered California enrollment in their regional market.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example, Chinese Community Health Plan has 28% of market share in their region, region 4 – San Francisco County (see Appendix 2). Table 2 shows the regional market share of health plans. The market share of the Big Four health plans varies across regions, partly due to the presence of regional carriers.  </a:t>
            </a:r>
            <a:endParaRPr lang="en-US" baseline="0" dirty="0" smtClean="0">
              <a:latin typeface="Arial"/>
              <a:cs typeface="Arial"/>
            </a:endParaRPr>
          </a:p>
        </p:txBody>
      </p:sp>
      <p:sp>
        <p:nvSpPr>
          <p:cNvPr id="4" name="Slide Number Placeholder 3"/>
          <p:cNvSpPr>
            <a:spLocks noGrp="1"/>
          </p:cNvSpPr>
          <p:nvPr>
            <p:ph type="sldNum" sz="quarter" idx="10"/>
          </p:nvPr>
        </p:nvSpPr>
        <p:spPr/>
        <p:txBody>
          <a:bodyPr/>
          <a:lstStyle/>
          <a:p>
            <a:fld id="{8FAD336E-499F-6C45-BE66-E1B501577EBC}" type="slidenum">
              <a:rPr lang="en-US" smtClean="0"/>
              <a:t>7</a:t>
            </a:fld>
            <a:endParaRPr lang="en-US"/>
          </a:p>
        </p:txBody>
      </p:sp>
    </p:spTree>
    <p:extLst>
      <p:ext uri="{BB962C8B-B14F-4D97-AF65-F5344CB8AC3E}">
        <p14:creationId xmlns:p14="http://schemas.microsoft.com/office/powerpoint/2010/main" val="2682693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Source: Covered C</a:t>
            </a:r>
            <a:r>
              <a:rPr lang="en-US" baseline="0" dirty="0" smtClean="0"/>
              <a:t>alifornia Health Insurance Companies and Plan Rates for 2015, July 31, 2014.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Source: CHCF, </a:t>
            </a:r>
            <a:r>
              <a:rPr lang="en-US" sz="1200" b="0" kern="1200" dirty="0" smtClean="0">
                <a:solidFill>
                  <a:schemeClr val="tx1"/>
                </a:solidFill>
                <a:effectLst/>
                <a:latin typeface="+mn-lt"/>
                <a:ea typeface="+mn-ea"/>
                <a:cs typeface="+mn-cs"/>
              </a:rPr>
              <a:t>Premium Rates in California’s Individual Market, 2011–2014.</a:t>
            </a:r>
            <a:r>
              <a:rPr lang="en-US" sz="1200" b="0" kern="1200" baseline="0" dirty="0" smtClean="0">
                <a:solidFill>
                  <a:schemeClr val="tx1"/>
                </a:solidFill>
                <a:effectLst/>
                <a:latin typeface="+mn-lt"/>
                <a:ea typeface="+mn-ea"/>
                <a:cs typeface="+mn-cs"/>
              </a:rPr>
              <a:t> July 2014. </a:t>
            </a:r>
            <a:endParaRPr lang="en-US" dirty="0" smtClean="0"/>
          </a:p>
          <a:p>
            <a:endParaRPr lang="en-US" dirty="0" smtClean="0"/>
          </a:p>
          <a:p>
            <a:r>
              <a:rPr lang="en-US" dirty="0" smtClean="0"/>
              <a:t>16% (217,000 people) will see the premium of their health plan stay constant or decrease (most decreases of 1-3%, but some decreases of up to 14%)  </a:t>
            </a:r>
          </a:p>
          <a:p>
            <a:r>
              <a:rPr lang="en-US" dirty="0" smtClean="0"/>
              <a:t>35% (489,000 people) will see premiums increase less than 5%  </a:t>
            </a:r>
          </a:p>
          <a:p>
            <a:r>
              <a:rPr lang="en-US" dirty="0" smtClean="0"/>
              <a:t>36% (495,000 people) will see premium increases of 5-8% (with most of those being about 6%) </a:t>
            </a:r>
          </a:p>
          <a:p>
            <a:r>
              <a:rPr lang="en-US" dirty="0" smtClean="0"/>
              <a:t>13% (186,000 people) will see premium increases of more than 8% (with almost 90 percent of these in the 8-10% range)</a:t>
            </a:r>
          </a:p>
          <a:p>
            <a:endParaRPr lang="en-US" dirty="0" smtClean="0"/>
          </a:p>
          <a:p>
            <a:r>
              <a:rPr lang="en-US" dirty="0" smtClean="0"/>
              <a:t>Individual Market Rate Increases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Increases in the CHCF</a:t>
            </a:r>
            <a:r>
              <a:rPr lang="en-US" sz="1200" kern="1200" baseline="0" dirty="0" smtClean="0">
                <a:solidFill>
                  <a:schemeClr val="tx1"/>
                </a:solidFill>
                <a:effectLst/>
                <a:latin typeface="+mn-lt"/>
                <a:ea typeface="+mn-ea"/>
                <a:cs typeface="+mn-cs"/>
              </a:rPr>
              <a:t> study</a:t>
            </a:r>
            <a:r>
              <a:rPr lang="en-US" sz="1200" kern="1200" dirty="0" smtClean="0">
                <a:solidFill>
                  <a:schemeClr val="tx1"/>
                </a:solidFill>
                <a:effectLst/>
                <a:latin typeface="+mn-lt"/>
                <a:ea typeface="+mn-ea"/>
                <a:cs typeface="+mn-cs"/>
              </a:rPr>
              <a:t> are for renewing products with effective dates in 2011–2014.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New products to the market in 2014 are not reflected</a:t>
            </a:r>
            <a:r>
              <a:rPr lang="en-US" sz="1200" kern="1200" baseline="0" dirty="0" smtClean="0">
                <a:solidFill>
                  <a:schemeClr val="tx1"/>
                </a:solidFill>
                <a:effectLst/>
                <a:latin typeface="+mn-lt"/>
                <a:ea typeface="+mn-ea"/>
                <a:cs typeface="+mn-cs"/>
              </a:rPr>
              <a:t> in this median rate increase.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4.2% weighted-average increase in Covered California premiums seems reasonable given the forecasted 4% per-capita increase in health spending in California between 2014 and 2015</a:t>
            </a:r>
            <a:r>
              <a:rPr lang="en-US" dirty="0" smtClean="0">
                <a:effectLst/>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8FAD336E-499F-6C45-BE66-E1B501577EBC}" type="slidenum">
              <a:rPr lang="en-US" smtClean="0"/>
              <a:t>8</a:t>
            </a:fld>
            <a:endParaRPr lang="en-US"/>
          </a:p>
        </p:txBody>
      </p:sp>
    </p:spTree>
    <p:extLst>
      <p:ext uri="{BB962C8B-B14F-4D97-AF65-F5344CB8AC3E}">
        <p14:creationId xmlns:p14="http://schemas.microsoft.com/office/powerpoint/2010/main" val="2835439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 http://</a:t>
            </a:r>
            <a:r>
              <a:rPr lang="en-US" dirty="0" err="1" smtClean="0"/>
              <a:t>www.californiahealthline.org</a:t>
            </a:r>
            <a:r>
              <a:rPr lang="en-US" dirty="0" smtClean="0"/>
              <a:t>/articles/2014/9/29/covered-</a:t>
            </a:r>
            <a:r>
              <a:rPr lang="en-US" dirty="0" err="1" smtClean="0"/>
              <a:t>calif</a:t>
            </a:r>
            <a:r>
              <a:rPr lang="en-US" dirty="0" smtClean="0"/>
              <a:t>-plans-likely-to-continue-offering-narrow-networks</a:t>
            </a:r>
          </a:p>
          <a:p>
            <a:r>
              <a:rPr lang="en-US" dirty="0" smtClean="0"/>
              <a:t>http://</a:t>
            </a:r>
            <a:r>
              <a:rPr lang="en-US" dirty="0" err="1" smtClean="0"/>
              <a:t>www.californiahealthline.org</a:t>
            </a:r>
            <a:r>
              <a:rPr lang="en-US" dirty="0" smtClean="0"/>
              <a:t>/road-to-reform/2013/when-health-plans-drop-your-doctor-are-narrow-networks-a-bad-idea</a:t>
            </a:r>
          </a:p>
          <a:p>
            <a:r>
              <a:rPr lang="en-US" dirty="0" smtClean="0"/>
              <a:t>Data source – DHMC </a:t>
            </a:r>
          </a:p>
          <a:p>
            <a:endParaRPr lang="en-US" dirty="0" smtClean="0"/>
          </a:p>
          <a:p>
            <a:r>
              <a:rPr lang="en-US" dirty="0" smtClean="0"/>
              <a:t>High cost providers excluded from many Covered CA</a:t>
            </a:r>
            <a:r>
              <a:rPr lang="en-US" baseline="0" dirty="0" smtClean="0"/>
              <a:t> provider networks. </a:t>
            </a:r>
          </a:p>
          <a:p>
            <a:r>
              <a:rPr lang="en-US" baseline="0" dirty="0" smtClean="0"/>
              <a:t>Examples – Cedars-</a:t>
            </a:r>
            <a:r>
              <a:rPr lang="en-US" baseline="0" dirty="0" err="1" smtClean="0"/>
              <a:t>Senai</a:t>
            </a:r>
            <a:r>
              <a:rPr lang="en-US" baseline="0" dirty="0" smtClean="0"/>
              <a:t> Hospital was not included in any Covered CA networks; UCLA Medical Centers included in only few plans. </a:t>
            </a:r>
            <a:endParaRPr lang="en-US" dirty="0" smtClean="0"/>
          </a:p>
          <a:p>
            <a:endParaRPr lang="en-US" dirty="0" smtClean="0"/>
          </a:p>
          <a:p>
            <a:r>
              <a:rPr lang="en-US" dirty="0" smtClean="0"/>
              <a:t>Networks may be narrower, but health</a:t>
            </a:r>
            <a:r>
              <a:rPr lang="en-US" baseline="0" dirty="0" smtClean="0"/>
              <a:t> plan benefits are more comprehensive due to ACA legislation… Maybe a trade off between narrow networks and more comprehensive benefits in the individual market.</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dirty="0" smtClean="0"/>
              <a:t>Covered California requesting provider</a:t>
            </a:r>
            <a:r>
              <a:rPr lang="en-US" baseline="0" dirty="0" smtClean="0"/>
              <a:t> directory information from all health insurance carriers.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Health plan provider directories are not always accurate – health plans do not update their directories very frequently. </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Also, a provider may take on type of health plan from an insurance carrier but not another type of health plan</a:t>
            </a:r>
          </a:p>
          <a:p>
            <a:pPr marL="628650" marR="0" lvl="1"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Example) Provider may take individual market Blue Shield PPO but not Covered CA Blue Shield PPO. This is confusing to consumers when looking for a plan or talking to doctors about the health plans they accept. </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i="1" baseline="0" dirty="0" smtClean="0"/>
              <a:t>Lack of a comprehensive provider directory, by both Covered CA and insurance carriers, makes it difficult for consumers to understand which providers are included in a health plan network and compare networks. </a:t>
            </a:r>
          </a:p>
          <a:p>
            <a:pPr marL="0" marR="0" lvl="3"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lvl="3" indent="0" algn="l" defTabSz="457200" rtl="0" eaLnBrk="1" fontAlgn="auto" latinLnBrk="0" hangingPunct="1">
              <a:lnSpc>
                <a:spcPct val="100000"/>
              </a:lnSpc>
              <a:spcBef>
                <a:spcPts val="0"/>
              </a:spcBef>
              <a:spcAft>
                <a:spcPts val="0"/>
              </a:spcAft>
              <a:buClrTx/>
              <a:buSzTx/>
              <a:buFont typeface="Arial"/>
              <a:buNone/>
              <a:tabLst/>
              <a:defRPr/>
            </a:pPr>
            <a:r>
              <a:rPr lang="en-US" baseline="0" dirty="0" smtClean="0"/>
              <a:t>DMHC Investigation</a:t>
            </a:r>
          </a:p>
          <a:p>
            <a:pPr marL="171450" marR="0" lvl="3"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Only 58.7 percent of the physicians listed in Anthem's Covered California directory could be verified as accepting Covered California patients</a:t>
            </a:r>
          </a:p>
          <a:p>
            <a:pPr marL="171450" marR="0" lvl="3" indent="-171450" algn="l" defTabSz="4572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Only 56.7 percent of the physicians listed in Blue Shield's Covered California directory could be verified as accepting Covered California patients</a:t>
            </a:r>
            <a:endParaRPr lang="en-US" i="1" baseline="0" dirty="0" smtClean="0"/>
          </a:p>
          <a:p>
            <a:endParaRPr lang="en-US" baseline="0" dirty="0" smtClean="0"/>
          </a:p>
        </p:txBody>
      </p:sp>
      <p:sp>
        <p:nvSpPr>
          <p:cNvPr id="4" name="Slide Number Placeholder 3"/>
          <p:cNvSpPr>
            <a:spLocks noGrp="1"/>
          </p:cNvSpPr>
          <p:nvPr>
            <p:ph type="sldNum" sz="quarter" idx="10"/>
          </p:nvPr>
        </p:nvSpPr>
        <p:spPr/>
        <p:txBody>
          <a:bodyPr/>
          <a:lstStyle/>
          <a:p>
            <a:fld id="{8FAD336E-499F-6C45-BE66-E1B501577EBC}" type="slidenum">
              <a:rPr lang="en-US" smtClean="0"/>
              <a:t>9</a:t>
            </a:fld>
            <a:endParaRPr lang="en-US"/>
          </a:p>
        </p:txBody>
      </p:sp>
    </p:spTree>
    <p:extLst>
      <p:ext uri="{BB962C8B-B14F-4D97-AF65-F5344CB8AC3E}">
        <p14:creationId xmlns:p14="http://schemas.microsoft.com/office/powerpoint/2010/main" val="1163768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bg1"/>
        </a:solidFill>
        <a:effectLst/>
      </p:bgPr>
    </p:bg>
    <p:spTree>
      <p:nvGrpSpPr>
        <p:cNvPr id="1" name=""/>
        <p:cNvGrpSpPr/>
        <p:nvPr/>
      </p:nvGrpSpPr>
      <p:grpSpPr>
        <a:xfrm>
          <a:off x="0" y="0"/>
          <a:ext cx="0" cy="0"/>
          <a:chOff x="0" y="0"/>
          <a:chExt cx="0" cy="0"/>
        </a:xfrm>
      </p:grpSpPr>
      <p:pic>
        <p:nvPicPr>
          <p:cNvPr id="4" name="Picture 2" descr="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8467" name="Rectangle 38"/>
          <p:cNvSpPr>
            <a:spLocks noGrp="1" noChangeArrowheads="1"/>
          </p:cNvSpPr>
          <p:nvPr>
            <p:ph type="subTitle" idx="1"/>
          </p:nvPr>
        </p:nvSpPr>
        <p:spPr>
          <a:xfrm>
            <a:off x="2295525" y="2676525"/>
            <a:ext cx="6400800" cy="1752600"/>
          </a:xfrm>
        </p:spPr>
        <p:txBody>
          <a:bodyPr/>
          <a:lstStyle>
            <a:lvl1pPr marL="0" indent="0">
              <a:lnSpc>
                <a:spcPct val="100000"/>
              </a:lnSpc>
              <a:spcBef>
                <a:spcPct val="20000"/>
              </a:spcBef>
              <a:buClrTx/>
              <a:buFont typeface="Arial" charset="0"/>
              <a:buNone/>
              <a:defRPr>
                <a:latin typeface="Arial" charset="0"/>
                <a:ea typeface="ＭＳ Ｐゴシック" charset="-128"/>
                <a:cs typeface="ＭＳ Ｐゴシック" charset="-128"/>
              </a:defRPr>
            </a:lvl1pPr>
          </a:lstStyle>
          <a:p>
            <a:r>
              <a:rPr lang="en-US" smtClean="0"/>
              <a:t>Click to edit Master subtitle style</a:t>
            </a:r>
            <a:endParaRPr lang="en-US"/>
          </a:p>
        </p:txBody>
      </p:sp>
      <p:sp>
        <p:nvSpPr>
          <p:cNvPr id="318468" name="Rectangle 37"/>
          <p:cNvSpPr>
            <a:spLocks noGrp="1" noChangeArrowheads="1"/>
          </p:cNvSpPr>
          <p:nvPr>
            <p:ph type="ctrTitle"/>
          </p:nvPr>
        </p:nvSpPr>
        <p:spPr>
          <a:xfrm>
            <a:off x="2276475" y="2130425"/>
            <a:ext cx="6503988" cy="457200"/>
          </a:xfrm>
        </p:spPr>
        <p:txBody>
          <a:bodyPr/>
          <a:lstStyle>
            <a:lvl1pPr>
              <a:defRPr b="0">
                <a:latin typeface="Arial" charset="0"/>
                <a:ea typeface="ＭＳ Ｐゴシック" charset="-128"/>
              </a:defRPr>
            </a:lvl1pPr>
          </a:lstStyle>
          <a:p>
            <a:r>
              <a:rPr lang="en-US" smtClean="0"/>
              <a:t>Click to edit Master title style</a:t>
            </a:r>
            <a:endParaRPr lang="en-US"/>
          </a:p>
        </p:txBody>
      </p:sp>
    </p:spTree>
    <p:extLst>
      <p:ext uri="{BB962C8B-B14F-4D97-AF65-F5344CB8AC3E}">
        <p14:creationId xmlns:p14="http://schemas.microsoft.com/office/powerpoint/2010/main" val="2400658889"/>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10" descr="ti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subTitle" idx="1"/>
          </p:nvPr>
        </p:nvSpPr>
        <p:spPr>
          <a:xfrm>
            <a:off x="1430338" y="3730625"/>
            <a:ext cx="6400800" cy="1752600"/>
          </a:xfrm>
        </p:spPr>
        <p:txBody>
          <a:bodyPr/>
          <a:lstStyle>
            <a:lvl1pPr>
              <a:spcAft>
                <a:spcPct val="0"/>
              </a:spcAft>
              <a:defRPr sz="2000" b="1">
                <a:solidFill>
                  <a:schemeClr val="bg1"/>
                </a:solidFill>
              </a:defRPr>
            </a:lvl1pPr>
          </a:lstStyle>
          <a:p>
            <a:r>
              <a:rPr lang="en-US" smtClean="0"/>
              <a:t>Click to edit Master subtitle style</a:t>
            </a:r>
            <a:endParaRPr lang="en-US"/>
          </a:p>
        </p:txBody>
      </p:sp>
      <p:sp>
        <p:nvSpPr>
          <p:cNvPr id="29708" name="Rectangle 12"/>
          <p:cNvSpPr>
            <a:spLocks noGrp="1" noChangeArrowheads="1"/>
          </p:cNvSpPr>
          <p:nvPr>
            <p:ph type="ctrTitle"/>
          </p:nvPr>
        </p:nvSpPr>
        <p:spPr>
          <a:xfrm>
            <a:off x="1430338" y="2474913"/>
            <a:ext cx="6376987" cy="1092200"/>
          </a:xfrm>
        </p:spPr>
        <p:txBody>
          <a:bodyPr anchor="ctr"/>
          <a:lstStyle>
            <a:lvl1pPr>
              <a:defRPr sz="2800" b="1"/>
            </a:lvl1pPr>
          </a:lstStyle>
          <a:p>
            <a:r>
              <a:rPr lang="en-US" smtClean="0"/>
              <a:t>Click to edit Master title style</a:t>
            </a:r>
            <a:endParaRPr lang="en-US"/>
          </a:p>
        </p:txBody>
      </p:sp>
    </p:spTree>
    <p:extLst>
      <p:ext uri="{BB962C8B-B14F-4D97-AF65-F5344CB8AC3E}">
        <p14:creationId xmlns:p14="http://schemas.microsoft.com/office/powerpoint/2010/main" val="319014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12"/>
          <p:cNvSpPr>
            <a:spLocks noGrp="1" noChangeArrowheads="1"/>
          </p:cNvSpPr>
          <p:nvPr>
            <p:ph type="ftr" sz="quarter" idx="10"/>
          </p:nvPr>
        </p:nvSpPr>
        <p:spPr/>
        <p:txBody>
          <a:bodyPr/>
          <a:lstStyle>
            <a:lvl1pPr>
              <a:defRPr/>
            </a:lvl1pPr>
          </a:lstStyle>
          <a:p>
            <a:pPr>
              <a:defRPr/>
            </a:pPr>
            <a:r>
              <a:rPr lang="en-US"/>
              <a:t>Limited Resources, Unlimited Expectations</a:t>
            </a:r>
          </a:p>
        </p:txBody>
      </p:sp>
    </p:spTree>
    <p:extLst>
      <p:ext uri="{BB962C8B-B14F-4D97-AF65-F5344CB8AC3E}">
        <p14:creationId xmlns:p14="http://schemas.microsoft.com/office/powerpoint/2010/main" val="2867112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04900" y="411163"/>
            <a:ext cx="7713663" cy="457200"/>
          </a:xfrm>
        </p:spPr>
        <p:txBody>
          <a:bodyPr/>
          <a:lstStyle/>
          <a:p>
            <a:r>
              <a:rPr lang="en-US" smtClean="0"/>
              <a:t>Click to edit Master title style</a:t>
            </a:r>
            <a:endParaRPr lang="en-US"/>
          </a:p>
        </p:txBody>
      </p:sp>
      <p:sp>
        <p:nvSpPr>
          <p:cNvPr id="3" name="Content Placeholder 2"/>
          <p:cNvSpPr>
            <a:spLocks noGrp="1"/>
          </p:cNvSpPr>
          <p:nvPr>
            <p:ph idx="1"/>
          </p:nvPr>
        </p:nvSpPr>
        <p:spPr>
          <a:xfrm>
            <a:off x="1104900" y="1074738"/>
            <a:ext cx="7658100" cy="5232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p:txBody>
          <a:bodyPr/>
          <a:lstStyle>
            <a:lvl1pPr>
              <a:defRPr/>
            </a:lvl1pPr>
          </a:lstStyle>
          <a:p>
            <a:pPr>
              <a:defRPr/>
            </a:pPr>
            <a:r>
              <a:rPr lang="en-US"/>
              <a:t>Limited Resources, Unlimited Expectations</a:t>
            </a:r>
          </a:p>
        </p:txBody>
      </p:sp>
    </p:spTree>
    <p:extLst>
      <p:ext uri="{BB962C8B-B14F-4D97-AF65-F5344CB8AC3E}">
        <p14:creationId xmlns:p14="http://schemas.microsoft.com/office/powerpoint/2010/main" val="718155164"/>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xfrm>
            <a:off x="2438400" y="6248400"/>
            <a:ext cx="2130425" cy="474663"/>
          </a:xfrm>
          <a:prstGeom prst="rect">
            <a:avLst/>
          </a:prstGeom>
          <a:ln/>
        </p:spPr>
        <p:txBody>
          <a:bodyPr/>
          <a:lstStyle>
            <a:lvl1pPr>
              <a:defRPr/>
            </a:lvl1pPr>
          </a:lstStyle>
          <a:p>
            <a:pPr>
              <a:defRPr/>
            </a:pPr>
            <a:endParaRPr lang="en-US">
              <a:solidFill>
                <a:prstClr val="black"/>
              </a:solidFill>
              <a:latin typeface="Calibri"/>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xfrm>
            <a:off x="84138" y="6242050"/>
            <a:ext cx="587375" cy="488950"/>
          </a:xfrm>
          <a:prstGeom prst="rect">
            <a:avLst/>
          </a:prstGeom>
          <a:ln/>
        </p:spPr>
        <p:txBody>
          <a:bodyPr/>
          <a:lstStyle>
            <a:lvl1pPr>
              <a:defRPr/>
            </a:lvl1pPr>
          </a:lstStyle>
          <a:p>
            <a:pPr>
              <a:defRPr/>
            </a:pPr>
            <a:fld id="{88B87F4B-61EC-014A-991E-E7D21F4510D0}"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34431656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10" descr="bk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8"/>
          <p:cNvSpPr>
            <a:spLocks noGrp="1" noChangeArrowheads="1"/>
          </p:cNvSpPr>
          <p:nvPr>
            <p:ph type="body" idx="1"/>
          </p:nvPr>
        </p:nvSpPr>
        <p:spPr bwMode="auto">
          <a:xfrm>
            <a:off x="1104900" y="1074738"/>
            <a:ext cx="7658100" cy="523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37"/>
          <p:cNvSpPr>
            <a:spLocks noGrp="1" noChangeArrowheads="1"/>
          </p:cNvSpPr>
          <p:nvPr>
            <p:ph type="title"/>
          </p:nvPr>
        </p:nvSpPr>
        <p:spPr bwMode="auto">
          <a:xfrm>
            <a:off x="1104900" y="411163"/>
            <a:ext cx="7713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spAutoFit/>
          </a:bodyPr>
          <a:lstStyle/>
          <a:p>
            <a:pPr lvl="0"/>
            <a:r>
              <a:rPr lang="en-US"/>
              <a:t>Click to edit Master title style</a:t>
            </a:r>
          </a:p>
        </p:txBody>
      </p:sp>
      <p:sp>
        <p:nvSpPr>
          <p:cNvPr id="1029" name="Rectangle 50"/>
          <p:cNvSpPr>
            <a:spLocks noChangeArrowheads="1"/>
          </p:cNvSpPr>
          <p:nvPr/>
        </p:nvSpPr>
        <p:spPr bwMode="auto">
          <a:xfrm>
            <a:off x="7429500" y="6526213"/>
            <a:ext cx="1462088"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fontAlgn="base">
              <a:spcBef>
                <a:spcPct val="0"/>
              </a:spcBef>
              <a:spcAft>
                <a:spcPct val="0"/>
              </a:spcAft>
            </a:pPr>
            <a:fld id="{2D712F7D-4A62-ED43-905C-F70EE706222A}" type="slidenum">
              <a:rPr lang="en-US" sz="1000">
                <a:solidFill>
                  <a:srgbClr val="000090"/>
                </a:solidFill>
                <a:latin typeface="Arial" charset="0"/>
                <a:ea typeface="ＭＳ Ｐゴシック" charset="0"/>
                <a:cs typeface="ＭＳ Ｐゴシック" charset="0"/>
              </a:rPr>
              <a:pPr algn="r" fontAlgn="base">
                <a:spcBef>
                  <a:spcPct val="0"/>
                </a:spcBef>
                <a:spcAft>
                  <a:spcPct val="0"/>
                </a:spcAft>
              </a:pPr>
              <a:t>‹#›</a:t>
            </a:fld>
            <a:endParaRPr lang="en-US" sz="1000">
              <a:solidFill>
                <a:srgbClr val="000090"/>
              </a:solidFill>
              <a:latin typeface="Arial" charset="0"/>
              <a:ea typeface="ＭＳ Ｐゴシック" charset="0"/>
              <a:cs typeface="ＭＳ Ｐゴシック" charset="0"/>
            </a:endParaRPr>
          </a:p>
        </p:txBody>
      </p:sp>
      <p:sp>
        <p:nvSpPr>
          <p:cNvPr id="1036" name="Rectangle 12"/>
          <p:cNvSpPr>
            <a:spLocks noGrp="1" noChangeArrowheads="1"/>
          </p:cNvSpPr>
          <p:nvPr>
            <p:ph type="ftr" sz="quarter" idx="3"/>
          </p:nvPr>
        </p:nvSpPr>
        <p:spPr bwMode="auto">
          <a:xfrm>
            <a:off x="2266950" y="6526213"/>
            <a:ext cx="5324475"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a:solidFill>
                  <a:srgbClr val="CC9900"/>
                </a:solidFill>
                <a:latin typeface="Arial" charset="0"/>
                <a:ea typeface="ＭＳ Ｐゴシック" pitchFamily="-112" charset="-128"/>
                <a:cs typeface="+mn-cs"/>
              </a:defRPr>
            </a:lvl1pPr>
          </a:lstStyle>
          <a:p>
            <a:pPr fontAlgn="base">
              <a:spcBef>
                <a:spcPct val="0"/>
              </a:spcBef>
              <a:spcAft>
                <a:spcPct val="0"/>
              </a:spcAft>
              <a:defRPr/>
            </a:pPr>
            <a:endParaRPr lang="en-US"/>
          </a:p>
        </p:txBody>
      </p:sp>
    </p:spTree>
    <p:extLst>
      <p:ext uri="{BB962C8B-B14F-4D97-AF65-F5344CB8AC3E}">
        <p14:creationId xmlns:p14="http://schemas.microsoft.com/office/powerpoint/2010/main" val="4212059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xmlns:p14="http://schemas.microsoft.com/office/powerpoint/2010/main">
    <p:fade/>
  </p:transition>
  <p:timing>
    <p:tnLst>
      <p:par>
        <p:cTn xmlns:p14="http://schemas.microsoft.com/office/powerpoint/2010/main" id="1" dur="indefinite" restart="never" nodeType="tmRoot"/>
      </p:par>
    </p:tnLst>
  </p:timing>
  <p:hf sldNum="0" hdr="0" dt="0"/>
  <p:txStyles>
    <p:titleStyle>
      <a:lvl1pPr algn="l" defTabSz="457200" rtl="0" eaLnBrk="0" fontAlgn="base" hangingPunct="0">
        <a:spcBef>
          <a:spcPct val="0"/>
        </a:spcBef>
        <a:spcAft>
          <a:spcPct val="0"/>
        </a:spcAft>
        <a:defRPr sz="2400" b="1" kern="1200">
          <a:solidFill>
            <a:schemeClr val="tx1"/>
          </a:solidFill>
          <a:latin typeface="Arial" pitchFamily="-112" charset="0"/>
          <a:ea typeface="ＭＳ Ｐゴシック" pitchFamily="-112" charset="-128"/>
          <a:cs typeface="ＭＳ Ｐゴシック" charset="-128"/>
        </a:defRPr>
      </a:lvl1pPr>
      <a:lvl2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2pPr>
      <a:lvl3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3pPr>
      <a:lvl4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4pPr>
      <a:lvl5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5pPr>
      <a:lvl6pPr marL="4572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6pPr>
      <a:lvl7pPr marL="9144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7pPr>
      <a:lvl8pPr marL="13716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8pPr>
      <a:lvl9pPr marL="18288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9pPr>
    </p:titleStyle>
    <p:bodyStyle>
      <a:lvl1pPr marL="342900" indent="-342900" algn="l" defTabSz="457200" rtl="0" eaLnBrk="0" fontAlgn="base" hangingPunct="0">
        <a:lnSpc>
          <a:spcPct val="90000"/>
        </a:lnSpc>
        <a:spcBef>
          <a:spcPct val="25000"/>
        </a:spcBef>
        <a:spcAft>
          <a:spcPts val="400"/>
        </a:spcAft>
        <a:buClr>
          <a:srgbClr val="CC9900"/>
        </a:buClr>
        <a:buFont typeface="Wingdings" charset="0"/>
        <a:buChar char="§"/>
        <a:defRPr sz="2400" kern="1200">
          <a:solidFill>
            <a:schemeClr val="tx1"/>
          </a:solidFill>
          <a:latin typeface="Arial" pitchFamily="-112" charset="0"/>
          <a:ea typeface="ＭＳ Ｐゴシック" pitchFamily="-112" charset="-128"/>
          <a:cs typeface="ＭＳ Ｐゴシック" pitchFamily="-112" charset="-128"/>
        </a:defRPr>
      </a:lvl1pPr>
      <a:lvl2pPr marL="114300" indent="342900" algn="l" defTabSz="457200" rtl="0" eaLnBrk="0" fontAlgn="base" hangingPunct="0">
        <a:lnSpc>
          <a:spcPct val="90000"/>
        </a:lnSpc>
        <a:spcBef>
          <a:spcPct val="25000"/>
        </a:spcBef>
        <a:spcAft>
          <a:spcPts val="400"/>
        </a:spcAft>
        <a:buClr>
          <a:srgbClr val="CC9900"/>
        </a:buClr>
        <a:buFont typeface="Wingdings" charset="0"/>
        <a:buChar char="§"/>
        <a:defRPr sz="2000" kern="1200">
          <a:solidFill>
            <a:schemeClr val="tx1"/>
          </a:solidFill>
          <a:latin typeface="Arial" pitchFamily="-112" charset="0"/>
          <a:ea typeface="ＭＳ Ｐゴシック" pitchFamily="-112" charset="-128"/>
          <a:cs typeface="+mn-cs"/>
        </a:defRPr>
      </a:lvl2pPr>
      <a:lvl3pPr marL="520700" indent="-292100" algn="l" defTabSz="457200" rtl="0" eaLnBrk="0" fontAlgn="base" hangingPunct="0">
        <a:lnSpc>
          <a:spcPct val="90000"/>
        </a:lnSpc>
        <a:spcBef>
          <a:spcPct val="25000"/>
        </a:spcBef>
        <a:spcAft>
          <a:spcPts val="400"/>
        </a:spcAft>
        <a:buClr>
          <a:srgbClr val="CC9900"/>
        </a:buClr>
        <a:buFont typeface="Wingdings" charset="0"/>
        <a:buChar char="§"/>
        <a:defRPr sz="2000" kern="1200">
          <a:solidFill>
            <a:schemeClr val="tx1"/>
          </a:solidFill>
          <a:latin typeface="Arial" pitchFamily="-112" charset="0"/>
          <a:ea typeface="ＭＳ Ｐゴシック" pitchFamily="-112" charset="-128"/>
          <a:cs typeface="+mn-cs"/>
        </a:defRPr>
      </a:lvl3pPr>
      <a:lvl4pPr marL="977900" indent="-342900" algn="l" defTabSz="457200" rtl="0" eaLnBrk="0" fontAlgn="base" hangingPunct="0">
        <a:lnSpc>
          <a:spcPct val="90000"/>
        </a:lnSpc>
        <a:spcBef>
          <a:spcPct val="25000"/>
        </a:spcBef>
        <a:spcAft>
          <a:spcPts val="400"/>
        </a:spcAft>
        <a:buClr>
          <a:srgbClr val="CC9900"/>
        </a:buClr>
        <a:buFont typeface="Wingdings" charset="0"/>
        <a:buChar char="§"/>
        <a:defRPr sz="2000" kern="1200">
          <a:solidFill>
            <a:schemeClr val="tx1"/>
          </a:solidFill>
          <a:latin typeface="Arial" pitchFamily="-112" charset="0"/>
          <a:ea typeface="ＭＳ Ｐゴシック" pitchFamily="-112" charset="-128"/>
          <a:cs typeface="+mn-cs"/>
        </a:defRPr>
      </a:lvl4pPr>
      <a:lvl5pPr marL="1371600" indent="-279400" algn="l" defTabSz="457200" rtl="0" eaLnBrk="0" fontAlgn="base" hangingPunct="0">
        <a:lnSpc>
          <a:spcPct val="90000"/>
        </a:lnSpc>
        <a:spcBef>
          <a:spcPct val="25000"/>
        </a:spcBef>
        <a:spcAft>
          <a:spcPts val="400"/>
        </a:spcAft>
        <a:buClr>
          <a:srgbClr val="CC9900"/>
        </a:buClr>
        <a:buFont typeface="Wingdings" charset="0"/>
        <a:buChar char="§"/>
        <a:defRPr sz="1600" kern="1200">
          <a:solidFill>
            <a:schemeClr val="tx1"/>
          </a:solidFill>
          <a:latin typeface="Arial" pitchFamily="-112" charset="0"/>
          <a:ea typeface="ＭＳ Ｐゴシック" pitchFamily="-11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chart" Target="../charts/char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katiphillipsucb@berkeley.edu" TargetMode="External"/><Relationship Id="rId3" Type="http://schemas.openxmlformats.org/officeDocument/2006/relationships/hyperlink" Target="mailto:rscheff@berkley.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4" Type="http://schemas.microsoft.com/office/2007/relationships/hdphoto" Target="../media/hdphoto1.wdp"/><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ctrTitle"/>
          </p:nvPr>
        </p:nvSpPr>
        <p:spPr>
          <a:xfrm>
            <a:off x="2270220" y="1067330"/>
            <a:ext cx="6607175" cy="1200329"/>
          </a:xfrm>
          <a:noFill/>
          <a:ln>
            <a:noFill/>
          </a:ln>
        </p:spPr>
        <p:txBody>
          <a:bodyPr vert="horz" wrap="square" lIns="91440" tIns="45720" rIns="91440" bIns="45720" numCol="1" anchor="t" anchorCtr="0" compatLnSpc="1">
            <a:prstTxWarp prst="textNoShape">
              <a:avLst/>
            </a:prstTxWarp>
            <a:spAutoFit/>
          </a:bodyPr>
          <a:lstStyle/>
          <a:p>
            <a:pPr algn="ctr" eaLnBrk="1" hangingPunct="1"/>
            <a:r>
              <a:rPr lang="en-US" sz="3600" b="1" dirty="0" smtClean="0">
                <a:effectLst>
                  <a:outerShdw blurRad="38100" dist="38100" dir="2700000" algn="tl">
                    <a:srgbClr val="DDDDDD"/>
                  </a:outerShdw>
                </a:effectLst>
                <a:latin typeface="+mj-lt"/>
                <a:ea typeface="ＭＳ Ｐゴシック" charset="0"/>
                <a:cs typeface="ＭＳ Ｐゴシック" charset="0"/>
              </a:rPr>
              <a:t>Covered California: Competition in the Health Insurance Market?</a:t>
            </a:r>
            <a:endParaRPr lang="en-US" sz="3600" b="1" dirty="0">
              <a:effectLst>
                <a:outerShdw blurRad="38100" dist="38100" dir="2700000" algn="tl">
                  <a:srgbClr val="DDDDDD"/>
                </a:outerShdw>
              </a:effectLst>
              <a:latin typeface="+mj-lt"/>
              <a:ea typeface="ＭＳ Ｐゴシック" charset="0"/>
              <a:cs typeface="ＭＳ Ｐゴシック" charset="0"/>
            </a:endParaRPr>
          </a:p>
        </p:txBody>
      </p:sp>
      <p:sp>
        <p:nvSpPr>
          <p:cNvPr id="44034" name="Rectangle 3"/>
          <p:cNvSpPr>
            <a:spLocks noGrp="1" noChangeArrowheads="1"/>
          </p:cNvSpPr>
          <p:nvPr>
            <p:ph type="subTitle" idx="1"/>
          </p:nvPr>
        </p:nvSpPr>
        <p:spPr>
          <a:xfrm>
            <a:off x="2184400" y="2568463"/>
            <a:ext cx="6854448" cy="3283468"/>
          </a:xfrm>
        </p:spPr>
        <p:txBody>
          <a:bodyPr/>
          <a:lstStyle/>
          <a:p>
            <a:pPr algn="ctr">
              <a:spcBef>
                <a:spcPct val="0"/>
              </a:spcBef>
            </a:pPr>
            <a:r>
              <a:rPr lang="en-US" sz="1800" b="1" dirty="0">
                <a:latin typeface="+mj-lt"/>
              </a:rPr>
              <a:t>Richard M. </a:t>
            </a:r>
            <a:r>
              <a:rPr lang="en-US" sz="1800" b="1" dirty="0" err="1">
                <a:latin typeface="+mj-lt"/>
              </a:rPr>
              <a:t>Scheffler</a:t>
            </a:r>
            <a:r>
              <a:rPr lang="en-US" sz="1800" b="1" dirty="0">
                <a:latin typeface="+mj-lt"/>
              </a:rPr>
              <a:t>, Ph.D.</a:t>
            </a:r>
          </a:p>
          <a:p>
            <a:pPr algn="ctr">
              <a:spcBef>
                <a:spcPct val="0"/>
              </a:spcBef>
            </a:pPr>
            <a:r>
              <a:rPr lang="en-US" sz="1800" dirty="0">
                <a:latin typeface="+mj-lt"/>
              </a:rPr>
              <a:t>Distinguished Professor of Health Economics </a:t>
            </a:r>
            <a:r>
              <a:rPr lang="en-US" sz="1800" dirty="0" smtClean="0">
                <a:latin typeface="+mj-lt"/>
              </a:rPr>
              <a:t>&amp; </a:t>
            </a:r>
            <a:r>
              <a:rPr lang="en-US" sz="1800" dirty="0">
                <a:latin typeface="+mj-lt"/>
              </a:rPr>
              <a:t>Public Policy</a:t>
            </a:r>
          </a:p>
          <a:p>
            <a:pPr algn="ctr">
              <a:spcBef>
                <a:spcPct val="0"/>
              </a:spcBef>
            </a:pPr>
            <a:r>
              <a:rPr lang="en-US" sz="1800" dirty="0">
                <a:latin typeface="+mj-lt"/>
              </a:rPr>
              <a:t>Director, </a:t>
            </a:r>
            <a:r>
              <a:rPr lang="en-US" sz="1800" dirty="0" smtClean="0">
                <a:latin typeface="+mj-lt"/>
              </a:rPr>
              <a:t>Nicholas C. </a:t>
            </a:r>
            <a:r>
              <a:rPr lang="en-US" sz="1800" dirty="0" err="1" smtClean="0">
                <a:latin typeface="+mj-lt"/>
              </a:rPr>
              <a:t>Petris</a:t>
            </a:r>
            <a:r>
              <a:rPr lang="en-US" sz="1800" dirty="0" smtClean="0">
                <a:latin typeface="+mj-lt"/>
              </a:rPr>
              <a:t> Center</a:t>
            </a:r>
            <a:endParaRPr lang="en-US" sz="1800" dirty="0">
              <a:latin typeface="+mj-lt"/>
            </a:endParaRPr>
          </a:p>
          <a:p>
            <a:pPr algn="ctr">
              <a:spcBef>
                <a:spcPct val="0"/>
              </a:spcBef>
            </a:pPr>
            <a:r>
              <a:rPr lang="en-US" sz="1800" dirty="0" smtClean="0">
                <a:latin typeface="+mj-lt"/>
              </a:rPr>
              <a:t>University </a:t>
            </a:r>
            <a:r>
              <a:rPr lang="en-US" sz="1800" dirty="0">
                <a:latin typeface="+mj-lt"/>
              </a:rPr>
              <a:t>of California, </a:t>
            </a:r>
            <a:r>
              <a:rPr lang="en-US" sz="1800" dirty="0" smtClean="0">
                <a:latin typeface="+mj-lt"/>
              </a:rPr>
              <a:t>Berkeley</a:t>
            </a:r>
          </a:p>
          <a:p>
            <a:pPr algn="ctr">
              <a:spcBef>
                <a:spcPct val="0"/>
              </a:spcBef>
            </a:pPr>
            <a:endParaRPr lang="en-US" sz="1800" dirty="0">
              <a:latin typeface="+mj-lt"/>
            </a:endParaRPr>
          </a:p>
          <a:p>
            <a:pPr algn="ctr">
              <a:spcBef>
                <a:spcPct val="0"/>
              </a:spcBef>
            </a:pPr>
            <a:r>
              <a:rPr lang="en-US" sz="1800" dirty="0" smtClean="0">
                <a:latin typeface="+mj-lt"/>
              </a:rPr>
              <a:t>Health Care Market Competition</a:t>
            </a:r>
          </a:p>
          <a:p>
            <a:pPr algn="ctr">
              <a:spcBef>
                <a:spcPct val="0"/>
              </a:spcBef>
            </a:pPr>
            <a:r>
              <a:rPr lang="en-US" sz="1800" dirty="0" smtClean="0">
                <a:latin typeface="+mj-lt"/>
              </a:rPr>
              <a:t>February 23 – 24, 2015</a:t>
            </a:r>
            <a:endParaRPr lang="en-US" sz="1800" dirty="0">
              <a:latin typeface="+mj-lt"/>
            </a:endParaRPr>
          </a:p>
          <a:p>
            <a:pPr algn="ctr" eaLnBrk="1" hangingPunct="1">
              <a:spcAft>
                <a:spcPct val="0"/>
              </a:spcAft>
            </a:pPr>
            <a:endParaRPr lang="en-US" sz="1600" dirty="0" smtClean="0">
              <a:latin typeface="+mj-lt"/>
              <a:ea typeface="ＭＳ Ｐゴシック" charset="0"/>
              <a:cs typeface="ＭＳ Ｐゴシック" charset="0"/>
            </a:endParaRPr>
          </a:p>
        </p:txBody>
      </p:sp>
    </p:spTree>
    <p:extLst>
      <p:ext uri="{BB962C8B-B14F-4D97-AF65-F5344CB8AC3E}">
        <p14:creationId xmlns:p14="http://schemas.microsoft.com/office/powerpoint/2010/main" val="12975667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Narrow Networks </a:t>
            </a:r>
            <a:endParaRPr lang="en-US" dirty="0"/>
          </a:p>
        </p:txBody>
      </p:sp>
      <p:sp>
        <p:nvSpPr>
          <p:cNvPr id="3" name="Content Placeholder 2"/>
          <p:cNvSpPr>
            <a:spLocks noGrp="1"/>
          </p:cNvSpPr>
          <p:nvPr>
            <p:ph idx="1"/>
          </p:nvPr>
        </p:nvSpPr>
        <p:spPr/>
        <p:txBody>
          <a:bodyPr/>
          <a:lstStyle/>
          <a:p>
            <a:pPr>
              <a:lnSpc>
                <a:spcPct val="100000"/>
              </a:lnSpc>
              <a:spcBef>
                <a:spcPts val="600"/>
              </a:spcBef>
            </a:pPr>
            <a:r>
              <a:rPr lang="en-US" dirty="0">
                <a:latin typeface="+mj-lt"/>
              </a:rPr>
              <a:t>The Department of Managed Health Care (DMHC) investigated Anthem and Blue Shield networks to search for potential law violations </a:t>
            </a:r>
          </a:p>
          <a:p>
            <a:pPr marL="800100" lvl="3">
              <a:lnSpc>
                <a:spcPct val="100000"/>
              </a:lnSpc>
              <a:spcBef>
                <a:spcPts val="600"/>
              </a:spcBef>
            </a:pPr>
            <a:r>
              <a:rPr lang="en-US" dirty="0">
                <a:latin typeface="+mj-lt"/>
              </a:rPr>
              <a:t>More than 25% of physicians listed as participating in the plans’ directories were not taking Covered California patients or they were no longer at the </a:t>
            </a:r>
            <a:r>
              <a:rPr lang="en-US" dirty="0" smtClean="0">
                <a:latin typeface="+mj-lt"/>
              </a:rPr>
              <a:t>location listed in the directory</a:t>
            </a:r>
            <a:endParaRPr lang="en-US" dirty="0">
              <a:latin typeface="+mj-lt"/>
            </a:endParaRPr>
          </a:p>
          <a:p>
            <a:pPr>
              <a:lnSpc>
                <a:spcPct val="100000"/>
              </a:lnSpc>
              <a:spcBef>
                <a:spcPts val="600"/>
              </a:spcBef>
              <a:spcAft>
                <a:spcPts val="600"/>
              </a:spcAft>
            </a:pPr>
            <a:r>
              <a:rPr lang="en-US" dirty="0">
                <a:latin typeface="+mj-lt"/>
              </a:rPr>
              <a:t>Governor Brown signed a bill (SB 964</a:t>
            </a:r>
            <a:r>
              <a:rPr lang="en-US" dirty="0" smtClean="0">
                <a:latin typeface="+mj-lt"/>
              </a:rPr>
              <a:t>) in September 2014 </a:t>
            </a:r>
            <a:r>
              <a:rPr lang="en-US" dirty="0">
                <a:latin typeface="+mj-lt"/>
              </a:rPr>
              <a:t>that requires carriers to submit annual reports on provider networks to </a:t>
            </a:r>
            <a:r>
              <a:rPr lang="en-US" dirty="0" smtClean="0">
                <a:latin typeface="+mj-lt"/>
              </a:rPr>
              <a:t>DMHC</a:t>
            </a:r>
          </a:p>
          <a:p>
            <a:pPr>
              <a:lnSpc>
                <a:spcPct val="100000"/>
              </a:lnSpc>
              <a:spcBef>
                <a:spcPts val="600"/>
              </a:spcBef>
              <a:spcAft>
                <a:spcPts val="600"/>
              </a:spcAft>
            </a:pPr>
            <a:r>
              <a:rPr lang="en-US" dirty="0">
                <a:latin typeface="+mj-lt"/>
              </a:rPr>
              <a:t>Class action lawsuits filed against </a:t>
            </a:r>
            <a:r>
              <a:rPr lang="en-US" dirty="0" smtClean="0">
                <a:latin typeface="+mj-lt"/>
              </a:rPr>
              <a:t>Blue Shield and Anthem, filed in July and September 2014, due </a:t>
            </a:r>
            <a:r>
              <a:rPr lang="en-US" dirty="0">
                <a:latin typeface="+mj-lt"/>
              </a:rPr>
              <a:t>in part to inadequate physician and hospital networks </a:t>
            </a:r>
          </a:p>
        </p:txBody>
      </p:sp>
    </p:spTree>
    <p:extLst>
      <p:ext uri="{BB962C8B-B14F-4D97-AF65-F5344CB8AC3E}">
        <p14:creationId xmlns:p14="http://schemas.microsoft.com/office/powerpoint/2010/main" val="509405142"/>
      </p:ext>
    </p:extLst>
  </p:cSld>
  <p:clrMapOvr>
    <a:masterClrMapping/>
  </p:clrMapOvr>
  <p:transition xmlns:p14="http://schemas.microsoft.com/office/powerpoint/2010/mai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4592" y="198420"/>
            <a:ext cx="7713663" cy="1138773"/>
          </a:xfrm>
        </p:spPr>
        <p:txBody>
          <a:bodyPr/>
          <a:lstStyle/>
          <a:p>
            <a:r>
              <a:rPr lang="en-US" i="1" dirty="0">
                <a:latin typeface="+mj-lt"/>
              </a:rPr>
              <a:t>Covered California</a:t>
            </a:r>
            <a:r>
              <a:rPr lang="en-US" dirty="0">
                <a:latin typeface="+mj-lt"/>
              </a:rPr>
              <a:t>: </a:t>
            </a:r>
            <a:r>
              <a:rPr lang="en-US" i="1" dirty="0" smtClean="0">
                <a:latin typeface="+mj-lt"/>
              </a:rPr>
              <a:t>The </a:t>
            </a:r>
            <a:r>
              <a:rPr lang="en-US" i="1" dirty="0">
                <a:latin typeface="+mj-lt"/>
              </a:rPr>
              <a:t>Impact of Provider and Health Plan Market Power on Premiums </a:t>
            </a:r>
            <a:r>
              <a:rPr lang="en-US" i="1" dirty="0" smtClean="0">
                <a:latin typeface="+mj-lt"/>
              </a:rPr>
              <a:t/>
            </a:r>
            <a:br>
              <a:rPr lang="en-US" i="1" dirty="0" smtClean="0">
                <a:latin typeface="+mj-lt"/>
              </a:rPr>
            </a:br>
            <a:r>
              <a:rPr lang="en-US" sz="2000" b="0" dirty="0" smtClean="0">
                <a:latin typeface="+mj-lt"/>
              </a:rPr>
              <a:t>Forthcoming in the Journal of Health Politics, Policy and Law</a:t>
            </a:r>
            <a:endParaRPr lang="en-US" sz="2000" b="0" dirty="0">
              <a:latin typeface="+mj-lt"/>
            </a:endParaRPr>
          </a:p>
        </p:txBody>
      </p:sp>
      <p:sp>
        <p:nvSpPr>
          <p:cNvPr id="3" name="Content Placeholder 2"/>
          <p:cNvSpPr>
            <a:spLocks noGrp="1"/>
          </p:cNvSpPr>
          <p:nvPr>
            <p:ph idx="1"/>
          </p:nvPr>
        </p:nvSpPr>
        <p:spPr>
          <a:xfrm>
            <a:off x="1196779" y="1449837"/>
            <a:ext cx="7661476" cy="4582225"/>
          </a:xfrm>
        </p:spPr>
        <p:txBody>
          <a:bodyPr/>
          <a:lstStyle/>
          <a:p>
            <a:pPr>
              <a:lnSpc>
                <a:spcPct val="100000"/>
              </a:lnSpc>
              <a:spcBef>
                <a:spcPts val="600"/>
              </a:spcBef>
              <a:spcAft>
                <a:spcPts val="0"/>
              </a:spcAft>
            </a:pPr>
            <a:r>
              <a:rPr lang="en-US" dirty="0" smtClean="0">
                <a:latin typeface="+mj-lt"/>
              </a:rPr>
              <a:t>Studying the </a:t>
            </a:r>
            <a:r>
              <a:rPr lang="en-US" dirty="0">
                <a:latin typeface="+mj-lt"/>
              </a:rPr>
              <a:t>impact </a:t>
            </a:r>
            <a:r>
              <a:rPr lang="en-US" dirty="0" smtClean="0">
                <a:latin typeface="+mj-lt"/>
              </a:rPr>
              <a:t>provider (medical groups and hospitals) </a:t>
            </a:r>
            <a:r>
              <a:rPr lang="en-US" dirty="0">
                <a:latin typeface="+mj-lt"/>
              </a:rPr>
              <a:t>and health plan </a:t>
            </a:r>
            <a:r>
              <a:rPr lang="en-US" dirty="0" smtClean="0">
                <a:latin typeface="+mj-lt"/>
              </a:rPr>
              <a:t>concentration </a:t>
            </a:r>
            <a:r>
              <a:rPr lang="en-US" dirty="0">
                <a:latin typeface="+mj-lt"/>
              </a:rPr>
              <a:t>on Covered California premium </a:t>
            </a:r>
            <a:r>
              <a:rPr lang="en-US" dirty="0" smtClean="0">
                <a:latin typeface="+mj-lt"/>
              </a:rPr>
              <a:t>rates </a:t>
            </a:r>
          </a:p>
          <a:p>
            <a:pPr>
              <a:lnSpc>
                <a:spcPct val="100000"/>
              </a:lnSpc>
              <a:spcBef>
                <a:spcPts val="600"/>
              </a:spcBef>
              <a:spcAft>
                <a:spcPts val="0"/>
              </a:spcAft>
            </a:pPr>
            <a:r>
              <a:rPr lang="en-US" dirty="0" smtClean="0">
                <a:latin typeface="+mj-lt"/>
              </a:rPr>
              <a:t>Analyzed </a:t>
            </a:r>
            <a:r>
              <a:rPr lang="en-US" dirty="0">
                <a:latin typeface="+mj-lt"/>
              </a:rPr>
              <a:t>data </a:t>
            </a:r>
            <a:r>
              <a:rPr lang="en-US" dirty="0" smtClean="0">
                <a:latin typeface="+mj-lt"/>
              </a:rPr>
              <a:t>for </a:t>
            </a:r>
            <a:r>
              <a:rPr lang="en-US" b="1" dirty="0" smtClean="0">
                <a:latin typeface="+mj-lt"/>
              </a:rPr>
              <a:t>19 </a:t>
            </a:r>
            <a:r>
              <a:rPr lang="en-US" b="1" dirty="0">
                <a:latin typeface="+mj-lt"/>
              </a:rPr>
              <a:t>rating </a:t>
            </a:r>
            <a:r>
              <a:rPr lang="en-US" b="1" dirty="0" smtClean="0">
                <a:latin typeface="+mj-lt"/>
              </a:rPr>
              <a:t>regions</a:t>
            </a:r>
            <a:endParaRPr lang="en-US" dirty="0">
              <a:latin typeface="+mj-lt"/>
            </a:endParaRPr>
          </a:p>
          <a:p>
            <a:pPr>
              <a:lnSpc>
                <a:spcPct val="100000"/>
              </a:lnSpc>
              <a:spcBef>
                <a:spcPts val="600"/>
              </a:spcBef>
              <a:spcAft>
                <a:spcPts val="0"/>
              </a:spcAft>
            </a:pPr>
            <a:r>
              <a:rPr lang="en-US" dirty="0" smtClean="0">
                <a:latin typeface="+mj-lt"/>
              </a:rPr>
              <a:t>Used premium </a:t>
            </a:r>
            <a:r>
              <a:rPr lang="en-US" dirty="0">
                <a:latin typeface="+mj-lt"/>
              </a:rPr>
              <a:t>rates for silver and bronze </a:t>
            </a:r>
            <a:r>
              <a:rPr lang="en-US" dirty="0" smtClean="0">
                <a:latin typeface="+mj-lt"/>
              </a:rPr>
              <a:t>tiers</a:t>
            </a:r>
          </a:p>
          <a:p>
            <a:pPr lvl="3">
              <a:lnSpc>
                <a:spcPct val="100000"/>
              </a:lnSpc>
              <a:spcBef>
                <a:spcPts val="600"/>
              </a:spcBef>
              <a:spcAft>
                <a:spcPts val="0"/>
              </a:spcAft>
            </a:pPr>
            <a:r>
              <a:rPr lang="en-US" dirty="0">
                <a:latin typeface="+mj-lt"/>
              </a:rPr>
              <a:t>M</a:t>
            </a:r>
            <a:r>
              <a:rPr lang="en-US" dirty="0" smtClean="0">
                <a:latin typeface="+mj-lt"/>
              </a:rPr>
              <a:t>ade up 88</a:t>
            </a:r>
            <a:r>
              <a:rPr lang="en-US" dirty="0">
                <a:latin typeface="+mj-lt"/>
              </a:rPr>
              <a:t>% of total enrollment in </a:t>
            </a:r>
            <a:r>
              <a:rPr lang="en-US" dirty="0" smtClean="0">
                <a:latin typeface="+mj-lt"/>
              </a:rPr>
              <a:t>2014</a:t>
            </a:r>
          </a:p>
          <a:p>
            <a:pPr lvl="3">
              <a:lnSpc>
                <a:spcPct val="100000"/>
              </a:lnSpc>
              <a:spcBef>
                <a:spcPts val="600"/>
              </a:spcBef>
              <a:spcAft>
                <a:spcPts val="0"/>
              </a:spcAft>
            </a:pPr>
            <a:r>
              <a:rPr lang="en-US" dirty="0" smtClean="0">
                <a:latin typeface="+mj-lt"/>
              </a:rPr>
              <a:t>Analyzed total premium rates without considering the amount of premium assistance available to consumers</a:t>
            </a:r>
          </a:p>
          <a:p>
            <a:pPr lvl="3">
              <a:lnSpc>
                <a:spcPct val="100000"/>
              </a:lnSpc>
              <a:spcBef>
                <a:spcPts val="600"/>
              </a:spcBef>
              <a:spcAft>
                <a:spcPts val="0"/>
              </a:spcAft>
            </a:pPr>
            <a:r>
              <a:rPr lang="en-US" dirty="0"/>
              <a:t>Used premium rates for a 40-year-old individual </a:t>
            </a:r>
            <a:endParaRPr lang="en-US" dirty="0">
              <a:latin typeface="+mj-lt"/>
            </a:endParaRPr>
          </a:p>
          <a:p>
            <a:pPr>
              <a:lnSpc>
                <a:spcPct val="100000"/>
              </a:lnSpc>
              <a:spcBef>
                <a:spcPts val="600"/>
              </a:spcBef>
              <a:spcAft>
                <a:spcPts val="600"/>
              </a:spcAft>
            </a:pPr>
            <a:r>
              <a:rPr lang="en-US" dirty="0">
                <a:latin typeface="+mj-lt"/>
              </a:rPr>
              <a:t>Able to compare premium </a:t>
            </a:r>
            <a:r>
              <a:rPr lang="en-US" dirty="0" smtClean="0">
                <a:latin typeface="+mj-lt"/>
              </a:rPr>
              <a:t>rates of different health </a:t>
            </a:r>
            <a:r>
              <a:rPr lang="en-US" dirty="0">
                <a:latin typeface="+mj-lt"/>
              </a:rPr>
              <a:t>plans because </a:t>
            </a:r>
            <a:r>
              <a:rPr lang="en-US" dirty="0" smtClean="0">
                <a:latin typeface="+mj-lt"/>
              </a:rPr>
              <a:t>each plan in a </a:t>
            </a:r>
            <a:r>
              <a:rPr lang="en-US" dirty="0">
                <a:latin typeface="+mj-lt"/>
              </a:rPr>
              <a:t>metal </a:t>
            </a:r>
            <a:r>
              <a:rPr lang="en-US" dirty="0" smtClean="0">
                <a:latin typeface="+mj-lt"/>
              </a:rPr>
              <a:t>tier </a:t>
            </a:r>
            <a:r>
              <a:rPr lang="en-US" dirty="0">
                <a:latin typeface="+mj-lt"/>
              </a:rPr>
              <a:t>has the same benefit design</a:t>
            </a:r>
          </a:p>
          <a:p>
            <a:pPr>
              <a:lnSpc>
                <a:spcPct val="100000"/>
              </a:lnSpc>
              <a:spcBef>
                <a:spcPts val="600"/>
              </a:spcBef>
              <a:spcAft>
                <a:spcPts val="600"/>
              </a:spcAft>
            </a:pPr>
            <a:endParaRPr lang="en-US" dirty="0">
              <a:latin typeface="+mj-lt"/>
            </a:endParaRPr>
          </a:p>
          <a:p>
            <a:pPr>
              <a:lnSpc>
                <a:spcPct val="100000"/>
              </a:lnSpc>
              <a:spcBef>
                <a:spcPts val="600"/>
              </a:spcBef>
              <a:spcAft>
                <a:spcPts val="600"/>
              </a:spcAft>
            </a:pPr>
            <a:endParaRPr lang="en-US" dirty="0" smtClean="0">
              <a:latin typeface="+mj-lt"/>
            </a:endParaRPr>
          </a:p>
        </p:txBody>
      </p:sp>
      <p:sp>
        <p:nvSpPr>
          <p:cNvPr id="4" name="Rectangle 3"/>
          <p:cNvSpPr/>
          <p:nvPr/>
        </p:nvSpPr>
        <p:spPr>
          <a:xfrm>
            <a:off x="968267" y="6340923"/>
            <a:ext cx="8039100" cy="523220"/>
          </a:xfrm>
          <a:prstGeom prst="rect">
            <a:avLst/>
          </a:prstGeom>
        </p:spPr>
        <p:txBody>
          <a:bodyPr wrap="square">
            <a:spAutoFit/>
          </a:bodyPr>
          <a:lstStyle/>
          <a:p>
            <a:pPr>
              <a:defRPr/>
            </a:pPr>
            <a:r>
              <a:rPr lang="en-US" sz="1400" dirty="0" err="1" smtClean="0">
                <a:solidFill>
                  <a:schemeClr val="bg2"/>
                </a:solidFill>
                <a:latin typeface="+mj-lt"/>
                <a:cs typeface="Arial"/>
              </a:rPr>
              <a:t>Scheffler</a:t>
            </a:r>
            <a:r>
              <a:rPr lang="en-US" sz="1400" dirty="0" smtClean="0">
                <a:solidFill>
                  <a:schemeClr val="bg2"/>
                </a:solidFill>
                <a:latin typeface="+mj-lt"/>
                <a:cs typeface="Arial"/>
              </a:rPr>
              <a:t>, R., </a:t>
            </a:r>
            <a:r>
              <a:rPr lang="en-US" sz="1400" dirty="0" err="1" smtClean="0">
                <a:solidFill>
                  <a:schemeClr val="bg2"/>
                </a:solidFill>
                <a:latin typeface="+mj-lt"/>
                <a:cs typeface="Arial"/>
              </a:rPr>
              <a:t>Kessell</a:t>
            </a:r>
            <a:r>
              <a:rPr lang="en-US" sz="1400" dirty="0" smtClean="0">
                <a:solidFill>
                  <a:schemeClr val="bg2"/>
                </a:solidFill>
                <a:latin typeface="+mj-lt"/>
                <a:cs typeface="Arial"/>
              </a:rPr>
              <a:t>, E., and M. Brandt. Covered California: The Impact of Provider and Health Plan Market Power on Premiums, Journal of </a:t>
            </a:r>
            <a:r>
              <a:rPr lang="en-US" sz="1400" dirty="0">
                <a:solidFill>
                  <a:schemeClr val="bg2"/>
                </a:solidFill>
                <a:latin typeface="+mj-lt"/>
                <a:cs typeface="Arial"/>
              </a:rPr>
              <a:t>Health Politics, </a:t>
            </a:r>
            <a:r>
              <a:rPr lang="en-US" sz="1400" dirty="0" smtClean="0">
                <a:solidFill>
                  <a:schemeClr val="bg2"/>
                </a:solidFill>
                <a:latin typeface="+mj-lt"/>
                <a:cs typeface="Arial"/>
              </a:rPr>
              <a:t>Policy and Law. Forthcoming. </a:t>
            </a:r>
            <a:endParaRPr lang="en-US" sz="1400" dirty="0">
              <a:solidFill>
                <a:schemeClr val="bg2"/>
              </a:solidFill>
              <a:latin typeface="+mj-lt"/>
              <a:cs typeface="Arial"/>
            </a:endParaRPr>
          </a:p>
        </p:txBody>
      </p:sp>
    </p:spTree>
    <p:extLst>
      <p:ext uri="{BB962C8B-B14F-4D97-AF65-F5344CB8AC3E}">
        <p14:creationId xmlns:p14="http://schemas.microsoft.com/office/powerpoint/2010/main" val="1963953799"/>
      </p:ext>
    </p:extLst>
  </p:cSld>
  <p:clrMapOvr>
    <a:masterClrMapping/>
  </p:clrMapOvr>
  <p:transition xmlns:p14="http://schemas.microsoft.com/office/powerpoint/2010/mai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232585"/>
            <a:ext cx="7713663" cy="830997"/>
          </a:xfrm>
        </p:spPr>
        <p:txBody>
          <a:bodyPr/>
          <a:lstStyle/>
          <a:p>
            <a:r>
              <a:rPr lang="en-US" i="1" dirty="0">
                <a:solidFill>
                  <a:prstClr val="black"/>
                </a:solidFill>
                <a:latin typeface="Calibri"/>
              </a:rPr>
              <a:t>Covered California</a:t>
            </a:r>
            <a:r>
              <a:rPr lang="en-US" dirty="0">
                <a:solidFill>
                  <a:prstClr val="black"/>
                </a:solidFill>
                <a:latin typeface="Calibri"/>
              </a:rPr>
              <a:t>: </a:t>
            </a:r>
            <a:r>
              <a:rPr lang="en-US" i="1" dirty="0">
                <a:solidFill>
                  <a:prstClr val="black"/>
                </a:solidFill>
                <a:latin typeface="Calibri"/>
              </a:rPr>
              <a:t>The Impact of Provider and Health Plan Market Power on Premiums </a:t>
            </a:r>
            <a:endParaRPr lang="en-US" dirty="0"/>
          </a:p>
        </p:txBody>
      </p:sp>
      <p:sp>
        <p:nvSpPr>
          <p:cNvPr id="3" name="Content Placeholder 2"/>
          <p:cNvSpPr>
            <a:spLocks noGrp="1"/>
          </p:cNvSpPr>
          <p:nvPr>
            <p:ph idx="1"/>
          </p:nvPr>
        </p:nvSpPr>
        <p:spPr>
          <a:xfrm>
            <a:off x="1144592" y="1352526"/>
            <a:ext cx="7508222" cy="4838272"/>
          </a:xfrm>
        </p:spPr>
        <p:txBody>
          <a:bodyPr/>
          <a:lstStyle/>
          <a:p>
            <a:pPr lvl="0">
              <a:lnSpc>
                <a:spcPct val="100000"/>
              </a:lnSpc>
              <a:spcBef>
                <a:spcPts val="600"/>
              </a:spcBef>
              <a:spcAft>
                <a:spcPts val="0"/>
              </a:spcAft>
            </a:pPr>
            <a:r>
              <a:rPr lang="en-US" dirty="0" smtClean="0">
                <a:solidFill>
                  <a:prstClr val="black"/>
                </a:solidFill>
                <a:latin typeface="Calibri"/>
              </a:rPr>
              <a:t>To measure market concentration calculated </a:t>
            </a:r>
            <a:r>
              <a:rPr lang="en-US" dirty="0">
                <a:solidFill>
                  <a:prstClr val="black"/>
                </a:solidFill>
                <a:latin typeface="Calibri"/>
              </a:rPr>
              <a:t>the </a:t>
            </a:r>
            <a:r>
              <a:rPr lang="en-US" b="1" dirty="0" err="1">
                <a:solidFill>
                  <a:prstClr val="black"/>
                </a:solidFill>
                <a:latin typeface="Calibri"/>
              </a:rPr>
              <a:t>Herfindahl</a:t>
            </a:r>
            <a:r>
              <a:rPr lang="en-US" b="1" dirty="0">
                <a:solidFill>
                  <a:prstClr val="black"/>
                </a:solidFill>
                <a:latin typeface="Calibri"/>
              </a:rPr>
              <a:t>-Hirschman Index (HHI)</a:t>
            </a:r>
            <a:r>
              <a:rPr lang="en-US" dirty="0">
                <a:solidFill>
                  <a:prstClr val="black"/>
                </a:solidFill>
                <a:latin typeface="Calibri"/>
              </a:rPr>
              <a:t> to determine provider and health plan </a:t>
            </a:r>
            <a:r>
              <a:rPr lang="en-US" dirty="0" smtClean="0">
                <a:solidFill>
                  <a:prstClr val="black"/>
                </a:solidFill>
                <a:latin typeface="Calibri"/>
              </a:rPr>
              <a:t>concentration</a:t>
            </a:r>
          </a:p>
          <a:p>
            <a:pPr lvl="3">
              <a:lnSpc>
                <a:spcPct val="100000"/>
              </a:lnSpc>
              <a:spcBef>
                <a:spcPts val="600"/>
              </a:spcBef>
              <a:spcAft>
                <a:spcPts val="0"/>
              </a:spcAft>
            </a:pPr>
            <a:r>
              <a:rPr lang="en-US" dirty="0">
                <a:solidFill>
                  <a:srgbClr val="000000"/>
                </a:solidFill>
                <a:latin typeface="Calibri"/>
              </a:rPr>
              <a:t>HHI is a measure of the degree of competition among companies within an </a:t>
            </a:r>
            <a:r>
              <a:rPr lang="en-US" dirty="0" smtClean="0">
                <a:solidFill>
                  <a:srgbClr val="000000"/>
                </a:solidFill>
                <a:latin typeface="Calibri"/>
              </a:rPr>
              <a:t>industry</a:t>
            </a:r>
          </a:p>
          <a:p>
            <a:pPr lvl="3">
              <a:lnSpc>
                <a:spcPct val="100000"/>
              </a:lnSpc>
              <a:spcBef>
                <a:spcPts val="600"/>
              </a:spcBef>
              <a:spcAft>
                <a:spcPts val="0"/>
              </a:spcAft>
            </a:pPr>
            <a:r>
              <a:rPr lang="en-US" dirty="0">
                <a:solidFill>
                  <a:srgbClr val="000000"/>
                </a:solidFill>
                <a:latin typeface="Calibri"/>
              </a:rPr>
              <a:t>D</a:t>
            </a:r>
            <a:r>
              <a:rPr lang="en-US" dirty="0" smtClean="0">
                <a:solidFill>
                  <a:srgbClr val="000000"/>
                </a:solidFill>
                <a:latin typeface="Calibri"/>
              </a:rPr>
              <a:t>efined </a:t>
            </a:r>
            <a:r>
              <a:rPr lang="en-US" dirty="0">
                <a:solidFill>
                  <a:srgbClr val="000000"/>
                </a:solidFill>
                <a:latin typeface="Calibri"/>
              </a:rPr>
              <a:t>as the sum of the squares of the market share of each the firms, and ranges on a scale from 0 to 10,000 </a:t>
            </a:r>
            <a:endParaRPr lang="en-US" dirty="0" smtClean="0">
              <a:solidFill>
                <a:srgbClr val="000000"/>
              </a:solidFill>
              <a:latin typeface="Calibri"/>
            </a:endParaRPr>
          </a:p>
          <a:p>
            <a:pPr>
              <a:lnSpc>
                <a:spcPct val="100000"/>
              </a:lnSpc>
              <a:spcBef>
                <a:spcPts val="600"/>
              </a:spcBef>
              <a:spcAft>
                <a:spcPts val="0"/>
              </a:spcAft>
            </a:pPr>
            <a:r>
              <a:rPr lang="en-US" dirty="0" smtClean="0">
                <a:solidFill>
                  <a:prstClr val="black"/>
                </a:solidFill>
                <a:latin typeface="Calibri"/>
              </a:rPr>
              <a:t>FTC </a:t>
            </a:r>
            <a:r>
              <a:rPr lang="en-US" dirty="0">
                <a:solidFill>
                  <a:prstClr val="black"/>
                </a:solidFill>
                <a:latin typeface="Calibri"/>
              </a:rPr>
              <a:t>uses a 2,500-point threshold HHI as </a:t>
            </a:r>
            <a:r>
              <a:rPr lang="en-US" dirty="0" smtClean="0">
                <a:solidFill>
                  <a:prstClr val="black"/>
                </a:solidFill>
                <a:latin typeface="Calibri"/>
              </a:rPr>
              <a:t>one of the guidelines to </a:t>
            </a:r>
            <a:r>
              <a:rPr lang="en-US" dirty="0">
                <a:solidFill>
                  <a:prstClr val="black"/>
                </a:solidFill>
                <a:latin typeface="Calibri"/>
              </a:rPr>
              <a:t>indicate a highly concentrated market</a:t>
            </a:r>
            <a:endParaRPr lang="en-US" baseline="30000" dirty="0">
              <a:solidFill>
                <a:prstClr val="black"/>
              </a:solidFill>
              <a:latin typeface="Calibri"/>
            </a:endParaRPr>
          </a:p>
          <a:p>
            <a:pPr>
              <a:lnSpc>
                <a:spcPct val="100000"/>
              </a:lnSpc>
              <a:spcBef>
                <a:spcPts val="600"/>
              </a:spcBef>
              <a:spcAft>
                <a:spcPts val="0"/>
              </a:spcAft>
            </a:pPr>
            <a:r>
              <a:rPr lang="en-US" dirty="0">
                <a:solidFill>
                  <a:prstClr val="black"/>
                </a:solidFill>
                <a:latin typeface="Calibri"/>
              </a:rPr>
              <a:t>Moderately concentrated markets have an HHI between 1,500 and 2,500</a:t>
            </a:r>
          </a:p>
          <a:p>
            <a:endParaRPr lang="en-US" dirty="0"/>
          </a:p>
        </p:txBody>
      </p:sp>
    </p:spTree>
    <p:extLst>
      <p:ext uri="{BB962C8B-B14F-4D97-AF65-F5344CB8AC3E}">
        <p14:creationId xmlns:p14="http://schemas.microsoft.com/office/powerpoint/2010/main" val="377681619"/>
      </p:ext>
    </p:extLst>
  </p:cSld>
  <p:clrMapOvr>
    <a:masterClrMapping/>
  </p:clrMapOvr>
  <p:transition xmlns:p14="http://schemas.microsoft.com/office/powerpoint/2010/mai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72721366"/>
              </p:ext>
            </p:extLst>
          </p:nvPr>
        </p:nvGraphicFramePr>
        <p:xfrm>
          <a:off x="1085706" y="102429"/>
          <a:ext cx="7948186" cy="6383685"/>
        </p:xfrm>
        <a:graphic>
          <a:graphicData uri="http://schemas.openxmlformats.org/drawingml/2006/table">
            <a:tbl>
              <a:tblPr firstRow="1" bandRow="1">
                <a:tableStyleId>{BC89EF96-8CEA-46FF-86C4-4CE0E7609802}</a:tableStyleId>
              </a:tblPr>
              <a:tblGrid>
                <a:gridCol w="2232867"/>
                <a:gridCol w="1597831"/>
                <a:gridCol w="1372496"/>
                <a:gridCol w="1372496"/>
                <a:gridCol w="1372496"/>
              </a:tblGrid>
              <a:tr h="737535">
                <a:tc gridSpan="5">
                  <a:txBody>
                    <a:bodyPr/>
                    <a:lstStyle/>
                    <a:p>
                      <a:pPr marL="0" marR="0" indent="0" algn="ctr" defTabSz="457200" rtl="0" eaLnBrk="1" fontAlgn="auto" latinLnBrk="0" hangingPunct="1">
                        <a:lnSpc>
                          <a:spcPct val="100000"/>
                        </a:lnSpc>
                        <a:spcBef>
                          <a:spcPts val="0"/>
                        </a:spcBef>
                        <a:spcAft>
                          <a:spcPts val="400"/>
                        </a:spcAft>
                        <a:buClrTx/>
                        <a:buSzTx/>
                        <a:buFontTx/>
                        <a:buNone/>
                        <a:tabLst/>
                        <a:defRPr/>
                      </a:pPr>
                      <a:r>
                        <a:rPr lang="en-US" sz="1800" b="1" dirty="0" smtClean="0">
                          <a:solidFill>
                            <a:schemeClr val="tx1"/>
                          </a:solidFill>
                          <a:effectLst/>
                          <a:latin typeface="+mj-lt"/>
                          <a:ea typeface="ＭＳ 明朝"/>
                          <a:cs typeface="Times New Roman"/>
                        </a:rPr>
                        <a:t>Selected</a:t>
                      </a:r>
                      <a:r>
                        <a:rPr lang="en-US" sz="1800" b="1" baseline="0" dirty="0" smtClean="0">
                          <a:solidFill>
                            <a:schemeClr val="tx1"/>
                          </a:solidFill>
                          <a:effectLst/>
                          <a:latin typeface="+mj-lt"/>
                          <a:ea typeface="ＭＳ 明朝"/>
                          <a:cs typeface="Times New Roman"/>
                        </a:rPr>
                        <a:t> Markets</a:t>
                      </a:r>
                      <a:r>
                        <a:rPr lang="en-US" sz="1800" b="0" baseline="0" dirty="0" smtClean="0">
                          <a:solidFill>
                            <a:schemeClr val="tx1"/>
                          </a:solidFill>
                          <a:effectLst/>
                          <a:latin typeface="+mj-lt"/>
                          <a:ea typeface="ＭＳ 明朝"/>
                          <a:cs typeface="Times New Roman"/>
                        </a:rPr>
                        <a:t>: </a:t>
                      </a:r>
                      <a:r>
                        <a:rPr lang="en-US" sz="1800" b="0" dirty="0" smtClean="0">
                          <a:solidFill>
                            <a:schemeClr val="tx1"/>
                          </a:solidFill>
                          <a:effectLst/>
                          <a:latin typeface="+mj-lt"/>
                          <a:ea typeface="ＭＳ 明朝"/>
                          <a:cs typeface="Times New Roman"/>
                        </a:rPr>
                        <a:t>2015 Average Premium Rates for Covered California Silver Health Plans for a 40-year-old Individual</a:t>
                      </a:r>
                      <a:r>
                        <a:rPr lang="en-US" sz="1800" b="0" baseline="0" dirty="0" smtClean="0">
                          <a:solidFill>
                            <a:schemeClr val="tx1"/>
                          </a:solidFill>
                          <a:effectLst/>
                          <a:latin typeface="+mj-lt"/>
                          <a:ea typeface="ＭＳ 明朝"/>
                          <a:cs typeface="Times New Roman"/>
                        </a:rPr>
                        <a:t> and </a:t>
                      </a:r>
                      <a:r>
                        <a:rPr lang="en-US" sz="1800" b="0" dirty="0" err="1" smtClean="0">
                          <a:solidFill>
                            <a:schemeClr val="tx1"/>
                          </a:solidFill>
                          <a:effectLst/>
                          <a:latin typeface="+mj-lt"/>
                          <a:ea typeface="ＭＳ 明朝"/>
                          <a:cs typeface="Times New Roman"/>
                        </a:rPr>
                        <a:t>Herfindahl</a:t>
                      </a:r>
                      <a:r>
                        <a:rPr lang="en-US" sz="1800" b="0" dirty="0" smtClean="0">
                          <a:solidFill>
                            <a:schemeClr val="tx1"/>
                          </a:solidFill>
                          <a:effectLst/>
                          <a:latin typeface="+mj-lt"/>
                          <a:ea typeface="ＭＳ 明朝"/>
                          <a:cs typeface="Times New Roman"/>
                        </a:rPr>
                        <a:t>-Hirschman Index (HHI)</a:t>
                      </a:r>
                      <a:r>
                        <a:rPr lang="en-US" sz="1800" b="0" baseline="0" dirty="0" smtClean="0">
                          <a:solidFill>
                            <a:schemeClr val="tx1"/>
                          </a:solidFill>
                          <a:effectLst/>
                          <a:latin typeface="+mj-lt"/>
                          <a:ea typeface="ＭＳ 明朝"/>
                          <a:cs typeface="Times New Roman"/>
                        </a:rPr>
                        <a:t> </a:t>
                      </a:r>
                      <a:endParaRPr lang="en-US" sz="1800" b="0" dirty="0">
                        <a:solidFill>
                          <a:schemeClr val="tx1"/>
                        </a:solidFill>
                        <a:effectLst/>
                        <a:latin typeface="+mj-lt"/>
                        <a:ea typeface="ＭＳ 明朝"/>
                        <a:cs typeface="Times New Roman"/>
                      </a:endParaRPr>
                    </a:p>
                  </a:txBody>
                  <a:tcPr marL="68580" marR="68580" marT="0" marB="0" anchor="ctr"/>
                </a:tc>
                <a:tc hMerge="1">
                  <a:txBody>
                    <a:bodyPr/>
                    <a:lstStyle/>
                    <a:p>
                      <a:pPr marL="0" marR="0" algn="ctr">
                        <a:spcBef>
                          <a:spcPts val="0"/>
                        </a:spcBef>
                        <a:spcAft>
                          <a:spcPts val="400"/>
                        </a:spcAft>
                      </a:pPr>
                      <a:endParaRPr lang="en-US" sz="1600" dirty="0">
                        <a:solidFill>
                          <a:srgbClr val="365F91"/>
                        </a:solidFill>
                        <a:effectLst/>
                        <a:latin typeface="+mj-lt"/>
                        <a:ea typeface="ＭＳ 明朝"/>
                        <a:cs typeface="Times New Roman"/>
                      </a:endParaRPr>
                    </a:p>
                  </a:txBody>
                  <a:tcPr marL="68580" marR="68580" marT="0" marB="0" anchor="ctr"/>
                </a:tc>
                <a:tc hMerge="1">
                  <a:txBody>
                    <a:bodyPr/>
                    <a:lstStyle/>
                    <a:p>
                      <a:pPr marL="0" marR="0" algn="ctr">
                        <a:spcBef>
                          <a:spcPts val="0"/>
                        </a:spcBef>
                        <a:spcAft>
                          <a:spcPts val="400"/>
                        </a:spcAft>
                      </a:pPr>
                      <a:endParaRPr lang="en-US" sz="1600" dirty="0">
                        <a:solidFill>
                          <a:srgbClr val="365F91"/>
                        </a:solidFill>
                        <a:effectLst/>
                        <a:latin typeface="+mj-lt"/>
                        <a:ea typeface="ＭＳ 明朝"/>
                        <a:cs typeface="Times New Roman"/>
                      </a:endParaRPr>
                    </a:p>
                  </a:txBody>
                  <a:tcPr marL="68580" marR="68580" marT="0" marB="0" anchor="ctr"/>
                </a:tc>
                <a:tc hMerge="1">
                  <a:txBody>
                    <a:bodyPr/>
                    <a:lstStyle/>
                    <a:p>
                      <a:endParaRPr lang="en-US"/>
                    </a:p>
                  </a:txBody>
                  <a:tcPr/>
                </a:tc>
                <a:tc hMerge="1">
                  <a:txBody>
                    <a:bodyPr/>
                    <a:lstStyle/>
                    <a:p>
                      <a:endParaRPr lang="en-US"/>
                    </a:p>
                  </a:txBody>
                  <a:tcPr/>
                </a:tc>
              </a:tr>
              <a:tr h="600367">
                <a:tc>
                  <a:txBody>
                    <a:bodyPr/>
                    <a:lstStyle/>
                    <a:p>
                      <a:pPr marL="0" marR="0" algn="ctr">
                        <a:spcBef>
                          <a:spcPts val="0"/>
                        </a:spcBef>
                        <a:spcAft>
                          <a:spcPts val="400"/>
                        </a:spcAft>
                      </a:pPr>
                      <a:r>
                        <a:rPr lang="en-US" sz="1600" b="1" dirty="0">
                          <a:solidFill>
                            <a:schemeClr val="tx1"/>
                          </a:solidFill>
                          <a:effectLst/>
                          <a:latin typeface="+mj-lt"/>
                          <a:ea typeface="Times New Roman"/>
                          <a:cs typeface="Times New Roman"/>
                        </a:rPr>
                        <a:t> </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b="1" dirty="0">
                          <a:solidFill>
                            <a:schemeClr val="tx1"/>
                          </a:solidFill>
                          <a:effectLst/>
                          <a:latin typeface="+mj-lt"/>
                          <a:ea typeface="Times New Roman"/>
                          <a:cs typeface="Times New Roman"/>
                        </a:rPr>
                        <a:t>Average Silver Plan Total  Premium</a:t>
                      </a:r>
                      <a:endParaRPr lang="en-US" sz="1600" dirty="0">
                        <a:solidFill>
                          <a:schemeClr val="tx1"/>
                        </a:solidFill>
                        <a:effectLst/>
                        <a:latin typeface="+mj-lt"/>
                        <a:ea typeface="ＭＳ 明朝"/>
                        <a:cs typeface="Times New Roman"/>
                      </a:endParaRPr>
                    </a:p>
                  </a:txBody>
                  <a:tcPr marL="68580" marR="68580" marT="0" marB="0" anchor="ctr"/>
                </a:tc>
                <a:tc gridSpan="3">
                  <a:txBody>
                    <a:bodyPr/>
                    <a:lstStyle/>
                    <a:p>
                      <a:pPr marL="0" marR="0" algn="ctr">
                        <a:spcBef>
                          <a:spcPts val="0"/>
                        </a:spcBef>
                        <a:spcAft>
                          <a:spcPts val="0"/>
                        </a:spcAft>
                      </a:pPr>
                      <a:r>
                        <a:rPr lang="en-US" sz="1600" b="1" dirty="0" err="1" smtClean="0">
                          <a:solidFill>
                            <a:schemeClr val="tx1"/>
                          </a:solidFill>
                          <a:effectLst/>
                          <a:latin typeface="+mj-lt"/>
                          <a:ea typeface="Times New Roman"/>
                          <a:cs typeface="Times New Roman"/>
                        </a:rPr>
                        <a:t>Herfindahl</a:t>
                      </a:r>
                      <a:r>
                        <a:rPr lang="en-US" sz="1600" b="1" dirty="0">
                          <a:solidFill>
                            <a:schemeClr val="tx1"/>
                          </a:solidFill>
                          <a:effectLst/>
                          <a:latin typeface="+mj-lt"/>
                          <a:ea typeface="Times New Roman"/>
                          <a:cs typeface="Times New Roman"/>
                        </a:rPr>
                        <a:t>-Hirschman Index (HHI)</a:t>
                      </a:r>
                      <a:endParaRPr lang="en-US" sz="1600" dirty="0">
                        <a:solidFill>
                          <a:schemeClr val="tx1"/>
                        </a:solidFill>
                        <a:effectLst/>
                        <a:latin typeface="+mj-lt"/>
                        <a:ea typeface="ＭＳ 明朝"/>
                        <a:cs typeface="Times New Roman"/>
                      </a:endParaRPr>
                    </a:p>
                    <a:p>
                      <a:pPr marL="0" marR="0" algn="ctr">
                        <a:spcBef>
                          <a:spcPts val="0"/>
                        </a:spcBef>
                        <a:spcAft>
                          <a:spcPts val="400"/>
                        </a:spcAft>
                      </a:pPr>
                      <a:r>
                        <a:rPr lang="en-US" sz="1600" dirty="0">
                          <a:solidFill>
                            <a:schemeClr val="tx1"/>
                          </a:solidFill>
                          <a:effectLst/>
                          <a:latin typeface="+mj-lt"/>
                          <a:ea typeface="Times New Roman"/>
                          <a:cs typeface="Times New Roman"/>
                        </a:rPr>
                        <a:t>Range: 0 – 10,000</a:t>
                      </a:r>
                      <a:endParaRPr lang="en-US" sz="1600" dirty="0">
                        <a:solidFill>
                          <a:schemeClr val="tx1"/>
                        </a:solidFill>
                        <a:effectLst/>
                        <a:latin typeface="+mj-lt"/>
                        <a:ea typeface="ＭＳ 明朝"/>
                        <a:cs typeface="Times New Roman"/>
                      </a:endParaRPr>
                    </a:p>
                  </a:txBody>
                  <a:tcPr marL="68580" marR="68580" marT="0" marB="0" anchor="ctr"/>
                </a:tc>
                <a:tc hMerge="1">
                  <a:txBody>
                    <a:bodyPr/>
                    <a:lstStyle/>
                    <a:p>
                      <a:endParaRPr lang="en-US"/>
                    </a:p>
                  </a:txBody>
                  <a:tcPr/>
                </a:tc>
                <a:tc hMerge="1">
                  <a:txBody>
                    <a:bodyPr/>
                    <a:lstStyle/>
                    <a:p>
                      <a:endParaRPr lang="en-US"/>
                    </a:p>
                  </a:txBody>
                  <a:tcPr/>
                </a:tc>
              </a:tr>
              <a:tr h="442695">
                <a:tc>
                  <a:txBody>
                    <a:bodyPr/>
                    <a:lstStyle/>
                    <a:p>
                      <a:pPr marL="0" marR="0" algn="l">
                        <a:spcBef>
                          <a:spcPts val="0"/>
                        </a:spcBef>
                        <a:spcAft>
                          <a:spcPts val="400"/>
                        </a:spcAft>
                      </a:pPr>
                      <a:r>
                        <a:rPr lang="en-US" sz="1600" b="1" dirty="0">
                          <a:solidFill>
                            <a:schemeClr val="tx1"/>
                          </a:solidFill>
                          <a:effectLst/>
                          <a:latin typeface="+mj-lt"/>
                          <a:ea typeface="Times New Roman"/>
                          <a:cs typeface="Times New Roman"/>
                        </a:rPr>
                        <a:t>Rating Region</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 </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Medical Group HHI</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Hospital HHI</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Health Plan HHI</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dirty="0">
                          <a:solidFill>
                            <a:schemeClr val="tx1"/>
                          </a:solidFill>
                          <a:effectLst/>
                          <a:latin typeface="+mj-lt"/>
                          <a:ea typeface="Times New Roman"/>
                          <a:cs typeface="Times New Roman"/>
                        </a:rPr>
                        <a:t>1 – Northern Counties</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$327 </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669</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5,574</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8,363</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a:solidFill>
                            <a:schemeClr val="tx1"/>
                          </a:solidFill>
                          <a:effectLst/>
                          <a:latin typeface="+mj-lt"/>
                          <a:ea typeface="Times New Roman"/>
                          <a:cs typeface="Times New Roman"/>
                        </a:rPr>
                        <a:t>3 – Greater Sacramento</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$354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821</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2,651</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3,294</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a:solidFill>
                            <a:schemeClr val="tx1"/>
                          </a:solidFill>
                          <a:effectLst/>
                          <a:latin typeface="+mj-lt"/>
                          <a:ea typeface="Times New Roman"/>
                          <a:cs typeface="Times New Roman"/>
                        </a:rPr>
                        <a:t>4 – San Francisco County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$387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1,306</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1,398</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2,304</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a:solidFill>
                            <a:schemeClr val="tx1"/>
                          </a:solidFill>
                          <a:effectLst/>
                          <a:latin typeface="+mj-lt"/>
                          <a:ea typeface="Times New Roman"/>
                          <a:cs typeface="Times New Roman"/>
                        </a:rPr>
                        <a:t>6 – Alameda County</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$360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613</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965</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3,405</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a:solidFill>
                            <a:schemeClr val="tx1"/>
                          </a:solidFill>
                          <a:effectLst/>
                          <a:latin typeface="+mj-lt"/>
                          <a:ea typeface="Times New Roman"/>
                          <a:cs typeface="Times New Roman"/>
                        </a:rPr>
                        <a:t>11 – Central Valley</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$303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159</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2,437</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4,005</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a:solidFill>
                            <a:schemeClr val="tx1"/>
                          </a:solidFill>
                          <a:effectLst/>
                          <a:latin typeface="+mj-lt"/>
                          <a:ea typeface="Times New Roman"/>
                          <a:cs typeface="Times New Roman"/>
                        </a:rPr>
                        <a:t>12 – Central Coast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$339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190</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2,606</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4,314</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a:solidFill>
                            <a:schemeClr val="tx1"/>
                          </a:solidFill>
                          <a:effectLst/>
                          <a:latin typeface="+mj-lt"/>
                          <a:ea typeface="Times New Roman"/>
                          <a:cs typeface="Times New Roman"/>
                        </a:rPr>
                        <a:t>15 – Los Angeles County</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$255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155</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149</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2,880</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a:solidFill>
                            <a:schemeClr val="tx1"/>
                          </a:solidFill>
                          <a:effectLst/>
                          <a:latin typeface="+mj-lt"/>
                          <a:ea typeface="Times New Roman"/>
                          <a:cs typeface="Times New Roman"/>
                        </a:rPr>
                        <a:t>16 – Los Angeles County</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$278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155</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149</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2,300</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dirty="0">
                          <a:solidFill>
                            <a:schemeClr val="tx1"/>
                          </a:solidFill>
                          <a:effectLst/>
                          <a:latin typeface="+mj-lt"/>
                          <a:ea typeface="Times New Roman"/>
                          <a:cs typeface="Times New Roman"/>
                        </a:rPr>
                        <a:t>18 – Orange County</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$299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169</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485</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2,986</a:t>
                      </a:r>
                      <a:endParaRPr lang="en-US" sz="1600" dirty="0">
                        <a:solidFill>
                          <a:schemeClr val="tx1"/>
                        </a:solidFill>
                        <a:effectLst/>
                        <a:latin typeface="+mj-lt"/>
                        <a:ea typeface="ＭＳ 明朝"/>
                        <a:cs typeface="Times New Roman"/>
                      </a:endParaRPr>
                    </a:p>
                  </a:txBody>
                  <a:tcPr marL="68580" marR="68580" marT="0" marB="0" anchor="ctr"/>
                </a:tc>
              </a:tr>
              <a:tr h="442695">
                <a:tc>
                  <a:txBody>
                    <a:bodyPr/>
                    <a:lstStyle/>
                    <a:p>
                      <a:pPr marL="0" marR="0" algn="l">
                        <a:spcBef>
                          <a:spcPts val="0"/>
                        </a:spcBef>
                        <a:spcAft>
                          <a:spcPts val="400"/>
                        </a:spcAft>
                      </a:pPr>
                      <a:r>
                        <a:rPr lang="en-US" sz="1600" dirty="0">
                          <a:solidFill>
                            <a:schemeClr val="tx1"/>
                          </a:solidFill>
                          <a:effectLst/>
                          <a:latin typeface="+mj-lt"/>
                          <a:ea typeface="Times New Roman"/>
                          <a:cs typeface="Times New Roman"/>
                        </a:rPr>
                        <a:t>19 – San Diego County</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$318 </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332</a:t>
                      </a:r>
                      <a:endParaRPr lang="en-US" sz="1600" dirty="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a:solidFill>
                            <a:schemeClr val="tx1"/>
                          </a:solidFill>
                          <a:effectLst/>
                          <a:latin typeface="+mj-lt"/>
                          <a:ea typeface="Times New Roman"/>
                          <a:cs typeface="Times New Roman"/>
                        </a:rPr>
                        <a:t>481</a:t>
                      </a:r>
                      <a:endParaRPr lang="en-US" sz="1600">
                        <a:solidFill>
                          <a:schemeClr val="tx1"/>
                        </a:solidFill>
                        <a:effectLst/>
                        <a:latin typeface="+mj-lt"/>
                        <a:ea typeface="ＭＳ 明朝"/>
                        <a:cs typeface="Times New Roman"/>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mj-lt"/>
                          <a:ea typeface="Times New Roman"/>
                          <a:cs typeface="Times New Roman"/>
                        </a:rPr>
                        <a:t>2,236</a:t>
                      </a:r>
                      <a:endParaRPr lang="en-US" sz="1600" dirty="0">
                        <a:solidFill>
                          <a:schemeClr val="tx1"/>
                        </a:solidFill>
                        <a:effectLst/>
                        <a:latin typeface="+mj-lt"/>
                        <a:ea typeface="ＭＳ 明朝"/>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613688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4104273327"/>
              </p:ext>
            </p:extLst>
          </p:nvPr>
        </p:nvGraphicFramePr>
        <p:xfrm>
          <a:off x="1174484" y="1158549"/>
          <a:ext cx="7644079" cy="5049817"/>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019759" y="6358084"/>
            <a:ext cx="8039100" cy="523220"/>
          </a:xfrm>
          <a:prstGeom prst="rect">
            <a:avLst/>
          </a:prstGeom>
        </p:spPr>
        <p:txBody>
          <a:bodyPr wrap="square">
            <a:spAutoFit/>
          </a:bodyPr>
          <a:lstStyle/>
          <a:p>
            <a:pPr>
              <a:defRPr/>
            </a:pPr>
            <a:r>
              <a:rPr lang="en-US" sz="1400" dirty="0" err="1" smtClean="0">
                <a:solidFill>
                  <a:schemeClr val="bg2"/>
                </a:solidFill>
                <a:latin typeface="+mj-lt"/>
                <a:cs typeface="Arial"/>
              </a:rPr>
              <a:t>Scheffler</a:t>
            </a:r>
            <a:r>
              <a:rPr lang="en-US" sz="1400" dirty="0" smtClean="0">
                <a:solidFill>
                  <a:schemeClr val="bg2"/>
                </a:solidFill>
                <a:latin typeface="+mj-lt"/>
                <a:cs typeface="Arial"/>
              </a:rPr>
              <a:t>, R., </a:t>
            </a:r>
            <a:r>
              <a:rPr lang="en-US" sz="1400" dirty="0" err="1" smtClean="0">
                <a:solidFill>
                  <a:schemeClr val="bg2"/>
                </a:solidFill>
                <a:latin typeface="+mj-lt"/>
                <a:cs typeface="Arial"/>
              </a:rPr>
              <a:t>Kessell</a:t>
            </a:r>
            <a:r>
              <a:rPr lang="en-US" sz="1400" dirty="0" smtClean="0">
                <a:solidFill>
                  <a:schemeClr val="bg2"/>
                </a:solidFill>
                <a:latin typeface="+mj-lt"/>
                <a:cs typeface="Arial"/>
              </a:rPr>
              <a:t>, E., and M. Brandt. Covered California: The Impact of Provider and Health Plan Market Power on Premiums, Journal of </a:t>
            </a:r>
            <a:r>
              <a:rPr lang="en-US" sz="1400" dirty="0">
                <a:solidFill>
                  <a:schemeClr val="bg2"/>
                </a:solidFill>
                <a:latin typeface="+mj-lt"/>
                <a:cs typeface="Arial"/>
              </a:rPr>
              <a:t>Health Politics, </a:t>
            </a:r>
            <a:r>
              <a:rPr lang="en-US" sz="1400" dirty="0" smtClean="0">
                <a:solidFill>
                  <a:schemeClr val="bg2"/>
                </a:solidFill>
                <a:latin typeface="+mj-lt"/>
                <a:cs typeface="Arial"/>
              </a:rPr>
              <a:t>Policy and Law. Forthcoming. </a:t>
            </a:r>
            <a:endParaRPr lang="en-US" sz="1400" dirty="0">
              <a:solidFill>
                <a:schemeClr val="bg2"/>
              </a:solidFill>
              <a:latin typeface="+mj-lt"/>
              <a:cs typeface="Arial"/>
            </a:endParaRPr>
          </a:p>
        </p:txBody>
      </p:sp>
      <p:sp>
        <p:nvSpPr>
          <p:cNvPr id="9" name="Title 1"/>
          <p:cNvSpPr txBox="1">
            <a:spLocks/>
          </p:cNvSpPr>
          <p:nvPr/>
        </p:nvSpPr>
        <p:spPr bwMode="auto">
          <a:xfrm>
            <a:off x="1174484" y="203124"/>
            <a:ext cx="771366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spAutoFit/>
          </a:bodyPr>
          <a:lstStyle>
            <a:lvl1pPr algn="l" defTabSz="457200" rtl="0" eaLnBrk="0" fontAlgn="base" hangingPunct="0">
              <a:spcBef>
                <a:spcPct val="0"/>
              </a:spcBef>
              <a:spcAft>
                <a:spcPct val="0"/>
              </a:spcAft>
              <a:defRPr sz="2400" b="1" kern="1200">
                <a:solidFill>
                  <a:schemeClr val="tx1"/>
                </a:solidFill>
                <a:latin typeface="Arial" pitchFamily="-112" charset="0"/>
                <a:ea typeface="ＭＳ Ｐゴシック" pitchFamily="-112" charset="-128"/>
                <a:cs typeface="ＭＳ Ｐゴシック" charset="-128"/>
              </a:defRPr>
            </a:lvl1pPr>
            <a:lvl2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2pPr>
            <a:lvl3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3pPr>
            <a:lvl4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4pPr>
            <a:lvl5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5pPr>
            <a:lvl6pPr marL="4572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6pPr>
            <a:lvl7pPr marL="9144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7pPr>
            <a:lvl8pPr marL="13716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8pPr>
            <a:lvl9pPr marL="18288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9pPr>
          </a:lstStyle>
          <a:p>
            <a:r>
              <a:rPr lang="en-US" i="1" dirty="0" smtClean="0">
                <a:latin typeface="+mj-lt"/>
              </a:rPr>
              <a:t>Covered California</a:t>
            </a:r>
            <a:r>
              <a:rPr lang="en-US" dirty="0" smtClean="0">
                <a:latin typeface="+mj-lt"/>
              </a:rPr>
              <a:t>: </a:t>
            </a:r>
            <a:r>
              <a:rPr lang="en-US" i="1" dirty="0" smtClean="0">
                <a:latin typeface="+mj-lt"/>
              </a:rPr>
              <a:t>The Impact of Provider and Health Plan Market Power on Premiums </a:t>
            </a:r>
            <a:endParaRPr lang="en-US" dirty="0">
              <a:latin typeface="+mj-lt"/>
            </a:endParaRPr>
          </a:p>
        </p:txBody>
      </p:sp>
    </p:spTree>
    <p:extLst>
      <p:ext uri="{BB962C8B-B14F-4D97-AF65-F5344CB8AC3E}">
        <p14:creationId xmlns:p14="http://schemas.microsoft.com/office/powerpoint/2010/main" val="4215058590"/>
      </p:ext>
    </p:extLst>
  </p:cSld>
  <p:clrMapOvr>
    <a:masterClrMapping/>
  </p:clrMapOvr>
  <p:transition xmlns:p14="http://schemas.microsoft.com/office/powerpoint/2010/mai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199951"/>
            <a:ext cx="7713663" cy="830997"/>
          </a:xfrm>
        </p:spPr>
        <p:txBody>
          <a:bodyPr/>
          <a:lstStyle/>
          <a:p>
            <a:r>
              <a:rPr lang="en-US" i="1" dirty="0">
                <a:latin typeface="+mj-lt"/>
              </a:rPr>
              <a:t>Covered California</a:t>
            </a:r>
            <a:r>
              <a:rPr lang="en-US" dirty="0">
                <a:latin typeface="+mj-lt"/>
              </a:rPr>
              <a:t>: </a:t>
            </a:r>
            <a:r>
              <a:rPr lang="en-US" i="1" dirty="0">
                <a:latin typeface="+mj-lt"/>
              </a:rPr>
              <a:t>The Impact of Provider and Health Plan Market Power on Premiums </a:t>
            </a:r>
            <a:endParaRPr lang="en-US" dirty="0">
              <a:latin typeface="+mj-lt"/>
            </a:endParaRPr>
          </a:p>
        </p:txBody>
      </p:sp>
      <p:graphicFrame>
        <p:nvGraphicFramePr>
          <p:cNvPr id="6" name="Chart 5"/>
          <p:cNvGraphicFramePr/>
          <p:nvPr>
            <p:extLst>
              <p:ext uri="{D42A27DB-BD31-4B8C-83A1-F6EECF244321}">
                <p14:modId xmlns:p14="http://schemas.microsoft.com/office/powerpoint/2010/main" val="2745379025"/>
              </p:ext>
            </p:extLst>
          </p:nvPr>
        </p:nvGraphicFramePr>
        <p:xfrm>
          <a:off x="1225047" y="1141215"/>
          <a:ext cx="7593516" cy="508826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933939" y="6358084"/>
            <a:ext cx="8039100" cy="523220"/>
          </a:xfrm>
          <a:prstGeom prst="rect">
            <a:avLst/>
          </a:prstGeom>
        </p:spPr>
        <p:txBody>
          <a:bodyPr wrap="square">
            <a:spAutoFit/>
          </a:bodyPr>
          <a:lstStyle/>
          <a:p>
            <a:pPr>
              <a:defRPr/>
            </a:pPr>
            <a:r>
              <a:rPr lang="en-US" sz="1400" dirty="0" err="1" smtClean="0">
                <a:solidFill>
                  <a:schemeClr val="bg2"/>
                </a:solidFill>
                <a:latin typeface="+mj-lt"/>
                <a:cs typeface="Arial"/>
              </a:rPr>
              <a:t>Scheffler</a:t>
            </a:r>
            <a:r>
              <a:rPr lang="en-US" sz="1400" dirty="0" smtClean="0">
                <a:solidFill>
                  <a:schemeClr val="bg2"/>
                </a:solidFill>
                <a:latin typeface="+mj-lt"/>
                <a:cs typeface="Arial"/>
              </a:rPr>
              <a:t>, R., </a:t>
            </a:r>
            <a:r>
              <a:rPr lang="en-US" sz="1400" dirty="0" err="1" smtClean="0">
                <a:solidFill>
                  <a:schemeClr val="bg2"/>
                </a:solidFill>
                <a:latin typeface="+mj-lt"/>
                <a:cs typeface="Arial"/>
              </a:rPr>
              <a:t>Kessell</a:t>
            </a:r>
            <a:r>
              <a:rPr lang="en-US" sz="1400" dirty="0" smtClean="0">
                <a:solidFill>
                  <a:schemeClr val="bg2"/>
                </a:solidFill>
                <a:latin typeface="+mj-lt"/>
                <a:cs typeface="Arial"/>
              </a:rPr>
              <a:t>, E., and M. Brandt. Covered California: The Impact of Provider and Health Plan Market Power on Premiums, Journal of </a:t>
            </a:r>
            <a:r>
              <a:rPr lang="en-US" sz="1400" dirty="0">
                <a:solidFill>
                  <a:schemeClr val="bg2"/>
                </a:solidFill>
                <a:latin typeface="+mj-lt"/>
                <a:cs typeface="Arial"/>
              </a:rPr>
              <a:t>Health Politics, </a:t>
            </a:r>
            <a:r>
              <a:rPr lang="en-US" sz="1400" dirty="0" smtClean="0">
                <a:solidFill>
                  <a:schemeClr val="bg2"/>
                </a:solidFill>
                <a:latin typeface="+mj-lt"/>
                <a:cs typeface="Arial"/>
              </a:rPr>
              <a:t>Policy and Law. Forthcoming. </a:t>
            </a:r>
            <a:endParaRPr lang="en-US" sz="1400" dirty="0">
              <a:solidFill>
                <a:schemeClr val="bg2"/>
              </a:solidFill>
              <a:latin typeface="+mj-lt"/>
              <a:cs typeface="Arial"/>
            </a:endParaRPr>
          </a:p>
        </p:txBody>
      </p:sp>
    </p:spTree>
    <p:extLst>
      <p:ext uri="{BB962C8B-B14F-4D97-AF65-F5344CB8AC3E}">
        <p14:creationId xmlns:p14="http://schemas.microsoft.com/office/powerpoint/2010/main" val="3746038534"/>
      </p:ext>
    </p:extLst>
  </p:cSld>
  <p:clrMapOvr>
    <a:masterClrMapping/>
  </p:clrMapOvr>
  <p:transition xmlns:p14="http://schemas.microsoft.com/office/powerpoint/2010/mai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168803"/>
            <a:ext cx="7713663" cy="830997"/>
          </a:xfrm>
        </p:spPr>
        <p:txBody>
          <a:bodyPr/>
          <a:lstStyle/>
          <a:p>
            <a:r>
              <a:rPr lang="en-US" i="1" dirty="0">
                <a:latin typeface="+mj-lt"/>
              </a:rPr>
              <a:t>Covered California</a:t>
            </a:r>
            <a:r>
              <a:rPr lang="en-US" dirty="0">
                <a:latin typeface="+mj-lt"/>
              </a:rPr>
              <a:t>: </a:t>
            </a:r>
            <a:r>
              <a:rPr lang="en-US" i="1" dirty="0">
                <a:latin typeface="+mj-lt"/>
              </a:rPr>
              <a:t>The Impact of Provider and Health Plan Market Power on Premiums </a:t>
            </a:r>
            <a:endParaRPr lang="en-US"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2077440494"/>
              </p:ext>
            </p:extLst>
          </p:nvPr>
        </p:nvGraphicFramePr>
        <p:xfrm>
          <a:off x="1321612" y="1309041"/>
          <a:ext cx="7548444" cy="4802392"/>
        </p:xfrm>
        <a:graphic>
          <a:graphicData uri="http://schemas.openxmlformats.org/drawingml/2006/table">
            <a:tbl>
              <a:tblPr firstRow="1" bandRow="1">
                <a:tableStyleId>{3B4B98B0-60AC-42C2-AFA5-B58CD77FA1E5}</a:tableStyleId>
              </a:tblPr>
              <a:tblGrid>
                <a:gridCol w="1992947"/>
                <a:gridCol w="1403130"/>
                <a:gridCol w="1261041"/>
                <a:gridCol w="1545220"/>
                <a:gridCol w="1346106"/>
              </a:tblGrid>
              <a:tr h="858973">
                <a:tc gridSpan="5">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tx1"/>
                          </a:solidFill>
                          <a:effectLst/>
                          <a:latin typeface="+mn-lt"/>
                          <a:ea typeface="+mn-ea"/>
                          <a:cs typeface="+mn-cs"/>
                        </a:rPr>
                        <a:t>Regression Coefficients Relating Logged Average Premium Rates for Covered California Silver Health Plans for a 40-year-old Individual to Health Plan HHI, Medical Group HHI, Hospital HHI and Average Monthly Wage</a:t>
                      </a:r>
                      <a:r>
                        <a:rPr lang="en-US" sz="1600" b="0" dirty="0" smtClean="0">
                          <a:solidFill>
                            <a:schemeClr val="tx1"/>
                          </a:solidFill>
                          <a:effectLst/>
                        </a:rPr>
                        <a:t> </a:t>
                      </a:r>
                      <a:endParaRPr lang="en-US" sz="1600" b="0" dirty="0">
                        <a:solidFill>
                          <a:schemeClr val="tx1"/>
                        </a:solidFill>
                      </a:endParaRPr>
                    </a:p>
                  </a:txBody>
                  <a:tcPr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r>
              <a:tr h="381737">
                <a:tc>
                  <a:txBody>
                    <a:bodyPr/>
                    <a:lstStyle/>
                    <a:p>
                      <a:endParaRPr lang="en-US" sz="1600" dirty="0">
                        <a:solidFill>
                          <a:schemeClr val="tx1"/>
                        </a:solidFill>
                        <a:effectLst/>
                        <a:latin typeface="Arial"/>
                        <a:cs typeface="Arial"/>
                      </a:endParaRPr>
                    </a:p>
                  </a:txBody>
                  <a:tcPr marL="68580" marR="68580" marT="0" marB="0" anchor="ctr"/>
                </a:tc>
                <a:tc gridSpan="2">
                  <a:txBody>
                    <a:bodyPr/>
                    <a:lstStyle/>
                    <a:p>
                      <a:pPr marL="0" marR="0" algn="ctr">
                        <a:spcBef>
                          <a:spcPts val="0"/>
                        </a:spcBef>
                        <a:spcAft>
                          <a:spcPts val="400"/>
                        </a:spcAft>
                      </a:pPr>
                      <a:r>
                        <a:rPr lang="en-US" sz="1600" b="1" dirty="0">
                          <a:solidFill>
                            <a:schemeClr val="tx1"/>
                          </a:solidFill>
                          <a:effectLst/>
                          <a:latin typeface="Arial"/>
                          <a:ea typeface="ＭＳ 明朝"/>
                          <a:cs typeface="Arial"/>
                        </a:rPr>
                        <a:t>Unadjusted Model</a:t>
                      </a:r>
                      <a:endParaRPr lang="en-US" sz="1600" dirty="0">
                        <a:solidFill>
                          <a:schemeClr val="tx1"/>
                        </a:solidFill>
                        <a:effectLst/>
                        <a:latin typeface="Arial"/>
                        <a:ea typeface="ＭＳ 明朝"/>
                        <a:cs typeface="Arial"/>
                      </a:endParaRPr>
                    </a:p>
                  </a:txBody>
                  <a:tcPr marL="68580" marR="68580" marT="0" marB="0" anchor="ctr"/>
                </a:tc>
                <a:tc hMerge="1">
                  <a:txBody>
                    <a:bodyPr/>
                    <a:lstStyle/>
                    <a:p>
                      <a:endParaRPr lang="en-US"/>
                    </a:p>
                  </a:txBody>
                  <a:tcPr/>
                </a:tc>
                <a:tc gridSpan="2">
                  <a:txBody>
                    <a:bodyPr/>
                    <a:lstStyle/>
                    <a:p>
                      <a:pPr marL="0" marR="0" algn="ctr">
                        <a:spcBef>
                          <a:spcPts val="0"/>
                        </a:spcBef>
                        <a:spcAft>
                          <a:spcPts val="400"/>
                        </a:spcAft>
                      </a:pPr>
                      <a:r>
                        <a:rPr lang="en-US" sz="1600" b="1" dirty="0">
                          <a:solidFill>
                            <a:schemeClr val="tx1"/>
                          </a:solidFill>
                          <a:effectLst/>
                          <a:latin typeface="Arial"/>
                          <a:ea typeface="ＭＳ 明朝"/>
                          <a:cs typeface="Arial"/>
                        </a:rPr>
                        <a:t>Wage-Adjusted Model</a:t>
                      </a:r>
                      <a:endParaRPr lang="en-US" sz="1600" dirty="0">
                        <a:solidFill>
                          <a:schemeClr val="tx1"/>
                        </a:solidFill>
                        <a:effectLst/>
                        <a:latin typeface="Arial"/>
                        <a:ea typeface="ＭＳ 明朝"/>
                        <a:cs typeface="Arial"/>
                      </a:endParaRPr>
                    </a:p>
                  </a:txBody>
                  <a:tcPr marL="68580" marR="68580" marT="0" marB="0" anchor="ctr"/>
                </a:tc>
                <a:tc hMerge="1">
                  <a:txBody>
                    <a:bodyPr/>
                    <a:lstStyle/>
                    <a:p>
                      <a:endParaRPr lang="en-US"/>
                    </a:p>
                  </a:txBody>
                  <a:tcPr/>
                </a:tc>
              </a:tr>
              <a:tr h="411977">
                <a:tc>
                  <a:txBody>
                    <a:bodyPr/>
                    <a:lstStyle/>
                    <a:p>
                      <a:endParaRPr lang="en-US" sz="1600" dirty="0">
                        <a:solidFill>
                          <a:schemeClr val="tx1"/>
                        </a:solidFill>
                        <a:effectLst/>
                        <a:latin typeface="Arial"/>
                        <a:cs typeface="Arial"/>
                      </a:endParaRPr>
                    </a:p>
                  </a:txBody>
                  <a:tcPr marL="68580" marR="68580" marT="0" marB="0"/>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Parameter</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t-value</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Parameter</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t-value</a:t>
                      </a:r>
                    </a:p>
                  </a:txBody>
                  <a:tcPr marL="68580" marR="68580" marT="0" marB="0" anchor="ctr"/>
                </a:tc>
              </a:tr>
              <a:tr h="509021">
                <a:tc>
                  <a:txBody>
                    <a:bodyPr/>
                    <a:lstStyle/>
                    <a:p>
                      <a:pPr marL="0" marR="0" algn="l">
                        <a:spcBef>
                          <a:spcPts val="0"/>
                        </a:spcBef>
                        <a:spcAft>
                          <a:spcPts val="400"/>
                        </a:spcAft>
                      </a:pPr>
                      <a:r>
                        <a:rPr lang="en-US" sz="1600" b="1" dirty="0">
                          <a:solidFill>
                            <a:schemeClr val="tx1"/>
                          </a:solidFill>
                          <a:effectLst/>
                          <a:latin typeface="Arial"/>
                          <a:ea typeface="ＭＳ 明朝"/>
                          <a:cs typeface="Arial"/>
                        </a:rPr>
                        <a:t>Adjusted R</a:t>
                      </a:r>
                      <a:r>
                        <a:rPr lang="en-US" sz="1600" b="1" baseline="30000" dirty="0">
                          <a:solidFill>
                            <a:schemeClr val="tx1"/>
                          </a:solidFill>
                          <a:effectLst/>
                          <a:latin typeface="Arial"/>
                          <a:ea typeface="ＭＳ 明朝"/>
                          <a:cs typeface="Arial"/>
                        </a:rPr>
                        <a:t>2</a:t>
                      </a:r>
                      <a:endParaRPr lang="en-US" sz="1600" b="1" dirty="0">
                        <a:solidFill>
                          <a:schemeClr val="tx1"/>
                        </a:solidFill>
                        <a:effectLst/>
                        <a:latin typeface="Arial"/>
                        <a:ea typeface="ＭＳ 明朝"/>
                        <a:cs typeface="Arial"/>
                      </a:endParaRPr>
                    </a:p>
                  </a:txBody>
                  <a:tcPr marL="68580" marR="68580" marT="0" marB="0" anchor="ctr"/>
                </a:tc>
                <a:tc>
                  <a:txBody>
                    <a:bodyPr/>
                    <a:lstStyle/>
                    <a:p>
                      <a:pPr marL="0" marR="0" algn="ctr">
                        <a:spcBef>
                          <a:spcPts val="0"/>
                        </a:spcBef>
                        <a:spcAft>
                          <a:spcPts val="400"/>
                        </a:spcAft>
                      </a:pPr>
                      <a:r>
                        <a:rPr lang="en-US" sz="1600" b="1" dirty="0">
                          <a:solidFill>
                            <a:schemeClr val="tx1"/>
                          </a:solidFill>
                          <a:effectLst/>
                          <a:latin typeface="Arial"/>
                          <a:ea typeface="ＭＳ 明朝"/>
                          <a:cs typeface="Arial"/>
                        </a:rPr>
                        <a:t>0.522</a:t>
                      </a:r>
                    </a:p>
                  </a:txBody>
                  <a:tcPr marL="68580" marR="68580" marT="0" marB="0" anchor="ctr"/>
                </a:tc>
                <a:tc>
                  <a:txBody>
                    <a:bodyPr/>
                    <a:lstStyle/>
                    <a:p>
                      <a:pPr algn="ctr"/>
                      <a:endParaRPr lang="en-US" sz="1600" dirty="0">
                        <a:solidFill>
                          <a:schemeClr val="tx1"/>
                        </a:solidFill>
                      </a:endParaRPr>
                    </a:p>
                  </a:txBody>
                  <a:tcPr marL="68580" marR="68580" marT="0" marB="0" anchor="ctr"/>
                </a:tc>
                <a:tc>
                  <a:txBody>
                    <a:bodyPr/>
                    <a:lstStyle/>
                    <a:p>
                      <a:pPr marL="0" marR="0" algn="ctr">
                        <a:spcBef>
                          <a:spcPts val="0"/>
                        </a:spcBef>
                        <a:spcAft>
                          <a:spcPts val="400"/>
                        </a:spcAft>
                      </a:pPr>
                      <a:r>
                        <a:rPr lang="en-US" sz="1600" b="1" dirty="0">
                          <a:solidFill>
                            <a:schemeClr val="tx1"/>
                          </a:solidFill>
                          <a:effectLst/>
                          <a:latin typeface="Arial"/>
                          <a:ea typeface="ＭＳ 明朝"/>
                          <a:cs typeface="Arial"/>
                        </a:rPr>
                        <a:t>0.783</a:t>
                      </a:r>
                    </a:p>
                  </a:txBody>
                  <a:tcPr marL="68580" marR="68580" marT="0" marB="0" anchor="ctr"/>
                </a:tc>
                <a:tc>
                  <a:txBody>
                    <a:bodyPr/>
                    <a:lstStyle/>
                    <a:p>
                      <a:pPr algn="ctr"/>
                      <a:endParaRPr lang="en-US" sz="1600" dirty="0">
                        <a:solidFill>
                          <a:schemeClr val="tx1"/>
                        </a:solidFill>
                      </a:endParaRPr>
                    </a:p>
                  </a:txBody>
                  <a:tcPr marL="68580" marR="68580" marT="0" marB="0" anchor="ctr"/>
                </a:tc>
              </a:tr>
              <a:tr h="509021">
                <a:tc>
                  <a:txBody>
                    <a:bodyPr/>
                    <a:lstStyle/>
                    <a:p>
                      <a:pPr marL="0" marR="0" algn="l">
                        <a:spcBef>
                          <a:spcPts val="0"/>
                        </a:spcBef>
                        <a:spcAft>
                          <a:spcPts val="400"/>
                        </a:spcAft>
                      </a:pPr>
                      <a:r>
                        <a:rPr lang="en-US" sz="1600" b="1">
                          <a:solidFill>
                            <a:schemeClr val="tx1"/>
                          </a:solidFill>
                          <a:effectLst/>
                          <a:latin typeface="Arial"/>
                          <a:ea typeface="ＭＳ 明朝"/>
                          <a:cs typeface="Arial"/>
                        </a:rPr>
                        <a:t>Health Plan HHI</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-0.0122</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-1.31</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-0.0557</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-0.86</a:t>
                      </a:r>
                    </a:p>
                  </a:txBody>
                  <a:tcPr marL="68580" marR="68580" marT="0" marB="0" anchor="ctr"/>
                </a:tc>
              </a:tr>
              <a:tr h="509021">
                <a:tc>
                  <a:txBody>
                    <a:bodyPr/>
                    <a:lstStyle/>
                    <a:p>
                      <a:pPr marL="0" marR="0" algn="l">
                        <a:spcBef>
                          <a:spcPts val="0"/>
                        </a:spcBef>
                        <a:spcAft>
                          <a:spcPts val="400"/>
                        </a:spcAft>
                      </a:pPr>
                      <a:r>
                        <a:rPr lang="en-US" sz="1600" b="1">
                          <a:solidFill>
                            <a:schemeClr val="tx1"/>
                          </a:solidFill>
                          <a:effectLst/>
                          <a:latin typeface="Arial"/>
                          <a:ea typeface="ＭＳ 明朝"/>
                          <a:cs typeface="Arial"/>
                        </a:rPr>
                        <a:t>Medical Group HHI </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0.0654</a:t>
                      </a:r>
                    </a:p>
                  </a:txBody>
                  <a:tcPr marL="68580" marR="68580" marT="0" marB="0" anchor="ctr"/>
                </a:tc>
                <a:tc>
                  <a:txBody>
                    <a:bodyPr/>
                    <a:lstStyle/>
                    <a:p>
                      <a:pPr marL="0" marR="0" algn="ctr">
                        <a:spcBef>
                          <a:spcPts val="0"/>
                        </a:spcBef>
                        <a:spcAft>
                          <a:spcPts val="400"/>
                        </a:spcAft>
                      </a:pPr>
                      <a:r>
                        <a:rPr lang="en-US" sz="1600">
                          <a:solidFill>
                            <a:schemeClr val="tx1"/>
                          </a:solidFill>
                          <a:effectLst/>
                          <a:latin typeface="Arial"/>
                          <a:ea typeface="ＭＳ 明朝"/>
                          <a:cs typeface="Arial"/>
                        </a:rPr>
                        <a:t>1.94</a:t>
                      </a:r>
                      <a:r>
                        <a:rPr lang="en-US" sz="1600" baseline="30000">
                          <a:solidFill>
                            <a:schemeClr val="tx1"/>
                          </a:solidFill>
                          <a:effectLst/>
                          <a:latin typeface="Arial"/>
                          <a:ea typeface="ＭＳ 明朝"/>
                          <a:cs typeface="Arial"/>
                        </a:rPr>
                        <a:t>c</a:t>
                      </a:r>
                      <a:endParaRPr lang="en-US" sz="1600">
                        <a:solidFill>
                          <a:schemeClr val="tx1"/>
                        </a:solidFill>
                        <a:effectLst/>
                        <a:latin typeface="Arial"/>
                        <a:ea typeface="ＭＳ 明朝"/>
                        <a:cs typeface="Arial"/>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0.0510</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2.20</a:t>
                      </a:r>
                      <a:r>
                        <a:rPr lang="en-US" sz="1600" baseline="30000" dirty="0">
                          <a:solidFill>
                            <a:schemeClr val="tx1"/>
                          </a:solidFill>
                          <a:effectLst/>
                          <a:latin typeface="Arial"/>
                          <a:ea typeface="ＭＳ 明朝"/>
                          <a:cs typeface="Arial"/>
                        </a:rPr>
                        <a:t>b</a:t>
                      </a:r>
                      <a:endParaRPr lang="en-US" sz="1600" dirty="0">
                        <a:solidFill>
                          <a:schemeClr val="tx1"/>
                        </a:solidFill>
                        <a:effectLst/>
                        <a:latin typeface="Arial"/>
                        <a:ea typeface="ＭＳ 明朝"/>
                        <a:cs typeface="Arial"/>
                      </a:endParaRPr>
                    </a:p>
                  </a:txBody>
                  <a:tcPr marL="68580" marR="68580" marT="0" marB="0" anchor="ctr"/>
                </a:tc>
              </a:tr>
              <a:tr h="509021">
                <a:tc>
                  <a:txBody>
                    <a:bodyPr/>
                    <a:lstStyle/>
                    <a:p>
                      <a:pPr marL="0" marR="0" algn="l">
                        <a:spcBef>
                          <a:spcPts val="0"/>
                        </a:spcBef>
                        <a:spcAft>
                          <a:spcPts val="400"/>
                        </a:spcAft>
                      </a:pPr>
                      <a:r>
                        <a:rPr lang="en-US" sz="1600" b="1">
                          <a:solidFill>
                            <a:schemeClr val="tx1"/>
                          </a:solidFill>
                          <a:effectLst/>
                          <a:latin typeface="Arial"/>
                          <a:ea typeface="ＭＳ 明朝"/>
                          <a:cs typeface="Arial"/>
                        </a:rPr>
                        <a:t>Hospital HHI</a:t>
                      </a:r>
                    </a:p>
                  </a:txBody>
                  <a:tcPr marL="68580" marR="68580" marT="0" marB="0" anchor="ctr"/>
                </a:tc>
                <a:tc>
                  <a:txBody>
                    <a:bodyPr/>
                    <a:lstStyle/>
                    <a:p>
                      <a:pPr marL="0" marR="0" algn="ctr">
                        <a:spcBef>
                          <a:spcPts val="0"/>
                        </a:spcBef>
                        <a:spcAft>
                          <a:spcPts val="400"/>
                        </a:spcAft>
                      </a:pPr>
                      <a:r>
                        <a:rPr lang="en-US" sz="1600">
                          <a:solidFill>
                            <a:schemeClr val="tx1"/>
                          </a:solidFill>
                          <a:effectLst/>
                          <a:latin typeface="Arial"/>
                          <a:ea typeface="ＭＳ 明朝"/>
                          <a:cs typeface="Arial"/>
                        </a:rPr>
                        <a:t>0.0722</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1.98</a:t>
                      </a:r>
                      <a:r>
                        <a:rPr lang="en-US" sz="1600" baseline="30000" dirty="0">
                          <a:solidFill>
                            <a:schemeClr val="tx1"/>
                          </a:solidFill>
                          <a:effectLst/>
                          <a:latin typeface="Arial"/>
                          <a:ea typeface="ＭＳ 明朝"/>
                          <a:cs typeface="Arial"/>
                        </a:rPr>
                        <a:t>c</a:t>
                      </a:r>
                      <a:endParaRPr lang="en-US" sz="1600" dirty="0">
                        <a:solidFill>
                          <a:schemeClr val="tx1"/>
                        </a:solidFill>
                        <a:effectLst/>
                        <a:latin typeface="Arial"/>
                        <a:ea typeface="ＭＳ 明朝"/>
                        <a:cs typeface="Arial"/>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0.0883</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3.55</a:t>
                      </a:r>
                      <a:r>
                        <a:rPr lang="en-US" sz="1600" baseline="30000" dirty="0">
                          <a:solidFill>
                            <a:schemeClr val="tx1"/>
                          </a:solidFill>
                          <a:effectLst/>
                          <a:latin typeface="Arial"/>
                          <a:ea typeface="ＭＳ 明朝"/>
                          <a:cs typeface="Arial"/>
                        </a:rPr>
                        <a:t>a</a:t>
                      </a:r>
                      <a:endParaRPr lang="en-US" sz="1600" dirty="0">
                        <a:solidFill>
                          <a:schemeClr val="tx1"/>
                        </a:solidFill>
                        <a:effectLst/>
                        <a:latin typeface="Arial"/>
                        <a:ea typeface="ＭＳ 明朝"/>
                        <a:cs typeface="Arial"/>
                      </a:endParaRPr>
                    </a:p>
                  </a:txBody>
                  <a:tcPr marL="68580" marR="68580" marT="0" marB="0" anchor="ctr"/>
                </a:tc>
              </a:tr>
              <a:tr h="509021">
                <a:tc>
                  <a:txBody>
                    <a:bodyPr/>
                    <a:lstStyle/>
                    <a:p>
                      <a:pPr marL="0" marR="0" algn="l">
                        <a:spcBef>
                          <a:spcPts val="0"/>
                        </a:spcBef>
                        <a:spcAft>
                          <a:spcPts val="400"/>
                        </a:spcAft>
                      </a:pPr>
                      <a:r>
                        <a:rPr lang="en-US" sz="1600" b="1" dirty="0">
                          <a:solidFill>
                            <a:schemeClr val="tx1"/>
                          </a:solidFill>
                          <a:effectLst/>
                          <a:latin typeface="Arial"/>
                          <a:ea typeface="ＭＳ 明朝"/>
                          <a:cs typeface="Arial"/>
                        </a:rPr>
                        <a:t>Average Monthly Wage</a:t>
                      </a:r>
                    </a:p>
                  </a:txBody>
                  <a:tcPr marL="68580" marR="68580" marT="0" marB="0" anchor="ctr"/>
                </a:tc>
                <a:tc>
                  <a:txBody>
                    <a:bodyPr/>
                    <a:lstStyle/>
                    <a:p>
                      <a:pPr algn="ctr"/>
                      <a:endParaRPr lang="en-US" sz="1600">
                        <a:solidFill>
                          <a:schemeClr val="tx1"/>
                        </a:solidFill>
                        <a:effectLst/>
                        <a:latin typeface="Arial"/>
                        <a:cs typeface="Arial"/>
                      </a:endParaRPr>
                    </a:p>
                  </a:txBody>
                  <a:tcPr marL="68580" marR="68580" marT="0" marB="0" anchor="ctr"/>
                </a:tc>
                <a:tc>
                  <a:txBody>
                    <a:bodyPr/>
                    <a:lstStyle/>
                    <a:p>
                      <a:pPr algn="ctr"/>
                      <a:endParaRPr lang="en-US" sz="1600" dirty="0">
                        <a:solidFill>
                          <a:schemeClr val="tx1"/>
                        </a:solidFill>
                      </a:endParaRP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0.208</a:t>
                      </a:r>
                    </a:p>
                  </a:txBody>
                  <a:tcPr marL="68580" marR="68580" marT="0" marB="0" anchor="ctr"/>
                </a:tc>
                <a:tc>
                  <a:txBody>
                    <a:bodyPr/>
                    <a:lstStyle/>
                    <a:p>
                      <a:pPr marL="0" marR="0" algn="ctr">
                        <a:spcBef>
                          <a:spcPts val="0"/>
                        </a:spcBef>
                        <a:spcAft>
                          <a:spcPts val="400"/>
                        </a:spcAft>
                      </a:pPr>
                      <a:r>
                        <a:rPr lang="en-US" sz="1600" dirty="0">
                          <a:solidFill>
                            <a:schemeClr val="tx1"/>
                          </a:solidFill>
                          <a:effectLst/>
                          <a:latin typeface="Arial"/>
                          <a:ea typeface="ＭＳ 明朝"/>
                          <a:cs typeface="Arial"/>
                        </a:rPr>
                        <a:t>4.36</a:t>
                      </a:r>
                      <a:r>
                        <a:rPr lang="en-US" sz="1600" baseline="30000" dirty="0">
                          <a:solidFill>
                            <a:schemeClr val="tx1"/>
                          </a:solidFill>
                          <a:effectLst/>
                          <a:latin typeface="Arial"/>
                          <a:ea typeface="ＭＳ 明朝"/>
                          <a:cs typeface="Arial"/>
                        </a:rPr>
                        <a:t>a</a:t>
                      </a:r>
                      <a:endParaRPr lang="en-US" sz="1600" dirty="0">
                        <a:solidFill>
                          <a:schemeClr val="tx1"/>
                        </a:solidFill>
                        <a:effectLst/>
                        <a:latin typeface="Arial"/>
                        <a:ea typeface="ＭＳ 明朝"/>
                        <a:cs typeface="Arial"/>
                      </a:endParaRPr>
                    </a:p>
                  </a:txBody>
                  <a:tcPr marL="68580" marR="68580" marT="0" marB="0" anchor="ctr"/>
                </a:tc>
              </a:tr>
              <a:tr h="604600">
                <a:tc gridSpan="5">
                  <a:txBody>
                    <a:bodyPr/>
                    <a:lstStyle/>
                    <a:p>
                      <a:pPr marL="0" marR="0" indent="0" algn="l" defTabSz="457200" rtl="0" eaLnBrk="1" fontAlgn="auto" latinLnBrk="0" hangingPunct="1">
                        <a:lnSpc>
                          <a:spcPct val="100000"/>
                        </a:lnSpc>
                        <a:spcBef>
                          <a:spcPts val="0"/>
                        </a:spcBef>
                        <a:spcAft>
                          <a:spcPts val="400"/>
                        </a:spcAft>
                        <a:buClrTx/>
                        <a:buSzTx/>
                        <a:buFontTx/>
                        <a:buNone/>
                        <a:tabLst/>
                        <a:defRPr/>
                      </a:pPr>
                      <a:r>
                        <a:rPr lang="en-US" sz="1400" kern="1200" dirty="0" smtClean="0">
                          <a:solidFill>
                            <a:schemeClr val="tx1"/>
                          </a:solidFill>
                          <a:effectLst/>
                          <a:latin typeface="+mn-lt"/>
                          <a:ea typeface="+mn-ea"/>
                          <a:cs typeface="+mn-cs"/>
                        </a:rPr>
                        <a:t>a = statistically significant at the 1% level using a two-tailed t-test. b = statistically significant at the 5% level using a two-tailed t-test. c = statistically significant at the 10% level using a two-tailed t-test. </a:t>
                      </a:r>
                    </a:p>
                  </a:txBody>
                  <a:tcPr marL="68580" marR="68580" marT="0" marB="0" anchor="ctr"/>
                </a:tc>
                <a:tc hMerge="1">
                  <a:txBody>
                    <a:bodyPr/>
                    <a:lstStyle/>
                    <a:p>
                      <a:pPr algn="ctr"/>
                      <a:endParaRPr lang="en-US" sz="1600">
                        <a:solidFill>
                          <a:schemeClr val="tx1"/>
                        </a:solidFill>
                        <a:effectLst/>
                        <a:latin typeface="Arial"/>
                        <a:cs typeface="Arial"/>
                      </a:endParaRPr>
                    </a:p>
                  </a:txBody>
                  <a:tcPr marL="68580" marR="68580" marT="0" marB="0" anchor="ctr"/>
                </a:tc>
                <a:tc hMerge="1">
                  <a:txBody>
                    <a:bodyPr/>
                    <a:lstStyle/>
                    <a:p>
                      <a:pPr algn="ctr"/>
                      <a:endParaRPr lang="en-US" dirty="0">
                        <a:solidFill>
                          <a:schemeClr val="tx1"/>
                        </a:solidFill>
                      </a:endParaRPr>
                    </a:p>
                  </a:txBody>
                  <a:tcPr marL="68580" marR="68580" marT="0" marB="0" anchor="ctr"/>
                </a:tc>
                <a:tc hMerge="1">
                  <a:txBody>
                    <a:bodyPr/>
                    <a:lstStyle/>
                    <a:p>
                      <a:pPr marL="0" marR="0" algn="ctr">
                        <a:spcBef>
                          <a:spcPts val="0"/>
                        </a:spcBef>
                        <a:spcAft>
                          <a:spcPts val="400"/>
                        </a:spcAft>
                      </a:pPr>
                      <a:endParaRPr lang="en-US" sz="1600" dirty="0">
                        <a:solidFill>
                          <a:schemeClr val="tx1"/>
                        </a:solidFill>
                        <a:effectLst/>
                        <a:latin typeface="Arial"/>
                        <a:ea typeface="ＭＳ 明朝"/>
                        <a:cs typeface="Arial"/>
                      </a:endParaRPr>
                    </a:p>
                  </a:txBody>
                  <a:tcPr marL="68580" marR="68580" marT="0" marB="0" anchor="ctr"/>
                </a:tc>
                <a:tc hMerge="1">
                  <a:txBody>
                    <a:bodyPr/>
                    <a:lstStyle/>
                    <a:p>
                      <a:pPr marL="0" marR="0" algn="ctr">
                        <a:spcBef>
                          <a:spcPts val="0"/>
                        </a:spcBef>
                        <a:spcAft>
                          <a:spcPts val="400"/>
                        </a:spcAft>
                      </a:pPr>
                      <a:endParaRPr lang="en-US" sz="1600" dirty="0">
                        <a:solidFill>
                          <a:schemeClr val="tx1"/>
                        </a:solidFill>
                        <a:effectLst/>
                        <a:latin typeface="Arial"/>
                        <a:ea typeface="ＭＳ 明朝"/>
                        <a:cs typeface="Arial"/>
                      </a:endParaRPr>
                    </a:p>
                  </a:txBody>
                  <a:tcPr marL="68580" marR="68580" marT="0" marB="0" anchor="ctr"/>
                </a:tc>
              </a:tr>
            </a:tbl>
          </a:graphicData>
        </a:graphic>
      </p:graphicFrame>
      <p:sp>
        <p:nvSpPr>
          <p:cNvPr id="7" name="Rectangle 6"/>
          <p:cNvSpPr/>
          <p:nvPr/>
        </p:nvSpPr>
        <p:spPr>
          <a:xfrm>
            <a:off x="933939" y="6358084"/>
            <a:ext cx="8039100" cy="523220"/>
          </a:xfrm>
          <a:prstGeom prst="rect">
            <a:avLst/>
          </a:prstGeom>
        </p:spPr>
        <p:txBody>
          <a:bodyPr wrap="square">
            <a:spAutoFit/>
          </a:bodyPr>
          <a:lstStyle/>
          <a:p>
            <a:pPr>
              <a:defRPr/>
            </a:pPr>
            <a:r>
              <a:rPr lang="en-US" sz="1400" dirty="0" err="1" smtClean="0">
                <a:solidFill>
                  <a:schemeClr val="bg2"/>
                </a:solidFill>
                <a:latin typeface="+mj-lt"/>
                <a:cs typeface="Arial"/>
              </a:rPr>
              <a:t>Scheffler</a:t>
            </a:r>
            <a:r>
              <a:rPr lang="en-US" sz="1400" dirty="0" smtClean="0">
                <a:solidFill>
                  <a:schemeClr val="bg2"/>
                </a:solidFill>
                <a:latin typeface="+mj-lt"/>
                <a:cs typeface="Arial"/>
              </a:rPr>
              <a:t>, R., </a:t>
            </a:r>
            <a:r>
              <a:rPr lang="en-US" sz="1400" dirty="0" err="1" smtClean="0">
                <a:solidFill>
                  <a:schemeClr val="bg2"/>
                </a:solidFill>
                <a:latin typeface="+mj-lt"/>
                <a:cs typeface="Arial"/>
              </a:rPr>
              <a:t>Kessell</a:t>
            </a:r>
            <a:r>
              <a:rPr lang="en-US" sz="1400" dirty="0" smtClean="0">
                <a:solidFill>
                  <a:schemeClr val="bg2"/>
                </a:solidFill>
                <a:latin typeface="+mj-lt"/>
                <a:cs typeface="Arial"/>
              </a:rPr>
              <a:t>, E., and M. Brandt. Covered California: The Impact of Provider and Health Plan Market Power on Premiums, Journal of </a:t>
            </a:r>
            <a:r>
              <a:rPr lang="en-US" sz="1400" dirty="0">
                <a:solidFill>
                  <a:schemeClr val="bg2"/>
                </a:solidFill>
                <a:latin typeface="+mj-lt"/>
                <a:cs typeface="Arial"/>
              </a:rPr>
              <a:t>Health Politics, </a:t>
            </a:r>
            <a:r>
              <a:rPr lang="en-US" sz="1400" dirty="0" smtClean="0">
                <a:solidFill>
                  <a:schemeClr val="bg2"/>
                </a:solidFill>
                <a:latin typeface="+mj-lt"/>
                <a:cs typeface="Arial"/>
              </a:rPr>
              <a:t>Policy and Law. Forthcoming. </a:t>
            </a:r>
            <a:endParaRPr lang="en-US" sz="1400" dirty="0">
              <a:solidFill>
                <a:schemeClr val="bg2"/>
              </a:solidFill>
              <a:latin typeface="+mj-lt"/>
              <a:cs typeface="Arial"/>
            </a:endParaRPr>
          </a:p>
        </p:txBody>
      </p:sp>
    </p:spTree>
    <p:extLst>
      <p:ext uri="{BB962C8B-B14F-4D97-AF65-F5344CB8AC3E}">
        <p14:creationId xmlns:p14="http://schemas.microsoft.com/office/powerpoint/2010/main" val="1260478651"/>
      </p:ext>
    </p:extLst>
  </p:cSld>
  <p:clrMapOvr>
    <a:masterClrMapping/>
  </p:clrMapOvr>
  <p:transition xmlns:p14="http://schemas.microsoft.com/office/powerpoint/2010/mai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4900" y="297473"/>
            <a:ext cx="7713663" cy="457200"/>
          </a:xfrm>
        </p:spPr>
        <p:txBody>
          <a:bodyPr/>
          <a:lstStyle/>
          <a:p>
            <a:r>
              <a:rPr lang="en-US" dirty="0">
                <a:latin typeface="+mj-lt"/>
              </a:rPr>
              <a:t>6</a:t>
            </a:r>
            <a:r>
              <a:rPr lang="en-US" dirty="0" smtClean="0">
                <a:latin typeface="+mj-lt"/>
              </a:rPr>
              <a:t> </a:t>
            </a:r>
            <a:r>
              <a:rPr lang="en-US" dirty="0" smtClean="0">
                <a:latin typeface="+mj-lt"/>
              </a:rPr>
              <a:t>Key Takeaways</a:t>
            </a:r>
            <a:endParaRPr lang="en-US" dirty="0">
              <a:latin typeface="+mj-lt"/>
            </a:endParaRPr>
          </a:p>
        </p:txBody>
      </p:sp>
      <p:sp>
        <p:nvSpPr>
          <p:cNvPr id="5" name="Content Placeholder 4"/>
          <p:cNvSpPr>
            <a:spLocks noGrp="1"/>
          </p:cNvSpPr>
          <p:nvPr>
            <p:ph idx="1"/>
          </p:nvPr>
        </p:nvSpPr>
        <p:spPr>
          <a:xfrm>
            <a:off x="1104900" y="821180"/>
            <a:ext cx="7658100" cy="5646188"/>
          </a:xfrm>
        </p:spPr>
        <p:txBody>
          <a:bodyPr/>
          <a:lstStyle/>
          <a:p>
            <a:pPr marL="457200" lvl="0" indent="-457200">
              <a:lnSpc>
                <a:spcPct val="100000"/>
              </a:lnSpc>
              <a:spcBef>
                <a:spcPts val="600"/>
              </a:spcBef>
              <a:spcAft>
                <a:spcPts val="0"/>
              </a:spcAft>
              <a:buFont typeface="+mj-lt"/>
              <a:buAutoNum type="arabicPeriod"/>
            </a:pPr>
            <a:r>
              <a:rPr lang="en-US" dirty="0" smtClean="0">
                <a:latin typeface="+mj-lt"/>
              </a:rPr>
              <a:t>Covered California enrolled </a:t>
            </a:r>
            <a:r>
              <a:rPr lang="en-US" b="1" dirty="0" smtClean="0">
                <a:latin typeface="+mj-lt"/>
              </a:rPr>
              <a:t>1.3 million people in 2014 </a:t>
            </a:r>
          </a:p>
          <a:p>
            <a:pPr marL="457200" lvl="0" indent="-457200">
              <a:lnSpc>
                <a:spcPct val="100000"/>
              </a:lnSpc>
              <a:spcBef>
                <a:spcPts val="600"/>
              </a:spcBef>
              <a:spcAft>
                <a:spcPts val="0"/>
              </a:spcAft>
              <a:buFont typeface="+mj-lt"/>
              <a:buAutoNum type="arabicPeriod"/>
            </a:pPr>
            <a:r>
              <a:rPr lang="en-US" dirty="0" smtClean="0">
                <a:latin typeface="+mj-lt"/>
              </a:rPr>
              <a:t>Expects </a:t>
            </a:r>
            <a:r>
              <a:rPr lang="en-US" dirty="0">
                <a:latin typeface="+mj-lt"/>
              </a:rPr>
              <a:t>to enroll a total of </a:t>
            </a:r>
            <a:r>
              <a:rPr lang="en-US" b="1" dirty="0">
                <a:latin typeface="+mj-lt"/>
              </a:rPr>
              <a:t>1.7 million people in 2015</a:t>
            </a:r>
          </a:p>
          <a:p>
            <a:pPr marL="457200" indent="-457200">
              <a:lnSpc>
                <a:spcPct val="100000"/>
              </a:lnSpc>
              <a:spcBef>
                <a:spcPts val="600"/>
              </a:spcBef>
              <a:spcAft>
                <a:spcPts val="0"/>
              </a:spcAft>
              <a:buFont typeface="+mj-lt"/>
              <a:buAutoNum type="arabicPeriod"/>
            </a:pPr>
            <a:r>
              <a:rPr lang="en-US" dirty="0" smtClean="0">
                <a:latin typeface="+mj-lt"/>
              </a:rPr>
              <a:t>Covered California consumers will see a </a:t>
            </a:r>
            <a:r>
              <a:rPr lang="en-US" b="1" dirty="0" smtClean="0">
                <a:latin typeface="+mj-lt"/>
              </a:rPr>
              <a:t>4.2</a:t>
            </a:r>
            <a:r>
              <a:rPr lang="en-US" b="1" dirty="0">
                <a:latin typeface="+mj-lt"/>
              </a:rPr>
              <a:t>% weighted average </a:t>
            </a:r>
            <a:r>
              <a:rPr lang="en-US" b="1" dirty="0" smtClean="0">
                <a:latin typeface="+mj-lt"/>
              </a:rPr>
              <a:t>premium rate increase, </a:t>
            </a:r>
            <a:r>
              <a:rPr lang="en-US" dirty="0" smtClean="0">
                <a:latin typeface="+mj-lt"/>
              </a:rPr>
              <a:t>which was less than the 9.8% increase trend in the individual market </a:t>
            </a:r>
          </a:p>
          <a:p>
            <a:pPr marL="457200" indent="-457200">
              <a:lnSpc>
                <a:spcPct val="100000"/>
              </a:lnSpc>
              <a:spcBef>
                <a:spcPts val="600"/>
              </a:spcBef>
              <a:spcAft>
                <a:spcPts val="0"/>
              </a:spcAft>
              <a:buFont typeface="+mj-lt"/>
              <a:buAutoNum type="arabicPeriod"/>
            </a:pPr>
            <a:r>
              <a:rPr lang="en-US" dirty="0" smtClean="0">
                <a:latin typeface="+mj-lt"/>
              </a:rPr>
              <a:t>California regulators and the legislature are </a:t>
            </a:r>
            <a:r>
              <a:rPr lang="en-US" b="1" dirty="0" smtClean="0">
                <a:latin typeface="+mj-lt"/>
              </a:rPr>
              <a:t>monitoring narrow health plan networks </a:t>
            </a:r>
            <a:r>
              <a:rPr lang="en-US" dirty="0" smtClean="0">
                <a:latin typeface="+mj-lt"/>
              </a:rPr>
              <a:t>and </a:t>
            </a:r>
            <a:r>
              <a:rPr lang="en-US" b="1" dirty="0" smtClean="0">
                <a:latin typeface="+mj-lt"/>
              </a:rPr>
              <a:t>Covered California is considering new market entrants</a:t>
            </a:r>
          </a:p>
          <a:p>
            <a:pPr marL="457200" indent="-457200">
              <a:lnSpc>
                <a:spcPct val="100000"/>
              </a:lnSpc>
              <a:spcBef>
                <a:spcPts val="600"/>
              </a:spcBef>
              <a:spcAft>
                <a:spcPts val="0"/>
              </a:spcAft>
              <a:buFont typeface="+mj-lt"/>
              <a:buAutoNum type="arabicPeriod"/>
            </a:pPr>
            <a:r>
              <a:rPr lang="en-US" b="1" dirty="0">
                <a:latin typeface="+mj-lt"/>
              </a:rPr>
              <a:t>Statistically significant positive relationship </a:t>
            </a:r>
            <a:r>
              <a:rPr lang="en-US" dirty="0">
                <a:latin typeface="+mj-lt"/>
              </a:rPr>
              <a:t>between a measure of market concentration (HHI) of medical groups and hospitals and Covered California premium rates</a:t>
            </a:r>
          </a:p>
          <a:p>
            <a:pPr marL="457200" indent="-457200">
              <a:lnSpc>
                <a:spcPct val="100000"/>
              </a:lnSpc>
              <a:spcBef>
                <a:spcPts val="600"/>
              </a:spcBef>
              <a:spcAft>
                <a:spcPts val="0"/>
              </a:spcAft>
              <a:buFont typeface="+mj-lt"/>
              <a:buAutoNum type="arabicPeriod"/>
            </a:pPr>
            <a:r>
              <a:rPr lang="en-US" dirty="0" smtClean="0">
                <a:latin typeface="+mj-lt"/>
              </a:rPr>
              <a:t>Covered </a:t>
            </a:r>
            <a:r>
              <a:rPr lang="en-US" dirty="0">
                <a:latin typeface="+mj-lt"/>
              </a:rPr>
              <a:t>California may consider new market entrants in regions that have less than 3 carriers in </a:t>
            </a:r>
            <a:r>
              <a:rPr lang="en-US" dirty="0" smtClean="0">
                <a:latin typeface="+mj-lt"/>
              </a:rPr>
              <a:t>2016</a:t>
            </a:r>
            <a:endParaRPr lang="en-US" dirty="0" smtClean="0">
              <a:latin typeface="+mj-lt"/>
            </a:endParaRPr>
          </a:p>
        </p:txBody>
      </p:sp>
    </p:spTree>
    <p:extLst>
      <p:ext uri="{BB962C8B-B14F-4D97-AF65-F5344CB8AC3E}">
        <p14:creationId xmlns:p14="http://schemas.microsoft.com/office/powerpoint/2010/main" val="4181769867"/>
      </p:ext>
    </p:extLst>
  </p:cSld>
  <p:clrMapOvr>
    <a:masterClrMapping/>
  </p:clrMapOvr>
  <p:transition xmlns:p14="http://schemas.microsoft.com/office/powerpoint/2010/mai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128308" y="497674"/>
            <a:ext cx="6831181" cy="5538410"/>
          </a:xfrm>
        </p:spPr>
        <p:txBody>
          <a:bodyPr/>
          <a:lstStyle/>
          <a:p>
            <a:pPr algn="ctr"/>
            <a:r>
              <a:rPr lang="en-US" b="1" dirty="0" smtClean="0"/>
              <a:t>Thank you!</a:t>
            </a:r>
          </a:p>
          <a:p>
            <a:pPr algn="ctr"/>
            <a:endParaRPr lang="en-US" b="1" dirty="0" smtClean="0"/>
          </a:p>
          <a:p>
            <a:pPr algn="ctr"/>
            <a:r>
              <a:rPr lang="en-US" dirty="0" smtClean="0"/>
              <a:t>Richard </a:t>
            </a:r>
            <a:r>
              <a:rPr lang="en-US" dirty="0"/>
              <a:t>Scheffler Ph.D., Eric </a:t>
            </a:r>
            <a:r>
              <a:rPr lang="en-US" dirty="0" err="1"/>
              <a:t>Kessell</a:t>
            </a:r>
            <a:r>
              <a:rPr lang="en-US" dirty="0"/>
              <a:t> Ph.D., and Margareta Brandt. </a:t>
            </a:r>
            <a:r>
              <a:rPr lang="en-US" i="1" dirty="0" smtClean="0">
                <a:solidFill>
                  <a:prstClr val="black"/>
                </a:solidFill>
              </a:rPr>
              <a:t>Covered </a:t>
            </a:r>
            <a:r>
              <a:rPr lang="en-US" i="1" dirty="0">
                <a:solidFill>
                  <a:prstClr val="black"/>
                </a:solidFill>
              </a:rPr>
              <a:t>California: The Impact of Provider and Health Plan Market Power on </a:t>
            </a:r>
            <a:r>
              <a:rPr lang="en-US" i="1" dirty="0" smtClean="0">
                <a:solidFill>
                  <a:prstClr val="black"/>
                </a:solidFill>
              </a:rPr>
              <a:t>Premiums. Journal of Health Politics, Policy and Law. Forthcoming. </a:t>
            </a:r>
            <a:endParaRPr lang="en-US" dirty="0" smtClean="0">
              <a:latin typeface="+mj-lt"/>
            </a:endParaRPr>
          </a:p>
          <a:p>
            <a:pPr algn="ctr"/>
            <a:r>
              <a:rPr lang="en-US" b="1" dirty="0" smtClean="0">
                <a:latin typeface="+mj-lt"/>
              </a:rPr>
              <a:t>Contact Information</a:t>
            </a:r>
          </a:p>
          <a:p>
            <a:pPr algn="ctr"/>
            <a:r>
              <a:rPr lang="en-US" dirty="0" smtClean="0">
                <a:latin typeface="+mj-lt"/>
              </a:rPr>
              <a:t>For information about </a:t>
            </a:r>
            <a:r>
              <a:rPr lang="en-US" i="1" dirty="0">
                <a:solidFill>
                  <a:prstClr val="black"/>
                </a:solidFill>
                <a:latin typeface="+mj-lt"/>
              </a:rPr>
              <a:t>Covered California: The Impact of Provider and Health Plan Market Power on </a:t>
            </a:r>
            <a:r>
              <a:rPr lang="en-US" i="1" dirty="0" smtClean="0">
                <a:solidFill>
                  <a:prstClr val="black"/>
                </a:solidFill>
                <a:latin typeface="+mj-lt"/>
              </a:rPr>
              <a:t>Premiums</a:t>
            </a:r>
            <a:r>
              <a:rPr lang="en-US" dirty="0" smtClean="0">
                <a:latin typeface="+mj-lt"/>
              </a:rPr>
              <a:t>, contact: </a:t>
            </a:r>
            <a:r>
              <a:rPr lang="en-US" dirty="0" smtClean="0">
                <a:latin typeface="+mj-lt"/>
                <a:hlinkClick r:id="rId2"/>
              </a:rPr>
              <a:t>katiphillipsucb@berkeley.edu</a:t>
            </a:r>
            <a:r>
              <a:rPr lang="en-US" dirty="0" smtClean="0">
                <a:latin typeface="+mj-lt"/>
              </a:rPr>
              <a:t>  </a:t>
            </a:r>
            <a:endParaRPr lang="en-US" dirty="0"/>
          </a:p>
          <a:p>
            <a:pPr algn="ctr"/>
            <a:r>
              <a:rPr lang="en-US" dirty="0" smtClean="0">
                <a:latin typeface="+mj-lt"/>
              </a:rPr>
              <a:t>For further discussion, contact Richard </a:t>
            </a:r>
            <a:r>
              <a:rPr lang="en-US" dirty="0" err="1" smtClean="0">
                <a:latin typeface="+mj-lt"/>
              </a:rPr>
              <a:t>Scheffler</a:t>
            </a:r>
            <a:r>
              <a:rPr lang="en-US" dirty="0" smtClean="0">
                <a:latin typeface="+mj-lt"/>
              </a:rPr>
              <a:t>:  </a:t>
            </a:r>
            <a:r>
              <a:rPr lang="en-US" dirty="0" smtClean="0">
                <a:latin typeface="+mj-lt"/>
                <a:hlinkClick r:id="rId3"/>
              </a:rPr>
              <a:t>rscheff@berkley.edu</a:t>
            </a:r>
            <a:r>
              <a:rPr lang="en-US" dirty="0" smtClean="0">
                <a:latin typeface="+mj-lt"/>
              </a:rPr>
              <a:t> </a:t>
            </a:r>
            <a:endParaRPr lang="en-US" dirty="0">
              <a:latin typeface="+mj-lt"/>
            </a:endParaRPr>
          </a:p>
        </p:txBody>
      </p:sp>
    </p:spTree>
    <p:extLst>
      <p:ext uri="{BB962C8B-B14F-4D97-AF65-F5344CB8AC3E}">
        <p14:creationId xmlns:p14="http://schemas.microsoft.com/office/powerpoint/2010/main" val="1707488109"/>
      </p:ext>
    </p:extLst>
  </p:cSld>
  <p:clrMapOvr>
    <a:masterClrMapping/>
  </p:clrMapOvr>
  <p:transition xmlns:p14="http://schemas.microsoft.com/office/powerpoint/2010/mai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Overview	</a:t>
            </a:r>
            <a:endParaRPr lang="en-US" dirty="0">
              <a:latin typeface="+mj-lt"/>
            </a:endParaRPr>
          </a:p>
        </p:txBody>
      </p:sp>
      <p:sp>
        <p:nvSpPr>
          <p:cNvPr id="3" name="Content Placeholder 2"/>
          <p:cNvSpPr>
            <a:spLocks noGrp="1"/>
          </p:cNvSpPr>
          <p:nvPr>
            <p:ph idx="1"/>
          </p:nvPr>
        </p:nvSpPr>
        <p:spPr>
          <a:xfrm>
            <a:off x="1173556" y="890645"/>
            <a:ext cx="7658100" cy="5480789"/>
          </a:xfrm>
        </p:spPr>
        <p:txBody>
          <a:bodyPr/>
          <a:lstStyle/>
          <a:p>
            <a:pPr>
              <a:lnSpc>
                <a:spcPct val="100000"/>
              </a:lnSpc>
              <a:spcBef>
                <a:spcPts val="600"/>
              </a:spcBef>
              <a:spcAft>
                <a:spcPts val="0"/>
              </a:spcAft>
            </a:pPr>
            <a:r>
              <a:rPr lang="en-US" sz="2800" dirty="0" smtClean="0">
                <a:latin typeface="+mj-lt"/>
              </a:rPr>
              <a:t>Covered California – California’s Health Insurance Marketplace</a:t>
            </a:r>
          </a:p>
          <a:p>
            <a:pPr lvl="3">
              <a:lnSpc>
                <a:spcPct val="100000"/>
              </a:lnSpc>
              <a:spcBef>
                <a:spcPts val="600"/>
              </a:spcBef>
              <a:spcAft>
                <a:spcPts val="0"/>
              </a:spcAft>
            </a:pPr>
            <a:r>
              <a:rPr lang="en-US" sz="2400" dirty="0" smtClean="0">
                <a:latin typeface="+mj-lt"/>
              </a:rPr>
              <a:t>Governance and Structure </a:t>
            </a:r>
          </a:p>
          <a:p>
            <a:pPr lvl="3">
              <a:lnSpc>
                <a:spcPct val="100000"/>
              </a:lnSpc>
              <a:spcBef>
                <a:spcPts val="600"/>
              </a:spcBef>
              <a:spcAft>
                <a:spcPts val="0"/>
              </a:spcAft>
            </a:pPr>
            <a:r>
              <a:rPr lang="en-US" sz="2400" dirty="0">
                <a:latin typeface="+mj-lt"/>
              </a:rPr>
              <a:t>2014 Enrollment and 2015 Enrollment to Date</a:t>
            </a:r>
          </a:p>
          <a:p>
            <a:pPr lvl="3">
              <a:lnSpc>
                <a:spcPct val="100000"/>
              </a:lnSpc>
              <a:spcBef>
                <a:spcPts val="600"/>
              </a:spcBef>
              <a:spcAft>
                <a:spcPts val="0"/>
              </a:spcAft>
            </a:pPr>
            <a:r>
              <a:rPr lang="en-US" sz="2400" dirty="0" smtClean="0">
                <a:latin typeface="+mj-lt"/>
              </a:rPr>
              <a:t>Insurance Carriers and Market Share</a:t>
            </a:r>
          </a:p>
          <a:p>
            <a:pPr lvl="3">
              <a:lnSpc>
                <a:spcPct val="100000"/>
              </a:lnSpc>
              <a:spcBef>
                <a:spcPts val="600"/>
              </a:spcBef>
              <a:spcAft>
                <a:spcPts val="0"/>
              </a:spcAft>
            </a:pPr>
            <a:r>
              <a:rPr lang="en-US" sz="2400" dirty="0">
                <a:latin typeface="+mj-lt"/>
              </a:rPr>
              <a:t>Active Purchaser </a:t>
            </a:r>
            <a:r>
              <a:rPr lang="en-US" sz="2400" dirty="0" smtClean="0">
                <a:latin typeface="+mj-lt"/>
              </a:rPr>
              <a:t>Model </a:t>
            </a:r>
          </a:p>
          <a:p>
            <a:pPr lvl="3">
              <a:lnSpc>
                <a:spcPct val="100000"/>
              </a:lnSpc>
              <a:spcBef>
                <a:spcPts val="600"/>
              </a:spcBef>
              <a:spcAft>
                <a:spcPts val="0"/>
              </a:spcAft>
            </a:pPr>
            <a:r>
              <a:rPr lang="en-US" sz="2400" dirty="0"/>
              <a:t>Premium Rate Changes in 2015 </a:t>
            </a:r>
            <a:endParaRPr lang="en-US" sz="2400" dirty="0" smtClean="0">
              <a:latin typeface="+mj-lt"/>
            </a:endParaRPr>
          </a:p>
          <a:p>
            <a:pPr lvl="3">
              <a:lnSpc>
                <a:spcPct val="100000"/>
              </a:lnSpc>
              <a:spcBef>
                <a:spcPts val="600"/>
              </a:spcBef>
              <a:spcAft>
                <a:spcPts val="0"/>
              </a:spcAft>
            </a:pPr>
            <a:r>
              <a:rPr lang="en-US" sz="2400" dirty="0" smtClean="0">
                <a:latin typeface="+mj-lt"/>
              </a:rPr>
              <a:t>Narrow Networks </a:t>
            </a:r>
            <a:endParaRPr lang="en-US" sz="2000" dirty="0" smtClean="0">
              <a:latin typeface="+mj-lt"/>
            </a:endParaRPr>
          </a:p>
          <a:p>
            <a:pPr marL="342900" lvl="1" indent="-342900">
              <a:lnSpc>
                <a:spcPct val="100000"/>
              </a:lnSpc>
              <a:spcBef>
                <a:spcPts val="600"/>
              </a:spcBef>
              <a:spcAft>
                <a:spcPts val="0"/>
              </a:spcAft>
            </a:pPr>
            <a:r>
              <a:rPr lang="en-US" sz="2800" i="1" dirty="0">
                <a:latin typeface="+mj-lt"/>
                <a:cs typeface="ＭＳ Ｐゴシック" pitchFamily="-112" charset="-128"/>
              </a:rPr>
              <a:t>Covered California: The Impact of Provider and Health Plan Market Power on Premiums </a:t>
            </a:r>
            <a:br>
              <a:rPr lang="en-US" sz="2800" i="1" dirty="0">
                <a:latin typeface="+mj-lt"/>
                <a:cs typeface="ＭＳ Ｐゴシック" pitchFamily="-112" charset="-128"/>
              </a:rPr>
            </a:br>
            <a:r>
              <a:rPr lang="en-US" sz="2800" i="1" dirty="0" smtClean="0">
                <a:latin typeface="+mj-lt"/>
                <a:cs typeface="ＭＳ Ｐゴシック" pitchFamily="-112" charset="-128"/>
              </a:rPr>
              <a:t>		</a:t>
            </a:r>
            <a:r>
              <a:rPr lang="en-US" dirty="0" smtClean="0">
                <a:latin typeface="+mj-lt"/>
                <a:cs typeface="ＭＳ Ｐゴシック" pitchFamily="-112" charset="-128"/>
              </a:rPr>
              <a:t>Forthcoming </a:t>
            </a:r>
            <a:r>
              <a:rPr lang="en-US" dirty="0">
                <a:latin typeface="+mj-lt"/>
                <a:cs typeface="ＭＳ Ｐゴシック" pitchFamily="-112" charset="-128"/>
              </a:rPr>
              <a:t>in the Journal of Health Politics, Policy and </a:t>
            </a:r>
            <a:r>
              <a:rPr lang="en-US" dirty="0" smtClean="0">
                <a:latin typeface="+mj-lt"/>
                <a:cs typeface="ＭＳ Ｐゴシック" pitchFamily="-112" charset="-128"/>
              </a:rPr>
              <a:t>Law</a:t>
            </a:r>
          </a:p>
          <a:p>
            <a:pPr marL="342900" lvl="1" indent="-342900">
              <a:lnSpc>
                <a:spcPct val="100000"/>
              </a:lnSpc>
              <a:spcBef>
                <a:spcPts val="600"/>
              </a:spcBef>
              <a:spcAft>
                <a:spcPts val="0"/>
              </a:spcAft>
            </a:pPr>
            <a:r>
              <a:rPr lang="en-US" sz="2800" dirty="0" smtClean="0">
                <a:latin typeface="+mj-lt"/>
                <a:cs typeface="ＭＳ Ｐゴシック" pitchFamily="-112" charset="-128"/>
              </a:rPr>
              <a:t>Six Takeaways</a:t>
            </a:r>
            <a:endParaRPr lang="en-US" sz="2800" dirty="0">
              <a:latin typeface="+mj-lt"/>
              <a:cs typeface="ＭＳ Ｐゴシック" pitchFamily="-112" charset="-128"/>
            </a:endParaRPr>
          </a:p>
        </p:txBody>
      </p:sp>
    </p:spTree>
    <p:extLst>
      <p:ext uri="{BB962C8B-B14F-4D97-AF65-F5344CB8AC3E}">
        <p14:creationId xmlns:p14="http://schemas.microsoft.com/office/powerpoint/2010/main" val="278672595"/>
      </p:ext>
    </p:extLst>
  </p:cSld>
  <p:clrMapOvr>
    <a:masterClrMapping/>
  </p:clrMapOvr>
  <p:transition xmlns:p14="http://schemas.microsoft.com/office/powerpoint/2010/mai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411163"/>
            <a:ext cx="7713663" cy="461665"/>
          </a:xfrm>
        </p:spPr>
        <p:txBody>
          <a:bodyPr/>
          <a:lstStyle/>
          <a:p>
            <a:pPr lvl="3"/>
            <a:r>
              <a:rPr lang="en-US" dirty="0">
                <a:latin typeface="+mj-lt"/>
              </a:rPr>
              <a:t>Covered California </a:t>
            </a:r>
            <a:r>
              <a:rPr lang="en-US" dirty="0" smtClean="0">
                <a:latin typeface="+mj-lt"/>
              </a:rPr>
              <a:t>Governance </a:t>
            </a:r>
            <a:r>
              <a:rPr lang="en-US" dirty="0">
                <a:latin typeface="+mj-lt"/>
              </a:rPr>
              <a:t>and Structure </a:t>
            </a:r>
          </a:p>
        </p:txBody>
      </p:sp>
      <p:sp>
        <p:nvSpPr>
          <p:cNvPr id="3" name="Content Placeholder 2"/>
          <p:cNvSpPr>
            <a:spLocks noGrp="1"/>
          </p:cNvSpPr>
          <p:nvPr>
            <p:ph idx="1"/>
          </p:nvPr>
        </p:nvSpPr>
        <p:spPr>
          <a:xfrm>
            <a:off x="1191648" y="941908"/>
            <a:ext cx="7493221" cy="5232400"/>
          </a:xfrm>
        </p:spPr>
        <p:txBody>
          <a:bodyPr/>
          <a:lstStyle/>
          <a:p>
            <a:pPr>
              <a:lnSpc>
                <a:spcPct val="100000"/>
              </a:lnSpc>
              <a:spcBef>
                <a:spcPts val="600"/>
              </a:spcBef>
              <a:spcAft>
                <a:spcPts val="600"/>
              </a:spcAft>
            </a:pPr>
            <a:r>
              <a:rPr lang="en-US" dirty="0" smtClean="0">
                <a:latin typeface="+mj-lt"/>
              </a:rPr>
              <a:t>Independent public entity within the State government with a 5-member Board </a:t>
            </a:r>
          </a:p>
          <a:p>
            <a:pPr>
              <a:lnSpc>
                <a:spcPct val="100000"/>
              </a:lnSpc>
              <a:spcBef>
                <a:spcPts val="600"/>
              </a:spcBef>
              <a:spcAft>
                <a:spcPts val="600"/>
              </a:spcAft>
            </a:pPr>
            <a:r>
              <a:rPr lang="en-US" dirty="0">
                <a:latin typeface="+mj-lt"/>
              </a:rPr>
              <a:t>All health plans offered through Covered California must cover the Essential Health Benefits </a:t>
            </a:r>
          </a:p>
          <a:p>
            <a:pPr lvl="3">
              <a:lnSpc>
                <a:spcPct val="100000"/>
              </a:lnSpc>
              <a:spcBef>
                <a:spcPts val="600"/>
              </a:spcBef>
              <a:spcAft>
                <a:spcPts val="600"/>
              </a:spcAft>
            </a:pPr>
            <a:r>
              <a:rPr lang="en-US" dirty="0">
                <a:latin typeface="+mj-lt"/>
              </a:rPr>
              <a:t>State law established the Kaiser Small Group HMO 30 as the benchmark plan in California </a:t>
            </a:r>
            <a:endParaRPr lang="en-US" dirty="0" smtClean="0">
              <a:latin typeface="+mj-lt"/>
            </a:endParaRPr>
          </a:p>
          <a:p>
            <a:pPr>
              <a:lnSpc>
                <a:spcPct val="100000"/>
              </a:lnSpc>
              <a:spcBef>
                <a:spcPts val="600"/>
              </a:spcBef>
              <a:spcAft>
                <a:spcPts val="600"/>
              </a:spcAft>
            </a:pPr>
            <a:r>
              <a:rPr lang="en-US" dirty="0" smtClean="0">
                <a:latin typeface="+mj-lt"/>
              </a:rPr>
              <a:t>Covered California and </a:t>
            </a:r>
            <a:r>
              <a:rPr lang="en-US" dirty="0" err="1" smtClean="0">
                <a:latin typeface="+mj-lt"/>
              </a:rPr>
              <a:t>Medi</a:t>
            </a:r>
            <a:r>
              <a:rPr lang="en-US" dirty="0" smtClean="0">
                <a:latin typeface="+mj-lt"/>
              </a:rPr>
              <a:t>-Cal use the same online system to determine eligibility and enroll consumers </a:t>
            </a:r>
          </a:p>
          <a:p>
            <a:pPr lvl="3">
              <a:lnSpc>
                <a:spcPct val="100000"/>
              </a:lnSpc>
              <a:spcBef>
                <a:spcPts val="600"/>
              </a:spcBef>
              <a:spcAft>
                <a:spcPts val="600"/>
              </a:spcAft>
            </a:pPr>
            <a:r>
              <a:rPr lang="en-US" dirty="0" smtClean="0">
                <a:latin typeface="+mj-lt"/>
              </a:rPr>
              <a:t>System determines eligibility for and amount of premium assistance available through Covered California </a:t>
            </a:r>
          </a:p>
          <a:p>
            <a:pPr>
              <a:lnSpc>
                <a:spcPct val="100000"/>
              </a:lnSpc>
              <a:spcBef>
                <a:spcPts val="600"/>
              </a:spcBef>
              <a:spcAft>
                <a:spcPts val="600"/>
              </a:spcAft>
            </a:pPr>
            <a:r>
              <a:rPr lang="en-US" dirty="0" smtClean="0">
                <a:latin typeface="+mj-lt"/>
              </a:rPr>
              <a:t>Small Business Health Options Program (SHOP)</a:t>
            </a:r>
          </a:p>
          <a:p>
            <a:pPr lvl="3">
              <a:lnSpc>
                <a:spcPct val="100000"/>
              </a:lnSpc>
              <a:spcBef>
                <a:spcPts val="600"/>
              </a:spcBef>
              <a:spcAft>
                <a:spcPts val="600"/>
              </a:spcAft>
            </a:pPr>
            <a:r>
              <a:rPr lang="en-US" dirty="0" smtClean="0">
                <a:solidFill>
                  <a:srgbClr val="000000"/>
                </a:solidFill>
                <a:latin typeface="+mj-lt"/>
              </a:rPr>
              <a:t>Marketplace for small employers to purchase health insurance for employees </a:t>
            </a:r>
          </a:p>
        </p:txBody>
      </p:sp>
    </p:spTree>
    <p:extLst>
      <p:ext uri="{BB962C8B-B14F-4D97-AF65-F5344CB8AC3E}">
        <p14:creationId xmlns:p14="http://schemas.microsoft.com/office/powerpoint/2010/main" val="3461935678"/>
      </p:ext>
    </p:extLst>
  </p:cSld>
  <p:clrMapOvr>
    <a:masterClrMapping/>
  </p:clrMapOvr>
  <p:transition xmlns:p14="http://schemas.microsoft.com/office/powerpoint/2010/mai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Covered California </a:t>
            </a:r>
            <a:r>
              <a:rPr lang="en-US" dirty="0" smtClean="0">
                <a:latin typeface="+mj-lt"/>
              </a:rPr>
              <a:t>Active Purchaser Model</a:t>
            </a:r>
            <a:endParaRPr lang="en-US" dirty="0">
              <a:latin typeface="+mj-lt"/>
            </a:endParaRPr>
          </a:p>
        </p:txBody>
      </p:sp>
      <p:sp>
        <p:nvSpPr>
          <p:cNvPr id="3" name="Content Placeholder 2"/>
          <p:cNvSpPr>
            <a:spLocks noGrp="1"/>
          </p:cNvSpPr>
          <p:nvPr>
            <p:ph idx="1"/>
          </p:nvPr>
        </p:nvSpPr>
        <p:spPr>
          <a:xfrm>
            <a:off x="1252776" y="988933"/>
            <a:ext cx="7432093" cy="5232400"/>
          </a:xfrm>
        </p:spPr>
        <p:txBody>
          <a:bodyPr/>
          <a:lstStyle/>
          <a:p>
            <a:pPr>
              <a:lnSpc>
                <a:spcPct val="100000"/>
              </a:lnSpc>
              <a:spcBef>
                <a:spcPts val="600"/>
              </a:spcBef>
              <a:spcAft>
                <a:spcPts val="600"/>
              </a:spcAft>
            </a:pPr>
            <a:r>
              <a:rPr lang="en-US" b="1" dirty="0" smtClean="0">
                <a:latin typeface="+mj-lt"/>
              </a:rPr>
              <a:t>Sets </a:t>
            </a:r>
            <a:r>
              <a:rPr lang="en-US" b="1" dirty="0">
                <a:latin typeface="+mj-lt"/>
              </a:rPr>
              <a:t>criteria for participating </a:t>
            </a:r>
            <a:r>
              <a:rPr lang="en-US" b="1" dirty="0" smtClean="0">
                <a:latin typeface="+mj-lt"/>
              </a:rPr>
              <a:t>insurance carriers</a:t>
            </a:r>
          </a:p>
          <a:p>
            <a:pPr>
              <a:lnSpc>
                <a:spcPct val="100000"/>
              </a:lnSpc>
              <a:spcBef>
                <a:spcPts val="600"/>
              </a:spcBef>
              <a:spcAft>
                <a:spcPts val="600"/>
              </a:spcAft>
            </a:pPr>
            <a:r>
              <a:rPr lang="en-US" b="1" dirty="0">
                <a:latin typeface="+mj-lt"/>
              </a:rPr>
              <a:t>S</a:t>
            </a:r>
            <a:r>
              <a:rPr lang="en-US" b="1" dirty="0" smtClean="0">
                <a:latin typeface="+mj-lt"/>
              </a:rPr>
              <a:t>electively contracts with insurers</a:t>
            </a:r>
          </a:p>
          <a:p>
            <a:pPr>
              <a:lnSpc>
                <a:spcPct val="100000"/>
              </a:lnSpc>
              <a:spcBef>
                <a:spcPts val="600"/>
              </a:spcBef>
              <a:spcAft>
                <a:spcPts val="600"/>
              </a:spcAft>
            </a:pPr>
            <a:r>
              <a:rPr lang="en-US" b="1" dirty="0" smtClean="0">
                <a:latin typeface="+mj-lt"/>
              </a:rPr>
              <a:t>Negotiate with insurers </a:t>
            </a:r>
            <a:r>
              <a:rPr lang="en-US" dirty="0" smtClean="0">
                <a:latin typeface="+mj-lt"/>
              </a:rPr>
              <a:t>on</a:t>
            </a:r>
            <a:r>
              <a:rPr lang="en-US" b="1" dirty="0" smtClean="0">
                <a:latin typeface="+mj-lt"/>
              </a:rPr>
              <a:t> </a:t>
            </a:r>
            <a:r>
              <a:rPr lang="en-US" dirty="0" smtClean="0">
                <a:latin typeface="+mj-lt"/>
              </a:rPr>
              <a:t>premium rates, providers networks, and customer services for example </a:t>
            </a:r>
          </a:p>
          <a:p>
            <a:pPr>
              <a:lnSpc>
                <a:spcPct val="100000"/>
              </a:lnSpc>
              <a:spcBef>
                <a:spcPts val="600"/>
              </a:spcBef>
              <a:spcAft>
                <a:spcPts val="600"/>
              </a:spcAft>
            </a:pPr>
            <a:r>
              <a:rPr lang="en-US" dirty="0" smtClean="0">
                <a:latin typeface="+mj-lt"/>
              </a:rPr>
              <a:t>To encourage entry, Covered California agreed to not allow new health plan entry </a:t>
            </a:r>
            <a:r>
              <a:rPr lang="en-US" dirty="0">
                <a:latin typeface="+mj-lt"/>
              </a:rPr>
              <a:t>to the marketplace between 2014 and 2017 unless the plans meet various selection criteria </a:t>
            </a:r>
            <a:endParaRPr lang="en-US" dirty="0" smtClean="0">
              <a:latin typeface="+mj-lt"/>
            </a:endParaRPr>
          </a:p>
          <a:p>
            <a:pPr lvl="3">
              <a:lnSpc>
                <a:spcPct val="100000"/>
              </a:lnSpc>
              <a:spcBef>
                <a:spcPts val="600"/>
              </a:spcBef>
              <a:spcAft>
                <a:spcPts val="600"/>
              </a:spcAft>
            </a:pPr>
            <a:r>
              <a:rPr lang="en-US" dirty="0" smtClean="0">
                <a:latin typeface="+mj-lt"/>
              </a:rPr>
              <a:t>Considering health plans that offer something new</a:t>
            </a:r>
            <a:r>
              <a:rPr lang="en-US" dirty="0">
                <a:latin typeface="+mj-lt"/>
              </a:rPr>
              <a:t> </a:t>
            </a:r>
            <a:r>
              <a:rPr lang="en-US" dirty="0" smtClean="0">
                <a:latin typeface="+mj-lt"/>
              </a:rPr>
              <a:t>to the market such as expanded provider networks in a region with few health plans </a:t>
            </a:r>
            <a:endParaRPr lang="en-US" dirty="0">
              <a:latin typeface="+mj-lt"/>
            </a:endParaRPr>
          </a:p>
          <a:p>
            <a:pPr lvl="3">
              <a:lnSpc>
                <a:spcPct val="100000"/>
              </a:lnSpc>
              <a:spcBef>
                <a:spcPts val="600"/>
              </a:spcBef>
              <a:spcAft>
                <a:spcPts val="600"/>
              </a:spcAft>
            </a:pPr>
            <a:r>
              <a:rPr lang="en-US" dirty="0" smtClean="0">
                <a:latin typeface="+mj-lt"/>
              </a:rPr>
              <a:t>Would consider entry of </a:t>
            </a:r>
            <a:r>
              <a:rPr lang="en-US" dirty="0" err="1" smtClean="0">
                <a:latin typeface="+mj-lt"/>
              </a:rPr>
              <a:t>Medi</a:t>
            </a:r>
            <a:r>
              <a:rPr lang="en-US" dirty="0" smtClean="0">
                <a:latin typeface="+mj-lt"/>
              </a:rPr>
              <a:t>-Cal Managed Care plans between 2014 – 2017 </a:t>
            </a:r>
          </a:p>
          <a:p>
            <a:pPr>
              <a:lnSpc>
                <a:spcPct val="100000"/>
              </a:lnSpc>
              <a:spcBef>
                <a:spcPts val="600"/>
              </a:spcBef>
              <a:spcAft>
                <a:spcPts val="600"/>
              </a:spcAft>
            </a:pPr>
            <a:endParaRPr lang="en-US" dirty="0">
              <a:latin typeface="+mj-lt"/>
            </a:endParaRPr>
          </a:p>
        </p:txBody>
      </p:sp>
    </p:spTree>
    <p:extLst>
      <p:ext uri="{BB962C8B-B14F-4D97-AF65-F5344CB8AC3E}">
        <p14:creationId xmlns:p14="http://schemas.microsoft.com/office/powerpoint/2010/main" val="1630817049"/>
      </p:ext>
    </p:extLst>
  </p:cSld>
  <p:clrMapOvr>
    <a:masterClrMapping/>
  </p:clrMapOvr>
  <p:transition xmlns:p14="http://schemas.microsoft.com/office/powerpoint/2010/mai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319294"/>
            <a:ext cx="7713663" cy="457200"/>
          </a:xfrm>
        </p:spPr>
        <p:txBody>
          <a:bodyPr/>
          <a:lstStyle/>
          <a:p>
            <a:r>
              <a:rPr lang="en-US" dirty="0" smtClean="0">
                <a:latin typeface="+mj-lt"/>
              </a:rPr>
              <a:t>Covered California 2014 Enrollment </a:t>
            </a:r>
            <a:endParaRPr lang="en-US" dirty="0">
              <a:latin typeface="+mj-lt"/>
            </a:endParaRPr>
          </a:p>
        </p:txBody>
      </p:sp>
      <p:sp>
        <p:nvSpPr>
          <p:cNvPr id="3" name="Content Placeholder 2"/>
          <p:cNvSpPr>
            <a:spLocks noGrp="1"/>
          </p:cNvSpPr>
          <p:nvPr>
            <p:ph idx="1"/>
          </p:nvPr>
        </p:nvSpPr>
        <p:spPr>
          <a:xfrm>
            <a:off x="1225952" y="970139"/>
            <a:ext cx="7466554" cy="5267184"/>
          </a:xfrm>
        </p:spPr>
        <p:txBody>
          <a:bodyPr/>
          <a:lstStyle/>
          <a:p>
            <a:pPr>
              <a:lnSpc>
                <a:spcPct val="100000"/>
              </a:lnSpc>
              <a:spcBef>
                <a:spcPts val="600"/>
              </a:spcBef>
              <a:spcAft>
                <a:spcPts val="0"/>
              </a:spcAft>
            </a:pPr>
            <a:r>
              <a:rPr lang="en-US" dirty="0">
                <a:latin typeface="+mj-lt"/>
              </a:rPr>
              <a:t>N</a:t>
            </a:r>
            <a:r>
              <a:rPr lang="en-US" dirty="0" smtClean="0">
                <a:latin typeface="+mj-lt"/>
              </a:rPr>
              <a:t>early </a:t>
            </a:r>
            <a:r>
              <a:rPr lang="en-US" b="1" dirty="0" smtClean="0">
                <a:latin typeface="+mj-lt"/>
              </a:rPr>
              <a:t>1.3 </a:t>
            </a:r>
            <a:r>
              <a:rPr lang="en-US" b="1" dirty="0">
                <a:latin typeface="+mj-lt"/>
              </a:rPr>
              <a:t>million Californians enrolled in </a:t>
            </a:r>
            <a:r>
              <a:rPr lang="en-US" b="1" dirty="0" smtClean="0">
                <a:latin typeface="+mj-lt"/>
              </a:rPr>
              <a:t>coverage </a:t>
            </a:r>
            <a:r>
              <a:rPr lang="en-US" dirty="0" smtClean="0">
                <a:latin typeface="+mj-lt"/>
              </a:rPr>
              <a:t>during </a:t>
            </a:r>
            <a:r>
              <a:rPr lang="en-US" dirty="0">
                <a:latin typeface="+mj-lt"/>
              </a:rPr>
              <a:t>the 2014 open-enrollment </a:t>
            </a:r>
            <a:r>
              <a:rPr lang="en-US" dirty="0" smtClean="0">
                <a:latin typeface="+mj-lt"/>
              </a:rPr>
              <a:t>period</a:t>
            </a:r>
          </a:p>
          <a:p>
            <a:pPr lvl="3">
              <a:lnSpc>
                <a:spcPct val="100000"/>
              </a:lnSpc>
              <a:spcBef>
                <a:spcPts val="600"/>
              </a:spcBef>
              <a:spcAft>
                <a:spcPts val="0"/>
              </a:spcAft>
            </a:pPr>
            <a:r>
              <a:rPr lang="en-US" dirty="0">
                <a:latin typeface="+mj-lt"/>
              </a:rPr>
              <a:t>A</a:t>
            </a:r>
            <a:r>
              <a:rPr lang="en-US" dirty="0" smtClean="0">
                <a:latin typeface="+mj-lt"/>
              </a:rPr>
              <a:t>lmost </a:t>
            </a:r>
            <a:r>
              <a:rPr lang="en-US" dirty="0">
                <a:latin typeface="+mj-lt"/>
              </a:rPr>
              <a:t>20% </a:t>
            </a:r>
            <a:r>
              <a:rPr lang="en-US" dirty="0" smtClean="0">
                <a:latin typeface="+mj-lt"/>
              </a:rPr>
              <a:t>of total </a:t>
            </a:r>
            <a:r>
              <a:rPr lang="en-US" dirty="0">
                <a:latin typeface="+mj-lt"/>
              </a:rPr>
              <a:t>marketplace enrollment nationwide </a:t>
            </a:r>
            <a:endParaRPr lang="en-US" b="1" i="1" dirty="0" smtClean="0">
              <a:latin typeface="+mj-lt"/>
            </a:endParaRPr>
          </a:p>
          <a:p>
            <a:pPr>
              <a:lnSpc>
                <a:spcPct val="100000"/>
              </a:lnSpc>
              <a:spcBef>
                <a:spcPts val="600"/>
              </a:spcBef>
              <a:spcAft>
                <a:spcPts val="0"/>
              </a:spcAft>
            </a:pPr>
            <a:r>
              <a:rPr lang="en-US" dirty="0">
                <a:latin typeface="+mj-lt"/>
              </a:rPr>
              <a:t>M</a:t>
            </a:r>
            <a:r>
              <a:rPr lang="en-US" dirty="0" smtClean="0">
                <a:latin typeface="+mj-lt"/>
              </a:rPr>
              <a:t>ore </a:t>
            </a:r>
            <a:r>
              <a:rPr lang="en-US" dirty="0">
                <a:latin typeface="+mj-lt"/>
              </a:rPr>
              <a:t>than </a:t>
            </a:r>
            <a:r>
              <a:rPr lang="en-US" b="1" dirty="0">
                <a:latin typeface="+mj-lt"/>
              </a:rPr>
              <a:t>1.2 million were eligible for premium assistance</a:t>
            </a:r>
            <a:r>
              <a:rPr lang="en-US" dirty="0">
                <a:latin typeface="+mj-lt"/>
              </a:rPr>
              <a:t> to help pay for health care </a:t>
            </a:r>
            <a:r>
              <a:rPr lang="en-US" dirty="0" smtClean="0">
                <a:latin typeface="+mj-lt"/>
              </a:rPr>
              <a:t>coverage </a:t>
            </a:r>
          </a:p>
          <a:p>
            <a:pPr>
              <a:lnSpc>
                <a:spcPct val="100000"/>
              </a:lnSpc>
              <a:spcBef>
                <a:spcPts val="600"/>
              </a:spcBef>
              <a:spcAft>
                <a:spcPts val="0"/>
              </a:spcAft>
            </a:pPr>
            <a:r>
              <a:rPr lang="en-US" dirty="0" smtClean="0">
                <a:latin typeface="+mj-lt"/>
              </a:rPr>
              <a:t>11 health plan carriers were offered in 2014 </a:t>
            </a:r>
          </a:p>
          <a:p>
            <a:pPr lvl="3">
              <a:lnSpc>
                <a:spcPct val="100000"/>
              </a:lnSpc>
              <a:spcBef>
                <a:spcPts val="600"/>
              </a:spcBef>
              <a:spcAft>
                <a:spcPts val="0"/>
              </a:spcAft>
            </a:pPr>
            <a:r>
              <a:rPr lang="en-US" dirty="0" smtClean="0">
                <a:latin typeface="+mj-lt"/>
              </a:rPr>
              <a:t>Most health plan carriers offered several </a:t>
            </a:r>
            <a:r>
              <a:rPr lang="en-US" dirty="0">
                <a:latin typeface="+mj-lt"/>
              </a:rPr>
              <a:t>products (HMO, PPO, EPO</a:t>
            </a:r>
            <a:r>
              <a:rPr lang="en-US" dirty="0" smtClean="0">
                <a:latin typeface="+mj-lt"/>
              </a:rPr>
              <a:t>) at various prices within each metal tier </a:t>
            </a:r>
          </a:p>
          <a:p>
            <a:pPr>
              <a:lnSpc>
                <a:spcPct val="100000"/>
              </a:lnSpc>
              <a:spcBef>
                <a:spcPts val="600"/>
              </a:spcBef>
              <a:spcAft>
                <a:spcPts val="0"/>
              </a:spcAft>
            </a:pPr>
            <a:r>
              <a:rPr lang="en-US" dirty="0" smtClean="0">
                <a:latin typeface="+mj-lt"/>
              </a:rPr>
              <a:t>2014 </a:t>
            </a:r>
            <a:r>
              <a:rPr lang="en-US" dirty="0">
                <a:latin typeface="+mj-lt"/>
              </a:rPr>
              <a:t>Enrollment by Metal Tier </a:t>
            </a:r>
            <a:endParaRPr lang="en-US" dirty="0" smtClean="0">
              <a:latin typeface="+mj-lt"/>
            </a:endParaRPr>
          </a:p>
          <a:p>
            <a:pPr lvl="3">
              <a:lnSpc>
                <a:spcPct val="100000"/>
              </a:lnSpc>
              <a:spcBef>
                <a:spcPts val="600"/>
              </a:spcBef>
              <a:spcAft>
                <a:spcPts val="0"/>
              </a:spcAft>
            </a:pPr>
            <a:r>
              <a:rPr lang="en-US" dirty="0" smtClean="0">
                <a:latin typeface="+mj-lt"/>
              </a:rPr>
              <a:t>Platinum – 5%</a:t>
            </a:r>
          </a:p>
          <a:p>
            <a:pPr lvl="3">
              <a:lnSpc>
                <a:spcPct val="100000"/>
              </a:lnSpc>
              <a:spcBef>
                <a:spcPts val="600"/>
              </a:spcBef>
              <a:spcAft>
                <a:spcPts val="0"/>
              </a:spcAft>
            </a:pPr>
            <a:r>
              <a:rPr lang="en-US" dirty="0" smtClean="0">
                <a:latin typeface="+mj-lt"/>
              </a:rPr>
              <a:t>Gold – 6%</a:t>
            </a:r>
          </a:p>
          <a:p>
            <a:pPr lvl="3">
              <a:lnSpc>
                <a:spcPct val="100000"/>
              </a:lnSpc>
              <a:spcBef>
                <a:spcPts val="600"/>
              </a:spcBef>
              <a:spcAft>
                <a:spcPts val="0"/>
              </a:spcAft>
            </a:pPr>
            <a:r>
              <a:rPr lang="en-US" dirty="0" smtClean="0">
                <a:latin typeface="+mj-lt"/>
              </a:rPr>
              <a:t>Silver – 62%</a:t>
            </a:r>
          </a:p>
          <a:p>
            <a:pPr lvl="3">
              <a:lnSpc>
                <a:spcPct val="100000"/>
              </a:lnSpc>
              <a:spcBef>
                <a:spcPts val="600"/>
              </a:spcBef>
              <a:spcAft>
                <a:spcPts val="0"/>
              </a:spcAft>
            </a:pPr>
            <a:r>
              <a:rPr lang="en-US" dirty="0" smtClean="0">
                <a:latin typeface="+mj-lt"/>
              </a:rPr>
              <a:t>Bronze – 26%</a:t>
            </a:r>
          </a:p>
        </p:txBody>
      </p:sp>
      <p:sp>
        <p:nvSpPr>
          <p:cNvPr id="4" name="Rectangle 3"/>
          <p:cNvSpPr/>
          <p:nvPr/>
        </p:nvSpPr>
        <p:spPr>
          <a:xfrm>
            <a:off x="1014544" y="6355401"/>
            <a:ext cx="8039100" cy="523220"/>
          </a:xfrm>
          <a:prstGeom prst="rect">
            <a:avLst/>
          </a:prstGeom>
        </p:spPr>
        <p:txBody>
          <a:bodyPr wrap="square">
            <a:spAutoFit/>
          </a:bodyPr>
          <a:lstStyle/>
          <a:p>
            <a:pPr>
              <a:defRPr/>
            </a:pPr>
            <a:r>
              <a:rPr lang="en-US" sz="1400" dirty="0" smtClean="0">
                <a:solidFill>
                  <a:srgbClr val="EEECE1"/>
                </a:solidFill>
                <a:latin typeface="+mj-lt"/>
                <a:cs typeface="Arial"/>
              </a:rPr>
              <a:t>Covered </a:t>
            </a:r>
            <a:r>
              <a:rPr lang="en-US" sz="1400" dirty="0">
                <a:solidFill>
                  <a:srgbClr val="EEECE1"/>
                </a:solidFill>
                <a:latin typeface="+mj-lt"/>
                <a:cs typeface="Arial"/>
              </a:rPr>
              <a:t>California Health Insurance Companies and Plan Rates for 2015, July 31, 2014</a:t>
            </a:r>
            <a:r>
              <a:rPr lang="en-US" sz="1400" dirty="0" smtClean="0">
                <a:solidFill>
                  <a:srgbClr val="EEECE1"/>
                </a:solidFill>
                <a:latin typeface="+mj-lt"/>
                <a:cs typeface="Arial"/>
              </a:rPr>
              <a:t>.</a:t>
            </a:r>
          </a:p>
          <a:p>
            <a:pPr>
              <a:defRPr/>
            </a:pPr>
            <a:r>
              <a:rPr lang="en-US" sz="1400" dirty="0">
                <a:solidFill>
                  <a:srgbClr val="EEECE1"/>
                </a:solidFill>
                <a:latin typeface="+mj-lt"/>
                <a:cs typeface="Arial"/>
              </a:rPr>
              <a:t> </a:t>
            </a:r>
            <a:r>
              <a:rPr lang="en-US" sz="1400" dirty="0" smtClean="0">
                <a:solidFill>
                  <a:srgbClr val="EEECE1"/>
                </a:solidFill>
                <a:latin typeface="+mj-lt"/>
                <a:cs typeface="Arial"/>
              </a:rPr>
              <a:t>Covered California, 2014</a:t>
            </a:r>
            <a:r>
              <a:rPr lang="en-US" sz="1400" dirty="0">
                <a:solidFill>
                  <a:srgbClr val="EEECE1"/>
                </a:solidFill>
                <a:latin typeface="+mj-lt"/>
                <a:cs typeface="Arial"/>
              </a:rPr>
              <a:t> </a:t>
            </a:r>
            <a:r>
              <a:rPr lang="en-US" sz="1400" dirty="0" smtClean="0">
                <a:solidFill>
                  <a:srgbClr val="EEECE1"/>
                </a:solidFill>
                <a:latin typeface="+mj-lt"/>
                <a:cs typeface="Arial"/>
              </a:rPr>
              <a:t>Lessons</a:t>
            </a:r>
            <a:r>
              <a:rPr lang="en-US" sz="1400" dirty="0">
                <a:solidFill>
                  <a:srgbClr val="EEECE1"/>
                </a:solidFill>
                <a:latin typeface="+mj-lt"/>
                <a:cs typeface="Arial"/>
              </a:rPr>
              <a:t> </a:t>
            </a:r>
            <a:r>
              <a:rPr lang="en-US" sz="1400" dirty="0" smtClean="0">
                <a:solidFill>
                  <a:srgbClr val="EEECE1"/>
                </a:solidFill>
                <a:latin typeface="+mj-lt"/>
                <a:cs typeface="Arial"/>
              </a:rPr>
              <a:t>Learned, October 2014.  </a:t>
            </a:r>
            <a:endParaRPr lang="en-US" sz="1400" dirty="0">
              <a:solidFill>
                <a:srgbClr val="EEECE1"/>
              </a:solidFill>
              <a:latin typeface="+mj-lt"/>
              <a:cs typeface="Arial"/>
            </a:endParaRPr>
          </a:p>
        </p:txBody>
      </p:sp>
    </p:spTree>
    <p:extLst>
      <p:ext uri="{BB962C8B-B14F-4D97-AF65-F5344CB8AC3E}">
        <p14:creationId xmlns:p14="http://schemas.microsoft.com/office/powerpoint/2010/main" val="553622146"/>
      </p:ext>
    </p:extLst>
  </p:cSld>
  <p:clrMapOvr>
    <a:masterClrMapping/>
  </p:clrMapOvr>
  <p:transition xmlns:p14="http://schemas.microsoft.com/office/powerpoint/2010/mai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358978"/>
            <a:ext cx="7713663" cy="457200"/>
          </a:xfrm>
        </p:spPr>
        <p:txBody>
          <a:bodyPr/>
          <a:lstStyle/>
          <a:p>
            <a:r>
              <a:rPr lang="en-US" dirty="0" smtClean="0">
                <a:latin typeface="+mj-lt"/>
              </a:rPr>
              <a:t>Covered California 2015 Enrollment </a:t>
            </a:r>
            <a:endParaRPr lang="en-US" dirty="0">
              <a:latin typeface="+mj-lt"/>
            </a:endParaRPr>
          </a:p>
        </p:txBody>
      </p:sp>
      <p:sp>
        <p:nvSpPr>
          <p:cNvPr id="3" name="Content Placeholder 2"/>
          <p:cNvSpPr>
            <a:spLocks noGrp="1"/>
          </p:cNvSpPr>
          <p:nvPr>
            <p:ph idx="1"/>
          </p:nvPr>
        </p:nvSpPr>
        <p:spPr>
          <a:xfrm>
            <a:off x="1206106" y="3421256"/>
            <a:ext cx="7658100" cy="2786146"/>
          </a:xfrm>
        </p:spPr>
        <p:txBody>
          <a:bodyPr/>
          <a:lstStyle/>
          <a:p>
            <a:pPr>
              <a:lnSpc>
                <a:spcPct val="100000"/>
              </a:lnSpc>
            </a:pPr>
            <a:r>
              <a:rPr lang="en-US" dirty="0" smtClean="0">
                <a:latin typeface="+mj-lt"/>
              </a:rPr>
              <a:t>More </a:t>
            </a:r>
            <a:r>
              <a:rPr lang="en-US" dirty="0">
                <a:latin typeface="+mj-lt"/>
              </a:rPr>
              <a:t>than 290,000 new consumers applied for coverage through Covered California </a:t>
            </a:r>
            <a:r>
              <a:rPr lang="en-US" dirty="0" smtClean="0">
                <a:latin typeface="+mj-lt"/>
              </a:rPr>
              <a:t>as </a:t>
            </a:r>
            <a:r>
              <a:rPr lang="en-US" dirty="0">
                <a:latin typeface="+mj-lt"/>
              </a:rPr>
              <a:t>of December 3, </a:t>
            </a:r>
            <a:r>
              <a:rPr lang="en-US" dirty="0" smtClean="0">
                <a:latin typeface="+mj-lt"/>
              </a:rPr>
              <a:t>2014</a:t>
            </a:r>
          </a:p>
          <a:p>
            <a:pPr lvl="3">
              <a:lnSpc>
                <a:spcPct val="100000"/>
              </a:lnSpc>
            </a:pPr>
            <a:r>
              <a:rPr lang="en-US" dirty="0" smtClean="0">
                <a:latin typeface="+mj-lt"/>
              </a:rPr>
              <a:t>About 144,000 </a:t>
            </a:r>
            <a:r>
              <a:rPr lang="en-US" dirty="0">
                <a:latin typeface="+mj-lt"/>
              </a:rPr>
              <a:t>state residents selected a plan during the first month of the 2015 open enrollment </a:t>
            </a:r>
            <a:r>
              <a:rPr lang="en-US" dirty="0" smtClean="0">
                <a:latin typeface="+mj-lt"/>
              </a:rPr>
              <a:t>period</a:t>
            </a:r>
            <a:endParaRPr lang="en-US" dirty="0">
              <a:latin typeface="+mj-lt"/>
            </a:endParaRPr>
          </a:p>
          <a:p>
            <a:pPr>
              <a:lnSpc>
                <a:spcPct val="100000"/>
              </a:lnSpc>
              <a:spcBef>
                <a:spcPts val="600"/>
              </a:spcBef>
              <a:spcAft>
                <a:spcPts val="600"/>
              </a:spcAft>
            </a:pPr>
            <a:r>
              <a:rPr lang="en-US" b="1" dirty="0" smtClean="0">
                <a:latin typeface="+mj-lt"/>
              </a:rPr>
              <a:t>Covered California expects to enroll a total of 1.7 million people in 2015</a:t>
            </a:r>
            <a:endParaRPr lang="en-US" b="1" dirty="0">
              <a:latin typeface="+mj-lt"/>
            </a:endParaRPr>
          </a:p>
          <a:p>
            <a:pPr lvl="3">
              <a:lnSpc>
                <a:spcPct val="100000"/>
              </a:lnSpc>
              <a:spcBef>
                <a:spcPts val="600"/>
              </a:spcBef>
              <a:spcAft>
                <a:spcPts val="600"/>
              </a:spcAft>
            </a:pPr>
            <a:r>
              <a:rPr lang="en-US" dirty="0" smtClean="0">
                <a:latin typeface="+mj-lt"/>
              </a:rPr>
              <a:t>400,000 expected to enroll in 2015 </a:t>
            </a:r>
          </a:p>
        </p:txBody>
      </p:sp>
      <p:sp>
        <p:nvSpPr>
          <p:cNvPr id="4" name="Rectangle 3"/>
          <p:cNvSpPr/>
          <p:nvPr/>
        </p:nvSpPr>
        <p:spPr>
          <a:xfrm>
            <a:off x="997380" y="6355401"/>
            <a:ext cx="8039100" cy="523220"/>
          </a:xfrm>
          <a:prstGeom prst="rect">
            <a:avLst/>
          </a:prstGeom>
        </p:spPr>
        <p:txBody>
          <a:bodyPr wrap="square">
            <a:spAutoFit/>
          </a:bodyPr>
          <a:lstStyle/>
          <a:p>
            <a:pPr>
              <a:defRPr/>
            </a:pPr>
            <a:r>
              <a:rPr lang="en-US" sz="1400" dirty="0" smtClean="0">
                <a:solidFill>
                  <a:srgbClr val="EEECE1"/>
                </a:solidFill>
                <a:latin typeface="+mj-lt"/>
                <a:cs typeface="Arial"/>
              </a:rPr>
              <a:t>Covered </a:t>
            </a:r>
            <a:r>
              <a:rPr lang="en-US" sz="1400" dirty="0">
                <a:solidFill>
                  <a:srgbClr val="EEECE1"/>
                </a:solidFill>
                <a:latin typeface="+mj-lt"/>
                <a:cs typeface="Arial"/>
              </a:rPr>
              <a:t>California Health Insurance Companies and Plan Rates for 2015, July 31, 2014. IHA, Covered California: Snapshot of 2015 Offerings and Early Enrollment, January </a:t>
            </a:r>
            <a:r>
              <a:rPr lang="en-US" sz="1400" dirty="0" smtClean="0">
                <a:solidFill>
                  <a:srgbClr val="EEECE1"/>
                </a:solidFill>
                <a:latin typeface="+mj-lt"/>
                <a:cs typeface="Arial"/>
              </a:rPr>
              <a:t>2015</a:t>
            </a:r>
            <a:endParaRPr lang="en-US" sz="1400" dirty="0">
              <a:solidFill>
                <a:srgbClr val="EEECE1"/>
              </a:solidFill>
              <a:latin typeface="+mj-lt"/>
              <a:cs typeface="Arial"/>
            </a:endParaRPr>
          </a:p>
        </p:txBody>
      </p:sp>
      <p:pic>
        <p:nvPicPr>
          <p:cNvPr id="6" name="Picture 5" descr="Screen Shot 2015-02-14 at 5.37.48 PM.png"/>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tretch>
            <a:fillRect/>
          </a:stretch>
        </p:blipFill>
        <p:spPr>
          <a:xfrm>
            <a:off x="269554" y="933524"/>
            <a:ext cx="8807007" cy="2309154"/>
          </a:xfrm>
          <a:prstGeom prst="rect">
            <a:avLst/>
          </a:prstGeom>
          <a:ln>
            <a:solidFill>
              <a:schemeClr val="tx1"/>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421708936"/>
      </p:ext>
    </p:extLst>
  </p:cSld>
  <p:clrMapOvr>
    <a:masterClrMapping/>
  </p:clrMapOvr>
  <p:transition xmlns:p14="http://schemas.microsoft.com/office/powerpoint/2010/mai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376841"/>
            <a:ext cx="7713663" cy="457200"/>
          </a:xfrm>
        </p:spPr>
        <p:txBody>
          <a:bodyPr/>
          <a:lstStyle/>
          <a:p>
            <a:r>
              <a:rPr lang="en-US" dirty="0" smtClean="0">
                <a:latin typeface="+mj-lt"/>
              </a:rPr>
              <a:t>Covered California Insurance Carriers  </a:t>
            </a:r>
            <a:endParaRPr lang="en-US"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2683899471"/>
              </p:ext>
            </p:extLst>
          </p:nvPr>
        </p:nvGraphicFramePr>
        <p:xfrm>
          <a:off x="1445602" y="1013783"/>
          <a:ext cx="7372961" cy="4793809"/>
        </p:xfrm>
        <a:graphic>
          <a:graphicData uri="http://schemas.openxmlformats.org/drawingml/2006/table">
            <a:tbl>
              <a:tblPr firstRow="1" bandRow="1">
                <a:tableStyleId>{3B4B98B0-60AC-42C2-AFA5-B58CD77FA1E5}</a:tableStyleId>
              </a:tblPr>
              <a:tblGrid>
                <a:gridCol w="4138378"/>
                <a:gridCol w="3234583"/>
              </a:tblGrid>
              <a:tr h="399779">
                <a:tc>
                  <a:txBody>
                    <a:bodyPr/>
                    <a:lstStyle/>
                    <a:p>
                      <a:r>
                        <a:rPr lang="en-US" sz="2000" dirty="0" smtClean="0">
                          <a:latin typeface="+mj-lt"/>
                          <a:cs typeface="Arial"/>
                        </a:rPr>
                        <a:t>Insurance</a:t>
                      </a:r>
                      <a:r>
                        <a:rPr lang="en-US" sz="2000" baseline="0" dirty="0" smtClean="0">
                          <a:latin typeface="+mj-lt"/>
                          <a:cs typeface="Arial"/>
                        </a:rPr>
                        <a:t> Carriers </a:t>
                      </a:r>
                      <a:endParaRPr lang="en-US" sz="2000" dirty="0">
                        <a:latin typeface="+mj-lt"/>
                        <a:cs typeface="Arial"/>
                      </a:endParaRPr>
                    </a:p>
                  </a:txBody>
                  <a:tcPr/>
                </a:tc>
                <a:tc>
                  <a:txBody>
                    <a:bodyPr/>
                    <a:lstStyle/>
                    <a:p>
                      <a:pPr algn="ctr"/>
                      <a:r>
                        <a:rPr lang="en-US" sz="2000" dirty="0" smtClean="0">
                          <a:latin typeface="+mj-lt"/>
                          <a:cs typeface="Arial"/>
                        </a:rPr>
                        <a:t>Market Share</a:t>
                      </a:r>
                      <a:r>
                        <a:rPr lang="en-US" sz="2000" baseline="0" dirty="0" smtClean="0">
                          <a:latin typeface="+mj-lt"/>
                          <a:cs typeface="Arial"/>
                        </a:rPr>
                        <a:t> in 2014 </a:t>
                      </a:r>
                      <a:endParaRPr lang="en-US" sz="200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b="0" dirty="0" smtClean="0">
                          <a:latin typeface="+mj-lt"/>
                          <a:cs typeface="Arial"/>
                        </a:rPr>
                        <a:t>Anthem Blue Cross of California</a:t>
                      </a:r>
                    </a:p>
                  </a:txBody>
                  <a:tcPr/>
                </a:tc>
                <a:tc>
                  <a:txBody>
                    <a:bodyPr/>
                    <a:lstStyle/>
                    <a:p>
                      <a:pPr algn="ctr"/>
                      <a:r>
                        <a:rPr lang="en-US" sz="2000" b="0" dirty="0" smtClean="0">
                          <a:latin typeface="+mj-lt"/>
                          <a:cs typeface="Arial"/>
                        </a:rPr>
                        <a:t>30%</a:t>
                      </a:r>
                      <a:endParaRPr lang="en-US" sz="2000" b="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b="0" dirty="0" smtClean="0">
                          <a:latin typeface="+mj-lt"/>
                          <a:cs typeface="Arial"/>
                        </a:rPr>
                        <a:t>Blue Shield of California </a:t>
                      </a:r>
                    </a:p>
                  </a:txBody>
                  <a:tcPr/>
                </a:tc>
                <a:tc>
                  <a:txBody>
                    <a:bodyPr/>
                    <a:lstStyle/>
                    <a:p>
                      <a:pPr algn="ctr"/>
                      <a:r>
                        <a:rPr lang="en-US" sz="2000" b="0" dirty="0" smtClean="0">
                          <a:latin typeface="+mj-lt"/>
                          <a:cs typeface="Arial"/>
                        </a:rPr>
                        <a:t>27%</a:t>
                      </a:r>
                      <a:endParaRPr lang="en-US" sz="2000" b="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b="0" dirty="0" smtClean="0">
                          <a:latin typeface="+mj-lt"/>
                          <a:cs typeface="Arial"/>
                        </a:rPr>
                        <a:t>Health Net </a:t>
                      </a:r>
                    </a:p>
                  </a:txBody>
                  <a:tcPr/>
                </a:tc>
                <a:tc>
                  <a:txBody>
                    <a:bodyPr/>
                    <a:lstStyle/>
                    <a:p>
                      <a:pPr algn="ctr"/>
                      <a:r>
                        <a:rPr lang="en-US" sz="2000" b="0" dirty="0" smtClean="0">
                          <a:latin typeface="+mj-lt"/>
                          <a:cs typeface="Arial"/>
                        </a:rPr>
                        <a:t>19%</a:t>
                      </a:r>
                      <a:endParaRPr lang="en-US" sz="2000" b="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b="0" dirty="0" smtClean="0">
                          <a:latin typeface="+mj-lt"/>
                          <a:cs typeface="Arial"/>
                        </a:rPr>
                        <a:t>Kaiser Permanente </a:t>
                      </a:r>
                    </a:p>
                  </a:txBody>
                  <a:tcPr/>
                </a:tc>
                <a:tc>
                  <a:txBody>
                    <a:bodyPr/>
                    <a:lstStyle/>
                    <a:p>
                      <a:pPr algn="ctr"/>
                      <a:r>
                        <a:rPr lang="en-US" sz="2000" b="0" dirty="0" smtClean="0">
                          <a:latin typeface="+mj-lt"/>
                          <a:cs typeface="Arial"/>
                        </a:rPr>
                        <a:t>17%</a:t>
                      </a:r>
                      <a:endParaRPr lang="en-US" sz="2000" b="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L.A. Care Health Plan</a:t>
                      </a:r>
                    </a:p>
                  </a:txBody>
                  <a:tcPr/>
                </a:tc>
                <a:tc>
                  <a:txBody>
                    <a:bodyPr/>
                    <a:lstStyle/>
                    <a:p>
                      <a:pPr algn="ctr"/>
                      <a:r>
                        <a:rPr lang="en-US" sz="2000" dirty="0" smtClean="0">
                          <a:latin typeface="+mj-lt"/>
                          <a:cs typeface="Arial"/>
                        </a:rPr>
                        <a:t>3%</a:t>
                      </a:r>
                      <a:endParaRPr lang="en-US" sz="200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Chinese Community Health Plan </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&lt;1%</a:t>
                      </a: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Contra Costa Health Plan* </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&lt;1%</a:t>
                      </a: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Molina Healthcare</a:t>
                      </a:r>
                    </a:p>
                  </a:txBody>
                  <a:tcPr/>
                </a:tc>
                <a:tc>
                  <a:txBody>
                    <a:bodyPr/>
                    <a:lstStyle/>
                    <a:p>
                      <a:pPr algn="ctr"/>
                      <a:r>
                        <a:rPr lang="en-US" sz="2000" dirty="0" smtClean="0">
                          <a:latin typeface="+mj-lt"/>
                          <a:cs typeface="Arial"/>
                        </a:rPr>
                        <a:t>&lt;1%</a:t>
                      </a:r>
                      <a:endParaRPr lang="en-US" sz="200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Sharp Health Plan</a:t>
                      </a:r>
                    </a:p>
                  </a:txBody>
                  <a:tcPr/>
                </a:tc>
                <a:tc>
                  <a:txBody>
                    <a:bodyPr/>
                    <a:lstStyle/>
                    <a:p>
                      <a:pPr algn="ctr"/>
                      <a:r>
                        <a:rPr lang="en-US" sz="2000" dirty="0" smtClean="0">
                          <a:latin typeface="+mj-lt"/>
                          <a:cs typeface="Arial"/>
                        </a:rPr>
                        <a:t>&lt;1%</a:t>
                      </a:r>
                      <a:endParaRPr lang="en-US" sz="2000" dirty="0">
                        <a:latin typeface="+mj-lt"/>
                        <a:cs typeface="Arial"/>
                      </a:endParaRPr>
                    </a:p>
                  </a:txBody>
                  <a:tcPr/>
                </a:tc>
              </a:tr>
              <a:tr h="399779">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Valley Health Plan</a:t>
                      </a:r>
                    </a:p>
                  </a:txBody>
                  <a:tcPr/>
                </a:tc>
                <a:tc>
                  <a:txBody>
                    <a:bodyPr/>
                    <a:lstStyle/>
                    <a:p>
                      <a:pPr algn="ctr"/>
                      <a:r>
                        <a:rPr lang="en-US" sz="2000" dirty="0" smtClean="0">
                          <a:latin typeface="+mj-lt"/>
                          <a:cs typeface="Arial"/>
                        </a:rPr>
                        <a:t>&lt;1%</a:t>
                      </a:r>
                      <a:endParaRPr lang="en-US" sz="2000" dirty="0">
                        <a:latin typeface="+mj-lt"/>
                        <a:cs typeface="Arial"/>
                      </a:endParaRPr>
                    </a:p>
                  </a:txBody>
                  <a:tcPr/>
                </a:tc>
              </a:tr>
              <a:tr h="382955">
                <a:tc>
                  <a:txBody>
                    <a:bodyPr/>
                    <a:lstStyle/>
                    <a:p>
                      <a:pPr marL="0" marR="0" lvl="3"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j-lt"/>
                          <a:cs typeface="Arial"/>
                        </a:rPr>
                        <a:t>Western Health Advantage </a:t>
                      </a:r>
                    </a:p>
                  </a:txBody>
                  <a:tcPr/>
                </a:tc>
                <a:tc>
                  <a:txBody>
                    <a:bodyPr/>
                    <a:lstStyle/>
                    <a:p>
                      <a:pPr algn="ctr"/>
                      <a:r>
                        <a:rPr lang="en-US" sz="2000" dirty="0" smtClean="0">
                          <a:latin typeface="+mj-lt"/>
                          <a:cs typeface="Arial"/>
                        </a:rPr>
                        <a:t>&lt;1%</a:t>
                      </a:r>
                      <a:endParaRPr lang="en-US" sz="2000" dirty="0">
                        <a:latin typeface="+mj-lt"/>
                        <a:cs typeface="Arial"/>
                      </a:endParaRPr>
                    </a:p>
                  </a:txBody>
                  <a:tcPr/>
                </a:tc>
              </a:tr>
            </a:tbl>
          </a:graphicData>
        </a:graphic>
      </p:graphicFrame>
      <p:sp>
        <p:nvSpPr>
          <p:cNvPr id="6" name="Rectangle 5"/>
          <p:cNvSpPr/>
          <p:nvPr/>
        </p:nvSpPr>
        <p:spPr>
          <a:xfrm>
            <a:off x="1462766" y="5871398"/>
            <a:ext cx="6678248" cy="369332"/>
          </a:xfrm>
          <a:prstGeom prst="rect">
            <a:avLst/>
          </a:prstGeom>
        </p:spPr>
        <p:txBody>
          <a:bodyPr wrap="square">
            <a:spAutoFit/>
          </a:bodyPr>
          <a:lstStyle/>
          <a:p>
            <a:pPr marL="0" lvl="2">
              <a:defRPr/>
            </a:pPr>
            <a:r>
              <a:rPr lang="en-US" dirty="0" smtClean="0">
                <a:latin typeface="+mj-lt"/>
                <a:cs typeface="Arial"/>
              </a:rPr>
              <a:t>*Contra </a:t>
            </a:r>
            <a:r>
              <a:rPr lang="en-US" dirty="0">
                <a:latin typeface="+mj-lt"/>
                <a:cs typeface="Arial"/>
              </a:rPr>
              <a:t>Costa Health Plan did not return to the market in </a:t>
            </a:r>
            <a:r>
              <a:rPr lang="en-US" dirty="0" smtClean="0">
                <a:latin typeface="+mj-lt"/>
                <a:cs typeface="Arial"/>
              </a:rPr>
              <a:t>2015. </a:t>
            </a:r>
            <a:endParaRPr lang="en-US" dirty="0">
              <a:latin typeface="+mj-lt"/>
              <a:cs typeface="Arial"/>
            </a:endParaRPr>
          </a:p>
        </p:txBody>
      </p:sp>
      <p:sp>
        <p:nvSpPr>
          <p:cNvPr id="5" name="Rectangle 4"/>
          <p:cNvSpPr/>
          <p:nvPr/>
        </p:nvSpPr>
        <p:spPr>
          <a:xfrm>
            <a:off x="945888" y="6478211"/>
            <a:ext cx="8039100" cy="307777"/>
          </a:xfrm>
          <a:prstGeom prst="rect">
            <a:avLst/>
          </a:prstGeom>
        </p:spPr>
        <p:txBody>
          <a:bodyPr wrap="square">
            <a:spAutoFit/>
          </a:bodyPr>
          <a:lstStyle/>
          <a:p>
            <a:pPr>
              <a:defRPr/>
            </a:pPr>
            <a:r>
              <a:rPr lang="en-US" sz="1400" dirty="0" smtClean="0">
                <a:solidFill>
                  <a:srgbClr val="EEECE1"/>
                </a:solidFill>
                <a:latin typeface="+mj-lt"/>
                <a:cs typeface="Arial"/>
              </a:rPr>
              <a:t>Covered </a:t>
            </a:r>
            <a:r>
              <a:rPr lang="en-US" sz="1400" dirty="0">
                <a:solidFill>
                  <a:srgbClr val="EEECE1"/>
                </a:solidFill>
                <a:latin typeface="+mj-lt"/>
                <a:cs typeface="Arial"/>
              </a:rPr>
              <a:t>California Health Insurance Companies and Plan Rates for 2015, July 31, 2014. </a:t>
            </a:r>
          </a:p>
        </p:txBody>
      </p:sp>
    </p:spTree>
    <p:extLst>
      <p:ext uri="{BB962C8B-B14F-4D97-AF65-F5344CB8AC3E}">
        <p14:creationId xmlns:p14="http://schemas.microsoft.com/office/powerpoint/2010/main" val="937468248"/>
      </p:ext>
    </p:extLst>
  </p:cSld>
  <p:clrMapOvr>
    <a:masterClrMapping/>
  </p:clrMapOvr>
  <p:transition xmlns:p14="http://schemas.microsoft.com/office/powerpoint/2010/mai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239676"/>
            <a:ext cx="7908655" cy="830997"/>
          </a:xfrm>
        </p:spPr>
        <p:txBody>
          <a:bodyPr/>
          <a:lstStyle/>
          <a:p>
            <a:r>
              <a:rPr lang="en-US" dirty="0" smtClean="0">
                <a:latin typeface="+mj-lt"/>
              </a:rPr>
              <a:t>Covered California and the Individual Market </a:t>
            </a:r>
            <a:br>
              <a:rPr lang="en-US" dirty="0" smtClean="0">
                <a:latin typeface="+mj-lt"/>
              </a:rPr>
            </a:br>
            <a:r>
              <a:rPr lang="en-US" dirty="0" smtClean="0">
                <a:latin typeface="+mj-lt"/>
              </a:rPr>
              <a:t>Premium Rate Increases</a:t>
            </a:r>
            <a:endParaRPr lang="en-US" dirty="0">
              <a:latin typeface="+mj-lt"/>
            </a:endParaRPr>
          </a:p>
        </p:txBody>
      </p:sp>
      <p:sp>
        <p:nvSpPr>
          <p:cNvPr id="3" name="Content Placeholder 2"/>
          <p:cNvSpPr>
            <a:spLocks noGrp="1"/>
          </p:cNvSpPr>
          <p:nvPr>
            <p:ph idx="1"/>
          </p:nvPr>
        </p:nvSpPr>
        <p:spPr>
          <a:xfrm>
            <a:off x="1179604" y="1441823"/>
            <a:ext cx="2891657" cy="4774951"/>
          </a:xfrm>
        </p:spPr>
        <p:txBody>
          <a:bodyPr anchor="ctr"/>
          <a:lstStyle/>
          <a:p>
            <a:pPr marL="0" indent="0">
              <a:spcBef>
                <a:spcPts val="600"/>
              </a:spcBef>
              <a:spcAft>
                <a:spcPts val="0"/>
              </a:spcAft>
              <a:buNone/>
            </a:pPr>
            <a:r>
              <a:rPr lang="en-US" b="1" dirty="0" smtClean="0">
                <a:latin typeface="+mj-lt"/>
              </a:rPr>
              <a:t>Covered California  </a:t>
            </a:r>
          </a:p>
          <a:p>
            <a:pPr marL="0" indent="0">
              <a:spcBef>
                <a:spcPts val="600"/>
              </a:spcBef>
              <a:spcAft>
                <a:spcPts val="0"/>
              </a:spcAft>
              <a:buNone/>
            </a:pPr>
            <a:r>
              <a:rPr lang="en-US" dirty="0" smtClean="0">
                <a:latin typeface="+mj-lt"/>
              </a:rPr>
              <a:t>4.2% weighted average increase in health plan premiums between 2014 and 2015</a:t>
            </a:r>
          </a:p>
          <a:p>
            <a:pPr marL="0" indent="0">
              <a:spcBef>
                <a:spcPts val="600"/>
              </a:spcBef>
              <a:spcAft>
                <a:spcPts val="0"/>
              </a:spcAft>
              <a:buNone/>
            </a:pPr>
            <a:endParaRPr lang="en-US" dirty="0">
              <a:latin typeface="+mj-lt"/>
            </a:endParaRPr>
          </a:p>
          <a:p>
            <a:pPr marL="0" indent="0">
              <a:spcBef>
                <a:spcPts val="600"/>
              </a:spcBef>
              <a:spcAft>
                <a:spcPts val="0"/>
              </a:spcAft>
              <a:buNone/>
            </a:pPr>
            <a:r>
              <a:rPr lang="en-US" b="1" dirty="0" smtClean="0">
                <a:latin typeface="+mj-lt"/>
              </a:rPr>
              <a:t>Individual Market</a:t>
            </a:r>
          </a:p>
          <a:p>
            <a:pPr marL="0" indent="0">
              <a:spcBef>
                <a:spcPts val="600"/>
              </a:spcBef>
              <a:spcAft>
                <a:spcPts val="0"/>
              </a:spcAft>
              <a:buNone/>
            </a:pPr>
            <a:r>
              <a:rPr lang="en-US" dirty="0" smtClean="0">
                <a:latin typeface="+mj-lt"/>
              </a:rPr>
              <a:t>9.8% median rate increase in health plan premiums between 2011 and 2014</a:t>
            </a:r>
          </a:p>
        </p:txBody>
      </p:sp>
      <p:sp>
        <p:nvSpPr>
          <p:cNvPr id="4" name="Rectangle 3"/>
          <p:cNvSpPr/>
          <p:nvPr/>
        </p:nvSpPr>
        <p:spPr>
          <a:xfrm>
            <a:off x="1048872" y="6384841"/>
            <a:ext cx="8039100" cy="483722"/>
          </a:xfrm>
          <a:prstGeom prst="rect">
            <a:avLst/>
          </a:prstGeom>
        </p:spPr>
        <p:txBody>
          <a:bodyPr wrap="square">
            <a:spAutoFit/>
          </a:bodyPr>
          <a:lstStyle/>
          <a:p>
            <a:pPr>
              <a:lnSpc>
                <a:spcPct val="90000"/>
              </a:lnSpc>
              <a:defRPr/>
            </a:pPr>
            <a:r>
              <a:rPr lang="en-US" sz="1400" dirty="0" smtClean="0">
                <a:solidFill>
                  <a:srgbClr val="EEECE1"/>
                </a:solidFill>
                <a:latin typeface="+mj-lt"/>
                <a:cs typeface="Arial"/>
              </a:rPr>
              <a:t>Covered </a:t>
            </a:r>
            <a:r>
              <a:rPr lang="en-US" sz="1400" dirty="0">
                <a:solidFill>
                  <a:srgbClr val="EEECE1"/>
                </a:solidFill>
                <a:latin typeface="+mj-lt"/>
                <a:cs typeface="Arial"/>
              </a:rPr>
              <a:t>California Health Insurance Companies and Plan Rates for 2015, July 31, 2014</a:t>
            </a:r>
            <a:r>
              <a:rPr lang="en-US" sz="1400" dirty="0" smtClean="0">
                <a:solidFill>
                  <a:srgbClr val="EEECE1"/>
                </a:solidFill>
                <a:latin typeface="+mj-lt"/>
                <a:cs typeface="Arial"/>
              </a:rPr>
              <a:t>.</a:t>
            </a:r>
          </a:p>
          <a:p>
            <a:pPr>
              <a:lnSpc>
                <a:spcPct val="90000"/>
              </a:lnSpc>
              <a:defRPr/>
            </a:pPr>
            <a:r>
              <a:rPr lang="en-US" sz="1400" dirty="0" smtClean="0">
                <a:solidFill>
                  <a:srgbClr val="EEECE1"/>
                </a:solidFill>
                <a:latin typeface="+mj-lt"/>
                <a:cs typeface="Arial"/>
              </a:rPr>
              <a:t>CHCF</a:t>
            </a:r>
            <a:r>
              <a:rPr lang="en-US" sz="1400" dirty="0">
                <a:solidFill>
                  <a:srgbClr val="EEECE1"/>
                </a:solidFill>
                <a:latin typeface="+mj-lt"/>
                <a:cs typeface="Arial"/>
              </a:rPr>
              <a:t>, Premium Rates in California’s Individual Market, 2011–2014. July 2014. </a:t>
            </a:r>
            <a:r>
              <a:rPr lang="en-US" sz="1400" dirty="0" smtClean="0">
                <a:solidFill>
                  <a:srgbClr val="EEECE1"/>
                </a:solidFill>
                <a:latin typeface="+mj-lt"/>
                <a:cs typeface="Arial"/>
              </a:rPr>
              <a:t> </a:t>
            </a:r>
            <a:endParaRPr lang="en-US" sz="1400" dirty="0">
              <a:solidFill>
                <a:srgbClr val="EEECE1"/>
              </a:solidFill>
              <a:latin typeface="+mj-lt"/>
              <a:cs typeface="Arial"/>
            </a:endParaRPr>
          </a:p>
        </p:txBody>
      </p:sp>
      <p:grpSp>
        <p:nvGrpSpPr>
          <p:cNvPr id="7" name="Group 6"/>
          <p:cNvGrpSpPr/>
          <p:nvPr/>
        </p:nvGrpSpPr>
        <p:grpSpPr>
          <a:xfrm>
            <a:off x="3959210" y="1106814"/>
            <a:ext cx="5054345" cy="5109960"/>
            <a:chOff x="3753269" y="848916"/>
            <a:chExt cx="5299450" cy="5431534"/>
          </a:xfrm>
        </p:grpSpPr>
        <p:pic>
          <p:nvPicPr>
            <p:cNvPr id="6" name="Picture 5" descr="Screenshot 2014-09-28 18.17.08.png"/>
            <p:cNvPicPr>
              <a:picLocks noChangeAspect="1"/>
            </p:cNvPicPr>
            <p:nvPr/>
          </p:nvPicPr>
          <p:blipFill rotWithShape="1">
            <a:blip r:embed="rId3">
              <a:extLst>
                <a:ext uri="{28A0092B-C50C-407E-A947-70E740481C1C}">
                  <a14:useLocalDpi xmlns:a14="http://schemas.microsoft.com/office/drawing/2010/main" val="0"/>
                </a:ext>
              </a:extLst>
            </a:blip>
            <a:srcRect l="4375" r="983" b="2264"/>
            <a:stretch/>
          </p:blipFill>
          <p:spPr>
            <a:xfrm>
              <a:off x="3870753" y="1262302"/>
              <a:ext cx="5124126" cy="5018148"/>
            </a:xfrm>
            <a:prstGeom prst="rect">
              <a:avLst/>
            </a:prstGeom>
            <a:ln>
              <a:solidFill>
                <a:srgbClr val="000000"/>
              </a:solidFill>
            </a:ln>
          </p:spPr>
        </p:pic>
        <p:sp>
          <p:nvSpPr>
            <p:cNvPr id="5" name="TextBox 4"/>
            <p:cNvSpPr txBox="1"/>
            <p:nvPr/>
          </p:nvSpPr>
          <p:spPr>
            <a:xfrm>
              <a:off x="3753269" y="848916"/>
              <a:ext cx="5299450" cy="392574"/>
            </a:xfrm>
            <a:prstGeom prst="rect">
              <a:avLst/>
            </a:prstGeom>
            <a:noFill/>
          </p:spPr>
          <p:txBody>
            <a:bodyPr wrap="square" rtlCol="0">
              <a:spAutoFit/>
            </a:bodyPr>
            <a:lstStyle/>
            <a:p>
              <a:pPr algn="ctr"/>
              <a:r>
                <a:rPr lang="en-US" b="1" dirty="0" smtClean="0">
                  <a:latin typeface="+mj-lt"/>
                  <a:cs typeface="Arial"/>
                </a:rPr>
                <a:t>Covered California Premium Rate Increases </a:t>
              </a:r>
              <a:endParaRPr lang="en-US" b="1" dirty="0">
                <a:latin typeface="+mj-lt"/>
                <a:cs typeface="Arial"/>
              </a:endParaRPr>
            </a:p>
          </p:txBody>
        </p:sp>
      </p:grpSp>
    </p:spTree>
    <p:extLst>
      <p:ext uri="{BB962C8B-B14F-4D97-AF65-F5344CB8AC3E}">
        <p14:creationId xmlns:p14="http://schemas.microsoft.com/office/powerpoint/2010/main" val="2419554505"/>
      </p:ext>
    </p:extLst>
  </p:cSld>
  <p:clrMapOvr>
    <a:masterClrMapping/>
  </p:clrMapOvr>
  <p:transition xmlns:p14="http://schemas.microsoft.com/office/powerpoint/2010/mai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1944" y="892906"/>
            <a:ext cx="7421024" cy="4643041"/>
          </a:xfrm>
        </p:spPr>
        <p:txBody>
          <a:bodyPr/>
          <a:lstStyle/>
          <a:p>
            <a:pPr>
              <a:lnSpc>
                <a:spcPct val="100000"/>
              </a:lnSpc>
              <a:spcBef>
                <a:spcPts val="600"/>
              </a:spcBef>
              <a:spcAft>
                <a:spcPts val="600"/>
              </a:spcAft>
            </a:pPr>
            <a:r>
              <a:rPr lang="en-US" dirty="0" smtClean="0">
                <a:latin typeface="+mj-lt"/>
              </a:rPr>
              <a:t>Narrow networks have a smaller number of providers (hospitals and doctors) that patients can choose from</a:t>
            </a:r>
          </a:p>
          <a:p>
            <a:pPr lvl="3">
              <a:lnSpc>
                <a:spcPct val="100000"/>
              </a:lnSpc>
              <a:spcBef>
                <a:spcPts val="600"/>
              </a:spcBef>
              <a:spcAft>
                <a:spcPts val="600"/>
              </a:spcAft>
            </a:pPr>
            <a:r>
              <a:rPr lang="en-US" dirty="0" smtClean="0">
                <a:latin typeface="+mj-lt"/>
              </a:rPr>
              <a:t>Presumed to be lower cost, higher quality providers? </a:t>
            </a:r>
          </a:p>
          <a:p>
            <a:pPr>
              <a:lnSpc>
                <a:spcPct val="100000"/>
              </a:lnSpc>
              <a:spcBef>
                <a:spcPts val="600"/>
              </a:spcBef>
              <a:spcAft>
                <a:spcPts val="600"/>
              </a:spcAft>
            </a:pPr>
            <a:r>
              <a:rPr lang="en-US" dirty="0">
                <a:solidFill>
                  <a:prstClr val="black"/>
                </a:solidFill>
                <a:latin typeface="Calibri"/>
              </a:rPr>
              <a:t>The Department of Managed Health Care (DMHC</a:t>
            </a:r>
            <a:r>
              <a:rPr lang="en-US" dirty="0" smtClean="0">
                <a:solidFill>
                  <a:prstClr val="black"/>
                </a:solidFill>
                <a:latin typeface="Calibri"/>
              </a:rPr>
              <a:t>)</a:t>
            </a:r>
            <a:r>
              <a:rPr lang="en-US" dirty="0">
                <a:solidFill>
                  <a:prstClr val="black"/>
                </a:solidFill>
                <a:latin typeface="Calibri"/>
              </a:rPr>
              <a:t> </a:t>
            </a:r>
            <a:r>
              <a:rPr lang="en-US" dirty="0" smtClean="0">
                <a:solidFill>
                  <a:prstClr val="black"/>
                </a:solidFill>
                <a:latin typeface="Calibri"/>
              </a:rPr>
              <a:t>has received over 100 complaints each about </a:t>
            </a:r>
            <a:r>
              <a:rPr lang="en-US" dirty="0" smtClean="0">
                <a:latin typeface="+mj-lt"/>
              </a:rPr>
              <a:t>Anthem and Blue Cross provider networks</a:t>
            </a:r>
          </a:p>
          <a:p>
            <a:pPr>
              <a:lnSpc>
                <a:spcPct val="100000"/>
              </a:lnSpc>
              <a:spcBef>
                <a:spcPts val="600"/>
              </a:spcBef>
              <a:spcAft>
                <a:spcPts val="600"/>
              </a:spcAft>
            </a:pPr>
            <a:r>
              <a:rPr lang="en-US" dirty="0" smtClean="0">
                <a:latin typeface="+mj-lt"/>
              </a:rPr>
              <a:t>Covered </a:t>
            </a:r>
            <a:r>
              <a:rPr lang="en-US" dirty="0">
                <a:latin typeface="+mj-lt"/>
              </a:rPr>
              <a:t>California does not have a comprehensive provider </a:t>
            </a:r>
            <a:r>
              <a:rPr lang="en-US" dirty="0" smtClean="0">
                <a:latin typeface="+mj-lt"/>
              </a:rPr>
              <a:t>directory – hard for consumers to compare networks </a:t>
            </a:r>
            <a:endParaRPr lang="en-US" dirty="0">
              <a:latin typeface="+mj-lt"/>
            </a:endParaRPr>
          </a:p>
          <a:p>
            <a:pPr>
              <a:lnSpc>
                <a:spcPct val="100000"/>
              </a:lnSpc>
              <a:spcBef>
                <a:spcPts val="600"/>
              </a:spcBef>
              <a:spcAft>
                <a:spcPts val="600"/>
              </a:spcAft>
            </a:pPr>
            <a:r>
              <a:rPr lang="en-US" dirty="0">
                <a:latin typeface="+mj-lt"/>
              </a:rPr>
              <a:t>Proposed policy: </a:t>
            </a:r>
            <a:r>
              <a:rPr lang="en-US" dirty="0" smtClean="0">
                <a:latin typeface="+mj-lt"/>
              </a:rPr>
              <a:t>In 2016, Covered </a:t>
            </a:r>
            <a:r>
              <a:rPr lang="en-US" dirty="0">
                <a:latin typeface="+mj-lt"/>
              </a:rPr>
              <a:t>California would consider </a:t>
            </a:r>
            <a:r>
              <a:rPr lang="en-US" dirty="0" smtClean="0">
                <a:latin typeface="+mj-lt"/>
              </a:rPr>
              <a:t>new market entrants in </a:t>
            </a:r>
            <a:r>
              <a:rPr lang="en-US" dirty="0">
                <a:latin typeface="+mj-lt"/>
              </a:rPr>
              <a:t>specified </a:t>
            </a:r>
            <a:r>
              <a:rPr lang="en-US" dirty="0" smtClean="0">
                <a:latin typeface="+mj-lt"/>
              </a:rPr>
              <a:t>regions </a:t>
            </a:r>
            <a:r>
              <a:rPr lang="en-US" dirty="0">
                <a:latin typeface="+mj-lt"/>
              </a:rPr>
              <a:t>in which any part of that region has less than 3 carriers as an option for </a:t>
            </a:r>
            <a:r>
              <a:rPr lang="en-US" dirty="0" smtClean="0">
                <a:latin typeface="+mj-lt"/>
              </a:rPr>
              <a:t>consumers</a:t>
            </a:r>
            <a:endParaRPr lang="en-US" dirty="0">
              <a:latin typeface="+mj-lt"/>
            </a:endParaRPr>
          </a:p>
        </p:txBody>
      </p:sp>
      <p:sp>
        <p:nvSpPr>
          <p:cNvPr id="5" name="Title 1"/>
          <p:cNvSpPr txBox="1">
            <a:spLocks/>
          </p:cNvSpPr>
          <p:nvPr/>
        </p:nvSpPr>
        <p:spPr bwMode="auto">
          <a:xfrm>
            <a:off x="1094169" y="298295"/>
            <a:ext cx="7713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spAutoFit/>
          </a:bodyPr>
          <a:lstStyle>
            <a:lvl1pPr algn="l" defTabSz="457200" rtl="0" eaLnBrk="0" fontAlgn="base" hangingPunct="0">
              <a:spcBef>
                <a:spcPct val="0"/>
              </a:spcBef>
              <a:spcAft>
                <a:spcPct val="0"/>
              </a:spcAft>
              <a:defRPr sz="2400" b="1" kern="1200">
                <a:solidFill>
                  <a:schemeClr val="tx1"/>
                </a:solidFill>
                <a:latin typeface="Arial" pitchFamily="-112" charset="0"/>
                <a:ea typeface="ＭＳ Ｐゴシック" pitchFamily="-112" charset="-128"/>
                <a:cs typeface="ＭＳ Ｐゴシック" charset="-128"/>
              </a:defRPr>
            </a:lvl1pPr>
            <a:lvl2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2pPr>
            <a:lvl3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3pPr>
            <a:lvl4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4pPr>
            <a:lvl5pPr algn="l" defTabSz="457200" rtl="0" eaLnBrk="0" fontAlgn="base" hangingPunct="0">
              <a:spcBef>
                <a:spcPct val="0"/>
              </a:spcBef>
              <a:spcAft>
                <a:spcPct val="0"/>
              </a:spcAft>
              <a:defRPr sz="2400" b="1">
                <a:solidFill>
                  <a:schemeClr val="tx1"/>
                </a:solidFill>
                <a:latin typeface="Arial" pitchFamily="-112" charset="0"/>
                <a:ea typeface="ＭＳ Ｐゴシック" pitchFamily="-112" charset="-128"/>
                <a:cs typeface="ＭＳ Ｐゴシック" charset="-128"/>
              </a:defRPr>
            </a:lvl5pPr>
            <a:lvl6pPr marL="4572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6pPr>
            <a:lvl7pPr marL="9144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7pPr>
            <a:lvl8pPr marL="13716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8pPr>
            <a:lvl9pPr marL="1828800" algn="l" defTabSz="457200" rtl="0" eaLnBrk="1" fontAlgn="base" hangingPunct="1">
              <a:spcBef>
                <a:spcPct val="0"/>
              </a:spcBef>
              <a:spcAft>
                <a:spcPct val="0"/>
              </a:spcAft>
              <a:defRPr sz="2400">
                <a:solidFill>
                  <a:schemeClr val="bg1"/>
                </a:solidFill>
                <a:latin typeface="Arial" pitchFamily="-112" charset="0"/>
                <a:ea typeface="ＭＳ Ｐゴシック" pitchFamily="-112" charset="-128"/>
                <a:cs typeface="Arial" pitchFamily="-112" charset="0"/>
              </a:defRPr>
            </a:lvl9pPr>
          </a:lstStyle>
          <a:p>
            <a:r>
              <a:rPr lang="en-US" dirty="0" smtClean="0">
                <a:latin typeface="+mj-lt"/>
              </a:rPr>
              <a:t>Some Insurance Carriers Offering Narrow Networks</a:t>
            </a:r>
            <a:endParaRPr lang="en-US" dirty="0">
              <a:latin typeface="+mj-lt"/>
            </a:endParaRPr>
          </a:p>
        </p:txBody>
      </p:sp>
      <p:sp>
        <p:nvSpPr>
          <p:cNvPr id="8" name="Rectangle 7"/>
          <p:cNvSpPr/>
          <p:nvPr/>
        </p:nvSpPr>
        <p:spPr>
          <a:xfrm>
            <a:off x="768732" y="6478211"/>
            <a:ext cx="8039100" cy="307777"/>
          </a:xfrm>
          <a:prstGeom prst="rect">
            <a:avLst/>
          </a:prstGeom>
        </p:spPr>
        <p:txBody>
          <a:bodyPr wrap="square">
            <a:spAutoFit/>
          </a:bodyPr>
          <a:lstStyle/>
          <a:p>
            <a:pPr>
              <a:defRPr/>
            </a:pPr>
            <a:r>
              <a:rPr lang="en-US" sz="1400" dirty="0" smtClean="0">
                <a:solidFill>
                  <a:schemeClr val="bg2"/>
                </a:solidFill>
                <a:latin typeface="+mj-lt"/>
                <a:cs typeface="Arial"/>
              </a:rPr>
              <a:t>California Health Line, </a:t>
            </a:r>
            <a:r>
              <a:rPr lang="en-US" sz="1400" i="1" dirty="0" smtClean="0">
                <a:solidFill>
                  <a:schemeClr val="bg2"/>
                </a:solidFill>
                <a:latin typeface="+mj-lt"/>
                <a:cs typeface="Arial"/>
              </a:rPr>
              <a:t>Covered CA Plans Likely to Continue Offering Narrow Networks</a:t>
            </a:r>
            <a:r>
              <a:rPr lang="en-US" sz="1400" dirty="0" smtClean="0">
                <a:solidFill>
                  <a:schemeClr val="bg2"/>
                </a:solidFill>
                <a:latin typeface="+mj-lt"/>
                <a:cs typeface="Arial"/>
              </a:rPr>
              <a:t>; and DMHC. </a:t>
            </a:r>
            <a:endParaRPr lang="en-US" sz="1400" dirty="0">
              <a:solidFill>
                <a:schemeClr val="bg2"/>
              </a:solidFill>
              <a:latin typeface="+mj-lt"/>
              <a:cs typeface="Arial"/>
            </a:endParaRPr>
          </a:p>
        </p:txBody>
      </p:sp>
    </p:spTree>
    <p:extLst>
      <p:ext uri="{BB962C8B-B14F-4D97-AF65-F5344CB8AC3E}">
        <p14:creationId xmlns:p14="http://schemas.microsoft.com/office/powerpoint/2010/main" val="2569183258"/>
      </p:ext>
    </p:extLst>
  </p:cSld>
  <p:clrMapOvr>
    <a:masterClrMapping/>
  </p:clrMapOvr>
  <p:transition xmlns:p14="http://schemas.microsoft.com/office/powerpoint/2010/main">
    <p:fade/>
  </p:transition>
</p:sld>
</file>

<file path=ppt/theme/theme1.xml><?xml version="1.0" encoding="utf-8"?>
<a:theme xmlns:a="http://schemas.openxmlformats.org/drawingml/2006/main" name="BCH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5288</TotalTime>
  <Words>4235</Words>
  <Application>Microsoft Macintosh PowerPoint</Application>
  <PresentationFormat>On-screen Show (4:3)</PresentationFormat>
  <Paragraphs>406</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BCHT template</vt:lpstr>
      <vt:lpstr>Covered California: Competition in the Health Insurance Market?</vt:lpstr>
      <vt:lpstr>Overview </vt:lpstr>
      <vt:lpstr>Covered California Governance and Structure </vt:lpstr>
      <vt:lpstr>Covered California Active Purchaser Model</vt:lpstr>
      <vt:lpstr>Covered California 2014 Enrollment </vt:lpstr>
      <vt:lpstr>Covered California 2015 Enrollment </vt:lpstr>
      <vt:lpstr>Covered California Insurance Carriers  </vt:lpstr>
      <vt:lpstr>Covered California and the Individual Market  Premium Rate Increases</vt:lpstr>
      <vt:lpstr>PowerPoint Presentation</vt:lpstr>
      <vt:lpstr>Addressing Narrow Networks </vt:lpstr>
      <vt:lpstr>Covered California: The Impact of Provider and Health Plan Market Power on Premiums  Forthcoming in the Journal of Health Politics, Policy and Law</vt:lpstr>
      <vt:lpstr>Covered California: The Impact of Provider and Health Plan Market Power on Premiums </vt:lpstr>
      <vt:lpstr>PowerPoint Presentation</vt:lpstr>
      <vt:lpstr>PowerPoint Presentation</vt:lpstr>
      <vt:lpstr>Covered California: The Impact of Provider and Health Plan Market Power on Premiums </vt:lpstr>
      <vt:lpstr>Covered California: The Impact of Provider and Health Plan Market Power on Premiums </vt:lpstr>
      <vt:lpstr>6 Key Takeaways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INNOVATIONS IN PAYMENT AND CONTRACTING  Bundled Payments, Pay For Performance And New Contracting Arrangements And Organizational Forms</dc:title>
  <dc:creator>Margareta Brandt</dc:creator>
  <cp:lastModifiedBy>Kati Phillips</cp:lastModifiedBy>
  <cp:revision>194</cp:revision>
  <cp:lastPrinted>2015-02-15T02:45:31Z</cp:lastPrinted>
  <dcterms:created xsi:type="dcterms:W3CDTF">2014-09-27T06:59:53Z</dcterms:created>
  <dcterms:modified xsi:type="dcterms:W3CDTF">2015-02-17T22:33:16Z</dcterms:modified>
</cp:coreProperties>
</file>