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16"/>
  </p:notesMasterIdLst>
  <p:handoutMasterIdLst>
    <p:handoutMasterId r:id="rId17"/>
  </p:handoutMasterIdLst>
  <p:sldIdLst>
    <p:sldId id="327" r:id="rId2"/>
    <p:sldId id="343" r:id="rId3"/>
    <p:sldId id="374" r:id="rId4"/>
    <p:sldId id="375" r:id="rId5"/>
    <p:sldId id="382" r:id="rId6"/>
    <p:sldId id="351" r:id="rId7"/>
    <p:sldId id="356" r:id="rId8"/>
    <p:sldId id="352" r:id="rId9"/>
    <p:sldId id="383" r:id="rId10"/>
    <p:sldId id="357" r:id="rId11"/>
    <p:sldId id="369" r:id="rId12"/>
    <p:sldId id="353" r:id="rId13"/>
    <p:sldId id="354" r:id="rId14"/>
    <p:sldId id="32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2" autoAdjust="0"/>
    <p:restoredTop sz="86371" autoAdjust="0"/>
  </p:normalViewPr>
  <p:slideViewPr>
    <p:cSldViewPr>
      <p:cViewPr varScale="1">
        <p:scale>
          <a:sx n="96" d="100"/>
          <a:sy n="96" d="100"/>
        </p:scale>
        <p:origin x="-390" y="-90"/>
      </p:cViewPr>
      <p:guideLst>
        <p:guide orient="horz" pos="206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88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C16B254-F755-154D-86D8-705F3C585905}" type="datetimeFigureOut">
              <a:rPr lang="en-US" smtClean="0"/>
              <a:pPr/>
              <a:t>02/18/2015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70242358-85E2-2545-8677-79B1E11E6ECD}" type="datetimeFigureOut">
              <a:rPr lang="en-US" smtClean="0"/>
              <a:pPr/>
              <a:t>02/18/2015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7B898A01-842B-0042-9AB7-55364486B929}" type="slidenum">
              <a:rPr lang="en-US" smtClean="0"/>
              <a:pPr/>
              <a:t>‹#›</a:t>
            </a:fld>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a:defRPr/>
            </a:pPr>
            <a:fld id="{D1786E76-7794-488E-830D-7A707FEA64E5}" type="slidenum">
              <a:rPr lang="en-US" smtClean="0"/>
              <a:pPr>
                <a:defRPr/>
              </a:pPr>
              <a:t>3</a:t>
            </a:fld>
            <a:endParaRPr lang="en-US" dirty="0"/>
          </a:p>
        </p:txBody>
      </p:sp>
    </p:spTree>
    <p:extLst>
      <p:ext uri="{BB962C8B-B14F-4D97-AF65-F5344CB8AC3E}">
        <p14:creationId xmlns:p14="http://schemas.microsoft.com/office/powerpoint/2010/main" val="115314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1786E76-7794-488E-830D-7A707FEA64E5}"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1100"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66900A-47EE-462C-ADE6-D93F550D5ACA}" type="slidenum">
              <a:rPr lang="en-US" smtClean="0"/>
              <a:pPr/>
              <a:t>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890844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74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0C9D48E-3480-4C0E-A739-441A209EE4D0}" type="slidenum">
              <a:rPr lang="en-US"/>
              <a:pPr>
                <a:defRPr/>
              </a:pPr>
              <a:t>‹#›</a:t>
            </a:fld>
            <a:endParaRPr lang="en-US" dirty="0"/>
          </a:p>
        </p:txBody>
      </p:sp>
    </p:spTree>
    <p:extLst>
      <p:ext uri="{BB962C8B-B14F-4D97-AF65-F5344CB8AC3E}">
        <p14:creationId xmlns:p14="http://schemas.microsoft.com/office/powerpoint/2010/main" val="4092524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649506" y="1992313"/>
            <a:ext cx="5943600" cy="267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2"/>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a:t>
            </a:fld>
            <a:endParaRPr lang="en-US" dirty="0"/>
          </a:p>
        </p:txBody>
      </p:sp>
    </p:spTree>
    <p:extLst>
      <p:ext uri="{BB962C8B-B14F-4D97-AF65-F5344CB8AC3E}">
        <p14:creationId xmlns:p14="http://schemas.microsoft.com/office/powerpoint/2010/main" val="30831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38418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2" name="Date Placeholder 1"/>
          <p:cNvSpPr>
            <a:spLocks noGrp="1"/>
          </p:cNvSpPr>
          <p:nvPr>
            <p:ph type="dt" sz="half" idx="12"/>
          </p:nvPr>
        </p:nvSpPr>
        <p:spPr/>
        <p:txBody>
          <a:bodyPr/>
          <a:lstStyle/>
          <a:p>
            <a:endParaRPr lang="en-US" dirty="0"/>
          </a:p>
        </p:txBody>
      </p:sp>
      <p:sp>
        <p:nvSpPr>
          <p:cNvPr id="3" name="Slide Number Placeholder 2"/>
          <p:cNvSpPr>
            <a:spLocks noGrp="1"/>
          </p:cNvSpPr>
          <p:nvPr>
            <p:ph type="sldNum" sz="quarter" idx="13"/>
          </p:nvPr>
        </p:nvSpPr>
        <p:spPr/>
        <p:txBody>
          <a:bodyPr/>
          <a:lstStyle/>
          <a:p>
            <a:fld id="{E8555075-F7D8-774D-92CE-0FFE5404D32F}" type="slidenum">
              <a:rPr lang="en-US" smtClean="0"/>
              <a:pPr/>
              <a:t>‹#›</a:t>
            </a:fld>
            <a:endParaRPr lang="en-US"/>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1" r:id="rId7"/>
    <p:sldLayoutId id="2147483802" r:id="rId8"/>
    <p:sldLayoutId id="2147483806" r:id="rId9"/>
    <p:sldLayoutId id="2147483803" r:id="rId10"/>
    <p:sldLayoutId id="2147483804" r:id="rId11"/>
    <p:sldLayoutId id="2147483805" r:id="rId12"/>
    <p:sldLayoutId id="2147483807" r:id="rId13"/>
    <p:sldLayoutId id="2147483808" r:id="rId14"/>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cms.gov/sharedsavingsprogram" TargetMode="External"/><Relationship Id="rId2" Type="http://schemas.openxmlformats.org/officeDocument/2006/relationships/hyperlink" Target="mailto:ACO@cms.hhs.gov"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ftc.gov/tips-advice/competition-guidance/industry-guidance/health-care/accountable-care-organization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oig.hhs.gov/compliance/accountable-care-organizations/" TargetMode="External"/><Relationship Id="rId4" Type="http://schemas.openxmlformats.org/officeDocument/2006/relationships/hyperlink" Target="http://www.irs.gov/uac/Tax-Exempt-Organizations-Participating-in-the-Medicare-Shared-Savings-Program-through-Accountable-Care-Organization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Shared Savings Program</a:t>
            </a:r>
            <a:endParaRPr lang="en-US" dirty="0"/>
          </a:p>
        </p:txBody>
      </p:sp>
      <p:sp>
        <p:nvSpPr>
          <p:cNvPr id="4" name="Text Placeholder 3"/>
          <p:cNvSpPr>
            <a:spLocks noGrp="1"/>
          </p:cNvSpPr>
          <p:nvPr>
            <p:ph type="body" sz="quarter" idx="11"/>
          </p:nvPr>
        </p:nvSpPr>
        <p:spPr>
          <a:xfrm>
            <a:off x="5715000" y="4267200"/>
            <a:ext cx="3276600" cy="2286000"/>
          </a:xfrm>
        </p:spPr>
        <p:txBody>
          <a:bodyPr>
            <a:normAutofit/>
          </a:bodyPr>
          <a:lstStyle/>
          <a:p>
            <a:r>
              <a:rPr lang="en-US" sz="2000" dirty="0" smtClean="0"/>
              <a:t>Terri L. Postma, MD, CHCQM</a:t>
            </a:r>
          </a:p>
          <a:p>
            <a:r>
              <a:rPr lang="en-US" sz="1600" dirty="0" smtClean="0"/>
              <a:t>Medical Officer </a:t>
            </a:r>
          </a:p>
          <a:p>
            <a:r>
              <a:rPr lang="en-US" sz="1200" dirty="0" smtClean="0"/>
              <a:t>Performance-Based Payment Policy </a:t>
            </a:r>
            <a:r>
              <a:rPr lang="en-US" sz="1200" dirty="0"/>
              <a:t>Group, Center for </a:t>
            </a:r>
            <a:r>
              <a:rPr lang="en-US" sz="1200" dirty="0" smtClean="0"/>
              <a:t>Medicare, </a:t>
            </a:r>
          </a:p>
          <a:p>
            <a:r>
              <a:rPr lang="en-US" sz="1200" dirty="0" smtClean="0"/>
              <a:t>Centers for Medicare &amp; Medicaid Services (CMS),</a:t>
            </a:r>
          </a:p>
          <a:p>
            <a:r>
              <a:rPr lang="en-US" sz="1200" dirty="0" smtClean="0"/>
              <a:t>Department of Health and Human Services</a:t>
            </a:r>
            <a:endParaRPr lang="en-US" dirty="0"/>
          </a:p>
          <a:p>
            <a:endParaRPr lang="en-US" sz="1200" dirty="0" smtClean="0"/>
          </a:p>
          <a:p>
            <a:r>
              <a:rPr lang="en-US" sz="1200" dirty="0" smtClean="0"/>
              <a:t>February </a:t>
            </a:r>
            <a:r>
              <a:rPr lang="en-US" sz="1200" dirty="0" smtClean="0"/>
              <a:t>25, </a:t>
            </a:r>
            <a:r>
              <a:rPr lang="en-US" sz="1200" dirty="0" smtClean="0"/>
              <a:t>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Signs of Success – Improving Care</a:t>
            </a:r>
            <a:endParaRPr lang="en-US" dirty="0"/>
          </a:p>
        </p:txBody>
      </p:sp>
      <p:sp>
        <p:nvSpPr>
          <p:cNvPr id="8" name="Text Placeholder 2"/>
          <p:cNvSpPr txBox="1">
            <a:spLocks/>
          </p:cNvSpPr>
          <p:nvPr/>
        </p:nvSpPr>
        <p:spPr>
          <a:xfrm>
            <a:off x="152400" y="1676400"/>
            <a:ext cx="88392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2400" dirty="0" smtClean="0"/>
              <a:t>ACOs are engaging in a variety of innovative care coordination and practice redesign activities with local providers in their communities.</a:t>
            </a:r>
          </a:p>
          <a:p>
            <a:pPr>
              <a:spcBef>
                <a:spcPts val="1200"/>
              </a:spcBef>
            </a:pPr>
            <a:r>
              <a:rPr lang="en-US" sz="2400" dirty="0" smtClean="0"/>
              <a:t>ACOs are using medial record and Medicare claims data to assist them in redesigning care and monitoring their performance. </a:t>
            </a:r>
          </a:p>
          <a:p>
            <a:pPr>
              <a:spcBef>
                <a:spcPts val="1200"/>
              </a:spcBef>
            </a:pPr>
            <a:r>
              <a:rPr lang="en-US" sz="2400" dirty="0" smtClean="0"/>
              <a:t>ACOs identified physician engagement, patient engagement, care transitions, and post-acute care as key issues and are working on strategies to improve in these areas.</a:t>
            </a:r>
          </a:p>
          <a:p>
            <a:endParaRPr lang="en-US" sz="2400" dirty="0"/>
          </a:p>
        </p:txBody>
      </p:sp>
      <p:sp>
        <p:nvSpPr>
          <p:cNvPr id="2" name="Slide Number Placeholder 1"/>
          <p:cNvSpPr>
            <a:spLocks noGrp="1"/>
          </p:cNvSpPr>
          <p:nvPr>
            <p:ph type="sldNum" sz="quarter" idx="11"/>
          </p:nvPr>
        </p:nvSpPr>
        <p:spPr/>
        <p:txBody>
          <a:bodyPr/>
          <a:lstStyle/>
          <a:p>
            <a:fld id="{E8555075-F7D8-774D-92CE-0FFE5404D32F}" type="slidenum">
              <a:rPr lang="en-US" smtClean="0"/>
              <a:pPr/>
              <a:t>10</a:t>
            </a:fld>
            <a:endParaRPr lang="en-US"/>
          </a:p>
        </p:txBody>
      </p:sp>
    </p:spTree>
    <p:extLst>
      <p:ext uri="{BB962C8B-B14F-4D97-AF65-F5344CB8AC3E}">
        <p14:creationId xmlns:p14="http://schemas.microsoft.com/office/powerpoint/2010/main" val="21954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Lessons Learned – </a:t>
            </a:r>
            <a:br>
              <a:rPr lang="en-US" dirty="0" smtClean="0"/>
            </a:br>
            <a:r>
              <a:rPr lang="en-US" dirty="0" smtClean="0"/>
              <a:t>Medicare Shared Savings Program</a:t>
            </a:r>
            <a:endParaRPr lang="en-US" dirty="0"/>
          </a:p>
        </p:txBody>
      </p:sp>
      <p:sp>
        <p:nvSpPr>
          <p:cNvPr id="8" name="Text Placeholder 2"/>
          <p:cNvSpPr txBox="1">
            <a:spLocks/>
          </p:cNvSpPr>
          <p:nvPr/>
        </p:nvSpPr>
        <p:spPr>
          <a:xfrm>
            <a:off x="152400" y="1676400"/>
            <a:ext cx="8839200" cy="5105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Importance of strong clinical leadership</a:t>
            </a:r>
          </a:p>
          <a:p>
            <a:r>
              <a:rPr lang="en-US" sz="2800" dirty="0"/>
              <a:t>Communication and transparency</a:t>
            </a:r>
          </a:p>
          <a:p>
            <a:r>
              <a:rPr lang="en-US" sz="2800" dirty="0"/>
              <a:t>Practice redesign</a:t>
            </a:r>
          </a:p>
          <a:p>
            <a:r>
              <a:rPr lang="en-US" sz="2800" dirty="0"/>
              <a:t>Innovative care coordination</a:t>
            </a:r>
          </a:p>
          <a:p>
            <a:r>
              <a:rPr lang="en-US" sz="2800" dirty="0"/>
              <a:t>The value of data and dashboards</a:t>
            </a:r>
          </a:p>
          <a:p>
            <a:r>
              <a:rPr lang="en-US" sz="2800" dirty="0"/>
              <a:t>Pick a few things to improve </a:t>
            </a:r>
            <a:r>
              <a:rPr lang="en-US" sz="2800" dirty="0" smtClean="0"/>
              <a:t>first, then build </a:t>
            </a:r>
            <a:r>
              <a:rPr lang="en-US" sz="2800" dirty="0"/>
              <a:t>on success</a:t>
            </a:r>
          </a:p>
          <a:p>
            <a:pPr marL="0" indent="0">
              <a:buNone/>
            </a:pPr>
            <a:endParaRPr lang="en-US" sz="2400" dirty="0"/>
          </a:p>
        </p:txBody>
      </p:sp>
      <p:sp>
        <p:nvSpPr>
          <p:cNvPr id="2" name="Slide Number Placeholder 1"/>
          <p:cNvSpPr>
            <a:spLocks noGrp="1"/>
          </p:cNvSpPr>
          <p:nvPr>
            <p:ph type="sldNum" sz="quarter" idx="11"/>
          </p:nvPr>
        </p:nvSpPr>
        <p:spPr/>
        <p:txBody>
          <a:bodyPr/>
          <a:lstStyle/>
          <a:p>
            <a:fld id="{E8555075-F7D8-774D-92CE-0FFE5404D32F}" type="slidenum">
              <a:rPr lang="en-US" smtClean="0"/>
              <a:pPr/>
              <a:t>11</a:t>
            </a:fld>
            <a:endParaRPr lang="en-US"/>
          </a:p>
        </p:txBody>
      </p:sp>
    </p:spTree>
    <p:extLst>
      <p:ext uri="{BB962C8B-B14F-4D97-AF65-F5344CB8AC3E}">
        <p14:creationId xmlns:p14="http://schemas.microsoft.com/office/powerpoint/2010/main" val="340029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Looking Ahead</a:t>
            </a:r>
            <a:endParaRPr lang="en-US" dirty="0"/>
          </a:p>
        </p:txBody>
      </p:sp>
      <p:sp>
        <p:nvSpPr>
          <p:cNvPr id="2" name="Content Placeholder 1"/>
          <p:cNvSpPr>
            <a:spLocks noGrp="1"/>
          </p:cNvSpPr>
          <p:nvPr>
            <p:ph idx="1"/>
          </p:nvPr>
        </p:nvSpPr>
        <p:spPr/>
        <p:txBody>
          <a:bodyPr>
            <a:normAutofit/>
          </a:bodyPr>
          <a:lstStyle/>
          <a:p>
            <a:r>
              <a:rPr lang="en-US" dirty="0" smtClean="0"/>
              <a:t>New group of Medicare Shared Savings Program ACOs started January 1, 2015.</a:t>
            </a:r>
          </a:p>
          <a:p>
            <a:r>
              <a:rPr lang="en-US" dirty="0" smtClean="0"/>
              <a:t>New groups will start January 1, 2016.</a:t>
            </a:r>
          </a:p>
          <a:p>
            <a:r>
              <a:rPr lang="en-US" dirty="0" smtClean="0"/>
              <a:t>Seeking comment on proposed rule changes (due Feb 6, 2015)</a:t>
            </a:r>
          </a:p>
        </p:txBody>
      </p:sp>
      <p:sp>
        <p:nvSpPr>
          <p:cNvPr id="3" name="Slide Number Placeholder 2"/>
          <p:cNvSpPr>
            <a:spLocks noGrp="1"/>
          </p:cNvSpPr>
          <p:nvPr>
            <p:ph type="sldNum" sz="quarter" idx="11"/>
          </p:nvPr>
        </p:nvSpPr>
        <p:spPr/>
        <p:txBody>
          <a:bodyPr/>
          <a:lstStyle/>
          <a:p>
            <a:fld id="{E8555075-F7D8-774D-92CE-0FFE5404D32F}" type="slidenum">
              <a:rPr lang="en-US" smtClean="0"/>
              <a:pPr/>
              <a:t>12</a:t>
            </a:fld>
            <a:endParaRPr lang="en-US"/>
          </a:p>
        </p:txBody>
      </p:sp>
    </p:spTree>
    <p:extLst>
      <p:ext uri="{BB962C8B-B14F-4D97-AF65-F5344CB8AC3E}">
        <p14:creationId xmlns:p14="http://schemas.microsoft.com/office/powerpoint/2010/main" val="107962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CMS Vision</a:t>
            </a:r>
            <a:endParaRPr lang="en-US" dirty="0"/>
          </a:p>
        </p:txBody>
      </p:sp>
      <p:sp>
        <p:nvSpPr>
          <p:cNvPr id="2" name="Content Placeholder 1"/>
          <p:cNvSpPr>
            <a:spLocks noGrp="1"/>
          </p:cNvSpPr>
          <p:nvPr>
            <p:ph idx="1"/>
          </p:nvPr>
        </p:nvSpPr>
        <p:spPr/>
        <p:txBody>
          <a:bodyPr>
            <a:normAutofit fontScale="70000" lnSpcReduction="20000"/>
          </a:bodyPr>
          <a:lstStyle/>
          <a:p>
            <a:pPr>
              <a:spcBef>
                <a:spcPts val="0"/>
              </a:spcBef>
              <a:spcAft>
                <a:spcPts val="1800"/>
              </a:spcAft>
            </a:pPr>
            <a:r>
              <a:rPr lang="en-US" kern="0" dirty="0">
                <a:solidFill>
                  <a:sysClr val="windowText" lastClr="000000"/>
                </a:solidFill>
              </a:rPr>
              <a:t>Retain and increase the number of ACOs operating in the program</a:t>
            </a:r>
          </a:p>
          <a:p>
            <a:pPr>
              <a:spcBef>
                <a:spcPts val="0"/>
              </a:spcBef>
              <a:spcAft>
                <a:spcPts val="1800"/>
              </a:spcAft>
            </a:pPr>
            <a:r>
              <a:rPr lang="en-US" kern="0" dirty="0">
                <a:solidFill>
                  <a:sysClr val="windowText" lastClr="000000"/>
                </a:solidFill>
              </a:rPr>
              <a:t>Gradually </a:t>
            </a:r>
            <a:r>
              <a:rPr lang="en-US" kern="0" dirty="0" smtClean="0">
                <a:solidFill>
                  <a:sysClr val="windowText" lastClr="000000"/>
                </a:solidFill>
              </a:rPr>
              <a:t>shift </a:t>
            </a:r>
            <a:r>
              <a:rPr lang="en-US" kern="0" dirty="0">
                <a:solidFill>
                  <a:sysClr val="windowText" lastClr="000000"/>
                </a:solidFill>
              </a:rPr>
              <a:t>more organizations to higher </a:t>
            </a:r>
            <a:r>
              <a:rPr lang="en-US" kern="0" dirty="0" err="1" smtClean="0">
                <a:solidFill>
                  <a:sysClr val="windowText" lastClr="000000"/>
                </a:solidFill>
              </a:rPr>
              <a:t>performance-based</a:t>
            </a:r>
            <a:r>
              <a:rPr lang="en-US" kern="0" dirty="0" smtClean="0">
                <a:solidFill>
                  <a:sysClr val="windowText" lastClr="000000"/>
                </a:solidFill>
              </a:rPr>
              <a:t> risk </a:t>
            </a:r>
            <a:r>
              <a:rPr lang="en-US" kern="0" dirty="0">
                <a:solidFill>
                  <a:sysClr val="windowText" lastClr="000000"/>
                </a:solidFill>
              </a:rPr>
              <a:t>tracks</a:t>
            </a:r>
          </a:p>
          <a:p>
            <a:pPr>
              <a:spcBef>
                <a:spcPts val="0"/>
              </a:spcBef>
              <a:spcAft>
                <a:spcPts val="1800"/>
              </a:spcAft>
            </a:pPr>
            <a:r>
              <a:rPr lang="en-US" kern="0" dirty="0">
                <a:solidFill>
                  <a:sysClr val="windowText" lastClr="000000"/>
                </a:solidFill>
              </a:rPr>
              <a:t>Use </a:t>
            </a:r>
            <a:r>
              <a:rPr lang="en-US" kern="0" dirty="0" smtClean="0">
                <a:solidFill>
                  <a:sysClr val="windowText" lastClr="000000"/>
                </a:solidFill>
              </a:rPr>
              <a:t>CMS Innovation Center authority </a:t>
            </a:r>
            <a:r>
              <a:rPr lang="en-US" kern="0" dirty="0">
                <a:solidFill>
                  <a:sysClr val="windowText" lastClr="000000"/>
                </a:solidFill>
              </a:rPr>
              <a:t>to test the next generation of ACOs</a:t>
            </a:r>
          </a:p>
          <a:p>
            <a:pPr>
              <a:spcBef>
                <a:spcPts val="0"/>
              </a:spcBef>
              <a:spcAft>
                <a:spcPts val="1800"/>
              </a:spcAft>
            </a:pPr>
            <a:r>
              <a:rPr lang="en-US" kern="0" dirty="0">
                <a:solidFill>
                  <a:sysClr val="windowText" lastClr="000000"/>
                </a:solidFill>
              </a:rPr>
              <a:t>Foster environment for providers to work together to improve care through better information and data sharing, and better engagement of physicians and patients</a:t>
            </a:r>
          </a:p>
          <a:p>
            <a:pPr>
              <a:spcBef>
                <a:spcPts val="0"/>
              </a:spcBef>
              <a:spcAft>
                <a:spcPts val="1800"/>
              </a:spcAft>
            </a:pPr>
            <a:r>
              <a:rPr lang="en-US" kern="0" dirty="0">
                <a:solidFill>
                  <a:sysClr val="windowText" lastClr="000000"/>
                </a:solidFill>
              </a:rPr>
              <a:t>Provide a forum for sharing learnings to identify strategies that are working well and identify areas for </a:t>
            </a:r>
            <a:r>
              <a:rPr lang="en-US" kern="0" dirty="0" smtClean="0">
                <a:solidFill>
                  <a:sysClr val="windowText" lastClr="000000"/>
                </a:solidFill>
              </a:rPr>
              <a:t>improvement</a:t>
            </a:r>
            <a:endParaRPr lang="en-US" kern="0" dirty="0">
              <a:solidFill>
                <a:sysClr val="windowText" lastClr="000000"/>
              </a:solidFill>
            </a:endParaRPr>
          </a:p>
        </p:txBody>
      </p:sp>
      <p:sp>
        <p:nvSpPr>
          <p:cNvPr id="3" name="Slide Number Placeholder 2"/>
          <p:cNvSpPr>
            <a:spLocks noGrp="1"/>
          </p:cNvSpPr>
          <p:nvPr>
            <p:ph type="sldNum" sz="quarter" idx="11"/>
          </p:nvPr>
        </p:nvSpPr>
        <p:spPr/>
        <p:txBody>
          <a:bodyPr/>
          <a:lstStyle/>
          <a:p>
            <a:fld id="{E8555075-F7D8-774D-92CE-0FFE5404D32F}" type="slidenum">
              <a:rPr lang="en-US" smtClean="0"/>
              <a:pPr/>
              <a:t>13</a:t>
            </a:fld>
            <a:endParaRPr lang="en-US"/>
          </a:p>
        </p:txBody>
      </p:sp>
    </p:spTree>
    <p:extLst>
      <p:ext uri="{BB962C8B-B14F-4D97-AF65-F5344CB8AC3E}">
        <p14:creationId xmlns:p14="http://schemas.microsoft.com/office/powerpoint/2010/main" val="3167293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Content Placeholder 3"/>
          <p:cNvSpPr>
            <a:spLocks noGrp="1"/>
          </p:cNvSpPr>
          <p:nvPr>
            <p:ph idx="1"/>
          </p:nvPr>
        </p:nvSpPr>
        <p:spPr/>
        <p:txBody>
          <a:bodyPr/>
          <a:lstStyle/>
          <a:p>
            <a:r>
              <a:rPr lang="en-US" dirty="0" smtClean="0"/>
              <a:t>Contact:</a:t>
            </a:r>
          </a:p>
          <a:p>
            <a:pPr lvl="1"/>
            <a:r>
              <a:rPr lang="en-US" dirty="0" smtClean="0">
                <a:hlinkClick r:id="rId2"/>
              </a:rPr>
              <a:t>ACO@cms.hhs.gov</a:t>
            </a:r>
            <a:r>
              <a:rPr lang="en-US" dirty="0" smtClean="0"/>
              <a:t> </a:t>
            </a:r>
          </a:p>
          <a:p>
            <a:r>
              <a:rPr lang="en-US" dirty="0" smtClean="0"/>
              <a:t>For more information, visit the Medicare Shared Savings Program website:</a:t>
            </a:r>
          </a:p>
          <a:p>
            <a:pPr lvl="1">
              <a:spcBef>
                <a:spcPts val="0"/>
              </a:spcBef>
              <a:spcAft>
                <a:spcPts val="1200"/>
              </a:spcAft>
            </a:pPr>
            <a:r>
              <a:rPr lang="en-US" dirty="0" smtClean="0">
                <a:hlinkClick r:id="rId3"/>
              </a:rPr>
              <a:t>www.cms.gov/sharedsavingsprogram</a:t>
            </a:r>
            <a:r>
              <a:rPr lang="en-US" dirty="0" smtClean="0"/>
              <a:t> </a:t>
            </a:r>
          </a:p>
          <a:p>
            <a:pPr marL="457200" lvl="1" indent="0">
              <a:spcBef>
                <a:spcPts val="0"/>
              </a:spcBef>
              <a:spcAft>
                <a:spcPts val="1200"/>
              </a:spcAft>
              <a:buNone/>
            </a:pPr>
            <a:endParaRPr lang="en-US" dirty="0" smtClean="0"/>
          </a:p>
          <a:p>
            <a:pPr marL="0" indent="0">
              <a:buNone/>
            </a:pPr>
            <a:endParaRPr lang="en-US"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lstStyle/>
          <a:p>
            <a:pPr>
              <a:spcBef>
                <a:spcPts val="1200"/>
              </a:spcBef>
            </a:pPr>
            <a:r>
              <a:rPr lang="en-US" kern="0" dirty="0" smtClean="0"/>
              <a:t>Overview of the Shared Savings Program</a:t>
            </a:r>
            <a:endParaRPr lang="en-US" kern="0" dirty="0"/>
          </a:p>
          <a:p>
            <a:pPr>
              <a:spcBef>
                <a:spcPts val="1200"/>
              </a:spcBef>
            </a:pPr>
            <a:r>
              <a:rPr lang="en-US" kern="0" dirty="0">
                <a:solidFill>
                  <a:sysClr val="windowText" lastClr="000000"/>
                </a:solidFill>
              </a:rPr>
              <a:t>Observations from </a:t>
            </a:r>
            <a:r>
              <a:rPr lang="en-US" kern="0" dirty="0" smtClean="0">
                <a:solidFill>
                  <a:sysClr val="windowText" lastClr="000000"/>
                </a:solidFill>
              </a:rPr>
              <a:t>PY1 results</a:t>
            </a:r>
            <a:endParaRPr lang="en-US" kern="0" dirty="0">
              <a:solidFill>
                <a:sysClr val="windowText" lastClr="000000"/>
              </a:solidFill>
            </a:endParaRPr>
          </a:p>
          <a:p>
            <a:pPr>
              <a:spcBef>
                <a:spcPts val="1200"/>
              </a:spcBef>
            </a:pPr>
            <a:r>
              <a:rPr lang="en-US" kern="0" dirty="0">
                <a:solidFill>
                  <a:sysClr val="windowText" lastClr="000000"/>
                </a:solidFill>
              </a:rPr>
              <a:t>Looking </a:t>
            </a:r>
            <a:r>
              <a:rPr lang="en-US" kern="0" dirty="0" smtClean="0">
                <a:solidFill>
                  <a:sysClr val="windowText" lastClr="000000"/>
                </a:solidFill>
              </a:rPr>
              <a:t>ahead</a:t>
            </a:r>
            <a:endParaRPr lang="en-US" kern="0" dirty="0">
              <a:solidFill>
                <a:sysClr val="windowText" lastClr="000000"/>
              </a:solidFill>
            </a:endParaRPr>
          </a:p>
        </p:txBody>
      </p:sp>
      <p:sp>
        <p:nvSpPr>
          <p:cNvPr id="2" name="Slide Number Placeholder 1"/>
          <p:cNvSpPr>
            <a:spLocks noGrp="1"/>
          </p:cNvSpPr>
          <p:nvPr>
            <p:ph type="sldNum" sz="quarter" idx="11"/>
          </p:nvPr>
        </p:nvSpPr>
        <p:spPr/>
        <p:txBody>
          <a:bodyPr/>
          <a:lstStyle/>
          <a:p>
            <a:fld id="{E8555075-F7D8-774D-92CE-0FFE5404D32F}" type="slidenum">
              <a:rPr lang="en-US" smtClean="0"/>
              <a:pPr/>
              <a:t>2</a:t>
            </a:fld>
            <a:endParaRPr lang="en-US"/>
          </a:p>
        </p:txBody>
      </p:sp>
    </p:spTree>
    <p:extLst>
      <p:ext uri="{BB962C8B-B14F-4D97-AF65-F5344CB8AC3E}">
        <p14:creationId xmlns:p14="http://schemas.microsoft.com/office/powerpoint/2010/main" val="515753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latin typeface="+mj-lt"/>
              </a:rPr>
              <a:t>ACO Vision</a:t>
            </a:r>
            <a:endParaRPr lang="en-US" sz="3600" b="0" dirty="0">
              <a:latin typeface="+mj-lt"/>
            </a:endParaRPr>
          </a:p>
        </p:txBody>
      </p:sp>
      <p:sp>
        <p:nvSpPr>
          <p:cNvPr id="4" name="Content Placeholder 2"/>
          <p:cNvSpPr>
            <a:spLocks noGrp="1"/>
          </p:cNvSpPr>
          <p:nvPr>
            <p:ph idx="1"/>
          </p:nvPr>
        </p:nvSpPr>
        <p:spPr>
          <a:xfrm>
            <a:off x="457200" y="1717675"/>
            <a:ext cx="8229600" cy="4025900"/>
          </a:xfrm>
        </p:spPr>
        <p:txBody>
          <a:bodyPr>
            <a:normAutofit fontScale="85000" lnSpcReduction="20000"/>
          </a:bodyPr>
          <a:lstStyle/>
          <a:p>
            <a:pPr>
              <a:lnSpc>
                <a:spcPct val="110000"/>
              </a:lnSpc>
            </a:pPr>
            <a:r>
              <a:rPr lang="en-US" sz="2400" dirty="0" smtClean="0">
                <a:latin typeface="Arial" pitchFamily="34" charset="0"/>
                <a:ea typeface="ＭＳ Ｐゴシック" pitchFamily="34" charset="-128"/>
                <a:cs typeface="Arial" pitchFamily="34" charset="0"/>
              </a:rPr>
              <a:t>An ACO promotes seamless coordinated care</a:t>
            </a:r>
          </a:p>
          <a:p>
            <a:pPr lvl="1">
              <a:lnSpc>
                <a:spcPct val="110000"/>
              </a:lnSpc>
            </a:pPr>
            <a:r>
              <a:rPr lang="en-US" dirty="0" smtClean="0">
                <a:latin typeface="Arial" pitchFamily="34" charset="0"/>
                <a:ea typeface="ＭＳ Ｐゴシック" pitchFamily="34" charset="-128"/>
                <a:cs typeface="Arial" pitchFamily="34" charset="0"/>
              </a:rPr>
              <a:t>Puts the beneficiary and family at the center</a:t>
            </a:r>
          </a:p>
          <a:p>
            <a:pPr lvl="1">
              <a:lnSpc>
                <a:spcPct val="110000"/>
              </a:lnSpc>
            </a:pPr>
            <a:r>
              <a:rPr lang="en-US" dirty="0" smtClean="0">
                <a:latin typeface="Arial" pitchFamily="34" charset="0"/>
                <a:ea typeface="ＭＳ Ｐゴシック" pitchFamily="34" charset="-128"/>
                <a:cs typeface="Arial" pitchFamily="34" charset="0"/>
              </a:rPr>
              <a:t>Remembers patients over time and place</a:t>
            </a:r>
          </a:p>
          <a:p>
            <a:pPr lvl="1">
              <a:lnSpc>
                <a:spcPct val="110000"/>
              </a:lnSpc>
            </a:pPr>
            <a:r>
              <a:rPr lang="en-US" dirty="0" smtClean="0">
                <a:latin typeface="Arial" pitchFamily="34" charset="0"/>
                <a:ea typeface="ＭＳ Ｐゴシック" pitchFamily="34" charset="-128"/>
                <a:cs typeface="Arial" pitchFamily="34" charset="0"/>
              </a:rPr>
              <a:t>Attends carefully to care transitions</a:t>
            </a:r>
          </a:p>
          <a:p>
            <a:pPr lvl="1">
              <a:lnSpc>
                <a:spcPct val="110000"/>
              </a:lnSpc>
            </a:pPr>
            <a:r>
              <a:rPr lang="en-US" dirty="0" smtClean="0">
                <a:latin typeface="Arial" pitchFamily="34" charset="0"/>
                <a:ea typeface="ＭＳ Ｐゴシック" pitchFamily="34" charset="-128"/>
                <a:cs typeface="Arial" pitchFamily="34" charset="0"/>
              </a:rPr>
              <a:t>Manages resources carefully and respectfully</a:t>
            </a:r>
          </a:p>
          <a:p>
            <a:pPr lvl="1">
              <a:lnSpc>
                <a:spcPct val="110000"/>
              </a:lnSpc>
            </a:pPr>
            <a:r>
              <a:rPr lang="en-US" dirty="0" smtClean="0">
                <a:latin typeface="Arial" pitchFamily="34" charset="0"/>
                <a:ea typeface="ＭＳ Ｐゴシック" pitchFamily="34" charset="-128"/>
                <a:cs typeface="Arial" pitchFamily="34" charset="0"/>
              </a:rPr>
              <a:t>Proactively manages the beneficiary’s care</a:t>
            </a:r>
          </a:p>
          <a:p>
            <a:pPr lvl="1">
              <a:lnSpc>
                <a:spcPct val="110000"/>
              </a:lnSpc>
            </a:pPr>
            <a:r>
              <a:rPr lang="en-US" dirty="0" smtClean="0">
                <a:latin typeface="Arial" pitchFamily="34" charset="0"/>
                <a:ea typeface="ＭＳ Ｐゴシック" pitchFamily="34" charset="-128"/>
                <a:cs typeface="Arial" pitchFamily="34" charset="0"/>
              </a:rPr>
              <a:t>Evaluates data to improve care and patient outcomes</a:t>
            </a:r>
          </a:p>
          <a:p>
            <a:pPr lvl="1">
              <a:lnSpc>
                <a:spcPct val="110000"/>
              </a:lnSpc>
            </a:pPr>
            <a:r>
              <a:rPr lang="en-US" dirty="0" smtClean="0">
                <a:latin typeface="Arial" pitchFamily="34" charset="0"/>
                <a:ea typeface="ＭＳ Ｐゴシック" pitchFamily="34" charset="-128"/>
                <a:cs typeface="Arial" pitchFamily="34" charset="0"/>
              </a:rPr>
              <a:t>Innovates around better health, better care and lower growth in costs through improvement</a:t>
            </a:r>
          </a:p>
          <a:p>
            <a:pPr lvl="1">
              <a:lnSpc>
                <a:spcPct val="110000"/>
              </a:lnSpc>
            </a:pPr>
            <a:r>
              <a:rPr lang="en-US" dirty="0" smtClean="0">
                <a:latin typeface="Arial" pitchFamily="34" charset="0"/>
                <a:ea typeface="ＭＳ Ｐゴシック" pitchFamily="34" charset="-128"/>
                <a:cs typeface="Arial" pitchFamily="34" charset="0"/>
              </a:rPr>
              <a:t>Invests in team-based care and workforce </a:t>
            </a:r>
          </a:p>
        </p:txBody>
      </p:sp>
      <p:sp>
        <p:nvSpPr>
          <p:cNvPr id="5" name="Slide Number Placeholder 4"/>
          <p:cNvSpPr>
            <a:spLocks noGrp="1"/>
          </p:cNvSpPr>
          <p:nvPr>
            <p:ph type="sldNum" sz="quarter" idx="11"/>
          </p:nvPr>
        </p:nvSpPr>
        <p:spPr/>
        <p:txBody>
          <a:bodyPr/>
          <a:lstStyle/>
          <a:p>
            <a:pPr>
              <a:defRPr/>
            </a:pPr>
            <a:fld id="{737C3FDB-6140-4C97-B556-BD83328877B6}" type="slidenum">
              <a:rPr lang="en-US" smtClean="0"/>
              <a:pPr>
                <a:defRPr/>
              </a:pPr>
              <a:t>3</a:t>
            </a:fld>
            <a:endParaRPr lang="en-US" dirty="0"/>
          </a:p>
        </p:txBody>
      </p:sp>
    </p:spTree>
    <p:extLst>
      <p:ext uri="{BB962C8B-B14F-4D97-AF65-F5344CB8AC3E}">
        <p14:creationId xmlns:p14="http://schemas.microsoft.com/office/powerpoint/2010/main" val="13888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ll.gif"/>
          <p:cNvPicPr>
            <a:picLocks noChangeAspect="1"/>
          </p:cNvPicPr>
          <p:nvPr/>
        </p:nvPicPr>
        <p:blipFill>
          <a:blip r:embed="rId3"/>
          <a:stretch>
            <a:fillRect/>
          </a:stretch>
        </p:blipFill>
        <p:spPr>
          <a:xfrm>
            <a:off x="717017" y="1630528"/>
            <a:ext cx="4177133" cy="3893089"/>
          </a:xfrm>
          <a:prstGeom prst="rect">
            <a:avLst/>
          </a:prstGeom>
          <a:effectLst/>
        </p:spPr>
      </p:pic>
      <p:pic>
        <p:nvPicPr>
          <p:cNvPr id="12" name="Picture 11" descr="ball.gif"/>
          <p:cNvPicPr>
            <a:picLocks noChangeAspect="1"/>
          </p:cNvPicPr>
          <p:nvPr/>
        </p:nvPicPr>
        <p:blipFill>
          <a:blip r:embed="rId3"/>
          <a:stretch>
            <a:fillRect/>
          </a:stretch>
        </p:blipFill>
        <p:spPr>
          <a:xfrm>
            <a:off x="5854824" y="2548319"/>
            <a:ext cx="1935863" cy="1804225"/>
          </a:xfrm>
          <a:prstGeom prst="rect">
            <a:avLst/>
          </a:prstGeom>
          <a:effectLst/>
        </p:spPr>
      </p:pic>
      <p:sp>
        <p:nvSpPr>
          <p:cNvPr id="2" name="Title 1"/>
          <p:cNvSpPr>
            <a:spLocks noGrp="1"/>
          </p:cNvSpPr>
          <p:nvPr>
            <p:ph type="title"/>
          </p:nvPr>
        </p:nvSpPr>
        <p:spPr>
          <a:xfrm>
            <a:off x="0" y="0"/>
            <a:ext cx="9144000" cy="1142999"/>
          </a:xfrm>
        </p:spPr>
        <p:txBody>
          <a:bodyPr>
            <a:noAutofit/>
          </a:bodyPr>
          <a:lstStyle/>
          <a:p>
            <a:r>
              <a:rPr lang="en-US" sz="2400" b="0" dirty="0" smtClean="0">
                <a:latin typeface="+mj-lt"/>
              </a:rPr>
              <a:t>CMS’s ACO Strategy:  Creating Multiple Pathways with Constant Learning and Improving</a:t>
            </a:r>
            <a:endParaRPr lang="en-US" sz="2400" b="0" dirty="0">
              <a:latin typeface="+mj-lt"/>
            </a:endParaRPr>
          </a:p>
        </p:txBody>
      </p:sp>
      <p:sp>
        <p:nvSpPr>
          <p:cNvPr id="3" name="Oval 2"/>
          <p:cNvSpPr/>
          <p:nvPr/>
        </p:nvSpPr>
        <p:spPr>
          <a:xfrm>
            <a:off x="1243584" y="2011007"/>
            <a:ext cx="3022600" cy="2959100"/>
          </a:xfrm>
          <a:prstGeom prst="ellipse">
            <a:avLst/>
          </a:prstGeom>
          <a:noFill/>
          <a:ln>
            <a:noFill/>
          </a:ln>
          <a:effectLst>
            <a:outerShdw blurRad="127000" dist="254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effectLst>
                  <a:outerShdw blurRad="38100" dist="50800" dir="2700000" algn="tl">
                    <a:srgbClr val="000000"/>
                  </a:outerShdw>
                </a:effectLst>
                <a:latin typeface="Arial"/>
                <a:cs typeface="Arial"/>
              </a:rPr>
              <a:t>MSSP: </a:t>
            </a:r>
            <a:br>
              <a:rPr lang="en-US" sz="2400" dirty="0" smtClean="0">
                <a:solidFill>
                  <a:schemeClr val="bg1"/>
                </a:solidFill>
                <a:effectLst>
                  <a:outerShdw blurRad="38100" dist="50800" dir="2700000" algn="tl">
                    <a:srgbClr val="000000"/>
                  </a:outerShdw>
                </a:effectLst>
                <a:latin typeface="Arial"/>
                <a:cs typeface="Arial"/>
              </a:rPr>
            </a:br>
            <a:r>
              <a:rPr lang="en-US" sz="2400" dirty="0" smtClean="0">
                <a:solidFill>
                  <a:schemeClr val="bg1"/>
                </a:solidFill>
                <a:effectLst>
                  <a:outerShdw blurRad="38100" dist="50800" dir="2700000" algn="tl">
                    <a:srgbClr val="000000"/>
                  </a:outerShdw>
                </a:effectLst>
                <a:latin typeface="Arial"/>
                <a:cs typeface="Arial"/>
              </a:rPr>
              <a:t>Track 1 </a:t>
            </a:r>
            <a:br>
              <a:rPr lang="en-US" sz="2400" dirty="0" smtClean="0">
                <a:solidFill>
                  <a:schemeClr val="bg1"/>
                </a:solidFill>
                <a:effectLst>
                  <a:outerShdw blurRad="38100" dist="50800" dir="2700000" algn="tl">
                    <a:srgbClr val="000000"/>
                  </a:outerShdw>
                </a:effectLst>
                <a:latin typeface="Arial"/>
                <a:cs typeface="Arial"/>
              </a:rPr>
            </a:br>
            <a:r>
              <a:rPr lang="en-US" sz="2400" dirty="0" smtClean="0">
                <a:solidFill>
                  <a:schemeClr val="bg1"/>
                </a:solidFill>
                <a:effectLst>
                  <a:outerShdw blurRad="38100" dist="50800" dir="2700000" algn="tl">
                    <a:srgbClr val="000000"/>
                  </a:outerShdw>
                </a:effectLst>
                <a:latin typeface="Arial"/>
                <a:cs typeface="Arial"/>
              </a:rPr>
              <a:t>&amp; Track 2</a:t>
            </a:r>
            <a:endParaRPr lang="en-US" sz="2400" dirty="0">
              <a:solidFill>
                <a:schemeClr val="bg1"/>
              </a:solidFill>
              <a:effectLst>
                <a:outerShdw blurRad="38100" dist="50800" dir="2700000" algn="tl">
                  <a:srgbClr val="000000"/>
                </a:outerShdw>
              </a:effectLst>
              <a:latin typeface="Arial"/>
              <a:cs typeface="Arial"/>
            </a:endParaRPr>
          </a:p>
        </p:txBody>
      </p:sp>
      <p:sp>
        <p:nvSpPr>
          <p:cNvPr id="5" name="TextBox 4"/>
          <p:cNvSpPr txBox="1"/>
          <p:nvPr/>
        </p:nvSpPr>
        <p:spPr>
          <a:xfrm>
            <a:off x="1578356" y="5879627"/>
            <a:ext cx="2286000" cy="400110"/>
          </a:xfrm>
          <a:prstGeom prst="rect">
            <a:avLst/>
          </a:prstGeom>
          <a:solidFill>
            <a:srgbClr val="000ACC"/>
          </a:solidFill>
          <a:ln>
            <a:solidFill>
              <a:srgbClr val="0070C0"/>
            </a:solidFill>
          </a:ln>
        </p:spPr>
        <p:txBody>
          <a:bodyPr wrap="square" rtlCol="0">
            <a:spAutoFit/>
          </a:bodyPr>
          <a:lstStyle/>
          <a:p>
            <a:pPr algn="ctr"/>
            <a:r>
              <a:rPr lang="en-US" sz="2000" dirty="0" smtClean="0">
                <a:solidFill>
                  <a:schemeClr val="bg1"/>
                </a:solidFill>
              </a:rPr>
              <a:t>Advance</a:t>
            </a:r>
            <a:r>
              <a:rPr lang="en-US" dirty="0" smtClean="0">
                <a:solidFill>
                  <a:schemeClr val="bg1"/>
                </a:solidFill>
              </a:rPr>
              <a:t> </a:t>
            </a:r>
            <a:r>
              <a:rPr lang="en-US" sz="2000" dirty="0" smtClean="0">
                <a:solidFill>
                  <a:schemeClr val="bg1"/>
                </a:solidFill>
              </a:rPr>
              <a:t>Payment</a:t>
            </a:r>
            <a:endParaRPr lang="en-US" sz="2000" dirty="0">
              <a:solidFill>
                <a:schemeClr val="bg1"/>
              </a:solidFill>
            </a:endParaRPr>
          </a:p>
        </p:txBody>
      </p:sp>
      <p:sp>
        <p:nvSpPr>
          <p:cNvPr id="20" name="Oval 19"/>
          <p:cNvSpPr/>
          <p:nvPr/>
        </p:nvSpPr>
        <p:spPr>
          <a:xfrm>
            <a:off x="5841999" y="2532842"/>
            <a:ext cx="1973943" cy="18505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effectLst>
                  <a:outerShdw blurRad="38100" dist="50800" dir="2700000" algn="tl">
                    <a:srgbClr val="000000"/>
                  </a:outerShdw>
                </a:effectLst>
                <a:latin typeface="Arial"/>
                <a:cs typeface="Arial"/>
              </a:rPr>
              <a:t>Pioneer</a:t>
            </a:r>
          </a:p>
          <a:p>
            <a:pPr algn="ctr"/>
            <a:r>
              <a:rPr lang="en-US" sz="2400" dirty="0" smtClean="0">
                <a:solidFill>
                  <a:schemeClr val="bg1"/>
                </a:solidFill>
                <a:effectLst>
                  <a:outerShdw blurRad="38100" dist="50800" dir="2700000" algn="tl">
                    <a:srgbClr val="000000"/>
                  </a:outerShdw>
                </a:effectLst>
                <a:latin typeface="Arial"/>
                <a:cs typeface="Arial"/>
              </a:rPr>
              <a:t>ACO </a:t>
            </a:r>
          </a:p>
          <a:p>
            <a:pPr algn="ctr"/>
            <a:r>
              <a:rPr lang="en-US" sz="2400" dirty="0" smtClean="0">
                <a:solidFill>
                  <a:schemeClr val="bg1"/>
                </a:solidFill>
                <a:effectLst>
                  <a:outerShdw blurRad="38100" dist="50800" dir="2700000" algn="tl">
                    <a:srgbClr val="000000"/>
                  </a:outerShdw>
                </a:effectLst>
                <a:latin typeface="Arial"/>
                <a:cs typeface="Arial"/>
              </a:rPr>
              <a:t>Model</a:t>
            </a:r>
            <a:endParaRPr lang="en-US" sz="2400" dirty="0">
              <a:solidFill>
                <a:schemeClr val="bg1"/>
              </a:solidFill>
              <a:effectLst>
                <a:outerShdw blurRad="38100" dist="50800" dir="2700000" algn="tl">
                  <a:srgbClr val="000000"/>
                </a:outerShdw>
              </a:effectLst>
              <a:latin typeface="Arial"/>
              <a:cs typeface="Arial"/>
            </a:endParaRPr>
          </a:p>
        </p:txBody>
      </p:sp>
      <p:sp>
        <p:nvSpPr>
          <p:cNvPr id="8" name="Up Arrow 7"/>
          <p:cNvSpPr/>
          <p:nvPr/>
        </p:nvSpPr>
        <p:spPr>
          <a:xfrm>
            <a:off x="2607056" y="5368718"/>
            <a:ext cx="228600" cy="495808"/>
          </a:xfrm>
          <a:prstGeom prst="up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4826000" y="3086100"/>
            <a:ext cx="857504" cy="319532"/>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832096" y="3503168"/>
            <a:ext cx="857504" cy="319532"/>
          </a:xfrm>
          <a:prstGeom prst="lef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1"/>
          </p:nvPr>
        </p:nvSpPr>
        <p:spPr/>
        <p:txBody>
          <a:bodyPr/>
          <a:lstStyle/>
          <a:p>
            <a:pPr>
              <a:defRPr/>
            </a:pPr>
            <a:fld id="{737C3FDB-6140-4C97-B556-BD83328877B6}" type="slidenum">
              <a:rPr lang="en-US" smtClean="0"/>
              <a:pPr>
                <a:defRPr/>
              </a:pPr>
              <a:t>4</a:t>
            </a:fld>
            <a:endParaRPr lang="en-US" dirty="0"/>
          </a:p>
        </p:txBody>
      </p:sp>
    </p:spTree>
    <p:extLst>
      <p:ext uri="{BB962C8B-B14F-4D97-AF65-F5344CB8AC3E}">
        <p14:creationId xmlns:p14="http://schemas.microsoft.com/office/powerpoint/2010/main" val="417616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latin typeface="Calibri" pitchFamily="-108" charset="0"/>
                <a:ea typeface="ＭＳ Ｐゴシック" pitchFamily="34" charset="-128"/>
              </a:rPr>
              <a:t>Interagency Coordination</a:t>
            </a:r>
          </a:p>
        </p:txBody>
      </p:sp>
      <p:sp>
        <p:nvSpPr>
          <p:cNvPr id="2" name="TextBox 1"/>
          <p:cNvSpPr txBox="1"/>
          <p:nvPr/>
        </p:nvSpPr>
        <p:spPr>
          <a:xfrm>
            <a:off x="457200" y="1878224"/>
            <a:ext cx="8229600" cy="446276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Antitrust Agencies (FTC/DOJ):  </a:t>
            </a:r>
            <a:r>
              <a:rPr lang="en-US" sz="2000" dirty="0" smtClean="0">
                <a:latin typeface="Arial" panose="020B0604020202020204" pitchFamily="34" charset="0"/>
                <a:cs typeface="Arial" panose="020B0604020202020204" pitchFamily="34" charset="0"/>
              </a:rPr>
              <a:t>Antitrust Policy Statement</a:t>
            </a:r>
          </a:p>
          <a:p>
            <a:r>
              <a:rPr lang="en-US" sz="2000" dirty="0">
                <a:latin typeface="Arial" panose="020B0604020202020204" pitchFamily="34" charset="0"/>
                <a:cs typeface="Arial" panose="020B0604020202020204" pitchFamily="34" charset="0"/>
                <a:hlinkClick r:id="rId3"/>
              </a:rPr>
              <a:t>http://</a:t>
            </a:r>
            <a:r>
              <a:rPr lang="en-US" sz="2000" dirty="0" smtClean="0">
                <a:latin typeface="Arial" panose="020B0604020202020204" pitchFamily="34" charset="0"/>
                <a:cs typeface="Arial" panose="020B0604020202020204" pitchFamily="34" charset="0"/>
                <a:hlinkClick r:id="rId3"/>
              </a:rPr>
              <a:t>www.ftc.gov/tips-advice/competition-guidance/industry-guidance/health-care/accountable-care-organizations</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IRS:  </a:t>
            </a:r>
            <a:r>
              <a:rPr lang="en-US" sz="2000" dirty="0">
                <a:latin typeface="Arial" panose="020B0604020202020204" pitchFamily="34" charset="0"/>
                <a:cs typeface="Arial" panose="020B0604020202020204" pitchFamily="34" charset="0"/>
                <a:hlinkClick r:id="rId4"/>
              </a:rPr>
              <a:t>http://</a:t>
            </a:r>
            <a:r>
              <a:rPr lang="en-US" sz="2000" dirty="0" smtClean="0">
                <a:latin typeface="Arial" panose="020B0604020202020204" pitchFamily="34" charset="0"/>
                <a:cs typeface="Arial" panose="020B0604020202020204" pitchFamily="34" charset="0"/>
                <a:hlinkClick r:id="rId4"/>
              </a:rPr>
              <a:t>www.irs.gov/uac/Tax-Exempt-Organizations-Participating-in-the-Medicare-Shared-Savings-Program-through-Accountable-Care-Organizations</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OIG/CMS:  </a:t>
            </a:r>
            <a:r>
              <a:rPr lang="en-US" sz="2000" dirty="0" smtClean="0">
                <a:latin typeface="Arial" panose="020B0604020202020204" pitchFamily="34" charset="0"/>
                <a:cs typeface="Arial" panose="020B0604020202020204" pitchFamily="34" charset="0"/>
              </a:rPr>
              <a:t>Interim Final with Comment</a:t>
            </a:r>
          </a:p>
          <a:p>
            <a:r>
              <a:rPr lang="en-US" sz="2000" dirty="0">
                <a:latin typeface="Arial" panose="020B0604020202020204" pitchFamily="34" charset="0"/>
                <a:cs typeface="Arial" panose="020B0604020202020204" pitchFamily="34" charset="0"/>
                <a:hlinkClick r:id="rId5"/>
              </a:rPr>
              <a:t>http://oig.hhs.gov/compliance/accountable-care-organizations</a:t>
            </a:r>
            <a:r>
              <a:rPr lang="en-US" sz="2000" dirty="0" smtClean="0">
                <a:latin typeface="Arial" panose="020B0604020202020204" pitchFamily="34" charset="0"/>
                <a:cs typeface="Arial" panose="020B0604020202020204" pitchFamily="34" charset="0"/>
                <a:hlinkClick r:id="rId5"/>
              </a:rPr>
              <a:t>/</a:t>
            </a:r>
            <a:endParaRPr lang="en-US" sz="2000" dirty="0" smtClean="0">
              <a:latin typeface="Arial" panose="020B0604020202020204" pitchFamily="34" charset="0"/>
              <a:cs typeface="Arial" panose="020B0604020202020204" pitchFamily="34" charset="0"/>
            </a:endParaRPr>
          </a:p>
          <a:p>
            <a:endParaRPr lang="en-US" sz="2400" dirty="0" smtClean="0"/>
          </a:p>
          <a:p>
            <a:endParaRPr lang="en-US" sz="2000" dirty="0"/>
          </a:p>
          <a:p>
            <a:endParaRPr lang="en-US" sz="2000" dirty="0" smtClean="0"/>
          </a:p>
          <a:p>
            <a:endParaRPr lang="en-US" sz="2000" dirty="0"/>
          </a:p>
        </p:txBody>
      </p:sp>
    </p:spTree>
    <p:extLst>
      <p:ext uri="{BB962C8B-B14F-4D97-AF65-F5344CB8AC3E}">
        <p14:creationId xmlns:p14="http://schemas.microsoft.com/office/powerpoint/2010/main" val="375026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t>
            </a:r>
            <a:r>
              <a:rPr lang="en-US" dirty="0"/>
              <a:t>is Growing Rapidly</a:t>
            </a:r>
          </a:p>
        </p:txBody>
      </p:sp>
      <p:sp>
        <p:nvSpPr>
          <p:cNvPr id="4" name="Rectangle 3"/>
          <p:cNvSpPr/>
          <p:nvPr/>
        </p:nvSpPr>
        <p:spPr>
          <a:xfrm>
            <a:off x="152400" y="1676400"/>
            <a:ext cx="8610600" cy="2400657"/>
          </a:xfrm>
          <a:prstGeom prst="rect">
            <a:avLst/>
          </a:prstGeom>
        </p:spPr>
        <p:txBody>
          <a:bodyPr wrap="square">
            <a:spAutoFit/>
          </a:bodyPr>
          <a:lstStyle/>
          <a:p>
            <a:pPr marL="285750" indent="-285750">
              <a:spcAft>
                <a:spcPts val="1800"/>
              </a:spcAft>
              <a:buFont typeface="Arial" panose="020B0604020202020204" pitchFamily="34" charset="0"/>
              <a:buChar char="•"/>
            </a:pPr>
            <a:r>
              <a:rPr lang="en-US" sz="2400" dirty="0" smtClean="0"/>
              <a:t>405 ACOs </a:t>
            </a:r>
            <a:r>
              <a:rPr lang="en-US" sz="2400" dirty="0"/>
              <a:t>have been established, including </a:t>
            </a:r>
            <a:r>
              <a:rPr lang="en-US" sz="2400" dirty="0" smtClean="0"/>
              <a:t>89 </a:t>
            </a:r>
            <a:r>
              <a:rPr lang="en-US" sz="2400" dirty="0"/>
              <a:t>new Shared Savings ACOs for </a:t>
            </a:r>
            <a:r>
              <a:rPr lang="en-US" sz="2400" dirty="0" smtClean="0"/>
              <a:t>2015</a:t>
            </a:r>
            <a:endParaRPr lang="en-US" sz="2400" dirty="0"/>
          </a:p>
          <a:p>
            <a:pPr marL="285750" indent="-285750">
              <a:spcAft>
                <a:spcPts val="1800"/>
              </a:spcAft>
              <a:buFont typeface="Arial" panose="020B0604020202020204" pitchFamily="34" charset="0"/>
              <a:buChar char="•"/>
            </a:pPr>
            <a:r>
              <a:rPr lang="en-US" sz="2400" dirty="0" smtClean="0"/>
              <a:t>7.2 </a:t>
            </a:r>
            <a:r>
              <a:rPr lang="en-US" sz="2400" dirty="0"/>
              <a:t>million assigned beneficiaries in 47 states, plus DC and </a:t>
            </a:r>
            <a:r>
              <a:rPr lang="en-US" sz="2400" dirty="0" smtClean="0"/>
              <a:t>PR</a:t>
            </a:r>
          </a:p>
          <a:p>
            <a:pPr marL="285750" indent="-285750">
              <a:spcAft>
                <a:spcPts val="1800"/>
              </a:spcAft>
              <a:buFont typeface="Arial" panose="020B0604020202020204" pitchFamily="34" charset="0"/>
              <a:buChar char="•"/>
            </a:pPr>
            <a:r>
              <a:rPr lang="en-US" sz="2400" dirty="0" smtClean="0"/>
              <a:t>CMS expects continued growth in the Shared Savings Program in 2016 and annually thereafter.</a:t>
            </a:r>
            <a:endParaRPr lang="en-US" sz="2400" dirty="0"/>
          </a:p>
        </p:txBody>
      </p:sp>
      <p:sp>
        <p:nvSpPr>
          <p:cNvPr id="3" name="Slide Number Placeholder 2"/>
          <p:cNvSpPr>
            <a:spLocks noGrp="1"/>
          </p:cNvSpPr>
          <p:nvPr>
            <p:ph type="sldNum" sz="quarter" idx="11"/>
          </p:nvPr>
        </p:nvSpPr>
        <p:spPr/>
        <p:txBody>
          <a:bodyPr/>
          <a:lstStyle/>
          <a:p>
            <a:fld id="{E8555075-F7D8-774D-92CE-0FFE5404D32F}" type="slidenum">
              <a:rPr lang="en-US" smtClean="0"/>
              <a:pPr/>
              <a:t>6</a:t>
            </a:fld>
            <a:endParaRPr lang="en-US"/>
          </a:p>
        </p:txBody>
      </p:sp>
    </p:spTree>
    <p:extLst>
      <p:ext uri="{BB962C8B-B14F-4D97-AF65-F5344CB8AC3E}">
        <p14:creationId xmlns:p14="http://schemas.microsoft.com/office/powerpoint/2010/main" val="149988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t>
            </a:r>
            <a:r>
              <a:rPr lang="en-US" dirty="0"/>
              <a:t>is Growing Rapidly</a:t>
            </a:r>
          </a:p>
        </p:txBody>
      </p:sp>
      <p:pic>
        <p:nvPicPr>
          <p:cNvPr id="3" name="Picture 2" descr="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22736"/>
            <a:ext cx="8363376" cy="46375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1"/>
            <a:ext cx="8382000" cy="461665"/>
          </a:xfrm>
          <a:prstGeom prst="rect">
            <a:avLst/>
          </a:prstGeom>
        </p:spPr>
        <p:txBody>
          <a:bodyPr wrap="square">
            <a:spAutoFit/>
          </a:bodyPr>
          <a:lstStyle/>
          <a:p>
            <a:pPr algn="ctr"/>
            <a:r>
              <a:rPr lang="en-US" sz="2400" b="1" dirty="0"/>
              <a:t>ACO-Assigned Beneficiaries by </a:t>
            </a:r>
            <a:r>
              <a:rPr lang="en-US" sz="2400" b="1" dirty="0" smtClean="0"/>
              <a:t>County</a:t>
            </a:r>
            <a:r>
              <a:rPr lang="en-US" sz="1200" b="1" dirty="0" smtClean="0"/>
              <a:t> (includes 2012-2014 starters)</a:t>
            </a:r>
            <a:r>
              <a:rPr lang="en-US" sz="2400" b="1" dirty="0" smtClean="0"/>
              <a:t> </a:t>
            </a:r>
            <a:endParaRPr lang="en-US" sz="2400" b="1" dirty="0"/>
          </a:p>
        </p:txBody>
      </p:sp>
      <p:sp>
        <p:nvSpPr>
          <p:cNvPr id="5" name="Slide Number Placeholder 4"/>
          <p:cNvSpPr>
            <a:spLocks noGrp="1"/>
          </p:cNvSpPr>
          <p:nvPr>
            <p:ph type="sldNum" sz="quarter" idx="11"/>
          </p:nvPr>
        </p:nvSpPr>
        <p:spPr/>
        <p:txBody>
          <a:bodyPr/>
          <a:lstStyle/>
          <a:p>
            <a:fld id="{E8555075-F7D8-774D-92CE-0FFE5404D32F}" type="slidenum">
              <a:rPr lang="en-US" smtClean="0"/>
              <a:pPr/>
              <a:t>7</a:t>
            </a:fld>
            <a:endParaRPr lang="en-US"/>
          </a:p>
        </p:txBody>
      </p:sp>
    </p:spTree>
    <p:extLst>
      <p:ext uri="{BB962C8B-B14F-4D97-AF65-F5344CB8AC3E}">
        <p14:creationId xmlns:p14="http://schemas.microsoft.com/office/powerpoint/2010/main" val="387351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Signs of Success - Improving Quality</a:t>
            </a:r>
            <a:endParaRPr lang="en-US" dirty="0"/>
          </a:p>
        </p:txBody>
      </p:sp>
      <p:sp>
        <p:nvSpPr>
          <p:cNvPr id="6" name="Content Placeholder 5"/>
          <p:cNvSpPr>
            <a:spLocks noGrp="1"/>
          </p:cNvSpPr>
          <p:nvPr>
            <p:ph idx="1"/>
          </p:nvPr>
        </p:nvSpPr>
        <p:spPr>
          <a:xfrm>
            <a:off x="228600" y="1600200"/>
            <a:ext cx="8686800" cy="5029200"/>
          </a:xfrm>
        </p:spPr>
        <p:txBody>
          <a:bodyPr>
            <a:noAutofit/>
          </a:bodyPr>
          <a:lstStyle/>
          <a:p>
            <a:pPr lvl="0">
              <a:spcBef>
                <a:spcPts val="0"/>
              </a:spcBef>
              <a:spcAft>
                <a:spcPts val="1200"/>
              </a:spcAft>
            </a:pPr>
            <a:r>
              <a:rPr lang="en-US" sz="2000" dirty="0" smtClean="0"/>
              <a:t>Nearly all ACOs successfully </a:t>
            </a:r>
            <a:r>
              <a:rPr lang="en-US" sz="2000" dirty="0"/>
              <a:t>reported quality measures and earned PQRS </a:t>
            </a:r>
            <a:r>
              <a:rPr lang="en-US" sz="2000" dirty="0" smtClean="0"/>
              <a:t>incentives.</a:t>
            </a:r>
          </a:p>
          <a:p>
            <a:pPr lvl="0">
              <a:spcBef>
                <a:spcPts val="0"/>
              </a:spcBef>
              <a:spcAft>
                <a:spcPts val="1200"/>
              </a:spcAft>
            </a:pPr>
            <a:r>
              <a:rPr lang="en-US" sz="2000" dirty="0" smtClean="0"/>
              <a:t>Shared </a:t>
            </a:r>
            <a:r>
              <a:rPr lang="en-US" sz="2000" dirty="0"/>
              <a:t>Savings Program ACOs improved on 30 of 33 quality measures. Quality improvement was shown in such measures as patients’ ratings of clinicians’ communication, beneficiaries’ rating of their doctor, health promotion and education, screening for tobacco use and cessation, and screening for high blood </a:t>
            </a:r>
            <a:r>
              <a:rPr lang="en-US" sz="2000" dirty="0" smtClean="0"/>
              <a:t>pressure.</a:t>
            </a:r>
          </a:p>
          <a:p>
            <a:pPr lvl="0">
              <a:spcBef>
                <a:spcPts val="0"/>
              </a:spcBef>
              <a:spcAft>
                <a:spcPts val="1200"/>
              </a:spcAft>
            </a:pPr>
            <a:r>
              <a:rPr lang="en-US" sz="2000" dirty="0" smtClean="0"/>
              <a:t>Shared </a:t>
            </a:r>
            <a:r>
              <a:rPr lang="en-US" sz="2000" dirty="0"/>
              <a:t>Savings Program ACOs achieved higher average performance rates on 17 of the 22 Group Practice Reporting Option Web Interface measures reported by other Medicare FFS providers reporting through this system.</a:t>
            </a:r>
          </a:p>
          <a:p>
            <a:r>
              <a:rPr lang="en-US" sz="2000" dirty="0"/>
              <a:t>In 2013 alone, over 125,000 eligible professionals who were ACO providers or suppliers qualified for their incentive payments for reporting their quality of care through the Physician Quality Reporting System (PQRS) These providers will also avoid the PQRS payment adjustment in 2015 because they demonstrated the ability to report quality measures through their ACO.</a:t>
            </a:r>
          </a:p>
          <a:p>
            <a:pPr lvl="0">
              <a:spcBef>
                <a:spcPts val="0"/>
              </a:spcBef>
              <a:spcAft>
                <a:spcPts val="1200"/>
              </a:spcAft>
            </a:pPr>
            <a:endParaRPr lang="en-US" sz="2500" dirty="0"/>
          </a:p>
        </p:txBody>
      </p:sp>
      <p:sp>
        <p:nvSpPr>
          <p:cNvPr id="2" name="Slide Number Placeholder 1"/>
          <p:cNvSpPr>
            <a:spLocks noGrp="1"/>
          </p:cNvSpPr>
          <p:nvPr>
            <p:ph type="sldNum" sz="quarter" idx="11"/>
          </p:nvPr>
        </p:nvSpPr>
        <p:spPr/>
        <p:txBody>
          <a:bodyPr/>
          <a:lstStyle/>
          <a:p>
            <a:fld id="{E8555075-F7D8-774D-92CE-0FFE5404D32F}" type="slidenum">
              <a:rPr lang="en-US" smtClean="0"/>
              <a:pPr/>
              <a:t>8</a:t>
            </a:fld>
            <a:endParaRPr lang="en-US"/>
          </a:p>
        </p:txBody>
      </p:sp>
    </p:spTree>
    <p:extLst>
      <p:ext uri="{BB962C8B-B14F-4D97-AF65-F5344CB8AC3E}">
        <p14:creationId xmlns:p14="http://schemas.microsoft.com/office/powerpoint/2010/main" val="810172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Signs of Success - Improving Costs</a:t>
            </a:r>
            <a:endParaRPr lang="en-US" dirty="0"/>
          </a:p>
        </p:txBody>
      </p:sp>
      <p:sp>
        <p:nvSpPr>
          <p:cNvPr id="6" name="Content Placeholder 5"/>
          <p:cNvSpPr>
            <a:spLocks noGrp="1"/>
          </p:cNvSpPr>
          <p:nvPr>
            <p:ph idx="1"/>
          </p:nvPr>
        </p:nvSpPr>
        <p:spPr>
          <a:xfrm>
            <a:off x="228600" y="1600200"/>
            <a:ext cx="8686800" cy="5029200"/>
          </a:xfrm>
        </p:spPr>
        <p:txBody>
          <a:bodyPr>
            <a:noAutofit/>
          </a:bodyPr>
          <a:lstStyle/>
          <a:p>
            <a:pPr lvl="0">
              <a:spcBef>
                <a:spcPts val="0"/>
              </a:spcBef>
              <a:spcAft>
                <a:spcPts val="1200"/>
              </a:spcAft>
            </a:pPr>
            <a:r>
              <a:rPr lang="en-US" sz="2500" dirty="0" smtClean="0"/>
              <a:t>First year results showed 58 Medicare Shared Savings Program (MSSP) ACOs held spending $705 million below their targets and earned performance payments of more than $315 million as their share of savings.  </a:t>
            </a:r>
          </a:p>
          <a:p>
            <a:pPr lvl="0">
              <a:spcBef>
                <a:spcPts val="0"/>
              </a:spcBef>
              <a:spcAft>
                <a:spcPts val="1200"/>
              </a:spcAft>
            </a:pPr>
            <a:r>
              <a:rPr lang="en-US" sz="2500" dirty="0" smtClean="0"/>
              <a:t>One ACO in Track 2 overspent its target by $10 million and owed shared losses of $4 million.  </a:t>
            </a:r>
          </a:p>
          <a:p>
            <a:pPr lvl="0">
              <a:spcBef>
                <a:spcPts val="0"/>
              </a:spcBef>
              <a:spcAft>
                <a:spcPts val="1200"/>
              </a:spcAft>
            </a:pPr>
            <a:r>
              <a:rPr lang="en-US" sz="2500" dirty="0" smtClean="0"/>
              <a:t>An additional 60 ACOs reduced health care costs compared to their benchmark but did not qualify for sharing in savings.</a:t>
            </a:r>
          </a:p>
        </p:txBody>
      </p:sp>
      <p:sp>
        <p:nvSpPr>
          <p:cNvPr id="2" name="Slide Number Placeholder 1"/>
          <p:cNvSpPr>
            <a:spLocks noGrp="1"/>
          </p:cNvSpPr>
          <p:nvPr>
            <p:ph type="sldNum" sz="quarter" idx="11"/>
          </p:nvPr>
        </p:nvSpPr>
        <p:spPr/>
        <p:txBody>
          <a:bodyPr/>
          <a:lstStyle/>
          <a:p>
            <a:fld id="{E8555075-F7D8-774D-92CE-0FFE5404D32F}" type="slidenum">
              <a:rPr lang="en-US" smtClean="0"/>
              <a:pPr/>
              <a:t>9</a:t>
            </a:fld>
            <a:endParaRPr lang="en-US"/>
          </a:p>
        </p:txBody>
      </p:sp>
    </p:spTree>
    <p:extLst>
      <p:ext uri="{BB962C8B-B14F-4D97-AF65-F5344CB8AC3E}">
        <p14:creationId xmlns:p14="http://schemas.microsoft.com/office/powerpoint/2010/main" val="4271327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4288</TotalTime>
  <Words>735</Words>
  <Application>Microsoft Office PowerPoint</Application>
  <PresentationFormat>On-screen Show (4:3)</PresentationFormat>
  <Paragraphs>101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CMS_template</vt:lpstr>
      <vt:lpstr>Medicare Shared Savings Program</vt:lpstr>
      <vt:lpstr>Agenda</vt:lpstr>
      <vt:lpstr>ACO Vision</vt:lpstr>
      <vt:lpstr>CMS’s ACO Strategy:  Creating Multiple Pathways with Constant Learning and Improving</vt:lpstr>
      <vt:lpstr>Interagency Coordination</vt:lpstr>
      <vt:lpstr>Participation is Growing Rapidly</vt:lpstr>
      <vt:lpstr>Participation is Growing Rapidly</vt:lpstr>
      <vt:lpstr>Signs of Success - Improving Quality</vt:lpstr>
      <vt:lpstr>Signs of Success - Improving Costs</vt:lpstr>
      <vt:lpstr>Signs of Success – Improving Care</vt:lpstr>
      <vt:lpstr>Lessons Learned –  Medicare Shared Savings Program</vt:lpstr>
      <vt:lpstr>Looking Ahead</vt:lpstr>
      <vt:lpstr>The CMS Vision</vt:lpstr>
      <vt:lpstr>Resources</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TERRI POSTMA</cp:lastModifiedBy>
  <cp:revision>196</cp:revision>
  <cp:lastPrinted>2014-06-18T17:14:23Z</cp:lastPrinted>
  <dcterms:created xsi:type="dcterms:W3CDTF">2012-02-10T20:51:24Z</dcterms:created>
  <dcterms:modified xsi:type="dcterms:W3CDTF">2015-02-18T23:20:38Z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1759368747</vt:i4>
  </property>
  <property fmtid="{D5CDD505-2E9C-101B-9397-08002B2CF9AE}" pid="3" name="_NewReviewCycle">
    <vt:lpwstr/>
  </property>
  <property fmtid="{D5CDD505-2E9C-101B-9397-08002B2CF9AE}" pid="4" name="_EmailSubject">
    <vt:lpwstr>FTC/DOJ Workshop: Panelist Slides &amp; Question Topics</vt:lpwstr>
  </property>
  <property fmtid="{D5CDD505-2E9C-101B-9397-08002B2CF9AE}" pid="5" name="_AuthorEmail">
    <vt:lpwstr>Terri.Postma@cms.hhs.gov</vt:lpwstr>
  </property>
  <property fmtid="{D5CDD505-2E9C-101B-9397-08002B2CF9AE}" pid="6" name="_AuthorEmailDisplayName">
    <vt:lpwstr>Postma, Terri L. (CMS/CM)</vt:lpwstr>
  </property>
  <property fmtid="{D5CDD505-2E9C-101B-9397-08002B2CF9AE}" pid="7" name="_PreviousAdHocReviewCycleID">
    <vt:i4>867786460</vt:i4>
  </property>
</Properties>
</file>