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325" r:id="rId3"/>
    <p:sldId id="353" r:id="rId4"/>
    <p:sldId id="330" r:id="rId5"/>
    <p:sldId id="335" r:id="rId6"/>
    <p:sldId id="336" r:id="rId7"/>
    <p:sldId id="332" r:id="rId8"/>
    <p:sldId id="331" r:id="rId9"/>
    <p:sldId id="337" r:id="rId10"/>
    <p:sldId id="326" r:id="rId11"/>
    <p:sldId id="338" r:id="rId12"/>
    <p:sldId id="339" r:id="rId13"/>
    <p:sldId id="327" r:id="rId14"/>
    <p:sldId id="328" r:id="rId15"/>
    <p:sldId id="343" r:id="rId16"/>
    <p:sldId id="342" r:id="rId17"/>
    <p:sldId id="344" r:id="rId18"/>
    <p:sldId id="329" r:id="rId19"/>
    <p:sldId id="347" r:id="rId20"/>
    <p:sldId id="346" r:id="rId21"/>
    <p:sldId id="348" r:id="rId22"/>
    <p:sldId id="345" r:id="rId23"/>
    <p:sldId id="349" r:id="rId24"/>
    <p:sldId id="350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645" autoAdjust="0"/>
    <p:restoredTop sz="90929"/>
  </p:normalViewPr>
  <p:slideViewPr>
    <p:cSldViewPr>
      <p:cViewPr varScale="1">
        <p:scale>
          <a:sx n="114" d="100"/>
          <a:sy n="114" d="100"/>
        </p:scale>
        <p:origin x="-24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F6EFEC-08FA-BF46-9F85-D0B859DE0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3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7E544-EECA-D44C-AFA5-B5465AFD77F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1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7174" name="Picture 6" descr="UofM-3_T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558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4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4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7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1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9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91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75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14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36" name="Picture 12" descr="UofM-3_T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558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Marketplace </a:t>
            </a:r>
            <a:r>
              <a:rPr lang="en-US" sz="3200" b="1" dirty="0" smtClean="0"/>
              <a:t>models </a:t>
            </a:r>
            <a:r>
              <a:rPr lang="en-US" sz="3200" b="1" dirty="0" smtClean="0"/>
              <a:t>and </a:t>
            </a:r>
            <a:r>
              <a:rPr lang="en-US" sz="3200" b="1" dirty="0"/>
              <a:t>p</a:t>
            </a:r>
            <a:r>
              <a:rPr lang="en-US" sz="3200" b="1" dirty="0" smtClean="0"/>
              <a:t>remiums: Evidence from the first open enrollment period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000" b="1" dirty="0" smtClean="0"/>
              <a:t>Kelly </a:t>
            </a:r>
            <a:r>
              <a:rPr lang="en-US" sz="2000" b="1" dirty="0" err="1" smtClean="0"/>
              <a:t>Krinn</a:t>
            </a:r>
            <a:r>
              <a:rPr lang="en-US" sz="2000" b="1" dirty="0" smtClean="0"/>
              <a:t>, </a:t>
            </a:r>
            <a:r>
              <a:rPr lang="en-US" sz="2000" b="1" dirty="0"/>
              <a:t>University of Minnesota  </a:t>
            </a:r>
            <a:br>
              <a:rPr lang="en-US" sz="2000" b="1" dirty="0"/>
            </a:br>
            <a:r>
              <a:rPr lang="en-US" sz="2000" b="1" dirty="0"/>
              <a:t>Pinar Karaca-Mandic, University of Minnesota and NBER</a:t>
            </a:r>
            <a:br>
              <a:rPr lang="en-US" sz="2000" b="1" dirty="0"/>
            </a:br>
            <a:r>
              <a:rPr lang="en-US" sz="2000" b="1" dirty="0" smtClean="0"/>
              <a:t>Lynn </a:t>
            </a:r>
            <a:r>
              <a:rPr lang="en-US" sz="2000" b="1" dirty="0" err="1" smtClean="0"/>
              <a:t>Blewett</a:t>
            </a:r>
            <a:r>
              <a:rPr lang="en-US" sz="2000" b="1" dirty="0" smtClean="0"/>
              <a:t>, </a:t>
            </a:r>
            <a:r>
              <a:rPr lang="en-US" sz="2000" b="1" dirty="0"/>
              <a:t>University of Minnesota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Dependent variable: Premiums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sz="2200" dirty="0" smtClean="0"/>
              <a:t>State marketplace websites and U.S. HHS website</a:t>
            </a:r>
          </a:p>
          <a:p>
            <a:pPr lvl="1"/>
            <a:r>
              <a:rPr lang="en-US" sz="2200" dirty="0" smtClean="0"/>
              <a:t>By rating area: premiums and plan information for</a:t>
            </a:r>
          </a:p>
          <a:p>
            <a:pPr lvl="2"/>
            <a:r>
              <a:rPr lang="en-US" sz="2200" dirty="0" smtClean="0"/>
              <a:t>Lowest cost bronze, lowest cost silver, lowest cost gold and second lowest cost silver plans</a:t>
            </a:r>
          </a:p>
          <a:p>
            <a:pPr lvl="2"/>
            <a:r>
              <a:rPr lang="en-US" sz="2200" dirty="0"/>
              <a:t>Premiums </a:t>
            </a:r>
            <a:r>
              <a:rPr lang="en-US" sz="2200" dirty="0" smtClean="0"/>
              <a:t>for </a:t>
            </a:r>
            <a:r>
              <a:rPr lang="en-US" sz="2200" dirty="0"/>
              <a:t>a 29 year old non-smoker </a:t>
            </a:r>
            <a:r>
              <a:rPr lang="en-US" sz="2200" dirty="0" smtClean="0"/>
              <a:t>individual</a:t>
            </a:r>
          </a:p>
          <a:p>
            <a:r>
              <a:rPr lang="en-US" sz="2200" dirty="0" smtClean="0"/>
              <a:t>Health </a:t>
            </a:r>
            <a:r>
              <a:rPr lang="en-US" sz="2200" dirty="0"/>
              <a:t>Insurance Exchange (HIX) Compare </a:t>
            </a:r>
            <a:r>
              <a:rPr lang="en-US" sz="2200" dirty="0" smtClean="0"/>
              <a:t>dataset</a:t>
            </a:r>
          </a:p>
          <a:p>
            <a:pPr lvl="1"/>
            <a:r>
              <a:rPr lang="en-US" sz="2200" dirty="0" smtClean="0"/>
              <a:t>By rating area: premiums and plan information for all silver plans</a:t>
            </a:r>
          </a:p>
          <a:p>
            <a:pPr lvl="2"/>
            <a:r>
              <a:rPr lang="en-US" sz="2200" dirty="0" smtClean="0"/>
              <a:t>Premiums for a 27 year old and a 50 year old non-smoker individual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1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ontrol variables at the rating area level -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Number of participating insurance companies </a:t>
            </a:r>
          </a:p>
          <a:p>
            <a:r>
              <a:rPr lang="en-US" sz="2200" dirty="0" smtClean="0"/>
              <a:t>Hospital HHI</a:t>
            </a:r>
          </a:p>
          <a:p>
            <a:r>
              <a:rPr lang="en-US" sz="2200" dirty="0" smtClean="0"/>
              <a:t>Age-Race/ethnicity composition of population</a:t>
            </a:r>
          </a:p>
          <a:p>
            <a:r>
              <a:rPr lang="en-US" sz="2200" dirty="0" err="1" smtClean="0"/>
              <a:t>Uninsurance</a:t>
            </a:r>
            <a:r>
              <a:rPr lang="en-US" sz="2200" dirty="0" smtClean="0"/>
              <a:t> rate, unemployment rate, median household income </a:t>
            </a:r>
          </a:p>
          <a:p>
            <a:r>
              <a:rPr lang="en-US" sz="2200" dirty="0" smtClean="0"/>
              <a:t>Population health: Health status, diabetes, obesity, per-capita medical costs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1800" dirty="0" smtClean="0"/>
              <a:t>Sources: Exchange websites, County Health Rankings, Dartmouth Atlas</a:t>
            </a:r>
          </a:p>
          <a:p>
            <a:pPr marL="0" indent="0">
              <a:buNone/>
            </a:pPr>
            <a:r>
              <a:rPr lang="en-US" sz="1800" dirty="0" smtClean="0"/>
              <a:t>Variables collected at the county level, and aggregated to rating area level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48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ontrol variables at the state level -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200" dirty="0" smtClean="0"/>
              <a:t>Rate review authority: prior approval or not</a:t>
            </a:r>
          </a:p>
          <a:p>
            <a:r>
              <a:rPr lang="en-US" sz="2200" dirty="0" smtClean="0"/>
              <a:t>Medicaid fee index</a:t>
            </a:r>
          </a:p>
          <a:p>
            <a:r>
              <a:rPr lang="en-US" sz="2200" dirty="0" smtClean="0"/>
              <a:t>Baseline average premiums</a:t>
            </a:r>
          </a:p>
          <a:p>
            <a:r>
              <a:rPr lang="en-US" sz="2200" dirty="0" smtClean="0"/>
              <a:t>Whether state recommended an </a:t>
            </a:r>
            <a:r>
              <a:rPr lang="en-US" sz="2400" dirty="0" smtClean="0"/>
              <a:t>essential </a:t>
            </a:r>
            <a:r>
              <a:rPr lang="en-US" sz="2400" dirty="0"/>
              <a:t>health benefit (EHB) benchmark beyond </a:t>
            </a:r>
            <a:r>
              <a:rPr lang="en-US" sz="2400" dirty="0" smtClean="0"/>
              <a:t>the ACA default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hether </a:t>
            </a:r>
            <a:r>
              <a:rPr lang="en-US" sz="2400" dirty="0"/>
              <a:t>the state expanded Medicaid under the ACA Medicaid expansion option</a:t>
            </a:r>
            <a:r>
              <a:rPr lang="en-US" sz="2400" dirty="0" smtClean="0"/>
              <a:t>.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1800" dirty="0" smtClean="0"/>
              <a:t>Sources: </a:t>
            </a:r>
            <a:r>
              <a:rPr lang="en-US" sz="1800" dirty="0"/>
              <a:t>Kaiser Family Foundation and the National Conference of State Legislatures</a:t>
            </a:r>
          </a:p>
        </p:txBody>
      </p:sp>
    </p:spTree>
    <p:extLst>
      <p:ext uri="{BB962C8B-B14F-4D97-AF65-F5344CB8AC3E}">
        <p14:creationId xmlns:p14="http://schemas.microsoft.com/office/powerpoint/2010/main" val="10409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4572000"/>
          </a:xfrm>
        </p:spPr>
        <p:txBody>
          <a:bodyPr/>
          <a:lstStyle/>
          <a:p>
            <a:r>
              <a:rPr lang="en-US" sz="2200" dirty="0" smtClean="0"/>
              <a:t>Analysis 1: examined </a:t>
            </a:r>
            <a:r>
              <a:rPr lang="en-US" sz="2200" dirty="0"/>
              <a:t>premiums of lowest cost plans by metal-type (bronze, silver, gold) as well as the second-lowest silver plans in each rating </a:t>
            </a:r>
            <a:r>
              <a:rPr lang="en-US" sz="2200" dirty="0" smtClean="0"/>
              <a:t>area</a:t>
            </a:r>
          </a:p>
          <a:p>
            <a:pPr lvl="1"/>
            <a:r>
              <a:rPr lang="en-US" sz="2000" dirty="0" smtClean="0"/>
              <a:t>Unit of analysis: plan type for each rating area</a:t>
            </a:r>
          </a:p>
          <a:p>
            <a:r>
              <a:rPr lang="en-US" sz="2200" dirty="0" smtClean="0"/>
              <a:t>Analysis 2: examined </a:t>
            </a:r>
            <a:r>
              <a:rPr lang="en-US" sz="2200" dirty="0"/>
              <a:t>premiums of all silver </a:t>
            </a:r>
            <a:r>
              <a:rPr lang="en-US" sz="2200" dirty="0" smtClean="0"/>
              <a:t>plans</a:t>
            </a:r>
          </a:p>
          <a:p>
            <a:pPr lvl="1"/>
            <a:r>
              <a:rPr lang="en-US" sz="2000" dirty="0" smtClean="0"/>
              <a:t>Unit of analysis: each silver plan in each rating area</a:t>
            </a:r>
          </a:p>
          <a:p>
            <a:r>
              <a:rPr lang="en-US" sz="2200" dirty="0" smtClean="0"/>
              <a:t>Generalized estimating equations model</a:t>
            </a:r>
          </a:p>
          <a:p>
            <a:pPr lvl="1"/>
            <a:r>
              <a:rPr lang="en-US" sz="2000" dirty="0" smtClean="0"/>
              <a:t>Log link, gamma distribution</a:t>
            </a:r>
          </a:p>
          <a:p>
            <a:pPr lvl="1"/>
            <a:r>
              <a:rPr lang="en-US" sz="2000" dirty="0" smtClean="0"/>
              <a:t>Allow for correlation of errors within states</a:t>
            </a:r>
          </a:p>
          <a:p>
            <a:r>
              <a:rPr lang="en-US" sz="2200" dirty="0" smtClean="0"/>
              <a:t>Key independent variables: marketplace model indicators (SBM-A, SBM-C, SPM, FFMS, FFM)</a:t>
            </a:r>
          </a:p>
          <a:p>
            <a:pPr lvl="1"/>
            <a:r>
              <a:rPr lang="en-US" sz="2000" dirty="0" smtClean="0"/>
              <a:t>Also control for plan benefit design (copay, deductible, OOP max) and other controls listed earlier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26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Selected rating area characteristics by marketplace model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172266"/>
              </p:ext>
            </p:extLst>
          </p:nvPr>
        </p:nvGraphicFramePr>
        <p:xfrm>
          <a:off x="228600" y="1447800"/>
          <a:ext cx="8458199" cy="36395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1371600"/>
                <a:gridCol w="1295400"/>
                <a:gridCol w="1219200"/>
                <a:gridCol w="1201270"/>
                <a:gridCol w="1160929"/>
              </a:tblGrid>
              <a:tr h="4145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</a:t>
                      </a:r>
                      <a:endParaRPr lang="en-US" dirty="0"/>
                    </a:p>
                  </a:txBody>
                  <a:tcPr/>
                </a:tc>
              </a:tr>
              <a:tr h="814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insurers</a:t>
                      </a:r>
                      <a:r>
                        <a:rPr lang="en-US" sz="1600" baseline="0" dirty="0" smtClean="0"/>
                        <a:t> participating in the marketplace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 (2.5)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4.5 (1.4)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 (1.5)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 (1.8)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Medicaid expansion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82.1 (38.9)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98.2 (13.4)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29.3 (45.9)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4.3 (20.3)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state recommended EHB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59.0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49.8)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67.9 (47.1)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37.9 (48.9)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11.7 (32.3)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obese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25.9 (4.2)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24.9 (4.6)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30.8 (2.8)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29.2 (2.9)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31.0 (4.5)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8.6</a:t>
                      </a:r>
                      <a:r>
                        <a:rPr lang="en-US" sz="1600" baseline="0" dirty="0" smtClean="0"/>
                        <a:t> (1.5)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7.5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10.1 (1.9)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10.9 (2.1)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uninsured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 (5.9)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17.2 (5.3)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 (3.3)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15.8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20.3 (5.2)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67400"/>
            <a:ext cx="3398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Standard deviations in parentheses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41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Selected rating area characteristics by marketplace model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667440"/>
              </p:ext>
            </p:extLst>
          </p:nvPr>
        </p:nvGraphicFramePr>
        <p:xfrm>
          <a:off x="228600" y="1447800"/>
          <a:ext cx="8458199" cy="36395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1371600"/>
                <a:gridCol w="1295400"/>
                <a:gridCol w="1219200"/>
                <a:gridCol w="1201270"/>
                <a:gridCol w="1160929"/>
              </a:tblGrid>
              <a:tr h="4145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</a:t>
                      </a:r>
                      <a:endParaRPr lang="en-US" dirty="0"/>
                    </a:p>
                  </a:txBody>
                  <a:tcPr/>
                </a:tc>
              </a:tr>
              <a:tr h="814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insurers</a:t>
                      </a:r>
                      <a:r>
                        <a:rPr lang="en-US" sz="1600" baseline="0" dirty="0" smtClean="0"/>
                        <a:t> participating in the marketplace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5 (2.5)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4.5 (1.4)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3.9 (1.5)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3.2 (1.8)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Medicaid expansion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82.1 (38.9)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98.2 (13.4)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29.3 (45.9)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4.3 (20.3)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state recommended EHB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59.0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49.8)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67.9 (47.1)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37.9 (48.9)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11.7 (32.3)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obese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25.9 (4.2)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24.9 (4.6)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30.8 (2.8)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29.2 (2.9)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31.0 (4.5)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8.6</a:t>
                      </a:r>
                      <a:r>
                        <a:rPr lang="en-US" sz="1600" baseline="0" dirty="0" smtClean="0"/>
                        <a:t> (1.5)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7.5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10.1 (1.9)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10.9 (2.1)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uninsured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 (5.9)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17.2 (5.3)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 (3.3)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15.8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20.3 (5.2)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67400"/>
            <a:ext cx="3398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Standard deviations in parentheses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7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Selected rating area characteristics by marketplace model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786992"/>
              </p:ext>
            </p:extLst>
          </p:nvPr>
        </p:nvGraphicFramePr>
        <p:xfrm>
          <a:off x="228600" y="1447800"/>
          <a:ext cx="8458199" cy="36395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1371600"/>
                <a:gridCol w="1295400"/>
                <a:gridCol w="1219200"/>
                <a:gridCol w="1201270"/>
                <a:gridCol w="1160929"/>
              </a:tblGrid>
              <a:tr h="4145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</a:t>
                      </a:r>
                      <a:endParaRPr lang="en-US" dirty="0"/>
                    </a:p>
                  </a:txBody>
                  <a:tcPr/>
                </a:tc>
              </a:tr>
              <a:tr h="814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insurers</a:t>
                      </a:r>
                      <a:r>
                        <a:rPr lang="en-US" sz="1600" baseline="0" dirty="0" smtClean="0"/>
                        <a:t> participating in the marketplace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5 (2.5)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4.5 (1.4)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 (1.5)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 (1.8)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Medicaid expansion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100 (0)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82.1 (38.9)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98.2 (13.4)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29.3 (45.9)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4.3 (20.3)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state recommended EHB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100 (0)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59.0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49.8)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67.9 (47.1)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37.9 (48.9)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11.7 (32.3)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obese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25.9 (4.2)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24.9 (4.6)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30.8 (2.8)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29.2 (2.9)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31.0 (4.5)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8.6</a:t>
                      </a:r>
                      <a:r>
                        <a:rPr lang="en-US" sz="1600" baseline="0" dirty="0" smtClean="0"/>
                        <a:t> (1.5)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7.5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10.1 (1.9)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10.9 (2.1)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uninsured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 (5.9)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17.2 (5.3)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 (3.3)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15.8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20.3 (5.2)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67400"/>
            <a:ext cx="3398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Standard deviations in parentheses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7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Selected rating area characteristics by marketplace model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578069"/>
              </p:ext>
            </p:extLst>
          </p:nvPr>
        </p:nvGraphicFramePr>
        <p:xfrm>
          <a:off x="228600" y="1447800"/>
          <a:ext cx="8458199" cy="36395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1371600"/>
                <a:gridCol w="1295400"/>
                <a:gridCol w="1219200"/>
                <a:gridCol w="1201270"/>
                <a:gridCol w="1160929"/>
              </a:tblGrid>
              <a:tr h="4145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SBM-C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FFM</a:t>
                      </a:r>
                      <a:endParaRPr lang="en-US" dirty="0"/>
                    </a:p>
                  </a:txBody>
                  <a:tcPr/>
                </a:tc>
              </a:tr>
              <a:tr h="8140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insurers</a:t>
                      </a:r>
                      <a:r>
                        <a:rPr lang="en-US" sz="1600" baseline="0" dirty="0" smtClean="0"/>
                        <a:t> participating in the marketplace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5 (2.5)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4.5 (1.4)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 (1.5)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 (1.8)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Medicaid expansion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82.1 (38.9)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98.2 (13.4)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29.3 (45.9)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4.3 (20.3)</a:t>
                      </a:r>
                      <a:endParaRPr lang="en-US" sz="1600" dirty="0"/>
                    </a:p>
                  </a:txBody>
                  <a:tcPr/>
                </a:tc>
              </a:tr>
              <a:tr h="572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a state with state recommended EHB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59.0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49.8)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67.9 (47.1)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37.9 (48.9)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11.7 (32.3)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obese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25.9 (4.2)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24.9 (4.6)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30.8 (2.8)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29.2 (2.9)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31.0 (4.5)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8.6</a:t>
                      </a:r>
                      <a:r>
                        <a:rPr lang="en-US" sz="1600" b="1" baseline="0" dirty="0" smtClean="0"/>
                        <a:t> (1.5)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7.5 (1.6)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10.1 (1.9)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9.4 (1.6)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10.9 (2.1)</a:t>
                      </a:r>
                      <a:endParaRPr lang="en-US" sz="1600" dirty="0"/>
                    </a:p>
                  </a:txBody>
                  <a:tcPr/>
                </a:tc>
              </a:tr>
              <a:tr h="414577">
                <a:tc>
                  <a:txBody>
                    <a:bodyPr/>
                    <a:lstStyle/>
                    <a:p>
                      <a:r>
                        <a:rPr lang="en-US" dirty="0" smtClean="0"/>
                        <a:t>% uninsured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 (5.9)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17.2 (5.3)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 (3.3)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15.8 (2.7)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20.3 (5.2)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67400"/>
            <a:ext cx="3398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Standard deviations in parentheses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48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Adjusted premiums by metal-type and marketplace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990317"/>
              </p:ext>
            </p:extLst>
          </p:nvPr>
        </p:nvGraphicFramePr>
        <p:xfrm>
          <a:off x="533399" y="1524003"/>
          <a:ext cx="8229600" cy="4267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bronze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</a:t>
                      </a:r>
                      <a:r>
                        <a:rPr lang="en-US" baseline="0" dirty="0" smtClean="0"/>
                        <a:t>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Second lowest cost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gold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 from SBM-C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$179.49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$225.37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$245.27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$266.91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$157.53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$196.92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$205.30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$233.96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$182.51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$229.87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$242.72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$272.92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$185.14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$224.02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$234.91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$268.97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$189.94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$233.16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$241.63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$277.35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1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Adjusted premiums by metal-type and marketplace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529651"/>
              </p:ext>
            </p:extLst>
          </p:nvPr>
        </p:nvGraphicFramePr>
        <p:xfrm>
          <a:off x="533399" y="1524003"/>
          <a:ext cx="8229600" cy="4267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bronze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</a:t>
                      </a:r>
                      <a:r>
                        <a:rPr lang="en-US" baseline="0" dirty="0" smtClean="0"/>
                        <a:t>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Second lowest cost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gold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 from SBM-C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$179.49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$225.37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$245.27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$266.91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$157.53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$196.92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$205.30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$233.96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$182.51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$229.87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$242.72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$272.92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$185.14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$224.02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$234.91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$268.97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$189.94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$233.16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$241.63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$277.35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0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Hallmark of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dirty="0"/>
              <a:t>The Affordable Care Act (ACA) of 2010 included many provisions to make health insurance coverage more accessible and more affordable</a:t>
            </a:r>
            <a:endParaRPr lang="en-US" dirty="0" smtClean="0"/>
          </a:p>
          <a:p>
            <a:r>
              <a:rPr lang="en-US" dirty="0" smtClean="0"/>
              <a:t>ACA </a:t>
            </a:r>
            <a:r>
              <a:rPr lang="en-US" dirty="0"/>
              <a:t>health insurance </a:t>
            </a:r>
            <a:r>
              <a:rPr lang="en-US" dirty="0" smtClean="0"/>
              <a:t>marketplaces enrolled over 8 million individuals during the first open enrollment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1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Adjusted premiums by metal-type and marketplace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533629"/>
              </p:ext>
            </p:extLst>
          </p:nvPr>
        </p:nvGraphicFramePr>
        <p:xfrm>
          <a:off x="533399" y="1524003"/>
          <a:ext cx="8229600" cy="4267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bronze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</a:t>
                      </a:r>
                      <a:r>
                        <a:rPr lang="en-US" baseline="0" dirty="0" smtClean="0"/>
                        <a:t>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Second lowest cost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gold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 from SBM-C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$179.49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$225.37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$245.27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$266.91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$157.53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$196.92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$205.30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$233.96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$182.51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$229.87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$242.72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$272.92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$185.14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$224.02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$234.91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$268.97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$189.94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$233.16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$241.63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$277.35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0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Adjusted premiums by metal-type and marketplace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858558"/>
              </p:ext>
            </p:extLst>
          </p:nvPr>
        </p:nvGraphicFramePr>
        <p:xfrm>
          <a:off x="533399" y="1524003"/>
          <a:ext cx="8229600" cy="4267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bronze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</a:t>
                      </a:r>
                      <a:r>
                        <a:rPr lang="en-US" baseline="0" dirty="0" smtClean="0"/>
                        <a:t>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Second lowest cost silver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Lowest cost gold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 from SBM-C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$179.49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$225.37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$245.27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$266.91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$157.53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$196.92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$205.30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$233.96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$182.51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$229.87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$242.72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$272.92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$185.14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$224.02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$234.91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$268.97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6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$189.94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$233.16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$241.63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$277.35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&lt;0.001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7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Adjusted premiums of all silver plans by marketplace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206708"/>
              </p:ext>
            </p:extLst>
          </p:nvPr>
        </p:nvGraphicFramePr>
        <p:xfrm>
          <a:off x="1143000" y="1524000"/>
          <a:ext cx="7467600" cy="41148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1028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 year 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year 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1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582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 from SBM-C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$258.25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395.56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$221.64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380.46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$273.70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450.24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$279.63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473.79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$263.79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446.62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Adjusted premiums of all silver plans by marketplace model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38272"/>
              </p:ext>
            </p:extLst>
          </p:nvPr>
        </p:nvGraphicFramePr>
        <p:xfrm>
          <a:off x="1143000" y="1524000"/>
          <a:ext cx="7467600" cy="41148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1028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 year 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year old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1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5829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 from SBM-C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Diff from SBM-C</a:t>
                      </a:r>
                    </a:p>
                  </a:txBody>
                  <a:tcPr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$258.25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395.56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SBM-C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$221.64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380.46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$273.70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450.24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$279.63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473.79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$263.79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446.62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sz="2500" dirty="0" smtClean="0"/>
              <a:t>First look at ACA marketplace premiums by marketplace model</a:t>
            </a:r>
          </a:p>
          <a:p>
            <a:r>
              <a:rPr lang="en-US" sz="2500" dirty="0" smtClean="0"/>
              <a:t>SBM with clearinghouse had the lowest premiums</a:t>
            </a:r>
          </a:p>
          <a:p>
            <a:pPr lvl="1"/>
            <a:r>
              <a:rPr lang="en-US" sz="2500" dirty="0" smtClean="0"/>
              <a:t>Clearinghouse encourages more competition?</a:t>
            </a:r>
          </a:p>
          <a:p>
            <a:pPr lvl="1"/>
            <a:r>
              <a:rPr lang="en-US" sz="2500" dirty="0" smtClean="0"/>
              <a:t>Maybe too early for active purchaser model to be active</a:t>
            </a:r>
          </a:p>
          <a:p>
            <a:r>
              <a:rPr lang="en-US" sz="2500" dirty="0" smtClean="0"/>
              <a:t>No statistically significant difference between SPM, FFMS and FFM</a:t>
            </a:r>
          </a:p>
          <a:p>
            <a:r>
              <a:rPr lang="en-US" sz="2500" dirty="0" smtClean="0"/>
              <a:t>Limited to first year of the marketplaces</a:t>
            </a:r>
          </a:p>
          <a:p>
            <a:r>
              <a:rPr lang="en-US" sz="2500" dirty="0" smtClean="0"/>
              <a:t>Provide a benchmark going forward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311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endParaRPr lang="en-US" sz="2400" b="1" dirty="0" smtClean="0"/>
          </a:p>
          <a:p>
            <a:r>
              <a:rPr lang="en-US" sz="3000" dirty="0"/>
              <a:t>Significant variation in state decisions regarding the design and implementation of states’ marketplace</a:t>
            </a:r>
            <a:endParaRPr lang="en-US" sz="3000" b="1" dirty="0"/>
          </a:p>
          <a:p>
            <a:endParaRPr lang="en-US" sz="3000" b="1" dirty="0" smtClean="0"/>
          </a:p>
          <a:p>
            <a:r>
              <a:rPr lang="en-US" sz="3000" b="1" dirty="0" smtClean="0"/>
              <a:t>Exchange Governance</a:t>
            </a:r>
          </a:p>
          <a:p>
            <a:r>
              <a:rPr lang="en-US" sz="3000" b="1" dirty="0" smtClean="0"/>
              <a:t>Plan Management Strategy</a:t>
            </a:r>
          </a:p>
          <a:p>
            <a:r>
              <a:rPr lang="en-US" sz="3000" b="1" dirty="0" smtClean="0"/>
              <a:t>Plan Management Authority</a:t>
            </a:r>
          </a:p>
        </p:txBody>
      </p:sp>
    </p:spTree>
    <p:extLst>
      <p:ext uri="{BB962C8B-B14F-4D97-AF65-F5344CB8AC3E}">
        <p14:creationId xmlns:p14="http://schemas.microsoft.com/office/powerpoint/2010/main" val="420376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State-Based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Manage the marketplace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Online portal for consumers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Raising revenue to fund the marketplace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Encourage enrollment through marketing/consumer assistance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State-Federal </a:t>
            </a:r>
            <a:r>
              <a:rPr lang="en-US" sz="3600" dirty="0" smtClean="0"/>
              <a:t>Partnership</a:t>
            </a: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Federally </a:t>
            </a:r>
            <a:r>
              <a:rPr lang="en-US" sz="3600" dirty="0" smtClean="0"/>
              <a:t>Facilitated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5747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Management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sz="2400" dirty="0" smtClean="0"/>
              <a:t>State-Based Marketplace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Clearinghouse model (SBM-C</a:t>
            </a:r>
            <a:r>
              <a:rPr lang="en-US" sz="24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All health plans that meet the published criteria are accepted to the Marketplace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Active purchaser (SBM-A</a:t>
            </a:r>
            <a:r>
              <a:rPr lang="en-US" sz="24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States can directly negotiate premiums, provider networks, number and benefits of plans; and can contract with a select group of health plans</a:t>
            </a:r>
            <a:endParaRPr lang="en-US" dirty="0" smtClean="0"/>
          </a:p>
          <a:p>
            <a:r>
              <a:rPr lang="en-US" sz="2400" dirty="0" smtClean="0"/>
              <a:t>Partnership Marketplaces and Federally Facilitated Marketplaces all had the clearinghouse model</a:t>
            </a:r>
          </a:p>
          <a:p>
            <a:pPr lvl="4"/>
            <a:endParaRPr lang="en-US" dirty="0"/>
          </a:p>
          <a:p>
            <a:pPr marL="1828800" lvl="4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030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Management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 smtClean="0"/>
              <a:t>state-based marketplaces (SBMs) and in state-federal partnership marketplaces (SPM), state </a:t>
            </a:r>
            <a:r>
              <a:rPr lang="en-US" sz="2400" dirty="0" smtClean="0"/>
              <a:t>has </a:t>
            </a:r>
            <a:r>
              <a:rPr lang="en-US" sz="2400" dirty="0" smtClean="0"/>
              <a:t>the plan management </a:t>
            </a:r>
            <a:r>
              <a:rPr lang="en-US" sz="2400" dirty="0" smtClean="0"/>
              <a:t>authority </a:t>
            </a:r>
          </a:p>
          <a:p>
            <a:pPr lvl="1"/>
            <a:r>
              <a:rPr lang="en-US" sz="2400" dirty="0" smtClean="0"/>
              <a:t>For example </a:t>
            </a:r>
            <a:r>
              <a:rPr lang="en-US" sz="2400" dirty="0" smtClean="0"/>
              <a:t>on approving qualified plans and being proactive in contracting with plans in regard to quality targets and premium rates</a:t>
            </a:r>
            <a:endParaRPr lang="en-US" sz="2400" dirty="0" smtClean="0"/>
          </a:p>
          <a:p>
            <a:r>
              <a:rPr lang="en-US" sz="2400" dirty="0" smtClean="0"/>
              <a:t>In federally </a:t>
            </a:r>
            <a:r>
              <a:rPr lang="en-US" sz="2400" dirty="0"/>
              <a:t>f</a:t>
            </a:r>
            <a:r>
              <a:rPr lang="en-US" sz="2400" dirty="0" smtClean="0"/>
              <a:t>acilitated marketplaces </a:t>
            </a:r>
          </a:p>
          <a:p>
            <a:pPr lvl="2"/>
            <a:r>
              <a:rPr lang="en-US" dirty="0" smtClean="0"/>
              <a:t>State conducts plan management (FFMS)</a:t>
            </a:r>
          </a:p>
          <a:p>
            <a:pPr lvl="2"/>
            <a:r>
              <a:rPr lang="en-US" dirty="0" smtClean="0"/>
              <a:t>Federal government conducts plan management (FFM)</a:t>
            </a:r>
            <a:endParaRPr lang="en-US" dirty="0"/>
          </a:p>
          <a:p>
            <a:pPr marL="1828800" lvl="4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95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kmandic\Documents\conferences\ASHE2014\exchangeprems\map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"/>
            <a:ext cx="81534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8862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Each state is divided </a:t>
            </a:r>
            <a:r>
              <a:rPr lang="en-US" sz="1400" dirty="0"/>
              <a:t>into geographic rating areas </a:t>
            </a:r>
            <a:endParaRPr lang="en-US" sz="1400" dirty="0" smtClean="0"/>
          </a:p>
          <a:p>
            <a:r>
              <a:rPr lang="en-US" sz="1400" dirty="0" smtClean="0"/>
              <a:t>for </a:t>
            </a:r>
            <a:r>
              <a:rPr lang="en-US" sz="1400" dirty="0"/>
              <a:t>regulation purposes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SBM-A: 10 states; 67 rating areas</a:t>
            </a:r>
          </a:p>
          <a:p>
            <a:r>
              <a:rPr lang="en-US" sz="1400" dirty="0" smtClean="0"/>
              <a:t>SBM-C: 7 states; 39 rating areas</a:t>
            </a:r>
          </a:p>
          <a:p>
            <a:r>
              <a:rPr lang="en-US" sz="1400" dirty="0" smtClean="0"/>
              <a:t>SPM    : 7 states; 56 rating areas</a:t>
            </a:r>
          </a:p>
          <a:p>
            <a:r>
              <a:rPr lang="en-US" sz="1400" dirty="0" smtClean="0"/>
              <a:t>FFMS  : 8 states; 58 rating areas</a:t>
            </a:r>
          </a:p>
          <a:p>
            <a:r>
              <a:rPr lang="en-US" sz="1400" dirty="0" smtClean="0"/>
              <a:t>FFM     : 19 states; 281 rating areas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157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91000"/>
          </a:xfrm>
        </p:spPr>
        <p:txBody>
          <a:bodyPr/>
          <a:lstStyle/>
          <a:p>
            <a:r>
              <a:rPr lang="en-US" sz="2400" dirty="0" smtClean="0"/>
              <a:t>Did </a:t>
            </a:r>
            <a:r>
              <a:rPr lang="en-US" sz="2400" dirty="0"/>
              <a:t>plan premiums vary across </a:t>
            </a:r>
            <a:r>
              <a:rPr lang="en-US" sz="2400" dirty="0" smtClean="0"/>
              <a:t>state-based, partnership, federally facilitated governance </a:t>
            </a:r>
            <a:r>
              <a:rPr lang="en-US" sz="2400" dirty="0"/>
              <a:t>models? </a:t>
            </a:r>
            <a:endParaRPr lang="en-US" sz="2400" dirty="0" smtClean="0"/>
          </a:p>
          <a:p>
            <a:r>
              <a:rPr lang="en-US" sz="2400" dirty="0" smtClean="0"/>
              <a:t>Did </a:t>
            </a:r>
            <a:r>
              <a:rPr lang="en-US" sz="2400" dirty="0"/>
              <a:t>premiums in </a:t>
            </a:r>
            <a:r>
              <a:rPr lang="en-US" sz="2400" dirty="0" smtClean="0"/>
              <a:t>state-based marketplaces </a:t>
            </a:r>
            <a:r>
              <a:rPr lang="en-US" sz="2400" dirty="0" smtClean="0"/>
              <a:t>with </a:t>
            </a:r>
            <a:r>
              <a:rPr lang="en-US" sz="2400" dirty="0"/>
              <a:t>active purchaser models </a:t>
            </a:r>
            <a:r>
              <a:rPr lang="en-US" sz="2400" dirty="0" smtClean="0"/>
              <a:t>(SBM-A) differ </a:t>
            </a:r>
            <a:r>
              <a:rPr lang="en-US" sz="2400" dirty="0"/>
              <a:t>from </a:t>
            </a:r>
            <a:r>
              <a:rPr lang="en-US" sz="2400" dirty="0" smtClean="0"/>
              <a:t>those </a:t>
            </a:r>
            <a:r>
              <a:rPr lang="en-US" sz="2400" dirty="0" smtClean="0"/>
              <a:t>with </a:t>
            </a:r>
            <a:r>
              <a:rPr lang="en-US" sz="2400" dirty="0"/>
              <a:t>clearinghouse </a:t>
            </a:r>
            <a:r>
              <a:rPr lang="en-US" sz="2400" dirty="0" smtClean="0"/>
              <a:t>models (SBM-C)? </a:t>
            </a:r>
            <a:endParaRPr lang="en-US" sz="2400" dirty="0" smtClean="0"/>
          </a:p>
          <a:p>
            <a:r>
              <a:rPr lang="en-US" sz="2400" dirty="0" smtClean="0"/>
              <a:t>Did </a:t>
            </a:r>
            <a:r>
              <a:rPr lang="en-US" sz="2400" dirty="0"/>
              <a:t>premiums in </a:t>
            </a:r>
            <a:r>
              <a:rPr lang="en-US" sz="2400" dirty="0" smtClean="0"/>
              <a:t>federally facilitated marketplaces</a:t>
            </a:r>
            <a:r>
              <a:rPr lang="en-US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states performing plan management </a:t>
            </a:r>
            <a:r>
              <a:rPr lang="en-US" sz="2400" dirty="0" smtClean="0"/>
              <a:t>(FFMS) differ others with </a:t>
            </a:r>
            <a:r>
              <a:rPr lang="en-US" sz="2400" dirty="0"/>
              <a:t>federal plan management </a:t>
            </a:r>
            <a:r>
              <a:rPr lang="en-US" sz="2400" dirty="0" smtClean="0"/>
              <a:t>authority (FFM)?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47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study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267200"/>
          </a:xfrm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look at marketplace implementation and assesses the premium differences across different marketplace </a:t>
            </a:r>
            <a:r>
              <a:rPr lang="en-US" dirty="0" smtClean="0"/>
              <a:t>models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tratified analysis </a:t>
            </a:r>
            <a:r>
              <a:rPr lang="en-US" dirty="0"/>
              <a:t>by plan type (bronze, lowest silver, second lowest silver and gold), and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ontrolled </a:t>
            </a:r>
            <a:r>
              <a:rPr lang="en-US" dirty="0"/>
              <a:t>for a rich set of </a:t>
            </a:r>
            <a:r>
              <a:rPr lang="en-US" dirty="0" smtClean="0"/>
              <a:t>plan characteristics </a:t>
            </a:r>
            <a:r>
              <a:rPr lang="en-US" dirty="0"/>
              <a:t>and rating-area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659778245"/>
      </p:ext>
    </p:extLst>
  </p:cSld>
  <p:clrMapOvr>
    <a:masterClrMapping/>
  </p:clrMapOvr>
</p:sld>
</file>

<file path=ppt/theme/theme1.xml><?xml version="1.0" encoding="utf-8"?>
<a:theme xmlns:a="http://schemas.openxmlformats.org/drawingml/2006/main" name="D2D-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D2D-3.pot</Template>
  <TotalTime>3491</TotalTime>
  <Words>1955</Words>
  <Application>Microsoft Office PowerPoint</Application>
  <PresentationFormat>On-screen Show (4:3)</PresentationFormat>
  <Paragraphs>582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D2D-3</vt:lpstr>
      <vt:lpstr> Marketplace models and premiums: Evidence from the first open enrollment period  Kelly Krinn, University of Minnesota   Pinar Karaca-Mandic, University of Minnesota and NBER Lynn Blewett, University of Minnesota   </vt:lpstr>
      <vt:lpstr>Hallmark of ACA</vt:lpstr>
      <vt:lpstr>Marketplace Models</vt:lpstr>
      <vt:lpstr>Governance</vt:lpstr>
      <vt:lpstr>Plan Management Strategy</vt:lpstr>
      <vt:lpstr>Plan Management Authority</vt:lpstr>
      <vt:lpstr>PowerPoint Presentation</vt:lpstr>
      <vt:lpstr>Important questions</vt:lpstr>
      <vt:lpstr>Our study </vt:lpstr>
      <vt:lpstr>Dependent variable: Premiums</vt:lpstr>
      <vt:lpstr>Control variables at the rating area level - baseline</vt:lpstr>
      <vt:lpstr>Control variables at the state level - baseline</vt:lpstr>
      <vt:lpstr>Statistical model</vt:lpstr>
      <vt:lpstr>Selected rating area characteristics by marketplace model</vt:lpstr>
      <vt:lpstr>Selected rating area characteristics by marketplace model</vt:lpstr>
      <vt:lpstr>Selected rating area characteristics by marketplace model</vt:lpstr>
      <vt:lpstr>Selected rating area characteristics by marketplace model</vt:lpstr>
      <vt:lpstr>Adjusted premiums by metal-type and marketplace model</vt:lpstr>
      <vt:lpstr>Adjusted premiums by metal-type and marketplace model</vt:lpstr>
      <vt:lpstr>Adjusted premiums by metal-type and marketplace model</vt:lpstr>
      <vt:lpstr>Adjusted premiums by metal-type and marketplace model</vt:lpstr>
      <vt:lpstr>Adjusted premiums of all silver plans by marketplace model</vt:lpstr>
      <vt:lpstr>Adjusted premiums of all silver plans by marketplace model</vt:lpstr>
      <vt:lpstr>Discussion</vt:lpstr>
      <vt:lpstr>Thank You</vt:lpstr>
    </vt:vector>
  </TitlesOfParts>
  <Company>University Relations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Relations</dc:creator>
  <cp:lastModifiedBy>Pinar Karaca Mandic</cp:lastModifiedBy>
  <cp:revision>274</cp:revision>
  <dcterms:created xsi:type="dcterms:W3CDTF">2007-07-20T20:26:17Z</dcterms:created>
  <dcterms:modified xsi:type="dcterms:W3CDTF">2015-02-18T22:39:30Z</dcterms:modified>
</cp:coreProperties>
</file>