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charts/chart2.xml" ContentType="application/vnd.openxmlformats-officedocument.drawingml.chart+xml"/>
  <Override PartName="/ppt/notesSlides/notesSlide5.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79" r:id="rId2"/>
    <p:sldMasterId id="2147483711" r:id="rId3"/>
    <p:sldMasterId id="2147483757" r:id="rId4"/>
  </p:sldMasterIdLst>
  <p:notesMasterIdLst>
    <p:notesMasterId r:id="rId20"/>
  </p:notesMasterIdLst>
  <p:handoutMasterIdLst>
    <p:handoutMasterId r:id="rId21"/>
  </p:handoutMasterIdLst>
  <p:sldIdLst>
    <p:sldId id="275" r:id="rId5"/>
    <p:sldId id="538" r:id="rId6"/>
    <p:sldId id="535" r:id="rId7"/>
    <p:sldId id="529" r:id="rId8"/>
    <p:sldId id="536" r:id="rId9"/>
    <p:sldId id="540" r:id="rId10"/>
    <p:sldId id="556" r:id="rId11"/>
    <p:sldId id="555" r:id="rId12"/>
    <p:sldId id="557" r:id="rId13"/>
    <p:sldId id="541" r:id="rId14"/>
    <p:sldId id="552" r:id="rId15"/>
    <p:sldId id="547" r:id="rId16"/>
    <p:sldId id="543" r:id="rId17"/>
    <p:sldId id="553" r:id="rId18"/>
    <p:sldId id="539" r:id="rId19"/>
  </p:sldIdLst>
  <p:sldSz cx="9144000" cy="6858000" type="screen4x3"/>
  <p:notesSz cx="6980238"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ullin, Sean" initials="MS" lastIdx="1" clrIdx="0"/>
  <p:cmAuthor id="1" name="Elfinger, Robert" initials="ER"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AB22"/>
    <a:srgbClr val="CD7F32"/>
    <a:srgbClr val="E5E4E2"/>
    <a:srgbClr val="DAA520"/>
    <a:srgbClr val="C0C0C0"/>
    <a:srgbClr val="C2DBE8"/>
    <a:srgbClr val="F8F2E4"/>
    <a:srgbClr val="F1E5C7"/>
    <a:srgbClr val="004D72"/>
    <a:srgbClr val="DDD9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206" autoAdjust="0"/>
    <p:restoredTop sz="88277" autoAdjust="0"/>
  </p:normalViewPr>
  <p:slideViewPr>
    <p:cSldViewPr snapToGrid="0" showGuides="1">
      <p:cViewPr>
        <p:scale>
          <a:sx n="75" d="100"/>
          <a:sy n="75" d="100"/>
        </p:scale>
        <p:origin x="-1374" y="-66"/>
      </p:cViewPr>
      <p:guideLst>
        <p:guide orient="horz" pos="1355"/>
        <p:guide orient="horz" pos="691"/>
        <p:guide orient="horz" pos="979"/>
        <p:guide orient="horz" pos="1124"/>
        <p:guide orient="horz" pos="1269"/>
        <p:guide orient="horz" pos="4078"/>
        <p:guide orient="horz" pos="487"/>
        <p:guide orient="horz" pos="1429"/>
        <p:guide orient="horz" pos="1825"/>
        <p:guide orient="horz" pos="3355"/>
        <p:guide orient="horz" pos="3769"/>
        <p:guide pos="288"/>
        <p:guide pos="5472"/>
        <p:guide pos="776"/>
        <p:guide pos="5188"/>
      </p:guideLst>
    </p:cSldViewPr>
  </p:slideViewPr>
  <p:outlineViewPr>
    <p:cViewPr>
      <p:scale>
        <a:sx n="33" d="100"/>
        <a:sy n="33" d="100"/>
      </p:scale>
      <p:origin x="0" y="0"/>
    </p:cViewPr>
  </p:outlineViewPr>
  <p:notesTextViewPr>
    <p:cViewPr>
      <p:scale>
        <a:sx n="50" d="100"/>
        <a:sy n="50" d="100"/>
      </p:scale>
      <p:origin x="0" y="0"/>
    </p:cViewPr>
  </p:notesTextViewPr>
  <p:sorterViewPr>
    <p:cViewPr>
      <p:scale>
        <a:sx n="125" d="100"/>
        <a:sy n="125" d="100"/>
      </p:scale>
      <p:origin x="0" y="2916"/>
    </p:cViewPr>
  </p:sorterViewPr>
  <p:notesViewPr>
    <p:cSldViewPr snapToGrid="0" showGuides="1">
      <p:cViewPr varScale="1">
        <p:scale>
          <a:sx n="80" d="100"/>
          <a:sy n="80" d="100"/>
        </p:scale>
        <p:origin x="-2004" y="-90"/>
      </p:cViewPr>
      <p:guideLst>
        <p:guide orient="horz" pos="2880"/>
        <p:guide pos="219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4252513418521648E-2"/>
          <c:y val="3.4813306177868299E-2"/>
          <c:w val="0.98574748658147837"/>
          <c:h val="0.62953012924025209"/>
        </c:manualLayout>
      </c:layout>
      <c:barChart>
        <c:barDir val="col"/>
        <c:grouping val="stacked"/>
        <c:varyColors val="0"/>
        <c:ser>
          <c:idx val="0"/>
          <c:order val="0"/>
          <c:tx>
            <c:strRef>
              <c:f>Sheet1!$B$1</c:f>
              <c:strCache>
                <c:ptCount val="1"/>
                <c:pt idx="0">
                  <c:v>New - FFM</c:v>
                </c:pt>
              </c:strCache>
            </c:strRef>
          </c:tx>
          <c:spPr>
            <a:solidFill>
              <a:schemeClr val="tx2"/>
            </a:solidFill>
          </c:spPr>
          <c:invertIfNegative val="0"/>
          <c:dLbls>
            <c:dLbl>
              <c:idx val="4"/>
              <c:layout>
                <c:manualLayout>
                  <c:x val="6.1728395061728392E-2"/>
                  <c:y val="-2.4439918533604887E-2"/>
                </c:manualLayout>
              </c:layout>
              <c:tx>
                <c:rich>
                  <a:bodyPr/>
                  <a:lstStyle/>
                  <a:p>
                    <a:pPr>
                      <a:defRPr sz="1200" b="1">
                        <a:latin typeface="Arial Narrow" panose="020B0606020202030204" pitchFamily="34" charset="0"/>
                      </a:defRPr>
                    </a:pPr>
                    <a:r>
                      <a:rPr lang="en-US" sz="1100" b="1" dirty="0" smtClean="0">
                        <a:latin typeface="Arial Narrow" panose="020B0606020202030204" pitchFamily="34" charset="0"/>
                      </a:rPr>
                      <a:t>1.8M new </a:t>
                    </a:r>
                  </a:p>
                  <a:p>
                    <a:pPr>
                      <a:defRPr sz="1200" b="1">
                        <a:latin typeface="Arial Narrow" panose="020B0606020202030204" pitchFamily="34" charset="0"/>
                      </a:defRPr>
                    </a:pPr>
                    <a:r>
                      <a:rPr lang="en-US" sz="1100" b="1" dirty="0" smtClean="0">
                        <a:latin typeface="Arial Narrow" panose="020B0606020202030204" pitchFamily="34" charset="0"/>
                      </a:rPr>
                      <a:t>FFM </a:t>
                    </a:r>
                  </a:p>
                  <a:p>
                    <a:pPr>
                      <a:defRPr sz="1200" b="1">
                        <a:latin typeface="Arial Narrow" panose="020B0606020202030204" pitchFamily="34" charset="0"/>
                      </a:defRPr>
                    </a:pPr>
                    <a:r>
                      <a:rPr lang="en-US" sz="1100" b="1" dirty="0" smtClean="0">
                        <a:latin typeface="Arial Narrow" panose="020B0606020202030204" pitchFamily="34" charset="0"/>
                      </a:rPr>
                      <a:t>Enrollees </a:t>
                    </a:r>
                  </a:p>
                </c:rich>
              </c:tx>
              <c:numFmt formatCode="#,##0.0,,&quot;M&quot;" sourceLinked="0"/>
              <c:spPr>
                <a:noFill/>
              </c:spPr>
              <c:showLegendKey val="0"/>
              <c:showVal val="1"/>
              <c:showCatName val="0"/>
              <c:showSerName val="0"/>
              <c:showPercent val="0"/>
              <c:showBubbleSize val="0"/>
            </c:dLbl>
            <c:txPr>
              <a:bodyPr/>
              <a:lstStyle/>
              <a:p>
                <a:pPr>
                  <a:defRPr>
                    <a:latin typeface="Arial Narrow" panose="020B0606020202030204" pitchFamily="34" charset="0"/>
                  </a:defRPr>
                </a:pPr>
                <a:endParaRPr lang="en-US"/>
              </a:p>
            </c:txPr>
            <c:showLegendKey val="0"/>
            <c:showVal val="0"/>
            <c:showCatName val="0"/>
            <c:showSerName val="0"/>
            <c:showPercent val="0"/>
            <c:showBubbleSize val="0"/>
          </c:dLbls>
          <c:cat>
            <c:strRef>
              <c:f>Sheet1!$A$2:$A$12</c:f>
              <c:strCache>
                <c:ptCount val="3"/>
                <c:pt idx="0">
                  <c:v>10/14/2014</c:v>
                </c:pt>
                <c:pt idx="1">
                  <c:v>2/11/2015</c:v>
                </c:pt>
                <c:pt idx="2">
                  <c:v>HHS 2015 Target for Paid Enrollees**</c:v>
                </c:pt>
              </c:strCache>
            </c:strRef>
          </c:cat>
          <c:val>
            <c:numRef>
              <c:f>Sheet1!$B$2:$B$12</c:f>
              <c:numCache>
                <c:formatCode>General</c:formatCode>
                <c:ptCount val="3"/>
              </c:numCache>
            </c:numRef>
          </c:val>
        </c:ser>
        <c:ser>
          <c:idx val="1"/>
          <c:order val="1"/>
          <c:tx>
            <c:strRef>
              <c:f>Sheet1!$C$1</c:f>
              <c:strCache>
                <c:ptCount val="1"/>
                <c:pt idx="0">
                  <c:v>Renewals - FFM</c:v>
                </c:pt>
              </c:strCache>
            </c:strRef>
          </c:tx>
          <c:invertIfNegative val="0"/>
          <c:dLbls>
            <c:dLbl>
              <c:idx val="5"/>
              <c:tx>
                <c:rich>
                  <a:bodyPr/>
                  <a:lstStyle/>
                  <a:p>
                    <a:pPr>
                      <a:defRPr sz="1200" b="1">
                        <a:latin typeface="Arial Narrow" panose="020B0606020202030204" pitchFamily="34" charset="0"/>
                      </a:defRPr>
                    </a:pPr>
                    <a:r>
                      <a:rPr lang="en-US" dirty="0" smtClean="0"/>
                      <a:t>4.6M FFM</a:t>
                    </a:r>
                    <a:r>
                      <a:rPr lang="en-US" baseline="0" dirty="0" smtClean="0"/>
                      <a:t> </a:t>
                    </a:r>
                  </a:p>
                  <a:p>
                    <a:pPr>
                      <a:defRPr sz="1200" b="1">
                        <a:latin typeface="Arial Narrow" panose="020B0606020202030204" pitchFamily="34" charset="0"/>
                      </a:defRPr>
                    </a:pPr>
                    <a:r>
                      <a:rPr lang="en-US" baseline="0" dirty="0" smtClean="0"/>
                      <a:t>renewals</a:t>
                    </a:r>
                    <a:endParaRPr lang="en-US" dirty="0"/>
                  </a:p>
                </c:rich>
              </c:tx>
              <c:numFmt formatCode="#,##0.0,,&quot;M&quot;" sourceLinked="0"/>
              <c:spPr>
                <a:solidFill>
                  <a:schemeClr val="bg1"/>
                </a:solidFill>
              </c:spPr>
              <c:showLegendKey val="0"/>
              <c:showVal val="1"/>
              <c:showCatName val="0"/>
              <c:showSerName val="0"/>
              <c:showPercent val="0"/>
              <c:showBubbleSize val="0"/>
            </c:dLbl>
            <c:numFmt formatCode="#,##0.0,,&quot;M&quot;" sourceLinked="0"/>
            <c:txPr>
              <a:bodyPr/>
              <a:lstStyle/>
              <a:p>
                <a:pPr>
                  <a:defRPr sz="1200" b="1">
                    <a:latin typeface="Arial Narrow" panose="020B0606020202030204" pitchFamily="34" charset="0"/>
                  </a:defRPr>
                </a:pPr>
                <a:endParaRPr lang="en-US"/>
              </a:p>
            </c:txPr>
            <c:showLegendKey val="0"/>
            <c:showVal val="0"/>
            <c:showCatName val="0"/>
            <c:showSerName val="0"/>
            <c:showPercent val="0"/>
            <c:showBubbleSize val="0"/>
          </c:dLbls>
          <c:cat>
            <c:strRef>
              <c:f>Sheet1!$A$2:$A$12</c:f>
              <c:strCache>
                <c:ptCount val="3"/>
                <c:pt idx="0">
                  <c:v>10/14/2014</c:v>
                </c:pt>
                <c:pt idx="1">
                  <c:v>2/11/2015</c:v>
                </c:pt>
                <c:pt idx="2">
                  <c:v>HHS 2015 Target for Paid Enrollees**</c:v>
                </c:pt>
              </c:strCache>
            </c:strRef>
          </c:cat>
          <c:val>
            <c:numRef>
              <c:f>Sheet1!$C$2:$C$12</c:f>
              <c:numCache>
                <c:formatCode>General</c:formatCode>
                <c:ptCount val="3"/>
              </c:numCache>
            </c:numRef>
          </c:val>
        </c:ser>
        <c:ser>
          <c:idx val="2"/>
          <c:order val="2"/>
          <c:tx>
            <c:strRef>
              <c:f>Sheet1!$D$1</c:f>
              <c:strCache>
                <c:ptCount val="1"/>
                <c:pt idx="0">
                  <c:v>Total FFM Enrollees</c:v>
                </c:pt>
              </c:strCache>
            </c:strRef>
          </c:tx>
          <c:invertIfNegative val="0"/>
          <c:dPt>
            <c:idx val="0"/>
            <c:invertIfNegative val="0"/>
            <c:bubble3D val="0"/>
            <c:spPr>
              <a:solidFill>
                <a:schemeClr val="accent3"/>
              </a:solidFill>
            </c:spPr>
          </c:dPt>
          <c:dLbls>
            <c:dLbl>
              <c:idx val="0"/>
              <c:layout/>
              <c:showLegendKey val="0"/>
              <c:showVal val="1"/>
              <c:showCatName val="0"/>
              <c:showSerName val="0"/>
              <c:showPercent val="0"/>
              <c:showBubbleSize val="0"/>
            </c:dLbl>
            <c:dLbl>
              <c:idx val="1"/>
              <c:layout/>
              <c:showLegendKey val="0"/>
              <c:showVal val="1"/>
              <c:showCatName val="0"/>
              <c:showSerName val="0"/>
              <c:showPercent val="0"/>
              <c:showBubbleSize val="0"/>
            </c:dLbl>
            <c:dLbl>
              <c:idx val="8"/>
              <c:layout>
                <c:manualLayout>
                  <c:x val="6.1728395061728392E-2"/>
                  <c:y val="-1.0862613660054204E-2"/>
                </c:manualLayout>
              </c:layout>
              <c:tx>
                <c:rich>
                  <a:bodyPr/>
                  <a:lstStyle/>
                  <a:p>
                    <a:pPr>
                      <a:defRPr sz="1400" b="0" i="1">
                        <a:solidFill>
                          <a:schemeClr val="bg1"/>
                        </a:solidFill>
                        <a:latin typeface="Arial Narrow" panose="020B0606020202030204" pitchFamily="34" charset="0"/>
                      </a:defRPr>
                    </a:pPr>
                    <a:r>
                      <a:rPr lang="en-US" sz="1400" b="0" i="1" dirty="0" smtClean="0">
                        <a:solidFill>
                          <a:schemeClr val="bg1"/>
                        </a:solidFill>
                        <a:latin typeface="Arial Narrow" panose="020B0606020202030204" pitchFamily="34" charset="0"/>
                      </a:rPr>
                      <a:t>7.2M FFM</a:t>
                    </a:r>
                  </a:p>
                  <a:p>
                    <a:pPr>
                      <a:defRPr sz="1400" b="0" i="1">
                        <a:solidFill>
                          <a:schemeClr val="bg1"/>
                        </a:solidFill>
                        <a:latin typeface="Arial Narrow" panose="020B0606020202030204" pitchFamily="34" charset="0"/>
                      </a:defRPr>
                    </a:pPr>
                    <a:r>
                      <a:rPr lang="en-US" sz="1400" b="0" i="1" dirty="0" smtClean="0">
                        <a:solidFill>
                          <a:schemeClr val="bg1"/>
                        </a:solidFill>
                        <a:latin typeface="Arial Narrow" panose="020B0606020202030204" pitchFamily="34" charset="0"/>
                      </a:rPr>
                      <a:t>enrollees</a:t>
                    </a:r>
                    <a:endParaRPr lang="en-US" sz="1200" b="1" dirty="0" smtClean="0">
                      <a:latin typeface="Arial Narrow" panose="020B0606020202030204" pitchFamily="34" charset="0"/>
                    </a:endParaRPr>
                  </a:p>
                </c:rich>
              </c:tx>
              <c:numFmt formatCode="#,##0.0,,&quot;M&quot;" sourceLinked="0"/>
              <c:spPr>
                <a:solidFill>
                  <a:schemeClr val="bg1"/>
                </a:solidFill>
              </c:spPr>
              <c:showLegendKey val="0"/>
              <c:showVal val="1"/>
              <c:showCatName val="0"/>
              <c:showSerName val="0"/>
              <c:showPercent val="0"/>
              <c:showBubbleSize val="0"/>
            </c:dLbl>
            <c:numFmt formatCode="#,##0.0,,&quot;M&quot;" sourceLinked="0"/>
            <c:txPr>
              <a:bodyPr/>
              <a:lstStyle/>
              <a:p>
                <a:pPr>
                  <a:defRPr sz="1400" b="0" i="1">
                    <a:solidFill>
                      <a:schemeClr val="bg1"/>
                    </a:solidFill>
                  </a:defRPr>
                </a:pPr>
                <a:endParaRPr lang="en-US"/>
              </a:p>
            </c:txPr>
            <c:showLegendKey val="0"/>
            <c:showVal val="0"/>
            <c:showCatName val="0"/>
            <c:showSerName val="0"/>
            <c:showPercent val="0"/>
            <c:showBubbleSize val="0"/>
          </c:dLbls>
          <c:cat>
            <c:strRef>
              <c:f>Sheet1!$A$2:$A$12</c:f>
              <c:strCache>
                <c:ptCount val="3"/>
                <c:pt idx="0">
                  <c:v>10/14/2014</c:v>
                </c:pt>
                <c:pt idx="1">
                  <c:v>2/11/2015</c:v>
                </c:pt>
                <c:pt idx="2">
                  <c:v>HHS 2015 Target for Paid Enrollees**</c:v>
                </c:pt>
              </c:strCache>
            </c:strRef>
          </c:cat>
          <c:val>
            <c:numRef>
              <c:f>Sheet1!$D$2:$D$12</c:f>
              <c:numCache>
                <c:formatCode>_(* #,##0_);_(* \(#,##0\);_(* "-"??_);_(@_)</c:formatCode>
                <c:ptCount val="3"/>
                <c:pt idx="0">
                  <c:v>4598771.6878760336</c:v>
                </c:pt>
                <c:pt idx="1">
                  <c:v>7749375</c:v>
                </c:pt>
              </c:numCache>
            </c:numRef>
          </c:val>
        </c:ser>
        <c:ser>
          <c:idx val="3"/>
          <c:order val="3"/>
          <c:tx>
            <c:strRef>
              <c:f>Sheet1!$E$1</c:f>
              <c:strCache>
                <c:ptCount val="1"/>
                <c:pt idx="0">
                  <c:v>SBE Enrollees</c:v>
                </c:pt>
              </c:strCache>
            </c:strRef>
          </c:tx>
          <c:invertIfNegative val="0"/>
          <c:dPt>
            <c:idx val="2"/>
            <c:invertIfNegative val="0"/>
            <c:bubble3D val="0"/>
            <c:spPr>
              <a:solidFill>
                <a:schemeClr val="accent6">
                  <a:lumMod val="60000"/>
                  <a:lumOff val="40000"/>
                </a:schemeClr>
              </a:solidFill>
              <a:ln w="12700">
                <a:solidFill>
                  <a:schemeClr val="accent6"/>
                </a:solidFill>
                <a:prstDash val="dash"/>
              </a:ln>
            </c:spPr>
          </c:dPt>
          <c:dLbls>
            <c:dLbl>
              <c:idx val="2"/>
              <c:delete val="1"/>
            </c:dLbl>
            <c:dLbl>
              <c:idx val="8"/>
              <c:tx>
                <c:rich>
                  <a:bodyPr/>
                  <a:lstStyle/>
                  <a:p>
                    <a:r>
                      <a:rPr lang="en-US" sz="1400" b="0" i="1" smtClean="0">
                        <a:latin typeface="+mj-lt"/>
                      </a:rPr>
                      <a:t>2.6M SBE </a:t>
                    </a:r>
                  </a:p>
                  <a:p>
                    <a:r>
                      <a:rPr lang="en-US" sz="1400" b="0" i="1" smtClean="0">
                        <a:latin typeface="+mj-lt"/>
                      </a:rPr>
                      <a:t>enrollees</a:t>
                    </a:r>
                    <a:endParaRPr lang="en-US"/>
                  </a:p>
                </c:rich>
              </c:tx>
              <c:showLegendKey val="0"/>
              <c:showVal val="1"/>
              <c:showCatName val="0"/>
              <c:showSerName val="0"/>
              <c:showPercent val="0"/>
              <c:showBubbleSize val="0"/>
            </c:dLbl>
            <c:dLbl>
              <c:idx val="9"/>
              <c:tx>
                <c:rich>
                  <a:bodyPr/>
                  <a:lstStyle/>
                  <a:p>
                    <a:r>
                      <a:rPr lang="en-US" sz="1400" b="0" i="1" smtClean="0">
                        <a:latin typeface="+mj-lt"/>
                      </a:rPr>
                      <a:t>2.6M SBE</a:t>
                    </a:r>
                  </a:p>
                  <a:p>
                    <a:r>
                      <a:rPr lang="en-US" sz="1400" b="0" i="1" smtClean="0">
                        <a:latin typeface="+mj-lt"/>
                      </a:rPr>
                      <a:t>enrollees</a:t>
                    </a:r>
                    <a:endParaRPr lang="en-US" dirty="0"/>
                  </a:p>
                </c:rich>
              </c:tx>
              <c:showLegendKey val="0"/>
              <c:showVal val="1"/>
              <c:showCatName val="0"/>
              <c:showSerName val="0"/>
              <c:showPercent val="0"/>
              <c:showBubbleSize val="0"/>
            </c:dLbl>
            <c:numFmt formatCode="#,##0.0,,&quot;M&quot;" sourceLinked="0"/>
            <c:txPr>
              <a:bodyPr/>
              <a:lstStyle/>
              <a:p>
                <a:pPr>
                  <a:defRPr sz="1400" b="0" i="1">
                    <a:latin typeface="+mj-lt"/>
                  </a:defRPr>
                </a:pPr>
                <a:endParaRPr lang="en-US"/>
              </a:p>
            </c:txPr>
            <c:showLegendKey val="0"/>
            <c:showVal val="1"/>
            <c:showCatName val="0"/>
            <c:showSerName val="0"/>
            <c:showPercent val="0"/>
            <c:showBubbleSize val="0"/>
            <c:showLeaderLines val="0"/>
          </c:dLbls>
          <c:cat>
            <c:strRef>
              <c:f>Sheet1!$A$2:$A$12</c:f>
              <c:strCache>
                <c:ptCount val="3"/>
                <c:pt idx="0">
                  <c:v>10/14/2014</c:v>
                </c:pt>
                <c:pt idx="1">
                  <c:v>2/11/2015</c:v>
                </c:pt>
                <c:pt idx="2">
                  <c:v>HHS 2015 Target for Paid Enrollees**</c:v>
                </c:pt>
              </c:strCache>
            </c:strRef>
          </c:cat>
          <c:val>
            <c:numRef>
              <c:f>Sheet1!$E$2:$E$12</c:f>
              <c:numCache>
                <c:formatCode>_(* #,##0_);_(* \(#,##0\);_(* "-"??_);_(@_)</c:formatCode>
                <c:ptCount val="3"/>
                <c:pt idx="0">
                  <c:v>2101228.3121239664</c:v>
                </c:pt>
                <c:pt idx="1">
                  <c:v>2611590</c:v>
                </c:pt>
                <c:pt idx="2">
                  <c:v>9100000</c:v>
                </c:pt>
              </c:numCache>
            </c:numRef>
          </c:val>
        </c:ser>
        <c:dLbls>
          <c:showLegendKey val="0"/>
          <c:showVal val="0"/>
          <c:showCatName val="0"/>
          <c:showSerName val="0"/>
          <c:showPercent val="0"/>
          <c:showBubbleSize val="0"/>
        </c:dLbls>
        <c:gapWidth val="150"/>
        <c:overlap val="100"/>
        <c:axId val="48890624"/>
        <c:axId val="48891776"/>
      </c:barChart>
      <c:catAx>
        <c:axId val="48890624"/>
        <c:scaling>
          <c:orientation val="minMax"/>
        </c:scaling>
        <c:delete val="0"/>
        <c:axPos val="b"/>
        <c:majorTickMark val="out"/>
        <c:minorTickMark val="none"/>
        <c:tickLblPos val="nextTo"/>
        <c:txPr>
          <a:bodyPr/>
          <a:lstStyle/>
          <a:p>
            <a:pPr>
              <a:defRPr sz="1100">
                <a:latin typeface="+mj-lt"/>
              </a:defRPr>
            </a:pPr>
            <a:endParaRPr lang="en-US"/>
          </a:p>
        </c:txPr>
        <c:crossAx val="48891776"/>
        <c:crosses val="autoZero"/>
        <c:auto val="1"/>
        <c:lblAlgn val="ctr"/>
        <c:lblOffset val="100"/>
        <c:noMultiLvlLbl val="0"/>
      </c:catAx>
      <c:valAx>
        <c:axId val="48891776"/>
        <c:scaling>
          <c:orientation val="minMax"/>
          <c:max val="10000000"/>
        </c:scaling>
        <c:delete val="1"/>
        <c:axPos val="l"/>
        <c:numFmt formatCode="#,##0,,&quot;M&quot;" sourceLinked="0"/>
        <c:majorTickMark val="out"/>
        <c:minorTickMark val="none"/>
        <c:tickLblPos val="nextTo"/>
        <c:crossAx val="4889062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u="none"/>
            </a:pPr>
            <a:r>
              <a:rPr lang="en-US" sz="1400" u="none" dirty="0" smtClean="0">
                <a:solidFill>
                  <a:schemeClr val="bg1"/>
                </a:solidFill>
              </a:rPr>
              <a:t>% Exchange Enrollment Target Reached</a:t>
            </a:r>
            <a:endParaRPr lang="en-US" sz="1400" u="none" dirty="0">
              <a:solidFill>
                <a:schemeClr val="bg1"/>
              </a:solidFill>
            </a:endParaRPr>
          </a:p>
        </c:rich>
      </c:tx>
      <c:layout>
        <c:manualLayout>
          <c:xMode val="edge"/>
          <c:yMode val="edge"/>
          <c:x val="0.3194400276562564"/>
          <c:y val="9.7099920124722253E-2"/>
        </c:manualLayout>
      </c:layout>
      <c:overlay val="0"/>
    </c:title>
    <c:autoTitleDeleted val="0"/>
    <c:plotArea>
      <c:layout>
        <c:manualLayout>
          <c:layoutTarget val="inner"/>
          <c:xMode val="edge"/>
          <c:yMode val="edge"/>
          <c:x val="6.1298560480286285E-2"/>
          <c:y val="0.10566599895323055"/>
          <c:w val="0.93870142607347051"/>
          <c:h val="0.85666861216820811"/>
        </c:manualLayout>
      </c:layout>
      <c:barChart>
        <c:barDir val="col"/>
        <c:grouping val="clustered"/>
        <c:varyColors val="0"/>
        <c:ser>
          <c:idx val="0"/>
          <c:order val="0"/>
          <c:tx>
            <c:strRef>
              <c:f>Sheet1!$B$1</c:f>
              <c:strCache>
                <c:ptCount val="1"/>
                <c:pt idx="0">
                  <c:v>% change</c:v>
                </c:pt>
              </c:strCache>
            </c:strRef>
          </c:tx>
          <c:spPr>
            <a:solidFill>
              <a:schemeClr val="accent2"/>
            </a:solidFill>
          </c:spPr>
          <c:invertIfNegative val="0"/>
          <c:dPt>
            <c:idx val="0"/>
            <c:invertIfNegative val="0"/>
            <c:bubble3D val="0"/>
            <c:spPr>
              <a:solidFill>
                <a:schemeClr val="accent6"/>
              </a:solidFill>
            </c:spPr>
          </c:dPt>
          <c:dPt>
            <c:idx val="1"/>
            <c:invertIfNegative val="0"/>
            <c:bubble3D val="0"/>
            <c:spPr>
              <a:solidFill>
                <a:schemeClr val="accent6"/>
              </a:solidFill>
            </c:spPr>
          </c:dPt>
          <c:dPt>
            <c:idx val="2"/>
            <c:invertIfNegative val="0"/>
            <c:bubble3D val="0"/>
          </c:dPt>
          <c:dPt>
            <c:idx val="4"/>
            <c:invertIfNegative val="0"/>
            <c:bubble3D val="0"/>
          </c:dPt>
          <c:dPt>
            <c:idx val="5"/>
            <c:invertIfNegative val="0"/>
            <c:bubble3D val="0"/>
          </c:dPt>
          <c:dPt>
            <c:idx val="8"/>
            <c:invertIfNegative val="0"/>
            <c:bubble3D val="0"/>
          </c:dPt>
          <c:dPt>
            <c:idx val="14"/>
            <c:invertIfNegative val="0"/>
            <c:bubble3D val="0"/>
          </c:dPt>
          <c:dPt>
            <c:idx val="16"/>
            <c:invertIfNegative val="0"/>
            <c:bubble3D val="0"/>
          </c:dPt>
          <c:dPt>
            <c:idx val="18"/>
            <c:invertIfNegative val="0"/>
            <c:bubble3D val="0"/>
            <c:spPr>
              <a:solidFill>
                <a:schemeClr val="accent6"/>
              </a:solidFill>
            </c:spPr>
          </c:dPt>
          <c:dPt>
            <c:idx val="19"/>
            <c:invertIfNegative val="0"/>
            <c:bubble3D val="0"/>
          </c:dPt>
          <c:dPt>
            <c:idx val="22"/>
            <c:invertIfNegative val="0"/>
            <c:bubble3D val="0"/>
          </c:dPt>
          <c:dPt>
            <c:idx val="23"/>
            <c:invertIfNegative val="0"/>
            <c:bubble3D val="0"/>
          </c:dPt>
          <c:dPt>
            <c:idx val="26"/>
            <c:invertIfNegative val="0"/>
            <c:bubble3D val="0"/>
          </c:dPt>
          <c:dPt>
            <c:idx val="27"/>
            <c:invertIfNegative val="0"/>
            <c:bubble3D val="0"/>
            <c:spPr>
              <a:solidFill>
                <a:schemeClr val="accent6"/>
              </a:solidFill>
            </c:spPr>
          </c:dPt>
          <c:dPt>
            <c:idx val="32"/>
            <c:invertIfNegative val="0"/>
            <c:bubble3D val="0"/>
          </c:dPt>
          <c:dPt>
            <c:idx val="34"/>
            <c:invertIfNegative val="0"/>
            <c:bubble3D val="0"/>
          </c:dPt>
          <c:dPt>
            <c:idx val="36"/>
            <c:invertIfNegative val="0"/>
            <c:bubble3D val="0"/>
          </c:dPt>
          <c:dPt>
            <c:idx val="37"/>
            <c:invertIfNegative val="0"/>
            <c:bubble3D val="0"/>
          </c:dPt>
          <c:dPt>
            <c:idx val="38"/>
            <c:invertIfNegative val="0"/>
            <c:bubble3D val="0"/>
          </c:dPt>
          <c:dPt>
            <c:idx val="39"/>
            <c:invertIfNegative val="0"/>
            <c:bubble3D val="0"/>
            <c:spPr>
              <a:solidFill>
                <a:schemeClr val="accent6"/>
              </a:solidFill>
            </c:spPr>
          </c:dPt>
          <c:dPt>
            <c:idx val="40"/>
            <c:invertIfNegative val="0"/>
            <c:bubble3D val="0"/>
          </c:dPt>
          <c:dPt>
            <c:idx val="41"/>
            <c:invertIfNegative val="0"/>
            <c:bubble3D val="0"/>
            <c:spPr>
              <a:solidFill>
                <a:schemeClr val="accent6"/>
              </a:solidFill>
            </c:spPr>
          </c:dPt>
          <c:dPt>
            <c:idx val="42"/>
            <c:invertIfNegative val="0"/>
            <c:bubble3D val="0"/>
            <c:spPr>
              <a:solidFill>
                <a:schemeClr val="accent6"/>
              </a:solidFill>
            </c:spPr>
          </c:dPt>
          <c:dPt>
            <c:idx val="43"/>
            <c:invertIfNegative val="0"/>
            <c:bubble3D val="0"/>
          </c:dPt>
          <c:dPt>
            <c:idx val="44"/>
            <c:invertIfNegative val="0"/>
            <c:bubble3D val="0"/>
            <c:spPr>
              <a:solidFill>
                <a:schemeClr val="accent6"/>
              </a:solidFill>
            </c:spPr>
          </c:dPt>
          <c:dPt>
            <c:idx val="45"/>
            <c:invertIfNegative val="0"/>
            <c:bubble3D val="0"/>
            <c:spPr>
              <a:solidFill>
                <a:schemeClr val="accent6"/>
              </a:solidFill>
            </c:spPr>
          </c:dPt>
          <c:dPt>
            <c:idx val="46"/>
            <c:invertIfNegative val="0"/>
            <c:bubble3D val="0"/>
            <c:spPr>
              <a:solidFill>
                <a:schemeClr val="accent6"/>
              </a:solidFill>
            </c:spPr>
          </c:dPt>
          <c:dPt>
            <c:idx val="47"/>
            <c:invertIfNegative val="0"/>
            <c:bubble3D val="0"/>
            <c:spPr>
              <a:solidFill>
                <a:schemeClr val="accent6"/>
              </a:solidFill>
            </c:spPr>
          </c:dPt>
          <c:dPt>
            <c:idx val="48"/>
            <c:invertIfNegative val="0"/>
            <c:bubble3D val="0"/>
            <c:spPr>
              <a:solidFill>
                <a:schemeClr val="accent6"/>
              </a:solidFill>
            </c:spPr>
          </c:dPt>
          <c:dPt>
            <c:idx val="49"/>
            <c:invertIfNegative val="0"/>
            <c:bubble3D val="0"/>
            <c:spPr>
              <a:solidFill>
                <a:schemeClr val="accent6"/>
              </a:solidFill>
            </c:spPr>
          </c:dPt>
          <c:dPt>
            <c:idx val="50"/>
            <c:invertIfNegative val="0"/>
            <c:bubble3D val="0"/>
            <c:spPr>
              <a:solidFill>
                <a:schemeClr val="accent6"/>
              </a:solidFill>
            </c:spPr>
          </c:dPt>
          <c:cat>
            <c:strRef>
              <c:f>Sheet1!$A$2:$A$52</c:f>
              <c:strCache>
                <c:ptCount val="51"/>
                <c:pt idx="0">
                  <c:v>Massachusetts</c:v>
                </c:pt>
                <c:pt idx="1">
                  <c:v>DistrictofColumbia</c:v>
                </c:pt>
                <c:pt idx="2">
                  <c:v>Wyoming</c:v>
                </c:pt>
                <c:pt idx="3">
                  <c:v>Oklahoma</c:v>
                </c:pt>
                <c:pt idx="4">
                  <c:v>Virginia</c:v>
                </c:pt>
                <c:pt idx="5">
                  <c:v>Delaware</c:v>
                </c:pt>
                <c:pt idx="6">
                  <c:v>Louisiana</c:v>
                </c:pt>
                <c:pt idx="7">
                  <c:v>NorthDakota</c:v>
                </c:pt>
                <c:pt idx="8">
                  <c:v>Nebraska</c:v>
                </c:pt>
                <c:pt idx="9">
                  <c:v>SouthCarolina</c:v>
                </c:pt>
                <c:pt idx="10">
                  <c:v>Alabama</c:v>
                </c:pt>
                <c:pt idx="11">
                  <c:v>Kansas</c:v>
                </c:pt>
                <c:pt idx="12">
                  <c:v>Arizona</c:v>
                </c:pt>
                <c:pt idx="13">
                  <c:v>Indiana</c:v>
                </c:pt>
                <c:pt idx="14">
                  <c:v>Maine</c:v>
                </c:pt>
                <c:pt idx="15">
                  <c:v>Mississippi</c:v>
                </c:pt>
                <c:pt idx="16">
                  <c:v>Missouri</c:v>
                </c:pt>
                <c:pt idx="17">
                  <c:v>WestVirginia</c:v>
                </c:pt>
                <c:pt idx="18">
                  <c:v>Maryland</c:v>
                </c:pt>
                <c:pt idx="19">
                  <c:v>Georgia</c:v>
                </c:pt>
                <c:pt idx="20">
                  <c:v>Utah</c:v>
                </c:pt>
                <c:pt idx="21">
                  <c:v>SouthDakota</c:v>
                </c:pt>
                <c:pt idx="22">
                  <c:v>NewMexico</c:v>
                </c:pt>
                <c:pt idx="23">
                  <c:v>Florida</c:v>
                </c:pt>
                <c:pt idx="24">
                  <c:v>Alaska</c:v>
                </c:pt>
                <c:pt idx="25">
                  <c:v>Illinois</c:v>
                </c:pt>
                <c:pt idx="26">
                  <c:v>NorthCarolina</c:v>
                </c:pt>
                <c:pt idx="27">
                  <c:v>NewYork</c:v>
                </c:pt>
                <c:pt idx="28">
                  <c:v>Texas</c:v>
                </c:pt>
                <c:pt idx="29">
                  <c:v>Pennsylvania</c:v>
                </c:pt>
                <c:pt idx="30">
                  <c:v>NewJersey</c:v>
                </c:pt>
                <c:pt idx="31">
                  <c:v>Iowa</c:v>
                </c:pt>
                <c:pt idx="32">
                  <c:v>Arkansas</c:v>
                </c:pt>
                <c:pt idx="33">
                  <c:v>Montana</c:v>
                </c:pt>
                <c:pt idx="34">
                  <c:v>Ohio</c:v>
                </c:pt>
                <c:pt idx="35">
                  <c:v>Wisconsin</c:v>
                </c:pt>
                <c:pt idx="36">
                  <c:v>Tennessee</c:v>
                </c:pt>
                <c:pt idx="37">
                  <c:v>Nevada</c:v>
                </c:pt>
                <c:pt idx="38">
                  <c:v>Oregon</c:v>
                </c:pt>
                <c:pt idx="39">
                  <c:v>Connecticut</c:v>
                </c:pt>
                <c:pt idx="40">
                  <c:v>NewHampshire</c:v>
                </c:pt>
                <c:pt idx="41">
                  <c:v>Idaho</c:v>
                </c:pt>
                <c:pt idx="42">
                  <c:v>Kentucky</c:v>
                </c:pt>
                <c:pt idx="43">
                  <c:v>Michigan</c:v>
                </c:pt>
                <c:pt idx="44">
                  <c:v>Washington</c:v>
                </c:pt>
                <c:pt idx="45">
                  <c:v>Minnesota</c:v>
                </c:pt>
                <c:pt idx="46">
                  <c:v>Colorado</c:v>
                </c:pt>
                <c:pt idx="47">
                  <c:v>RhodeIsland</c:v>
                </c:pt>
                <c:pt idx="48">
                  <c:v>California</c:v>
                </c:pt>
                <c:pt idx="49">
                  <c:v>Hawaii</c:v>
                </c:pt>
                <c:pt idx="50">
                  <c:v>Vermont</c:v>
                </c:pt>
              </c:strCache>
            </c:strRef>
          </c:cat>
          <c:val>
            <c:numRef>
              <c:f>Sheet1!$B$2:$B$52</c:f>
              <c:numCache>
                <c:formatCode>0%</c:formatCode>
                <c:ptCount val="51"/>
                <c:pt idx="0">
                  <c:v>2.7458905190093073</c:v>
                </c:pt>
                <c:pt idx="1">
                  <c:v>0.6319768527160724</c:v>
                </c:pt>
                <c:pt idx="2">
                  <c:v>0.59314954051796154</c:v>
                </c:pt>
                <c:pt idx="3">
                  <c:v>0.5856170815215036</c:v>
                </c:pt>
                <c:pt idx="4">
                  <c:v>0.5762863059032336</c:v>
                </c:pt>
                <c:pt idx="5">
                  <c:v>0.56427912259530066</c:v>
                </c:pt>
                <c:pt idx="6">
                  <c:v>0.5514158266029987</c:v>
                </c:pt>
                <c:pt idx="7">
                  <c:v>0.55006133811456071</c:v>
                </c:pt>
                <c:pt idx="8">
                  <c:v>0.53789412449098317</c:v>
                </c:pt>
                <c:pt idx="9">
                  <c:v>0.52439910753524221</c:v>
                </c:pt>
                <c:pt idx="10">
                  <c:v>0.5164897959183673</c:v>
                </c:pt>
                <c:pt idx="11">
                  <c:v>0.5061828004139407</c:v>
                </c:pt>
                <c:pt idx="12">
                  <c:v>0.50005413463700643</c:v>
                </c:pt>
                <c:pt idx="13">
                  <c:v>0.50000377577913202</c:v>
                </c:pt>
                <c:pt idx="14">
                  <c:v>0.49392200280175336</c:v>
                </c:pt>
                <c:pt idx="15">
                  <c:v>0.49157641395908541</c:v>
                </c:pt>
                <c:pt idx="16">
                  <c:v>0.48818065447861619</c:v>
                </c:pt>
                <c:pt idx="17">
                  <c:v>0.4864524576954069</c:v>
                </c:pt>
                <c:pt idx="18">
                  <c:v>0.48393523916348125</c:v>
                </c:pt>
                <c:pt idx="19">
                  <c:v>0.47993795471705264</c:v>
                </c:pt>
                <c:pt idx="20">
                  <c:v>0.4673821822437087</c:v>
                </c:pt>
                <c:pt idx="21">
                  <c:v>0.4574175824175824</c:v>
                </c:pt>
                <c:pt idx="22">
                  <c:v>0.43132056640259497</c:v>
                </c:pt>
                <c:pt idx="23">
                  <c:v>0.4160433025844324</c:v>
                </c:pt>
                <c:pt idx="24">
                  <c:v>0.40969743987587276</c:v>
                </c:pt>
                <c:pt idx="25">
                  <c:v>0.40497121733213176</c:v>
                </c:pt>
                <c:pt idx="26">
                  <c:v>0.38800953062776861</c:v>
                </c:pt>
                <c:pt idx="27">
                  <c:v>0.38471214816534438</c:v>
                </c:pt>
                <c:pt idx="28">
                  <c:v>0.38434386315905672</c:v>
                </c:pt>
                <c:pt idx="29">
                  <c:v>0.37855927967127456</c:v>
                </c:pt>
                <c:pt idx="30">
                  <c:v>0.3762324215731726</c:v>
                </c:pt>
                <c:pt idx="31">
                  <c:v>0.36045674313342246</c:v>
                </c:pt>
                <c:pt idx="32">
                  <c:v>0.35519955807208947</c:v>
                </c:pt>
                <c:pt idx="33">
                  <c:v>0.35510059042204245</c:v>
                </c:pt>
                <c:pt idx="34">
                  <c:v>0.34870820079137249</c:v>
                </c:pt>
                <c:pt idx="35">
                  <c:v>0.33972749704967276</c:v>
                </c:pt>
                <c:pt idx="36">
                  <c:v>0.32740234684708497</c:v>
                </c:pt>
                <c:pt idx="37">
                  <c:v>0.31357127120511125</c:v>
                </c:pt>
                <c:pt idx="38">
                  <c:v>0.2660909090909091</c:v>
                </c:pt>
                <c:pt idx="39">
                  <c:v>0.25012627538135163</c:v>
                </c:pt>
                <c:pt idx="40">
                  <c:v>0.20329342804629674</c:v>
                </c:pt>
                <c:pt idx="41">
                  <c:v>0.19071534689262565</c:v>
                </c:pt>
                <c:pt idx="42">
                  <c:v>0.15928069899815098</c:v>
                </c:pt>
                <c:pt idx="43">
                  <c:v>0.14202371036805742</c:v>
                </c:pt>
                <c:pt idx="44">
                  <c:v>8.1899816077031271E-2</c:v>
                </c:pt>
                <c:pt idx="45">
                  <c:v>1.5321167130632024E-2</c:v>
                </c:pt>
                <c:pt idx="46">
                  <c:v>-1.9138450742412402E-4</c:v>
                </c:pt>
                <c:pt idx="47">
                  <c:v>-1.1936106722836581E-2</c:v>
                </c:pt>
                <c:pt idx="48">
                  <c:v>-0.1337917104950388</c:v>
                </c:pt>
                <c:pt idx="49">
                  <c:v>-0.20065176908752327</c:v>
                </c:pt>
                <c:pt idx="50">
                  <c:v>-0.30101450798990748</c:v>
                </c:pt>
              </c:numCache>
            </c:numRef>
          </c:val>
        </c:ser>
        <c:dLbls>
          <c:showLegendKey val="0"/>
          <c:showVal val="0"/>
          <c:showCatName val="0"/>
          <c:showSerName val="0"/>
          <c:showPercent val="0"/>
          <c:showBubbleSize val="0"/>
        </c:dLbls>
        <c:gapWidth val="150"/>
        <c:axId val="55942144"/>
        <c:axId val="55952128"/>
      </c:barChart>
      <c:catAx>
        <c:axId val="55942144"/>
        <c:scaling>
          <c:orientation val="minMax"/>
        </c:scaling>
        <c:delete val="0"/>
        <c:axPos val="b"/>
        <c:majorTickMark val="out"/>
        <c:minorTickMark val="none"/>
        <c:tickLblPos val="nextTo"/>
        <c:spPr>
          <a:noFill/>
        </c:spPr>
        <c:txPr>
          <a:bodyPr/>
          <a:lstStyle/>
          <a:p>
            <a:pPr>
              <a:defRPr sz="900"/>
            </a:pPr>
            <a:endParaRPr lang="en-US"/>
          </a:p>
        </c:txPr>
        <c:crossAx val="55952128"/>
        <c:crosses val="autoZero"/>
        <c:auto val="1"/>
        <c:lblAlgn val="ctr"/>
        <c:lblOffset val="100"/>
        <c:noMultiLvlLbl val="0"/>
      </c:catAx>
      <c:valAx>
        <c:axId val="55952128"/>
        <c:scaling>
          <c:orientation val="minMax"/>
          <c:max val="1"/>
          <c:min val="-0.2"/>
        </c:scaling>
        <c:delete val="0"/>
        <c:axPos val="l"/>
        <c:numFmt formatCode="0%" sourceLinked="1"/>
        <c:majorTickMark val="out"/>
        <c:minorTickMark val="none"/>
        <c:tickLblPos val="nextTo"/>
        <c:txPr>
          <a:bodyPr/>
          <a:lstStyle/>
          <a:p>
            <a:pPr>
              <a:defRPr sz="1200">
                <a:latin typeface="Arial Narrow" panose="020B0606020202030204" pitchFamily="34" charset="0"/>
              </a:defRPr>
            </a:pPr>
            <a:endParaRPr lang="en-US"/>
          </a:p>
        </c:txPr>
        <c:crossAx val="5594214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8108554367013342E-2"/>
          <c:y val="0.11237006943140231"/>
          <c:w val="0.98189144563298669"/>
          <c:h val="0.61767575198324465"/>
        </c:manualLayout>
      </c:layout>
      <c:barChart>
        <c:barDir val="col"/>
        <c:grouping val="clustered"/>
        <c:varyColors val="0"/>
        <c:ser>
          <c:idx val="0"/>
          <c:order val="0"/>
          <c:tx>
            <c:strRef>
              <c:f>Sheet1!$B$1</c:f>
              <c:strCache>
                <c:ptCount val="1"/>
                <c:pt idx="0">
                  <c:v>Ultra Value / Value</c:v>
                </c:pt>
              </c:strCache>
            </c:strRef>
          </c:tx>
          <c:invertIfNegative val="0"/>
          <c:dLbls>
            <c:txPr>
              <a:bodyPr/>
              <a:lstStyle/>
              <a:p>
                <a:pPr>
                  <a:defRPr sz="1400">
                    <a:latin typeface="Arial Narrow" panose="020B0606020202030204" pitchFamily="34" charset="0"/>
                  </a:defRPr>
                </a:pPr>
                <a:endParaRPr lang="en-US"/>
              </a:p>
            </c:txPr>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Sheet1!$B$2:$B$5</c:f>
              <c:numCache>
                <c:formatCode>_("$"* #,##0_);_("$"* \(#,##0\);_("$"* "-"??_);_(@_)</c:formatCode>
                <c:ptCount val="4"/>
                <c:pt idx="0">
                  <c:v>218</c:v>
                </c:pt>
                <c:pt idx="1">
                  <c:v>258</c:v>
                </c:pt>
                <c:pt idx="2">
                  <c:v>298</c:v>
                </c:pt>
                <c:pt idx="3">
                  <c:v>342</c:v>
                </c:pt>
              </c:numCache>
            </c:numRef>
          </c:val>
        </c:ser>
        <c:ser>
          <c:idx val="1"/>
          <c:order val="1"/>
          <c:tx>
            <c:strRef>
              <c:f>Sheet1!$C$1</c:f>
              <c:strCache>
                <c:ptCount val="1"/>
                <c:pt idx="0">
                  <c:v>Broad</c:v>
                </c:pt>
              </c:strCache>
            </c:strRef>
          </c:tx>
          <c:invertIfNegative val="0"/>
          <c:dLbls>
            <c:txPr>
              <a:bodyPr/>
              <a:lstStyle/>
              <a:p>
                <a:pPr>
                  <a:defRPr sz="1400">
                    <a:latin typeface="Arial Narrow" panose="020B0606020202030204" pitchFamily="34" charset="0"/>
                  </a:defRPr>
                </a:pPr>
                <a:endParaRPr lang="en-US"/>
              </a:p>
            </c:txPr>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Sheet1!$C$2:$C$5</c:f>
              <c:numCache>
                <c:formatCode>_("$"* #,##0_);_("$"* \(#,##0\);_("$"* "-"??_);_(@_)</c:formatCode>
                <c:ptCount val="4"/>
                <c:pt idx="0">
                  <c:v>242</c:v>
                </c:pt>
                <c:pt idx="1">
                  <c:v>298</c:v>
                </c:pt>
                <c:pt idx="2">
                  <c:v>346</c:v>
                </c:pt>
                <c:pt idx="3">
                  <c:v>401</c:v>
                </c:pt>
              </c:numCache>
            </c:numRef>
          </c:val>
        </c:ser>
        <c:dLbls>
          <c:showLegendKey val="0"/>
          <c:showVal val="0"/>
          <c:showCatName val="0"/>
          <c:showSerName val="0"/>
          <c:showPercent val="0"/>
          <c:showBubbleSize val="0"/>
        </c:dLbls>
        <c:gapWidth val="150"/>
        <c:axId val="70469504"/>
        <c:axId val="70471040"/>
      </c:barChart>
      <c:catAx>
        <c:axId val="70469504"/>
        <c:scaling>
          <c:orientation val="minMax"/>
        </c:scaling>
        <c:delete val="0"/>
        <c:axPos val="b"/>
        <c:majorTickMark val="out"/>
        <c:minorTickMark val="none"/>
        <c:tickLblPos val="nextTo"/>
        <c:txPr>
          <a:bodyPr/>
          <a:lstStyle/>
          <a:p>
            <a:pPr>
              <a:defRPr sz="1400"/>
            </a:pPr>
            <a:endParaRPr lang="en-US"/>
          </a:p>
        </c:txPr>
        <c:crossAx val="70471040"/>
        <c:crosses val="autoZero"/>
        <c:auto val="1"/>
        <c:lblAlgn val="ctr"/>
        <c:lblOffset val="100"/>
        <c:noMultiLvlLbl val="0"/>
      </c:catAx>
      <c:valAx>
        <c:axId val="70471040"/>
        <c:scaling>
          <c:orientation val="minMax"/>
        </c:scaling>
        <c:delete val="1"/>
        <c:axPos val="l"/>
        <c:numFmt formatCode="_(&quot;$&quot;* #,##0_);_(&quot;$&quot;* \(#,##0\);_(&quot;$&quot;* &quot;-&quot;??_);_(@_)" sourceLinked="1"/>
        <c:majorTickMark val="out"/>
        <c:minorTickMark val="none"/>
        <c:tickLblPos val="nextTo"/>
        <c:crossAx val="70469504"/>
        <c:crosses val="autoZero"/>
        <c:crossBetween val="between"/>
      </c:valAx>
    </c:plotArea>
    <c:legend>
      <c:legendPos val="r"/>
      <c:layout>
        <c:manualLayout>
          <c:xMode val="edge"/>
          <c:yMode val="edge"/>
          <c:x val="3.8249622209150279E-3"/>
          <c:y val="0.88093853126011457"/>
          <c:w val="0.92867951695658069"/>
          <c:h val="0.11895928818398892"/>
        </c:manualLayout>
      </c:layout>
      <c:overlay val="0"/>
      <c:txPr>
        <a:bodyPr/>
        <a:lstStyle/>
        <a:p>
          <a:pPr>
            <a:defRPr sz="1600">
              <a:latin typeface="Arial Narrow" panose="020B060602020203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472047279392867"/>
          <c:y val="6.0963768669335922E-2"/>
          <c:w val="0.53914286459649907"/>
          <c:h val="0.8780724626613281"/>
        </c:manualLayout>
      </c:layout>
      <c:barChart>
        <c:barDir val="bar"/>
        <c:grouping val="clustered"/>
        <c:varyColors val="0"/>
        <c:ser>
          <c:idx val="0"/>
          <c:order val="0"/>
          <c:tx>
            <c:strRef>
              <c:f>Sheet1!$B$1</c:f>
              <c:strCache>
                <c:ptCount val="1"/>
                <c:pt idx="0">
                  <c:v>Series 1</c:v>
                </c:pt>
              </c:strCache>
            </c:strRef>
          </c:tx>
          <c:invertIfNegative val="0"/>
          <c:dLbls>
            <c:txPr>
              <a:bodyPr/>
              <a:lstStyle/>
              <a:p>
                <a:pPr>
                  <a:defRPr sz="1600"/>
                </a:pPr>
                <a:endParaRPr lang="en-US"/>
              </a:p>
            </c:txPr>
            <c:dLblPos val="outEnd"/>
            <c:showLegendKey val="0"/>
            <c:showVal val="1"/>
            <c:showCatName val="0"/>
            <c:showSerName val="0"/>
            <c:showPercent val="0"/>
            <c:showBubbleSize val="0"/>
            <c:showLeaderLines val="0"/>
          </c:dLbls>
          <c:cat>
            <c:strRef>
              <c:f>Sheet1!$A$2:$A$4</c:f>
              <c:strCache>
                <c:ptCount val="3"/>
                <c:pt idx="0">
                  <c:v>10+</c:v>
                </c:pt>
                <c:pt idx="1">
                  <c:v>5 to 9</c:v>
                </c:pt>
                <c:pt idx="2">
                  <c:v>&lt;5</c:v>
                </c:pt>
              </c:strCache>
            </c:strRef>
          </c:cat>
          <c:val>
            <c:numRef>
              <c:f>Sheet1!$B$2:$B$4</c:f>
              <c:numCache>
                <c:formatCode>0%</c:formatCode>
                <c:ptCount val="3"/>
                <c:pt idx="0">
                  <c:v>0.38019207354929019</c:v>
                </c:pt>
                <c:pt idx="1">
                  <c:v>0.33197221141060618</c:v>
                </c:pt>
                <c:pt idx="2">
                  <c:v>0.28486617499901179</c:v>
                </c:pt>
              </c:numCache>
            </c:numRef>
          </c:val>
        </c:ser>
        <c:dLbls>
          <c:dLblPos val="outEnd"/>
          <c:showLegendKey val="0"/>
          <c:showVal val="1"/>
          <c:showCatName val="0"/>
          <c:showSerName val="0"/>
          <c:showPercent val="0"/>
          <c:showBubbleSize val="0"/>
        </c:dLbls>
        <c:gapWidth val="150"/>
        <c:axId val="84281600"/>
        <c:axId val="84305408"/>
      </c:barChart>
      <c:catAx>
        <c:axId val="84281600"/>
        <c:scaling>
          <c:orientation val="minMax"/>
        </c:scaling>
        <c:delete val="0"/>
        <c:axPos val="l"/>
        <c:title>
          <c:tx>
            <c:rich>
              <a:bodyPr rot="-5400000" vert="horz"/>
              <a:lstStyle/>
              <a:p>
                <a:pPr>
                  <a:defRPr sz="1400"/>
                </a:pPr>
                <a:r>
                  <a:rPr lang="en-US" sz="1400" dirty="0" smtClean="0"/>
                  <a:t>Hospitals</a:t>
                </a:r>
                <a:r>
                  <a:rPr lang="en-US" sz="1400" baseline="0" dirty="0" smtClean="0"/>
                  <a:t> in Region</a:t>
                </a:r>
                <a:endParaRPr lang="en-US" sz="1400" dirty="0"/>
              </a:p>
            </c:rich>
          </c:tx>
          <c:layout/>
          <c:overlay val="0"/>
        </c:title>
        <c:majorTickMark val="out"/>
        <c:minorTickMark val="none"/>
        <c:tickLblPos val="nextTo"/>
        <c:txPr>
          <a:bodyPr/>
          <a:lstStyle/>
          <a:p>
            <a:pPr>
              <a:defRPr sz="1600"/>
            </a:pPr>
            <a:endParaRPr lang="en-US"/>
          </a:p>
        </c:txPr>
        <c:crossAx val="84305408"/>
        <c:crosses val="autoZero"/>
        <c:auto val="1"/>
        <c:lblAlgn val="ctr"/>
        <c:lblOffset val="100"/>
        <c:noMultiLvlLbl val="0"/>
      </c:catAx>
      <c:valAx>
        <c:axId val="84305408"/>
        <c:scaling>
          <c:orientation val="minMax"/>
          <c:min val="0.2"/>
        </c:scaling>
        <c:delete val="1"/>
        <c:axPos val="b"/>
        <c:numFmt formatCode="0%" sourceLinked="1"/>
        <c:majorTickMark val="out"/>
        <c:minorTickMark val="none"/>
        <c:tickLblPos val="nextTo"/>
        <c:crossAx val="8428160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01798" y="123060"/>
            <a:ext cx="3024770" cy="457513"/>
          </a:xfrm>
          <a:prstGeom prst="rect">
            <a:avLst/>
          </a:prstGeom>
        </p:spPr>
        <p:txBody>
          <a:bodyPr vert="horz" lIns="90487" tIns="45242" rIns="90487" bIns="45242" rtlCol="0"/>
          <a:lstStyle>
            <a:lvl1pPr algn="l">
              <a:defRPr sz="1200"/>
            </a:lvl1pPr>
          </a:lstStyle>
          <a:p>
            <a:endParaRPr lang="en-US" sz="1100" dirty="0">
              <a:latin typeface="Arial" pitchFamily="34" charset="0"/>
              <a:cs typeface="Arial" pitchFamily="34" charset="0"/>
            </a:endParaRPr>
          </a:p>
        </p:txBody>
      </p:sp>
      <p:sp>
        <p:nvSpPr>
          <p:cNvPr id="3" name="Date Placeholder 2"/>
          <p:cNvSpPr>
            <a:spLocks noGrp="1"/>
          </p:cNvSpPr>
          <p:nvPr>
            <p:ph type="dt" sz="quarter" idx="1"/>
          </p:nvPr>
        </p:nvSpPr>
        <p:spPr>
          <a:xfrm>
            <a:off x="3853674" y="123060"/>
            <a:ext cx="3024770" cy="457513"/>
          </a:xfrm>
          <a:prstGeom prst="rect">
            <a:avLst/>
          </a:prstGeom>
        </p:spPr>
        <p:txBody>
          <a:bodyPr vert="horz" lIns="90487" tIns="45242" rIns="90487" bIns="45242" rtlCol="0"/>
          <a:lstStyle>
            <a:lvl1pPr algn="r">
              <a:defRPr sz="1200"/>
            </a:lvl1pPr>
          </a:lstStyle>
          <a:p>
            <a:fld id="{5FCD84DF-3D5E-447C-9017-6081511AD754}" type="datetimeFigureOut">
              <a:rPr lang="en-US" sz="1100">
                <a:latin typeface="Arial" pitchFamily="34" charset="0"/>
                <a:cs typeface="Arial" pitchFamily="34" charset="0"/>
              </a:rPr>
              <a:pPr/>
              <a:t>2/19/2015</a:t>
            </a:fld>
            <a:endParaRPr lang="en-US" sz="1100" dirty="0">
              <a:latin typeface="Arial" pitchFamily="34" charset="0"/>
              <a:cs typeface="Arial" pitchFamily="34" charset="0"/>
            </a:endParaRPr>
          </a:p>
        </p:txBody>
      </p:sp>
      <p:sp>
        <p:nvSpPr>
          <p:cNvPr id="4" name="Footer Placeholder 3"/>
          <p:cNvSpPr>
            <a:spLocks noGrp="1"/>
          </p:cNvSpPr>
          <p:nvPr>
            <p:ph type="ftr" sz="quarter" idx="2"/>
          </p:nvPr>
        </p:nvSpPr>
        <p:spPr>
          <a:xfrm>
            <a:off x="29085" y="8636001"/>
            <a:ext cx="3024770" cy="457513"/>
          </a:xfrm>
          <a:prstGeom prst="rect">
            <a:avLst/>
          </a:prstGeom>
        </p:spPr>
        <p:txBody>
          <a:bodyPr vert="horz" lIns="90487" tIns="45242" rIns="90487" bIns="45242" rtlCol="0" anchor="b"/>
          <a:lstStyle>
            <a:lvl1pPr algn="l">
              <a:defRPr sz="1200"/>
            </a:lvl1pPr>
          </a:lstStyle>
          <a:p>
            <a:endParaRPr lang="en-US" sz="1100" dirty="0">
              <a:latin typeface="Arial" pitchFamily="34" charset="0"/>
              <a:cs typeface="Arial" pitchFamily="34" charset="0"/>
            </a:endParaRPr>
          </a:p>
        </p:txBody>
      </p:sp>
      <p:sp>
        <p:nvSpPr>
          <p:cNvPr id="5" name="Slide Number Placeholder 4"/>
          <p:cNvSpPr>
            <a:spLocks noGrp="1"/>
          </p:cNvSpPr>
          <p:nvPr>
            <p:ph type="sldNum" sz="quarter" idx="3"/>
          </p:nvPr>
        </p:nvSpPr>
        <p:spPr>
          <a:xfrm>
            <a:off x="3926386" y="8636001"/>
            <a:ext cx="3024770" cy="457513"/>
          </a:xfrm>
          <a:prstGeom prst="rect">
            <a:avLst/>
          </a:prstGeom>
        </p:spPr>
        <p:txBody>
          <a:bodyPr vert="horz" lIns="90487" tIns="45242" rIns="90487" bIns="45242" rtlCol="0" anchor="b"/>
          <a:lstStyle>
            <a:lvl1pPr algn="r">
              <a:defRPr sz="1200"/>
            </a:lvl1pPr>
          </a:lstStyle>
          <a:p>
            <a:fld id="{4BBBD9DB-8FEE-4657-AB47-5860687FEFB0}" type="slidenum">
              <a:rPr lang="en-US" sz="1100">
                <a:latin typeface="Arial" pitchFamily="34" charset="0"/>
                <a:cs typeface="Arial" pitchFamily="34" charset="0"/>
              </a:rPr>
              <a:pPr/>
              <a:t>‹#›</a:t>
            </a:fld>
            <a:endParaRPr lang="en-US" sz="1100" dirty="0">
              <a:latin typeface="Arial" pitchFamily="34" charset="0"/>
              <a:cs typeface="Arial" pitchFamily="34" charset="0"/>
            </a:endParaRPr>
          </a:p>
        </p:txBody>
      </p:sp>
    </p:spTree>
    <p:extLst>
      <p:ext uri="{BB962C8B-B14F-4D97-AF65-F5344CB8AC3E}">
        <p14:creationId xmlns:p14="http://schemas.microsoft.com/office/powerpoint/2010/main" val="185436585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01798" y="123372"/>
            <a:ext cx="3024770" cy="457200"/>
          </a:xfrm>
          <a:prstGeom prst="rect">
            <a:avLst/>
          </a:prstGeom>
        </p:spPr>
        <p:txBody>
          <a:bodyPr vert="horz" lIns="90487" tIns="45242" rIns="90487" bIns="45242" rtlCol="0"/>
          <a:lstStyle>
            <a:lvl1pPr algn="l">
              <a:defRPr sz="1100">
                <a:latin typeface="Arial" pitchFamily="34" charset="0"/>
                <a:cs typeface="Arial" pitchFamily="34" charset="0"/>
              </a:defRPr>
            </a:lvl1pPr>
          </a:lstStyle>
          <a:p>
            <a:endParaRPr lang="en-US" dirty="0"/>
          </a:p>
        </p:txBody>
      </p:sp>
      <p:sp>
        <p:nvSpPr>
          <p:cNvPr id="3" name="Date Placeholder 2"/>
          <p:cNvSpPr>
            <a:spLocks noGrp="1"/>
          </p:cNvSpPr>
          <p:nvPr>
            <p:ph type="dt" idx="1"/>
          </p:nvPr>
        </p:nvSpPr>
        <p:spPr>
          <a:xfrm>
            <a:off x="3853674" y="123372"/>
            <a:ext cx="3024770" cy="457200"/>
          </a:xfrm>
          <a:prstGeom prst="rect">
            <a:avLst/>
          </a:prstGeom>
        </p:spPr>
        <p:txBody>
          <a:bodyPr vert="horz" lIns="90487" tIns="45242" rIns="90487" bIns="45242" rtlCol="0"/>
          <a:lstStyle>
            <a:lvl1pPr algn="r">
              <a:defRPr sz="1100">
                <a:latin typeface="Arial" pitchFamily="34" charset="0"/>
                <a:cs typeface="Arial" pitchFamily="34" charset="0"/>
              </a:defRPr>
            </a:lvl1pPr>
          </a:lstStyle>
          <a:p>
            <a:fld id="{3B53EE49-5E2F-4CCD-A6EC-E4A5F806204B}" type="datetimeFigureOut">
              <a:rPr lang="en-US" smtClean="0"/>
              <a:pPr/>
              <a:t>2/19/2015</a:t>
            </a:fld>
            <a:endParaRPr lang="en-US" dirty="0"/>
          </a:p>
        </p:txBody>
      </p:sp>
      <p:sp>
        <p:nvSpPr>
          <p:cNvPr id="4" name="Slide Image Placeholder 3"/>
          <p:cNvSpPr>
            <a:spLocks noGrp="1" noRot="1" noChangeAspect="1"/>
          </p:cNvSpPr>
          <p:nvPr>
            <p:ph type="sldImg" idx="2"/>
          </p:nvPr>
        </p:nvSpPr>
        <p:spPr>
          <a:xfrm>
            <a:off x="819150" y="531813"/>
            <a:ext cx="5516563" cy="4137025"/>
          </a:xfrm>
          <a:prstGeom prst="rect">
            <a:avLst/>
          </a:prstGeom>
          <a:noFill/>
          <a:ln w="12700">
            <a:solidFill>
              <a:prstClr val="black"/>
            </a:solidFill>
          </a:ln>
        </p:spPr>
        <p:txBody>
          <a:bodyPr vert="horz" lIns="90487" tIns="45242" rIns="90487" bIns="45242" rtlCol="0" anchor="ctr"/>
          <a:lstStyle/>
          <a:p>
            <a:endParaRPr lang="en-US"/>
          </a:p>
        </p:txBody>
      </p:sp>
      <p:sp>
        <p:nvSpPr>
          <p:cNvPr id="5" name="Notes Placeholder 4"/>
          <p:cNvSpPr>
            <a:spLocks noGrp="1"/>
          </p:cNvSpPr>
          <p:nvPr>
            <p:ph type="body" sz="quarter" idx="3"/>
          </p:nvPr>
        </p:nvSpPr>
        <p:spPr>
          <a:xfrm>
            <a:off x="698024" y="4878645"/>
            <a:ext cx="5584190" cy="3552935"/>
          </a:xfrm>
          <a:prstGeom prst="rect">
            <a:avLst/>
          </a:prstGeom>
          <a:ln>
            <a:noFill/>
          </a:ln>
        </p:spPr>
        <p:txBody>
          <a:bodyPr vert="horz" lIns="90487" tIns="45242" rIns="90487" bIns="45242" rtlCol="0">
            <a:normAutofit/>
          </a:bodyPr>
          <a:lstStyle/>
          <a:p>
            <a:pPr lvl="0"/>
            <a:r>
              <a:rPr lang="en-US" dirty="0" smtClean="0"/>
              <a:t>Click to edit Master text styles</a:t>
            </a:r>
          </a:p>
          <a:p>
            <a:pPr lvl="5"/>
            <a:r>
              <a:rPr lang="en-US" dirty="0" smtClean="0"/>
              <a:t>Second level</a:t>
            </a:r>
          </a:p>
          <a:p>
            <a:pPr lvl="6"/>
            <a:r>
              <a:rPr lang="en-US" dirty="0" smtClean="0"/>
              <a:t>Third level</a:t>
            </a:r>
          </a:p>
        </p:txBody>
      </p:sp>
      <p:sp>
        <p:nvSpPr>
          <p:cNvPr id="6" name="Footer Placeholder 5"/>
          <p:cNvSpPr>
            <a:spLocks noGrp="1"/>
          </p:cNvSpPr>
          <p:nvPr>
            <p:ph type="ftr" sz="quarter" idx="4"/>
          </p:nvPr>
        </p:nvSpPr>
        <p:spPr>
          <a:xfrm>
            <a:off x="101798" y="8636000"/>
            <a:ext cx="3024770" cy="457200"/>
          </a:xfrm>
          <a:prstGeom prst="rect">
            <a:avLst/>
          </a:prstGeom>
        </p:spPr>
        <p:txBody>
          <a:bodyPr vert="horz" lIns="90487" tIns="45242" rIns="90487" bIns="45242" rtlCol="0" anchor="b"/>
          <a:lstStyle>
            <a:lvl1pPr algn="l">
              <a:defRPr sz="1100">
                <a:latin typeface="Arial" pitchFamily="34" charset="0"/>
                <a:cs typeface="Arial" pitchFamily="34" charset="0"/>
              </a:defRPr>
            </a:lvl1pPr>
          </a:lstStyle>
          <a:p>
            <a:endParaRPr lang="en-US" dirty="0"/>
          </a:p>
        </p:txBody>
      </p:sp>
      <p:sp>
        <p:nvSpPr>
          <p:cNvPr id="7" name="Slide Number Placeholder 6"/>
          <p:cNvSpPr>
            <a:spLocks noGrp="1"/>
          </p:cNvSpPr>
          <p:nvPr>
            <p:ph type="sldNum" sz="quarter" idx="5"/>
          </p:nvPr>
        </p:nvSpPr>
        <p:spPr>
          <a:xfrm>
            <a:off x="3853674" y="8636000"/>
            <a:ext cx="3024770" cy="457200"/>
          </a:xfrm>
          <a:prstGeom prst="rect">
            <a:avLst/>
          </a:prstGeom>
        </p:spPr>
        <p:txBody>
          <a:bodyPr vert="horz" lIns="90487" tIns="45242" rIns="90487" bIns="45242" rtlCol="0" anchor="b"/>
          <a:lstStyle>
            <a:lvl1pPr algn="r">
              <a:defRPr sz="1100">
                <a:latin typeface="Arial" pitchFamily="34" charset="0"/>
                <a:cs typeface="Arial" pitchFamily="34" charset="0"/>
              </a:defRPr>
            </a:lvl1pPr>
          </a:lstStyle>
          <a:p>
            <a:fld id="{378C9D3E-BC22-4B65-B6EC-1512CE9E44E8}" type="slidenum">
              <a:rPr lang="en-US" smtClean="0"/>
              <a:pPr/>
              <a:t>‹#›</a:t>
            </a:fld>
            <a:endParaRPr lang="en-US" dirty="0"/>
          </a:p>
        </p:txBody>
      </p:sp>
    </p:spTree>
    <p:extLst>
      <p:ext uri="{BB962C8B-B14F-4D97-AF65-F5344CB8AC3E}">
        <p14:creationId xmlns:p14="http://schemas.microsoft.com/office/powerpoint/2010/main" val="4257981452"/>
      </p:ext>
    </p:extLst>
  </p:cSld>
  <p:clrMap bg1="lt1" tx1="dk1" bg2="lt2" tx2="dk2" accent1="accent1" accent2="accent2" accent3="accent3" accent4="accent4" accent5="accent5" accent6="accent6" hlink="hlink" folHlink="folHlink"/>
  <p:hf hdr="0" ftr="0" dt="0"/>
  <p:notesStyle>
    <a:lvl1pPr marL="174625" indent="-174625" algn="l" defTabSz="914400" rtl="0" eaLnBrk="1" latinLnBrk="0" hangingPunct="1">
      <a:spcBef>
        <a:spcPts val="1200"/>
      </a:spcBef>
      <a:buFont typeface="Arial" pitchFamily="34" charset="0"/>
      <a:buChar char="•"/>
      <a:defRPr sz="1400" kern="1200">
        <a:solidFill>
          <a:schemeClr val="tx1"/>
        </a:solidFill>
        <a:latin typeface="Arial" pitchFamily="34" charset="0"/>
        <a:ea typeface="+mn-ea"/>
        <a:cs typeface="Arial" pitchFamily="34" charset="0"/>
      </a:defRPr>
    </a:lvl1pPr>
    <a:lvl2pPr marL="174625" indent="-174625" algn="l" defTabSz="914400" rtl="0" eaLnBrk="1" latinLnBrk="0" hangingPunct="1">
      <a:buFont typeface="Arial" pitchFamily="34" charset="0"/>
      <a:buChar char="•"/>
      <a:defRPr sz="1200" kern="1200">
        <a:solidFill>
          <a:schemeClr val="tx1"/>
        </a:solidFill>
        <a:latin typeface="Arial" pitchFamily="34" charset="0"/>
        <a:ea typeface="+mn-ea"/>
        <a:cs typeface="Arial" pitchFamily="34" charset="0"/>
      </a:defRPr>
    </a:lvl2pPr>
    <a:lvl3pPr marL="174625" indent="-174625" algn="l" defTabSz="914400" rtl="0" eaLnBrk="1" latinLnBrk="0" hangingPunct="1">
      <a:buFont typeface="Arial" pitchFamily="34" charset="0"/>
      <a:buNone/>
      <a:defRPr sz="1200" kern="1200">
        <a:solidFill>
          <a:schemeClr val="tx1"/>
        </a:solidFill>
        <a:latin typeface="Arial" pitchFamily="34" charset="0"/>
        <a:ea typeface="+mn-ea"/>
        <a:cs typeface="Arial" pitchFamily="34" charset="0"/>
      </a:defRPr>
    </a:lvl3pPr>
    <a:lvl4pPr marL="174625" indent="-174625" algn="l" defTabSz="914400" rtl="0" eaLnBrk="1" latinLnBrk="0" hangingPunct="1">
      <a:buFont typeface="Arial" pitchFamily="34" charset="0"/>
      <a:buChar char="•"/>
      <a:defRPr sz="1200" kern="1200">
        <a:solidFill>
          <a:schemeClr val="tx1"/>
        </a:solidFill>
        <a:latin typeface="Arial" pitchFamily="34" charset="0"/>
        <a:ea typeface="+mn-ea"/>
        <a:cs typeface="Arial" pitchFamily="34" charset="0"/>
      </a:defRPr>
    </a:lvl4pPr>
    <a:lvl5pPr marL="174625" indent="-174625" algn="l" defTabSz="914400" rtl="0" eaLnBrk="1" latinLnBrk="0" hangingPunct="1">
      <a:buFont typeface="Arial" pitchFamily="34" charset="0"/>
      <a:buChar char="•"/>
      <a:defRPr sz="1200" kern="1200">
        <a:solidFill>
          <a:schemeClr val="tx1"/>
        </a:solidFill>
        <a:latin typeface="Arial" pitchFamily="34" charset="0"/>
        <a:ea typeface="+mn-ea"/>
        <a:cs typeface="Arial" pitchFamily="34" charset="0"/>
      </a:defRPr>
    </a:lvl5pPr>
    <a:lvl6pPr marL="400050" indent="-225425" algn="l" defTabSz="914400" rtl="0" eaLnBrk="1" latinLnBrk="0" hangingPunct="1">
      <a:spcBef>
        <a:spcPts val="600"/>
      </a:spcBef>
      <a:buFont typeface="Calibri" pitchFamily="34" charset="0"/>
      <a:buChar char="–"/>
      <a:defRPr sz="1200" kern="1200">
        <a:solidFill>
          <a:schemeClr val="tx1"/>
        </a:solidFill>
        <a:latin typeface="Arial" pitchFamily="34" charset="0"/>
        <a:ea typeface="+mn-ea"/>
        <a:cs typeface="Arial" pitchFamily="34" charset="0"/>
      </a:defRPr>
    </a:lvl6pPr>
    <a:lvl7pPr marL="576263" indent="-176213" algn="l" defTabSz="914400" rtl="0" eaLnBrk="1" latinLnBrk="0" hangingPunct="1">
      <a:spcBef>
        <a:spcPts val="600"/>
      </a:spcBef>
      <a:buFont typeface="Arial" pitchFamily="34" charset="0"/>
      <a:buChar char="•"/>
      <a:defRPr sz="1200" kern="1200">
        <a:solidFill>
          <a:schemeClr val="tx1"/>
        </a:solidFill>
        <a:latin typeface="Arial" pitchFamily="34" charset="0"/>
        <a:ea typeface="+mn-ea"/>
        <a:cs typeface="Arial" pitchFamily="34" charset="0"/>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78C9D3E-BC22-4B65-B6EC-1512CE9E44E8}"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582D504-308D-4FDF-94EA-565158948990}" type="slidenum">
              <a:rPr lang="en-US" smtClean="0"/>
              <a:pPr>
                <a:defRPr/>
              </a:pPr>
              <a:t>13</a:t>
            </a:fld>
            <a:endParaRPr lang="en-US" dirty="0"/>
          </a:p>
        </p:txBody>
      </p:sp>
    </p:spTree>
    <p:extLst>
      <p:ext uri="{BB962C8B-B14F-4D97-AF65-F5344CB8AC3E}">
        <p14:creationId xmlns:p14="http://schemas.microsoft.com/office/powerpoint/2010/main" val="37672159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582D504-308D-4FDF-94EA-565158948990}" type="slidenum">
              <a:rPr lang="en-US" smtClean="0"/>
              <a:pPr>
                <a:defRPr/>
              </a:pPr>
              <a:t>14</a:t>
            </a:fld>
            <a:endParaRPr lang="en-US" dirty="0"/>
          </a:p>
        </p:txBody>
      </p:sp>
    </p:spTree>
    <p:extLst>
      <p:ext uri="{BB962C8B-B14F-4D97-AF65-F5344CB8AC3E}">
        <p14:creationId xmlns:p14="http://schemas.microsoft.com/office/powerpoint/2010/main" val="331046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8C9D3E-BC22-4B65-B6EC-1512CE9E44E8}" type="slidenum">
              <a:rPr lang="en-US" smtClean="0"/>
              <a:pPr/>
              <a:t>2</a:t>
            </a:fld>
            <a:endParaRPr lang="en-US" dirty="0"/>
          </a:p>
        </p:txBody>
      </p:sp>
    </p:spTree>
    <p:extLst>
      <p:ext uri="{BB962C8B-B14F-4D97-AF65-F5344CB8AC3E}">
        <p14:creationId xmlns:p14="http://schemas.microsoft.com/office/powerpoint/2010/main" val="18117355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8C9D3E-BC22-4B65-B6EC-1512CE9E44E8}" type="slidenum">
              <a:rPr lang="en-US" smtClean="0"/>
              <a:pPr/>
              <a:t>3</a:t>
            </a:fld>
            <a:endParaRPr lang="en-US" dirty="0"/>
          </a:p>
        </p:txBody>
      </p:sp>
    </p:spTree>
    <p:extLst>
      <p:ext uri="{BB962C8B-B14F-4D97-AF65-F5344CB8AC3E}">
        <p14:creationId xmlns:p14="http://schemas.microsoft.com/office/powerpoint/2010/main" val="40924472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b="0" dirty="0" smtClean="0"/>
          </a:p>
        </p:txBody>
      </p:sp>
      <p:sp>
        <p:nvSpPr>
          <p:cNvPr id="4" name="Slide Number Placeholder 3"/>
          <p:cNvSpPr>
            <a:spLocks noGrp="1"/>
          </p:cNvSpPr>
          <p:nvPr>
            <p:ph type="sldNum" sz="quarter" idx="10"/>
          </p:nvPr>
        </p:nvSpPr>
        <p:spPr/>
        <p:txBody>
          <a:bodyPr/>
          <a:lstStyle/>
          <a:p>
            <a:fld id="{378C9D3E-BC22-4B65-B6EC-1512CE9E44E8}" type="slidenum">
              <a:rPr lang="en-US" smtClean="0"/>
              <a:pPr/>
              <a:t>4</a:t>
            </a:fld>
            <a:endParaRPr lang="en-US" dirty="0"/>
          </a:p>
        </p:txBody>
      </p:sp>
    </p:spTree>
    <p:extLst>
      <p:ext uri="{BB962C8B-B14F-4D97-AF65-F5344CB8AC3E}">
        <p14:creationId xmlns:p14="http://schemas.microsoft.com/office/powerpoint/2010/main" val="39279896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fld id="{378C9D3E-BC22-4B65-B6EC-1512CE9E44E8}" type="slidenum">
              <a:rPr lang="en-US" smtClean="0"/>
              <a:pPr/>
              <a:t>5</a:t>
            </a:fld>
            <a:endParaRPr lang="en-US" dirty="0"/>
          </a:p>
        </p:txBody>
      </p:sp>
    </p:spTree>
    <p:extLst>
      <p:ext uri="{BB962C8B-B14F-4D97-AF65-F5344CB8AC3E}">
        <p14:creationId xmlns:p14="http://schemas.microsoft.com/office/powerpoint/2010/main" val="31510438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99625" y="4888092"/>
            <a:ext cx="5584190" cy="4425245"/>
          </a:xfrm>
        </p:spPr>
        <p:txBody>
          <a:bodyPr>
            <a:normAutofit/>
          </a:bodyPr>
          <a:lstStyle/>
          <a:p>
            <a:pPr>
              <a:spcBef>
                <a:spcPts val="0"/>
              </a:spcBef>
              <a:spcAft>
                <a:spcPts val="595"/>
              </a:spcAft>
            </a:pPr>
            <a:endParaRPr lang="en-US" sz="1200" dirty="0"/>
          </a:p>
        </p:txBody>
      </p:sp>
      <p:sp>
        <p:nvSpPr>
          <p:cNvPr id="4" name="Slide Number Placeholder 3"/>
          <p:cNvSpPr>
            <a:spLocks noGrp="1"/>
          </p:cNvSpPr>
          <p:nvPr>
            <p:ph type="sldNum" sz="quarter" idx="10"/>
          </p:nvPr>
        </p:nvSpPr>
        <p:spPr/>
        <p:txBody>
          <a:bodyPr/>
          <a:lstStyle/>
          <a:p>
            <a:fld id="{378C9D3E-BC22-4B65-B6EC-1512CE9E44E8}" type="slidenum">
              <a:rPr lang="en-US" smtClean="0">
                <a:solidFill>
                  <a:prstClr val="black"/>
                </a:solidFill>
              </a:rPr>
              <a:pPr/>
              <a:t>9</a:t>
            </a:fld>
            <a:endParaRPr lang="en-US" dirty="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582D504-308D-4FDF-94EA-565158948990}" type="slidenum">
              <a:rPr lang="en-US" smtClean="0"/>
              <a:pPr>
                <a:defRPr/>
              </a:pPr>
              <a:t>10</a:t>
            </a:fld>
            <a:endParaRPr lang="en-US" dirty="0"/>
          </a:p>
        </p:txBody>
      </p:sp>
    </p:spTree>
    <p:extLst>
      <p:ext uri="{BB962C8B-B14F-4D97-AF65-F5344CB8AC3E}">
        <p14:creationId xmlns:p14="http://schemas.microsoft.com/office/powerpoint/2010/main" val="27373904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582D504-308D-4FDF-94EA-565158948990}" type="slidenum">
              <a:rPr lang="en-US" smtClean="0"/>
              <a:pPr>
                <a:defRPr/>
              </a:pPr>
              <a:t>11</a:t>
            </a:fld>
            <a:endParaRPr lang="en-US" dirty="0"/>
          </a:p>
        </p:txBody>
      </p:sp>
    </p:spTree>
    <p:extLst>
      <p:ext uri="{BB962C8B-B14F-4D97-AF65-F5344CB8AC3E}">
        <p14:creationId xmlns:p14="http://schemas.microsoft.com/office/powerpoint/2010/main" val="3429511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3" name="Rectangle 2"/>
          <p:cNvSpPr>
            <a:spLocks noGrp="1" noRot="1" noChangeAspect="1" noChangeArrowheads="1" noTextEdit="1"/>
          </p:cNvSpPr>
          <p:nvPr>
            <p:ph type="sldImg"/>
          </p:nvPr>
        </p:nvSpPr>
        <p:spPr>
          <a:xfrm>
            <a:off x="1431925" y="342900"/>
            <a:ext cx="4067175" cy="3051175"/>
          </a:xfrm>
          <a:ln/>
        </p:spPr>
      </p:sp>
      <p:sp>
        <p:nvSpPr>
          <p:cNvPr id="25603" name="Rectangle 3"/>
          <p:cNvSpPr>
            <a:spLocks noGrp="1" noChangeArrowheads="1"/>
          </p:cNvSpPr>
          <p:nvPr>
            <p:ph type="body" idx="1"/>
          </p:nvPr>
        </p:nvSpPr>
        <p:spPr>
          <a:xfrm>
            <a:off x="257607" y="3755909"/>
            <a:ext cx="6332305" cy="5203646"/>
          </a:xfrm>
          <a:ln/>
        </p:spPr>
        <p:txBody>
          <a:bodyPr>
            <a:noAutofit/>
          </a:bodyPr>
          <a:lstStyle/>
          <a:p>
            <a:pPr>
              <a:spcBef>
                <a:spcPts val="0"/>
              </a:spcBef>
              <a:defRPr/>
            </a:pPr>
            <a:endParaRPr lang="en-US" sz="1000" dirty="0">
              <a:solidFill>
                <a:prstClr val="black"/>
              </a:solidFill>
            </a:endParaRPr>
          </a:p>
        </p:txBody>
      </p:sp>
      <p:sp>
        <p:nvSpPr>
          <p:cNvPr id="5" name="Rectangle 4"/>
          <p:cNvSpPr/>
          <p:nvPr/>
        </p:nvSpPr>
        <p:spPr>
          <a:xfrm>
            <a:off x="730270" y="3585373"/>
            <a:ext cx="5339503" cy="245428"/>
          </a:xfrm>
          <a:prstGeom prst="rect">
            <a:avLst/>
          </a:prstGeom>
        </p:spPr>
        <p:txBody>
          <a:bodyPr wrap="square" lIns="90654" tIns="45327" rIns="90654" bIns="45327">
            <a:spAutoFit/>
          </a:bodyPr>
          <a:lstStyle/>
          <a:p>
            <a:pPr>
              <a:defRPr/>
            </a:pPr>
            <a:endParaRPr lang="en-US" sz="1000" b="1"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Conservative">
    <p:spTree>
      <p:nvGrpSpPr>
        <p:cNvPr id="1" name=""/>
        <p:cNvGrpSpPr/>
        <p:nvPr/>
      </p:nvGrpSpPr>
      <p:grpSpPr>
        <a:xfrm>
          <a:off x="0" y="0"/>
          <a:ext cx="0" cy="0"/>
          <a:chOff x="0" y="0"/>
          <a:chExt cx="0" cy="0"/>
        </a:xfrm>
      </p:grpSpPr>
      <p:sp>
        <p:nvSpPr>
          <p:cNvPr id="13" name="Rectangle 12"/>
          <p:cNvSpPr/>
          <p:nvPr userDrawn="1"/>
        </p:nvSpPr>
        <p:spPr bwMode="white">
          <a:xfrm>
            <a:off x="0" y="0"/>
            <a:ext cx="9144000" cy="4267200"/>
          </a:xfrm>
          <a:prstGeom prst="rect">
            <a:avLst/>
          </a:prstGeom>
          <a:gradFill flip="none" rotWithShape="1">
            <a:gsLst>
              <a:gs pos="0">
                <a:srgbClr val="0085CA">
                  <a:shade val="30000"/>
                  <a:satMod val="115000"/>
                </a:srgbClr>
              </a:gs>
              <a:gs pos="29000">
                <a:srgbClr val="0085CA">
                  <a:shade val="67500"/>
                  <a:satMod val="115000"/>
                </a:srgbClr>
              </a:gs>
              <a:gs pos="61000">
                <a:srgbClr val="0085CA">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bwMode="ltGray">
          <a:xfrm>
            <a:off x="0" y="4343400"/>
            <a:ext cx="9144000" cy="2514600"/>
          </a:xfrm>
          <a:prstGeom prst="rect">
            <a:avLst/>
          </a:prstGeom>
          <a:solidFill>
            <a:srgbClr val="B9D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userDrawn="1"/>
        </p:nvSpPr>
        <p:spPr>
          <a:xfrm>
            <a:off x="2457450" y="6400800"/>
            <a:ext cx="4868320" cy="369332"/>
          </a:xfrm>
          <a:prstGeom prst="rect">
            <a:avLst/>
          </a:prstGeom>
          <a:noFill/>
        </p:spPr>
        <p:txBody>
          <a:bodyPr wrap="none" lIns="0" tIns="0" rIns="0" bIns="0" rtlCol="0" anchor="b" anchorCtr="0">
            <a:spAutoFit/>
          </a:bodyPr>
          <a:lstStyle/>
          <a:p>
            <a:r>
              <a:rPr lang="en-US" sz="800" dirty="0" smtClean="0">
                <a:solidFill>
                  <a:schemeClr val="tx1">
                    <a:lumMod val="65000"/>
                    <a:lumOff val="35000"/>
                  </a:schemeClr>
                </a:solidFill>
                <a:latin typeface="Arial" pitchFamily="34" charset="0"/>
                <a:cs typeface="Arial" pitchFamily="34" charset="0"/>
              </a:rPr>
              <a:t>Blue Cross Blue Shield Association, an Association of independent Blue Cross and Blue Shield companies</a:t>
            </a:r>
          </a:p>
          <a:p>
            <a:endParaRPr lang="en-US" sz="800" dirty="0" smtClean="0">
              <a:solidFill>
                <a:schemeClr val="tx1">
                  <a:lumMod val="65000"/>
                  <a:lumOff val="35000"/>
                </a:schemeClr>
              </a:solidFill>
              <a:latin typeface="Arial" pitchFamily="34" charset="0"/>
              <a:cs typeface="Arial" pitchFamily="34" charset="0"/>
            </a:endParaRPr>
          </a:p>
          <a:p>
            <a:endParaRPr lang="en-US" sz="800" dirty="0">
              <a:solidFill>
                <a:schemeClr val="tx1">
                  <a:lumMod val="65000"/>
                  <a:lumOff val="35000"/>
                </a:schemeClr>
              </a:solidFill>
              <a:latin typeface="Arial" pitchFamily="34" charset="0"/>
              <a:cs typeface="Arial" pitchFamily="34" charset="0"/>
            </a:endParaRPr>
          </a:p>
        </p:txBody>
      </p:sp>
      <p:sp>
        <p:nvSpPr>
          <p:cNvPr id="2" name="Title 1"/>
          <p:cNvSpPr>
            <a:spLocks noGrp="1"/>
          </p:cNvSpPr>
          <p:nvPr>
            <p:ph type="ctrTitle"/>
          </p:nvPr>
        </p:nvSpPr>
        <p:spPr>
          <a:xfrm>
            <a:off x="2453210" y="1090613"/>
            <a:ext cx="5782740" cy="1481765"/>
          </a:xfrm>
          <a:prstGeom prst="rect">
            <a:avLst/>
          </a:prstGeom>
        </p:spPr>
        <p:txBody>
          <a:bodyPr lIns="0" anchor="ctr" anchorCtr="0">
            <a:normAutofit/>
          </a:bodyPr>
          <a:lstStyle>
            <a:lvl1pPr algn="l">
              <a:lnSpc>
                <a:spcPct val="85000"/>
              </a:lnSpc>
              <a:defRPr sz="4000" b="0">
                <a:solidFill>
                  <a:schemeClr val="bg1"/>
                </a:solidFill>
                <a:latin typeface="Arial Black" pitchFamily="34" charset="0"/>
                <a:cs typeface="Arial" pitchFamily="34" charset="0"/>
              </a:defRPr>
            </a:lvl1pPr>
          </a:lstStyle>
          <a:p>
            <a:endParaRPr lang="en-US" dirty="0"/>
          </a:p>
        </p:txBody>
      </p:sp>
      <p:sp>
        <p:nvSpPr>
          <p:cNvPr id="3" name="Subtitle 2"/>
          <p:cNvSpPr>
            <a:spLocks noGrp="1"/>
          </p:cNvSpPr>
          <p:nvPr>
            <p:ph type="subTitle" idx="1"/>
          </p:nvPr>
        </p:nvSpPr>
        <p:spPr>
          <a:xfrm>
            <a:off x="2466974" y="2639368"/>
            <a:ext cx="5768976" cy="505766"/>
          </a:xfrm>
          <a:prstGeom prst="rect">
            <a:avLst/>
          </a:prstGeom>
        </p:spPr>
        <p:txBody>
          <a:bodyPr lIns="0" anchor="ctr" anchorCtr="0">
            <a:normAutofit/>
          </a:bodyPr>
          <a:lstStyle>
            <a:lvl1pPr marL="0" indent="0" algn="l">
              <a:buNone/>
              <a:defRPr sz="1600" b="1">
                <a:solidFill>
                  <a:schemeClr val="bg1"/>
                </a:solidFill>
                <a:latin typeface="Arial Black"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5" name="Text Placeholder 4"/>
          <p:cNvSpPr>
            <a:spLocks noGrp="1"/>
          </p:cNvSpPr>
          <p:nvPr>
            <p:ph type="body" sz="quarter" idx="10" hasCustomPrompt="1"/>
          </p:nvPr>
        </p:nvSpPr>
        <p:spPr>
          <a:xfrm>
            <a:off x="2466975" y="3154663"/>
            <a:ext cx="5768975" cy="372312"/>
          </a:xfrm>
          <a:prstGeom prst="rect">
            <a:avLst/>
          </a:prstGeom>
        </p:spPr>
        <p:txBody>
          <a:bodyPr lIns="0" tIns="0" anchor="b" anchorCtr="0"/>
          <a:lstStyle>
            <a:lvl1pPr marL="0" indent="0">
              <a:buNone/>
              <a:defRPr sz="1400" baseline="0">
                <a:solidFill>
                  <a:schemeClr val="bg1"/>
                </a:solidFill>
              </a:defRPr>
            </a:lvl1pPr>
          </a:lstStyle>
          <a:p>
            <a:pPr lvl="0"/>
            <a:r>
              <a:rPr lang="en-US" dirty="0" smtClean="0"/>
              <a:t>Click to add Date</a:t>
            </a:r>
            <a:endParaRPr lang="en-US" dirty="0"/>
          </a:p>
        </p:txBody>
      </p:sp>
      <p:sp>
        <p:nvSpPr>
          <p:cNvPr id="21" name="Text Placeholder 20"/>
          <p:cNvSpPr>
            <a:spLocks noGrp="1"/>
          </p:cNvSpPr>
          <p:nvPr>
            <p:ph type="body" sz="quarter" idx="11" hasCustomPrompt="1"/>
          </p:nvPr>
        </p:nvSpPr>
        <p:spPr>
          <a:xfrm>
            <a:off x="2457450" y="3638272"/>
            <a:ext cx="5778500" cy="501650"/>
          </a:xfrm>
          <a:prstGeom prst="rect">
            <a:avLst/>
          </a:prstGeom>
        </p:spPr>
        <p:txBody>
          <a:bodyPr lIns="0" tIns="0"/>
          <a:lstStyle>
            <a:lvl1pPr marL="0" indent="0">
              <a:buNone/>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smtClean="0"/>
              <a:t>Click to add Speaker Name/Title</a:t>
            </a: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12600" y="5061001"/>
            <a:ext cx="2654489" cy="87556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_Title (Caps) and Content">
    <p:spTree>
      <p:nvGrpSpPr>
        <p:cNvPr id="1" name=""/>
        <p:cNvGrpSpPr/>
        <p:nvPr/>
      </p:nvGrpSpPr>
      <p:grpSpPr>
        <a:xfrm>
          <a:off x="0" y="0"/>
          <a:ext cx="0" cy="0"/>
          <a:chOff x="0" y="0"/>
          <a:chExt cx="0" cy="0"/>
        </a:xfrm>
      </p:grpSpPr>
      <p:sp>
        <p:nvSpPr>
          <p:cNvPr id="9" name="Content Placeholder 8"/>
          <p:cNvSpPr>
            <a:spLocks noGrp="1"/>
          </p:cNvSpPr>
          <p:nvPr>
            <p:ph sz="quarter" idx="11"/>
          </p:nvPr>
        </p:nvSpPr>
        <p:spPr>
          <a:xfrm>
            <a:off x="1231900" y="2465387"/>
            <a:ext cx="7454900" cy="3798887"/>
          </a:xfrm>
          <a:prstGeom prst="rect">
            <a:avLst/>
          </a:prstGeom>
        </p:spPr>
        <p:txBody>
          <a:bodyPr lIns="0" tIns="0"/>
          <a:lstStyle>
            <a:lvl1pPr>
              <a:spcBef>
                <a:spcPts val="1800"/>
              </a:spcBef>
              <a:spcAft>
                <a:spcPts val="0"/>
              </a:spcAft>
              <a:defRPr sz="2000"/>
            </a:lvl1pPr>
            <a:lvl2pPr>
              <a:spcBef>
                <a:spcPts val="600"/>
              </a:spcBef>
              <a:spcAft>
                <a:spcPts val="0"/>
              </a:spcAft>
              <a:defRPr sz="1800"/>
            </a:lvl2pPr>
            <a:lvl3pPr marL="682625" indent="-168275">
              <a:spcBef>
                <a:spcPts val="600"/>
              </a:spcBef>
              <a:spcAft>
                <a:spcPts val="300"/>
              </a:spcAft>
              <a:defRPr/>
            </a:lvl3pPr>
            <a:lvl4pPr marL="914400" indent="-231775">
              <a:spcBef>
                <a:spcPts val="300"/>
              </a:spcBef>
              <a:spcAft>
                <a:spcPts val="0"/>
              </a:spcAft>
              <a:defRPr/>
            </a:lvl4pPr>
            <a:lvl5pPr marL="1146175" indent="-231775">
              <a:spcBef>
                <a:spcPts val="300"/>
              </a:spcBef>
              <a:spcAft>
                <a:spcPts val="0"/>
              </a:spcAft>
              <a:buFont typeface="Arial" pitchFamily="34" charset="0"/>
              <a:buChar char="&gt;"/>
              <a:defRPr sz="14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Title 6"/>
          <p:cNvSpPr>
            <a:spLocks noGrp="1"/>
          </p:cNvSpPr>
          <p:nvPr>
            <p:ph type="title"/>
          </p:nvPr>
        </p:nvSpPr>
        <p:spPr>
          <a:xfrm>
            <a:off x="1231900" y="1322388"/>
            <a:ext cx="7454900" cy="917575"/>
          </a:xfrm>
          <a:prstGeom prst="rect">
            <a:avLst/>
          </a:prstGeom>
        </p:spPr>
        <p:txBody>
          <a:bodyPr lIns="0" tIns="0"/>
          <a:lstStyle>
            <a:lvl1pPr>
              <a:lnSpc>
                <a:spcPct val="85000"/>
              </a:lnSpc>
              <a:defRPr sz="2800" b="0" cap="all" baseline="0">
                <a:latin typeface="Arial Black"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7413684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_Title (Caps) and Column Content">
    <p:spTree>
      <p:nvGrpSpPr>
        <p:cNvPr id="1" name=""/>
        <p:cNvGrpSpPr/>
        <p:nvPr/>
      </p:nvGrpSpPr>
      <p:grpSpPr>
        <a:xfrm>
          <a:off x="0" y="0"/>
          <a:ext cx="0" cy="0"/>
          <a:chOff x="0" y="0"/>
          <a:chExt cx="0" cy="0"/>
        </a:xfrm>
      </p:grpSpPr>
      <p:sp>
        <p:nvSpPr>
          <p:cNvPr id="6" name="Title 6"/>
          <p:cNvSpPr>
            <a:spLocks noGrp="1"/>
          </p:cNvSpPr>
          <p:nvPr>
            <p:ph type="title"/>
          </p:nvPr>
        </p:nvSpPr>
        <p:spPr>
          <a:xfrm>
            <a:off x="1231900" y="1323975"/>
            <a:ext cx="7454900" cy="901603"/>
          </a:xfrm>
          <a:prstGeom prst="rect">
            <a:avLst/>
          </a:prstGeom>
        </p:spPr>
        <p:txBody>
          <a:bodyPr lIns="0" tIns="0"/>
          <a:lstStyle>
            <a:lvl1pPr>
              <a:lnSpc>
                <a:spcPct val="85000"/>
              </a:lnSpc>
              <a:defRPr sz="2800" b="0" cap="all" baseline="0">
                <a:latin typeface="Arial Black" pitchFamily="34" charset="0"/>
              </a:defRPr>
            </a:lvl1pPr>
          </a:lstStyle>
          <a:p>
            <a:r>
              <a:rPr lang="en-US" dirty="0" smtClean="0"/>
              <a:t>Click to edit Master title style</a:t>
            </a:r>
            <a:endParaRPr lang="en-US" dirty="0"/>
          </a:p>
        </p:txBody>
      </p:sp>
      <p:sp>
        <p:nvSpPr>
          <p:cNvPr id="4" name="Content Placeholder 8"/>
          <p:cNvSpPr>
            <a:spLocks noGrp="1"/>
          </p:cNvSpPr>
          <p:nvPr>
            <p:ph sz="quarter" idx="11"/>
          </p:nvPr>
        </p:nvSpPr>
        <p:spPr>
          <a:xfrm>
            <a:off x="5022167" y="2465387"/>
            <a:ext cx="3411415" cy="3760787"/>
          </a:xfrm>
          <a:prstGeom prst="rect">
            <a:avLst/>
          </a:prstGeom>
        </p:spPr>
        <p:txBody>
          <a:bodyPr lIns="0" tIns="0"/>
          <a:lstStyle>
            <a:lvl1pPr>
              <a:spcBef>
                <a:spcPts val="1200"/>
              </a:spcBef>
              <a:spcAft>
                <a:spcPts val="0"/>
              </a:spcAft>
              <a:defRPr sz="2000"/>
            </a:lvl1pPr>
            <a:lvl2pPr marL="461963" indent="-233363">
              <a:spcBef>
                <a:spcPts val="600"/>
              </a:spcBef>
              <a:spcAft>
                <a:spcPts val="0"/>
              </a:spcAft>
              <a:defRPr sz="1800"/>
            </a:lvl2pPr>
            <a:lvl3pPr marL="682625" indent="-168275">
              <a:spcBef>
                <a:spcPts val="600"/>
              </a:spcBef>
              <a:spcAft>
                <a:spcPts val="300"/>
              </a:spcAft>
              <a:defRPr sz="1600"/>
            </a:lvl3pPr>
            <a:lvl4pPr marL="914400" indent="-231775">
              <a:spcBef>
                <a:spcPts val="300"/>
              </a:spcBef>
              <a:spcAft>
                <a:spcPts val="0"/>
              </a:spcAft>
              <a:defRPr sz="1400"/>
            </a:lvl4pPr>
            <a:lvl5pPr marL="1146175" indent="-231775">
              <a:spcBef>
                <a:spcPts val="300"/>
              </a:spcBef>
              <a:spcAft>
                <a:spcPts val="0"/>
              </a:spcAft>
              <a:buFont typeface="Arial" pitchFamily="34" charset="0"/>
              <a:buChar char="&gt;"/>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 name="Content Placeholder 8"/>
          <p:cNvSpPr>
            <a:spLocks noGrp="1"/>
          </p:cNvSpPr>
          <p:nvPr>
            <p:ph sz="quarter" idx="14"/>
          </p:nvPr>
        </p:nvSpPr>
        <p:spPr>
          <a:xfrm>
            <a:off x="1231900" y="2465387"/>
            <a:ext cx="3466709" cy="3760787"/>
          </a:xfrm>
          <a:prstGeom prst="rect">
            <a:avLst/>
          </a:prstGeom>
        </p:spPr>
        <p:txBody>
          <a:bodyPr lIns="0" tIns="0"/>
          <a:lstStyle>
            <a:lvl1pPr>
              <a:spcBef>
                <a:spcPts val="1200"/>
              </a:spcBef>
              <a:spcAft>
                <a:spcPts val="0"/>
              </a:spcAft>
              <a:defRPr sz="2000"/>
            </a:lvl1pPr>
            <a:lvl2pPr marL="461963" indent="-233363">
              <a:spcBef>
                <a:spcPts val="600"/>
              </a:spcBef>
              <a:spcAft>
                <a:spcPts val="0"/>
              </a:spcAft>
              <a:defRPr sz="1800"/>
            </a:lvl2pPr>
            <a:lvl3pPr marL="682625" indent="-168275">
              <a:spcBef>
                <a:spcPts val="600"/>
              </a:spcBef>
              <a:spcAft>
                <a:spcPts val="300"/>
              </a:spcAft>
              <a:defRPr sz="1600"/>
            </a:lvl3pPr>
            <a:lvl4pPr marL="914400" indent="-231775">
              <a:spcBef>
                <a:spcPts val="300"/>
              </a:spcBef>
              <a:spcAft>
                <a:spcPts val="0"/>
              </a:spcAft>
              <a:defRPr sz="1400"/>
            </a:lvl4pPr>
            <a:lvl5pPr marL="1146175" indent="-231775">
              <a:spcBef>
                <a:spcPts val="300"/>
              </a:spcBef>
              <a:spcAft>
                <a:spcPts val="0"/>
              </a:spcAft>
              <a:buFont typeface="Arial" pitchFamily="34" charset="0"/>
              <a:buChar char="&gt;"/>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30878577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_Title (Caps)">
    <p:spTree>
      <p:nvGrpSpPr>
        <p:cNvPr id="1" name=""/>
        <p:cNvGrpSpPr/>
        <p:nvPr/>
      </p:nvGrpSpPr>
      <p:grpSpPr>
        <a:xfrm>
          <a:off x="0" y="0"/>
          <a:ext cx="0" cy="0"/>
          <a:chOff x="0" y="0"/>
          <a:chExt cx="0" cy="0"/>
        </a:xfrm>
      </p:grpSpPr>
      <p:sp>
        <p:nvSpPr>
          <p:cNvPr id="6" name="Title 6"/>
          <p:cNvSpPr>
            <a:spLocks noGrp="1"/>
          </p:cNvSpPr>
          <p:nvPr>
            <p:ph type="title"/>
          </p:nvPr>
        </p:nvSpPr>
        <p:spPr>
          <a:xfrm>
            <a:off x="1231900" y="1323976"/>
            <a:ext cx="7454900" cy="915987"/>
          </a:xfrm>
          <a:prstGeom prst="rect">
            <a:avLst/>
          </a:prstGeom>
        </p:spPr>
        <p:txBody>
          <a:bodyPr lIns="0" tIns="0"/>
          <a:lstStyle>
            <a:lvl1pPr>
              <a:lnSpc>
                <a:spcPct val="85000"/>
              </a:lnSpc>
              <a:defRPr sz="2800" b="0" cap="all" baseline="0">
                <a:latin typeface="Arial Black"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663620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85643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15925"/>
            <a:ext cx="8170863" cy="874712"/>
          </a:xfrm>
          <a:prstGeom prst="rect">
            <a:avLst/>
          </a:prstGeom>
        </p:spPr>
        <p:txBody>
          <a:bodyPr/>
          <a:lstStyle/>
          <a:p>
            <a:r>
              <a:rPr lang="en-US" dirty="0" smtClean="0"/>
              <a:t>Click to edit Master title style</a:t>
            </a:r>
            <a:endParaRPr lang="en-US" dirty="0"/>
          </a:p>
        </p:txBody>
      </p:sp>
      <p:sp>
        <p:nvSpPr>
          <p:cNvPr id="3" name="Text Placeholder 2"/>
          <p:cNvSpPr>
            <a:spLocks noGrp="1"/>
          </p:cNvSpPr>
          <p:nvPr>
            <p:ph type="body" sz="half" idx="1"/>
          </p:nvPr>
        </p:nvSpPr>
        <p:spPr>
          <a:xfrm>
            <a:off x="661988" y="2286000"/>
            <a:ext cx="4002087"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816475" y="2286000"/>
            <a:ext cx="4003675" cy="19812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816475" y="4419600"/>
            <a:ext cx="4003675" cy="19812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43"/>
          <p:cNvSpPr>
            <a:spLocks noGrp="1"/>
          </p:cNvSpPr>
          <p:nvPr>
            <p:ph type="sldNum" sz="quarter" idx="4"/>
          </p:nvPr>
        </p:nvSpPr>
        <p:spPr>
          <a:xfrm>
            <a:off x="4399665" y="6589042"/>
            <a:ext cx="314189" cy="138499"/>
          </a:xfrm>
          <a:prstGeom prst="rect">
            <a:avLst/>
          </a:prstGeom>
        </p:spPr>
        <p:txBody>
          <a:bodyPr vert="horz" wrap="none" lIns="0" tIns="0" rIns="0" bIns="0" rtlCol="0" anchor="ctr">
            <a:spAutoFit/>
          </a:bodyPr>
          <a:lstStyle>
            <a:lvl1pPr algn="ctr">
              <a:defRPr kumimoji="0" lang="en-US" sz="900" b="0" i="0" u="none" strike="noStrike" kern="1200" cap="none" spc="0" normalizeH="0" baseline="0" noProof="0" smtClean="0">
                <a:ln>
                  <a:noFill/>
                </a:ln>
                <a:solidFill>
                  <a:schemeClr val="tx1"/>
                </a:solidFill>
                <a:effectLst/>
                <a:uLnTx/>
                <a:uFillTx/>
                <a:latin typeface="Arial" pitchFamily="34" charset="0"/>
                <a:ea typeface="+mn-ea"/>
                <a:cs typeface="Arial" pitchFamily="34" charset="0"/>
              </a:defRPr>
            </a:lvl1pPr>
          </a:lstStyle>
          <a:p>
            <a:r>
              <a:rPr lang="en-US" dirty="0" smtClean="0"/>
              <a:t> - </a:t>
            </a:r>
            <a:fld id="{DBAA3648-E1B2-4E50-9791-78F8040E0CA3}" type="slidenum">
              <a:rPr lang="en-US" smtClean="0"/>
              <a:pPr/>
              <a:t>‹#›</a:t>
            </a:fld>
            <a:r>
              <a:rPr lang="en-US" dirty="0" smtClean="0"/>
              <a:t> -</a:t>
            </a:r>
            <a:endParaRPr lang="en-US" dirty="0"/>
          </a:p>
        </p:txBody>
      </p:sp>
    </p:spTree>
    <p:extLst>
      <p:ext uri="{BB962C8B-B14F-4D97-AF65-F5344CB8AC3E}">
        <p14:creationId xmlns:p14="http://schemas.microsoft.com/office/powerpoint/2010/main" val="258738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4399665" y="6589042"/>
            <a:ext cx="314189" cy="138499"/>
          </a:xfrm>
          <a:prstGeom prst="rect">
            <a:avLst/>
          </a:prstGeom>
        </p:spPr>
        <p:txBody>
          <a:bodyPr/>
          <a:lstStyle>
            <a:lvl1pPr>
              <a:defRPr/>
            </a:lvl1pPr>
          </a:lstStyle>
          <a:p>
            <a:fld id="{74F45069-AF16-4046-ABF1-D9957FB7827D}" type="slidenum">
              <a:rPr lang="en-US">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21394546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Tagline and Content">
    <p:spTree>
      <p:nvGrpSpPr>
        <p:cNvPr id="1" name=""/>
        <p:cNvGrpSpPr/>
        <p:nvPr/>
      </p:nvGrpSpPr>
      <p:grpSpPr>
        <a:xfrm>
          <a:off x="0" y="0"/>
          <a:ext cx="0" cy="0"/>
          <a:chOff x="0" y="0"/>
          <a:chExt cx="0" cy="0"/>
        </a:xfrm>
      </p:grpSpPr>
      <p:sp>
        <p:nvSpPr>
          <p:cNvPr id="9" name="Content Placeholder 2"/>
          <p:cNvSpPr>
            <a:spLocks noGrp="1"/>
          </p:cNvSpPr>
          <p:nvPr>
            <p:ph idx="13"/>
          </p:nvPr>
        </p:nvSpPr>
        <p:spPr>
          <a:xfrm>
            <a:off x="457200" y="865859"/>
            <a:ext cx="8229600" cy="457200"/>
          </a:xfrm>
          <a:prstGeom prst="rect">
            <a:avLst/>
          </a:prstGeom>
        </p:spPr>
        <p:txBody>
          <a:bodyPr wrap="square" lIns="0" tIns="0">
            <a:noAutofit/>
          </a:bodyPr>
          <a:lstStyle>
            <a:lvl1pPr marL="0" indent="0" algn="l">
              <a:lnSpc>
                <a:spcPct val="90000"/>
              </a:lnSpc>
              <a:spcBef>
                <a:spcPts val="0"/>
              </a:spcBef>
              <a:buNone/>
              <a:defRPr sz="2000" baseline="0">
                <a:latin typeface="Arial" pitchFamily="34" charset="0"/>
                <a:cs typeface="Arial" pitchFamily="34" charset="0"/>
              </a:defRPr>
            </a:lvl1pPr>
            <a:lvl2pPr marL="519113" indent="-292100">
              <a:spcBef>
                <a:spcPts val="600"/>
              </a:spcBef>
              <a:defRPr sz="1800">
                <a:latin typeface="Arial" pitchFamily="34" charset="0"/>
                <a:cs typeface="Arial" pitchFamily="34" charset="0"/>
              </a:defRPr>
            </a:lvl2pPr>
            <a:lvl3pPr marL="801688" indent="-282575">
              <a:spcBef>
                <a:spcPts val="600"/>
              </a:spcBef>
              <a:defRPr sz="1600">
                <a:latin typeface="Arial" pitchFamily="34" charset="0"/>
                <a:cs typeface="Arial" pitchFamily="34" charset="0"/>
              </a:defRPr>
            </a:lvl3pPr>
            <a:lvl4pPr marL="1084263" indent="-282575">
              <a:spcBef>
                <a:spcPts val="600"/>
              </a:spcBef>
              <a:buNone/>
              <a:defRPr sz="1400">
                <a:latin typeface="Arial" pitchFamily="34" charset="0"/>
                <a:cs typeface="Arial" pitchFamily="34" charset="0"/>
              </a:defRPr>
            </a:lvl4pPr>
            <a:lvl5pPr marL="1376363" indent="-292100">
              <a:spcBef>
                <a:spcPts val="600"/>
              </a:spcBef>
              <a:buFont typeface="Arial" pitchFamily="34" charset="0"/>
              <a:buChar char="&gt;"/>
              <a:defRPr sz="1400">
                <a:latin typeface="Arial" pitchFamily="34" charset="0"/>
                <a:cs typeface="Arial" pitchFamily="34" charset="0"/>
              </a:defRPr>
            </a:lvl5pPr>
          </a:lstStyle>
          <a:p>
            <a:pPr lvl="0"/>
            <a:r>
              <a:rPr lang="en-US" dirty="0" smtClean="0"/>
              <a:t>Click to edit Master text styles</a:t>
            </a:r>
            <a:endParaRPr lang="en-US" dirty="0"/>
          </a:p>
        </p:txBody>
      </p:sp>
      <p:sp>
        <p:nvSpPr>
          <p:cNvPr id="10" name="Slide Number Placeholder 9"/>
          <p:cNvSpPr>
            <a:spLocks noGrp="1"/>
          </p:cNvSpPr>
          <p:nvPr>
            <p:ph type="sldNum" sz="quarter" idx="16"/>
          </p:nvPr>
        </p:nvSpPr>
        <p:spPr>
          <a:xfrm>
            <a:off x="4399665" y="6589042"/>
            <a:ext cx="314189" cy="138499"/>
          </a:xfrm>
          <a:prstGeom prst="rect">
            <a:avLst/>
          </a:prstGeom>
        </p:spPr>
        <p:txBody>
          <a:bodyPr/>
          <a:lstStyle/>
          <a:p>
            <a:r>
              <a:rPr lang="en-US" smtClean="0"/>
              <a:t> - </a:t>
            </a:r>
            <a:fld id="{DBAA3648-E1B2-4E50-9791-78F8040E0CA3}" type="slidenum">
              <a:rPr lang="en-US" smtClean="0"/>
              <a:pPr/>
              <a:t>‹#›</a:t>
            </a:fld>
            <a:r>
              <a:rPr lang="en-US" smtClean="0"/>
              <a:t> -</a:t>
            </a:r>
            <a:endParaRPr lang="en-US" dirty="0"/>
          </a:p>
        </p:txBody>
      </p:sp>
      <p:sp>
        <p:nvSpPr>
          <p:cNvPr id="11" name="Title 6"/>
          <p:cNvSpPr>
            <a:spLocks noGrp="1"/>
          </p:cNvSpPr>
          <p:nvPr>
            <p:ph type="title"/>
          </p:nvPr>
        </p:nvSpPr>
        <p:spPr>
          <a:xfrm>
            <a:off x="457200" y="501650"/>
            <a:ext cx="8229600" cy="595312"/>
          </a:xfrm>
          <a:prstGeom prst="rect">
            <a:avLst/>
          </a:prstGeom>
        </p:spPr>
        <p:txBody>
          <a:bodyPr lIns="0" tIns="0"/>
          <a:lstStyle>
            <a:lvl1pPr>
              <a:lnSpc>
                <a:spcPct val="85000"/>
              </a:lnSpc>
              <a:defRPr/>
            </a:lvl1pPr>
          </a:lstStyle>
          <a:p>
            <a:r>
              <a:rPr lang="en-US" dirty="0" smtClean="0"/>
              <a:t>Click to edit Master title style</a:t>
            </a:r>
            <a:endParaRPr lang="en-US" dirty="0"/>
          </a:p>
        </p:txBody>
      </p:sp>
      <p:sp>
        <p:nvSpPr>
          <p:cNvPr id="8" name="Content Placeholder 8"/>
          <p:cNvSpPr>
            <a:spLocks noGrp="1"/>
          </p:cNvSpPr>
          <p:nvPr>
            <p:ph sz="quarter" idx="11"/>
          </p:nvPr>
        </p:nvSpPr>
        <p:spPr>
          <a:xfrm>
            <a:off x="457200" y="1323059"/>
            <a:ext cx="8229600" cy="4446587"/>
          </a:xfrm>
          <a:prstGeom prst="rect">
            <a:avLst/>
          </a:prstGeom>
        </p:spPr>
        <p:txBody>
          <a:bodyPr lIns="0" tIns="0"/>
          <a:lstStyle>
            <a:lvl1pPr>
              <a:spcBef>
                <a:spcPts val="1200"/>
              </a:spcBef>
              <a:spcAft>
                <a:spcPts val="0"/>
              </a:spcAft>
              <a:defRPr sz="2000"/>
            </a:lvl1pPr>
            <a:lvl2pPr>
              <a:spcBef>
                <a:spcPts val="600"/>
              </a:spcBef>
              <a:spcAft>
                <a:spcPts val="0"/>
              </a:spcAft>
              <a:defRPr sz="1800"/>
            </a:lvl2pPr>
            <a:lvl3pPr marL="682625" indent="-168275">
              <a:spcBef>
                <a:spcPts val="600"/>
              </a:spcBef>
              <a:spcAft>
                <a:spcPts val="300"/>
              </a:spcAft>
              <a:defRPr/>
            </a:lvl3pPr>
            <a:lvl4pPr marL="914400" indent="-231775">
              <a:spcBef>
                <a:spcPts val="300"/>
              </a:spcBef>
              <a:spcAft>
                <a:spcPts val="0"/>
              </a:spcAft>
              <a:defRPr/>
            </a:lvl4pPr>
            <a:lvl5pPr marL="1146175" indent="-231775">
              <a:spcBef>
                <a:spcPts val="300"/>
              </a:spcBef>
              <a:spcAft>
                <a:spcPts val="0"/>
              </a:spcAft>
              <a:buFont typeface="Arial" pitchFamily="34" charset="0"/>
              <a:buChar char="&gt;"/>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sp>
        <p:nvSpPr>
          <p:cNvPr id="3" name="Content Placeholder 2"/>
          <p:cNvSpPr>
            <a:spLocks noGrp="1"/>
          </p:cNvSpPr>
          <p:nvPr>
            <p:ph idx="1"/>
          </p:nvPr>
        </p:nvSpPr>
        <p:spPr>
          <a:xfrm>
            <a:off x="3962400" y="2406758"/>
            <a:ext cx="4724400" cy="1815882"/>
          </a:xfrm>
          <a:prstGeom prst="rect">
            <a:avLst/>
          </a:prstGeom>
        </p:spPr>
        <p:txBody>
          <a:bodyPr wrap="square" lIns="0" tIns="0" anchor="ctr" anchorCtr="0">
            <a:spAutoFit/>
          </a:bodyPr>
          <a:lstStyle>
            <a:lvl1pPr marL="227013" indent="-227013">
              <a:spcBef>
                <a:spcPts val="1800"/>
              </a:spcBef>
              <a:buClr>
                <a:srgbClr val="417191"/>
              </a:buClr>
              <a:defRPr sz="2000">
                <a:latin typeface="Arial" pitchFamily="34" charset="0"/>
                <a:cs typeface="Arial" pitchFamily="34" charset="0"/>
              </a:defRPr>
            </a:lvl1pPr>
            <a:lvl2pPr marL="519113" indent="-292100">
              <a:spcBef>
                <a:spcPts val="1200"/>
              </a:spcBef>
              <a:buClr>
                <a:srgbClr val="417191"/>
              </a:buClr>
              <a:defRPr sz="1800">
                <a:latin typeface="Arial" pitchFamily="34" charset="0"/>
                <a:cs typeface="Arial" pitchFamily="34" charset="0"/>
              </a:defRPr>
            </a:lvl2pPr>
            <a:lvl3pPr marL="801688" indent="-282575">
              <a:spcBef>
                <a:spcPts val="600"/>
              </a:spcBef>
              <a:buClr>
                <a:srgbClr val="417191"/>
              </a:buClr>
              <a:defRPr sz="1800">
                <a:latin typeface="Arial" pitchFamily="34" charset="0"/>
                <a:cs typeface="Arial" pitchFamily="34" charset="0"/>
              </a:defRPr>
            </a:lvl3pPr>
            <a:lvl4pPr marL="1084263" indent="-282575">
              <a:spcBef>
                <a:spcPts val="600"/>
              </a:spcBef>
              <a:buClr>
                <a:srgbClr val="417191"/>
              </a:buClr>
              <a:defRPr sz="1600">
                <a:latin typeface="Arial" pitchFamily="34" charset="0"/>
                <a:cs typeface="Arial" pitchFamily="34" charset="0"/>
              </a:defRPr>
            </a:lvl4pPr>
            <a:lvl5pPr marL="1376363" indent="-292100">
              <a:spcBef>
                <a:spcPts val="600"/>
              </a:spcBef>
              <a:buClr>
                <a:srgbClr val="417191"/>
              </a:buClr>
              <a:buFont typeface="Arial" pitchFamily="34" charset="0"/>
              <a:buChar char="&gt;"/>
              <a:defRPr sz="16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itle 1"/>
          <p:cNvSpPr>
            <a:spLocks noGrp="1"/>
          </p:cNvSpPr>
          <p:nvPr>
            <p:ph type="title"/>
          </p:nvPr>
        </p:nvSpPr>
        <p:spPr>
          <a:xfrm flipH="1">
            <a:off x="457262" y="3105412"/>
            <a:ext cx="2362137" cy="418576"/>
          </a:xfrm>
          <a:prstGeom prst="rect">
            <a:avLst/>
          </a:prstGeom>
        </p:spPr>
        <p:txBody>
          <a:bodyPr wrap="square" lIns="0" tIns="0" rIns="0" bIns="0" anchor="ctr" anchorCtr="0">
            <a:spAutoFit/>
          </a:bodyPr>
          <a:lstStyle>
            <a:lvl1pPr algn="l" defTabSz="914400" rtl="0" eaLnBrk="1" latinLnBrk="0" hangingPunct="1">
              <a:lnSpc>
                <a:spcPct val="85000"/>
              </a:lnSpc>
              <a:spcBef>
                <a:spcPct val="0"/>
              </a:spcBef>
              <a:buNone/>
              <a:defRPr lang="en-US" sz="3200" b="1" kern="1200" dirty="0">
                <a:solidFill>
                  <a:srgbClr val="0F4A77"/>
                </a:solidFill>
                <a:latin typeface="+mj-lt"/>
                <a:ea typeface="+mj-ea"/>
                <a:cs typeface="Arial" pitchFamily="34" charset="0"/>
              </a:defRPr>
            </a:lvl1pPr>
          </a:lstStyle>
          <a:p>
            <a:endParaRPr lang="en-US" dirty="0"/>
          </a:p>
        </p:txBody>
      </p:sp>
      <p:sp>
        <p:nvSpPr>
          <p:cNvPr id="5" name="Slide Number Placeholder 6"/>
          <p:cNvSpPr>
            <a:spLocks noGrp="1"/>
          </p:cNvSpPr>
          <p:nvPr>
            <p:ph type="sldNum" sz="quarter" idx="14"/>
          </p:nvPr>
        </p:nvSpPr>
        <p:spPr>
          <a:xfrm>
            <a:off x="4399665" y="6589042"/>
            <a:ext cx="314189" cy="138499"/>
          </a:xfrm>
          <a:prstGeom prst="rect">
            <a:avLst/>
          </a:prstGeom>
        </p:spPr>
        <p:txBody>
          <a:bodyPr/>
          <a:lstStyle/>
          <a:p>
            <a:r>
              <a:rPr dirty="0" smtClean="0">
                <a:solidFill>
                  <a:prstClr val="black"/>
                </a:solidFill>
              </a:rPr>
              <a:t> - </a:t>
            </a:r>
            <a:fld id="{DBAA3648-E1B2-4E50-9791-78F8040E0CA3}" type="slidenum">
              <a:rPr smtClean="0">
                <a:solidFill>
                  <a:prstClr val="black"/>
                </a:solidFill>
              </a:rPr>
              <a:pPr/>
              <a:t>‹#›</a:t>
            </a:fld>
            <a:r>
              <a:rPr dirty="0" smtClean="0">
                <a:solidFill>
                  <a:prstClr val="black"/>
                </a:solidFill>
              </a:rPr>
              <a:t> -</a:t>
            </a:r>
            <a:endParaRPr dirty="0">
              <a:solidFill>
                <a:prstClr val="black"/>
              </a:solidFill>
            </a:endParaRPr>
          </a:p>
        </p:txBody>
      </p:sp>
    </p:spTree>
    <p:extLst>
      <p:ext uri="{BB962C8B-B14F-4D97-AF65-F5344CB8AC3E}">
        <p14:creationId xmlns:p14="http://schemas.microsoft.com/office/powerpoint/2010/main" val="7238025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Graphic with Bullet List and Tagline">
    <p:spTree>
      <p:nvGrpSpPr>
        <p:cNvPr id="1" name=""/>
        <p:cNvGrpSpPr/>
        <p:nvPr/>
      </p:nvGrpSpPr>
      <p:grpSpPr>
        <a:xfrm>
          <a:off x="0" y="0"/>
          <a:ext cx="0" cy="0"/>
          <a:chOff x="0" y="0"/>
          <a:chExt cx="0" cy="0"/>
        </a:xfrm>
      </p:grpSpPr>
      <p:sp>
        <p:nvSpPr>
          <p:cNvPr id="7" name="Slide Number Placeholder 6"/>
          <p:cNvSpPr>
            <a:spLocks noGrp="1"/>
          </p:cNvSpPr>
          <p:nvPr>
            <p:ph type="sldNum" sz="quarter" idx="14"/>
          </p:nvPr>
        </p:nvSpPr>
        <p:spPr>
          <a:xfrm>
            <a:off x="4399665" y="6589042"/>
            <a:ext cx="314189" cy="138499"/>
          </a:xfrm>
          <a:prstGeom prst="rect">
            <a:avLst/>
          </a:prstGeom>
        </p:spPr>
        <p:txBody>
          <a:bodyPr/>
          <a:lstStyle/>
          <a:p>
            <a:r>
              <a:rPr lang="en-US" dirty="0" smtClean="0"/>
              <a:t> - </a:t>
            </a:r>
            <a:fld id="{DBAA3648-E1B2-4E50-9791-78F8040E0CA3}" type="slidenum">
              <a:rPr lang="en-US" smtClean="0"/>
              <a:pPr/>
              <a:t>‹#›</a:t>
            </a:fld>
            <a:r>
              <a:rPr lang="en-US" dirty="0" smtClean="0"/>
              <a:t> -</a:t>
            </a:r>
            <a:endParaRPr lang="en-US" dirty="0"/>
          </a:p>
        </p:txBody>
      </p:sp>
      <p:sp>
        <p:nvSpPr>
          <p:cNvPr id="9" name="Content Placeholder 2"/>
          <p:cNvSpPr>
            <a:spLocks noGrp="1"/>
          </p:cNvSpPr>
          <p:nvPr>
            <p:ph idx="13"/>
          </p:nvPr>
        </p:nvSpPr>
        <p:spPr>
          <a:xfrm>
            <a:off x="457200" y="865859"/>
            <a:ext cx="8229600" cy="455612"/>
          </a:xfrm>
          <a:prstGeom prst="rect">
            <a:avLst/>
          </a:prstGeom>
        </p:spPr>
        <p:txBody>
          <a:bodyPr wrap="square" lIns="0" tIns="0">
            <a:noAutofit/>
          </a:bodyPr>
          <a:lstStyle>
            <a:lvl1pPr marL="0" indent="0" algn="l">
              <a:lnSpc>
                <a:spcPct val="90000"/>
              </a:lnSpc>
              <a:spcBef>
                <a:spcPts val="0"/>
              </a:spcBef>
              <a:buNone/>
              <a:defRPr sz="2000" baseline="0">
                <a:latin typeface="Arial" pitchFamily="34" charset="0"/>
                <a:cs typeface="Arial" pitchFamily="34" charset="0"/>
              </a:defRPr>
            </a:lvl1pPr>
            <a:lvl2pPr marL="519113" indent="-292100">
              <a:spcBef>
                <a:spcPts val="600"/>
              </a:spcBef>
              <a:defRPr sz="1800">
                <a:latin typeface="Arial" pitchFamily="34" charset="0"/>
                <a:cs typeface="Arial" pitchFamily="34" charset="0"/>
              </a:defRPr>
            </a:lvl2pPr>
            <a:lvl3pPr marL="801688" indent="-282575">
              <a:spcBef>
                <a:spcPts val="600"/>
              </a:spcBef>
              <a:defRPr sz="1600">
                <a:latin typeface="Arial" pitchFamily="34" charset="0"/>
                <a:cs typeface="Arial" pitchFamily="34" charset="0"/>
              </a:defRPr>
            </a:lvl3pPr>
            <a:lvl4pPr marL="1084263" indent="-282575">
              <a:spcBef>
                <a:spcPts val="600"/>
              </a:spcBef>
              <a:buNone/>
              <a:defRPr sz="1400">
                <a:latin typeface="Arial" pitchFamily="34" charset="0"/>
                <a:cs typeface="Arial" pitchFamily="34" charset="0"/>
              </a:defRPr>
            </a:lvl4pPr>
            <a:lvl5pPr marL="1376363" indent="-292100">
              <a:spcBef>
                <a:spcPts val="600"/>
              </a:spcBef>
              <a:buFont typeface="Arial" pitchFamily="34" charset="0"/>
              <a:buChar char="&gt;"/>
              <a:defRPr sz="1400">
                <a:latin typeface="Arial" pitchFamily="34" charset="0"/>
                <a:cs typeface="Arial" pitchFamily="34" charset="0"/>
              </a:defRPr>
            </a:lvl5pPr>
          </a:lstStyle>
          <a:p>
            <a:pPr lvl="0"/>
            <a:r>
              <a:rPr lang="en-US" dirty="0" smtClean="0"/>
              <a:t>Click to edit Master text styles</a:t>
            </a:r>
            <a:endParaRPr lang="en-US" dirty="0"/>
          </a:p>
        </p:txBody>
      </p:sp>
      <p:sp>
        <p:nvSpPr>
          <p:cNvPr id="10" name="Title 6"/>
          <p:cNvSpPr>
            <a:spLocks noGrp="1"/>
          </p:cNvSpPr>
          <p:nvPr>
            <p:ph type="title"/>
          </p:nvPr>
        </p:nvSpPr>
        <p:spPr>
          <a:xfrm>
            <a:off x="457200" y="501650"/>
            <a:ext cx="8229600" cy="595312"/>
          </a:xfrm>
          <a:prstGeom prst="rect">
            <a:avLst/>
          </a:prstGeom>
        </p:spPr>
        <p:txBody>
          <a:bodyPr lIns="0" tIns="0"/>
          <a:lstStyle>
            <a:lvl1pPr>
              <a:lnSpc>
                <a:spcPct val="85000"/>
              </a:lnSpc>
              <a:defRPr/>
            </a:lvl1pPr>
          </a:lstStyle>
          <a:p>
            <a:r>
              <a:rPr lang="en-US" dirty="0" smtClean="0"/>
              <a:t>Click to edit Master title style</a:t>
            </a:r>
            <a:endParaRPr lang="en-US" dirty="0"/>
          </a:p>
        </p:txBody>
      </p:sp>
      <p:sp>
        <p:nvSpPr>
          <p:cNvPr id="6" name="Content Placeholder 8"/>
          <p:cNvSpPr>
            <a:spLocks noGrp="1"/>
          </p:cNvSpPr>
          <p:nvPr>
            <p:ph sz="quarter" idx="11"/>
          </p:nvPr>
        </p:nvSpPr>
        <p:spPr>
          <a:xfrm>
            <a:off x="5004078" y="1783434"/>
            <a:ext cx="3682721" cy="3986212"/>
          </a:xfrm>
          <a:prstGeom prst="rect">
            <a:avLst/>
          </a:prstGeom>
        </p:spPr>
        <p:txBody>
          <a:bodyPr lIns="0" tIns="0"/>
          <a:lstStyle>
            <a:lvl1pPr>
              <a:spcBef>
                <a:spcPts val="1200"/>
              </a:spcBef>
              <a:spcAft>
                <a:spcPts val="0"/>
              </a:spcAft>
              <a:defRPr sz="1800"/>
            </a:lvl1pPr>
            <a:lvl2pPr marL="461963" indent="-233363">
              <a:spcBef>
                <a:spcPts val="600"/>
              </a:spcBef>
              <a:spcAft>
                <a:spcPts val="0"/>
              </a:spcAft>
              <a:defRPr sz="1600"/>
            </a:lvl2pPr>
            <a:lvl3pPr marL="682625" indent="-168275">
              <a:spcBef>
                <a:spcPts val="600"/>
              </a:spcBef>
              <a:spcAft>
                <a:spcPts val="300"/>
              </a:spcAft>
              <a:defRPr sz="1400"/>
            </a:lvl3pPr>
            <a:lvl4pPr marL="914400" indent="-231775">
              <a:spcBef>
                <a:spcPts val="300"/>
              </a:spcBef>
              <a:spcAft>
                <a:spcPts val="0"/>
              </a:spcAft>
              <a:defRPr sz="1400"/>
            </a:lvl4pPr>
            <a:lvl5pPr marL="1146175" indent="-231775">
              <a:spcBef>
                <a:spcPts val="300"/>
              </a:spcBef>
              <a:spcAft>
                <a:spcPts val="0"/>
              </a:spcAft>
              <a:buFont typeface="Arial" pitchFamily="34" charset="0"/>
              <a:buChar char="&gt;"/>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823045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69913" y="143814"/>
            <a:ext cx="8236955" cy="735954"/>
          </a:xfrm>
          <a:prstGeom prst="rect">
            <a:avLst/>
          </a:prstGeom>
        </p:spPr>
        <p:txBody>
          <a:bodyPr lIns="0" anchor="b" anchorCtr="0">
            <a:normAutofit/>
          </a:bodyPr>
          <a:lstStyle>
            <a:lvl1pPr algn="l">
              <a:defRPr lang="en-US" sz="2800" kern="1200" dirty="0">
                <a:solidFill>
                  <a:schemeClr val="accent1"/>
                </a:solidFill>
                <a:latin typeface="+mn-lt"/>
                <a:ea typeface="+mn-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569913" y="1182688"/>
            <a:ext cx="8144595" cy="4287838"/>
          </a:xfrm>
          <a:prstGeom prst="rect">
            <a:avLst/>
          </a:prstGeom>
        </p:spPr>
        <p:txBody>
          <a:bodyPr lIns="0">
            <a:normAutofit/>
          </a:bodyPr>
          <a:lstStyle>
            <a:lvl1pPr marL="176172" indent="-176172">
              <a:spcBef>
                <a:spcPts val="0"/>
              </a:spcBef>
              <a:spcAft>
                <a:spcPts val="1200"/>
              </a:spcAft>
              <a:buClr>
                <a:srgbClr val="0762AD"/>
              </a:buClr>
              <a:buFont typeface="Arial" pitchFamily="34" charset="0"/>
              <a:buChar char="•"/>
              <a:defRPr sz="2000"/>
            </a:lvl1pPr>
            <a:lvl2pPr marL="401638" indent="-225425">
              <a:spcBef>
                <a:spcPts val="0"/>
              </a:spcBef>
              <a:spcAft>
                <a:spcPts val="600"/>
              </a:spcAft>
              <a:buClr>
                <a:srgbClr val="0762AD"/>
              </a:buClr>
              <a:buFont typeface="Calibri" pitchFamily="34" charset="0"/>
              <a:buChar char="–"/>
              <a:defRPr sz="1800"/>
            </a:lvl2pPr>
            <a:lvl3pPr marL="576263" indent="-174625">
              <a:spcBef>
                <a:spcPts val="0"/>
              </a:spcBef>
              <a:spcAft>
                <a:spcPts val="600"/>
              </a:spcAft>
              <a:buClr>
                <a:srgbClr val="0762AD"/>
              </a:buClr>
              <a:buFont typeface="Calibri" pitchFamily="34" charset="0"/>
              <a:buChar char="&gt;"/>
              <a:defRPr sz="1800"/>
            </a:lvl3pPr>
            <a:lvl4pPr marL="804863" indent="-228600">
              <a:spcBef>
                <a:spcPts val="0"/>
              </a:spcBef>
              <a:spcAft>
                <a:spcPts val="600"/>
              </a:spcAft>
              <a:buClr>
                <a:srgbClr val="0762AD"/>
              </a:buClr>
              <a:buFont typeface="Calibri" pitchFamily="34" charset="0"/>
              <a:buChar char="–"/>
              <a:defRPr sz="1600"/>
            </a:lvl4pPr>
            <a:lvl5pPr marL="969963" indent="-165100">
              <a:spcBef>
                <a:spcPts val="0"/>
              </a:spcBef>
              <a:spcAft>
                <a:spcPts val="600"/>
              </a:spcAft>
              <a:buClr>
                <a:srgbClr val="0762AD"/>
              </a:buClr>
              <a:buFont typeface="Arial" pitchFamily="34" charset="0"/>
              <a:buChar cha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8" name="Straight Connector 7"/>
          <p:cNvCxnSpPr/>
          <p:nvPr userDrawn="1"/>
        </p:nvCxnSpPr>
        <p:spPr>
          <a:xfrm>
            <a:off x="569913" y="889004"/>
            <a:ext cx="8040687"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746255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Enhanced">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l="8930" t="-1" r="18590" b="225"/>
          <a:stretch/>
        </p:blipFill>
        <p:spPr>
          <a:xfrm flipH="1">
            <a:off x="4994030" y="1357211"/>
            <a:ext cx="4149969" cy="4030716"/>
          </a:xfrm>
          <a:prstGeom prst="rect">
            <a:avLst/>
          </a:prstGeom>
        </p:spPr>
      </p:pic>
      <p:sp>
        <p:nvSpPr>
          <p:cNvPr id="17" name="Rectangle 16"/>
          <p:cNvSpPr/>
          <p:nvPr userDrawn="1"/>
        </p:nvSpPr>
        <p:spPr bwMode="white">
          <a:xfrm>
            <a:off x="0" y="1364568"/>
            <a:ext cx="5257800" cy="4023359"/>
          </a:xfrm>
          <a:prstGeom prst="rect">
            <a:avLst/>
          </a:prstGeom>
          <a:gradFill flip="none" rotWithShape="1">
            <a:gsLst>
              <a:gs pos="0">
                <a:srgbClr val="0085CA">
                  <a:shade val="30000"/>
                  <a:satMod val="115000"/>
                </a:srgbClr>
              </a:gs>
              <a:gs pos="29000">
                <a:srgbClr val="0085CA">
                  <a:shade val="67500"/>
                  <a:satMod val="115000"/>
                </a:srgbClr>
              </a:gs>
              <a:gs pos="61000">
                <a:srgbClr val="0085CA">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bwMode="ltGray">
          <a:xfrm>
            <a:off x="0" y="5458265"/>
            <a:ext cx="9144000" cy="1399734"/>
          </a:xfrm>
          <a:prstGeom prst="rect">
            <a:avLst/>
          </a:prstGeom>
          <a:solidFill>
            <a:srgbClr val="B9D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userDrawn="1"/>
        </p:nvSpPr>
        <p:spPr>
          <a:xfrm>
            <a:off x="457200" y="6400800"/>
            <a:ext cx="4868320" cy="369332"/>
          </a:xfrm>
          <a:prstGeom prst="rect">
            <a:avLst/>
          </a:prstGeom>
          <a:noFill/>
        </p:spPr>
        <p:txBody>
          <a:bodyPr wrap="none" lIns="0" tIns="0" rIns="0" bIns="0" rtlCol="0" anchor="b" anchorCtr="0">
            <a:spAutoFit/>
          </a:bodyPr>
          <a:lstStyle/>
          <a:p>
            <a:r>
              <a:rPr lang="en-US" sz="800" dirty="0" smtClean="0">
                <a:solidFill>
                  <a:schemeClr val="tx1">
                    <a:lumMod val="65000"/>
                    <a:lumOff val="35000"/>
                  </a:schemeClr>
                </a:solidFill>
                <a:latin typeface="Arial" pitchFamily="34" charset="0"/>
                <a:cs typeface="Arial" pitchFamily="34" charset="0"/>
              </a:rPr>
              <a:t>Blue Cross Blue Shield Association, an Association of independent Blue Cross and Blue Shield companies</a:t>
            </a:r>
          </a:p>
          <a:p>
            <a:endParaRPr lang="en-US" sz="800" dirty="0" smtClean="0">
              <a:solidFill>
                <a:schemeClr val="tx1">
                  <a:lumMod val="65000"/>
                  <a:lumOff val="35000"/>
                </a:schemeClr>
              </a:solidFill>
              <a:latin typeface="Arial" pitchFamily="34" charset="0"/>
              <a:cs typeface="Arial" pitchFamily="34" charset="0"/>
            </a:endParaRPr>
          </a:p>
          <a:p>
            <a:endParaRPr lang="en-US" sz="800" dirty="0">
              <a:solidFill>
                <a:schemeClr val="tx1">
                  <a:lumMod val="65000"/>
                  <a:lumOff val="35000"/>
                </a:schemeClr>
              </a:solidFill>
              <a:latin typeface="Arial" pitchFamily="34" charset="0"/>
              <a:cs typeface="Arial" pitchFamily="34" charset="0"/>
            </a:endParaRPr>
          </a:p>
        </p:txBody>
      </p:sp>
      <p:sp>
        <p:nvSpPr>
          <p:cNvPr id="2" name="Title 1"/>
          <p:cNvSpPr>
            <a:spLocks noGrp="1"/>
          </p:cNvSpPr>
          <p:nvPr>
            <p:ph type="ctrTitle"/>
          </p:nvPr>
        </p:nvSpPr>
        <p:spPr>
          <a:xfrm>
            <a:off x="457200" y="1525711"/>
            <a:ext cx="4568052" cy="1481765"/>
          </a:xfrm>
          <a:prstGeom prst="rect">
            <a:avLst/>
          </a:prstGeom>
        </p:spPr>
        <p:txBody>
          <a:bodyPr lIns="0" anchor="ctr" anchorCtr="0">
            <a:normAutofit/>
          </a:bodyPr>
          <a:lstStyle>
            <a:lvl1pPr algn="l">
              <a:lnSpc>
                <a:spcPct val="85000"/>
              </a:lnSpc>
              <a:defRPr sz="3400" b="0">
                <a:solidFill>
                  <a:schemeClr val="bg1"/>
                </a:solidFill>
                <a:latin typeface="Arial Black" pitchFamily="34" charset="0"/>
                <a:cs typeface="Arial" pitchFamily="34" charset="0"/>
              </a:defRPr>
            </a:lvl1pPr>
          </a:lstStyle>
          <a:p>
            <a:endParaRPr lang="en-US" dirty="0"/>
          </a:p>
        </p:txBody>
      </p:sp>
      <p:sp>
        <p:nvSpPr>
          <p:cNvPr id="3" name="Subtitle 2"/>
          <p:cNvSpPr>
            <a:spLocks noGrp="1"/>
          </p:cNvSpPr>
          <p:nvPr>
            <p:ph type="subTitle" idx="1"/>
          </p:nvPr>
        </p:nvSpPr>
        <p:spPr>
          <a:xfrm>
            <a:off x="457200" y="3501518"/>
            <a:ext cx="4579034" cy="505766"/>
          </a:xfrm>
          <a:prstGeom prst="rect">
            <a:avLst/>
          </a:prstGeom>
        </p:spPr>
        <p:txBody>
          <a:bodyPr lIns="0" anchor="ctr" anchorCtr="0">
            <a:normAutofit/>
          </a:bodyPr>
          <a:lstStyle>
            <a:lvl1pPr marL="0" indent="0" algn="l">
              <a:buNone/>
              <a:defRPr sz="1600" b="1">
                <a:solidFill>
                  <a:schemeClr val="bg1"/>
                </a:solidFill>
                <a:latin typeface="Arial Black"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5" name="Text Placeholder 4"/>
          <p:cNvSpPr>
            <a:spLocks noGrp="1"/>
          </p:cNvSpPr>
          <p:nvPr>
            <p:ph type="body" sz="quarter" idx="10" hasCustomPrompt="1"/>
          </p:nvPr>
        </p:nvSpPr>
        <p:spPr>
          <a:xfrm>
            <a:off x="457201" y="4016813"/>
            <a:ext cx="3986149" cy="316036"/>
          </a:xfrm>
          <a:prstGeom prst="rect">
            <a:avLst/>
          </a:prstGeom>
        </p:spPr>
        <p:txBody>
          <a:bodyPr lIns="0" tIns="0" anchor="b" anchorCtr="0"/>
          <a:lstStyle>
            <a:lvl1pPr marL="0" indent="0">
              <a:buNone/>
              <a:defRPr sz="1400" baseline="0">
                <a:solidFill>
                  <a:schemeClr val="bg1"/>
                </a:solidFill>
              </a:defRPr>
            </a:lvl1pPr>
          </a:lstStyle>
          <a:p>
            <a:pPr lvl="0"/>
            <a:r>
              <a:rPr lang="en-US" dirty="0" smtClean="0"/>
              <a:t>Click to add Date</a:t>
            </a:r>
            <a:endParaRPr lang="en-US" dirty="0"/>
          </a:p>
        </p:txBody>
      </p:sp>
      <p:sp>
        <p:nvSpPr>
          <p:cNvPr id="21" name="Text Placeholder 20"/>
          <p:cNvSpPr>
            <a:spLocks noGrp="1"/>
          </p:cNvSpPr>
          <p:nvPr>
            <p:ph type="body" sz="quarter" idx="11" hasCustomPrompt="1"/>
          </p:nvPr>
        </p:nvSpPr>
        <p:spPr>
          <a:xfrm>
            <a:off x="447676" y="4612966"/>
            <a:ext cx="3995674" cy="501650"/>
          </a:xfrm>
          <a:prstGeom prst="rect">
            <a:avLst/>
          </a:prstGeom>
        </p:spPr>
        <p:txBody>
          <a:bodyPr lIns="0" tIns="0"/>
          <a:lstStyle>
            <a:lvl1pPr marL="0" indent="0">
              <a:buNone/>
              <a:defRPr sz="12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smtClean="0"/>
              <a:t>Click to add Speaker Name</a:t>
            </a:r>
            <a:br>
              <a:rPr lang="en-US" dirty="0" smtClean="0"/>
            </a:br>
            <a:r>
              <a:rPr lang="en-US" dirty="0" smtClean="0"/>
              <a:t>Title</a:t>
            </a:r>
            <a:endParaRPr lang="en-US"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200" y="305807"/>
            <a:ext cx="2654489" cy="875564"/>
          </a:xfrm>
          <a:prstGeom prst="rect">
            <a:avLst/>
          </a:prstGeom>
        </p:spPr>
      </p:pic>
    </p:spTree>
    <p:extLst>
      <p:ext uri="{BB962C8B-B14F-4D97-AF65-F5344CB8AC3E}">
        <p14:creationId xmlns:p14="http://schemas.microsoft.com/office/powerpoint/2010/main" val="23195184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6400"/>
            <a:ext cx="8229600" cy="3873691"/>
          </a:xfrm>
          <a:prstGeom prst="rect">
            <a:avLst/>
          </a:prstGeom>
        </p:spPr>
        <p:txBody>
          <a:bodyPr/>
          <a:lstStyle>
            <a:lvl1pPr eaLnBrk="1" latinLnBrk="0" hangingPunct="1">
              <a:defRPr sz="3600"/>
            </a:lvl1pPr>
            <a:lvl2pPr eaLnBrk="1" latinLnBrk="0" hangingPunct="1">
              <a:defRPr sz="3200"/>
            </a:lvl2pPr>
            <a:lvl3pPr eaLnBrk="1" latinLnBrk="0" hangingPunct="1">
              <a:defRPr sz="3000"/>
            </a:lvl3pPr>
            <a:lvl4pPr eaLnBrk="1" latinLnBrk="0" hangingPunct="1">
              <a:defRPr sz="2800"/>
            </a:lvl4pPr>
            <a:lvl5pPr eaLnBrk="1" latinLnBrk="0" hangingPunct="1">
              <a:defRPr sz="2400"/>
            </a:lvl5pPr>
            <a:extLs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Slide Number Placeholder 5"/>
          <p:cNvSpPr>
            <a:spLocks noGrp="1"/>
          </p:cNvSpPr>
          <p:nvPr>
            <p:ph type="sldNum" sz="quarter" idx="10"/>
          </p:nvPr>
        </p:nvSpPr>
        <p:spPr>
          <a:xfrm>
            <a:off x="4191000" y="6477000"/>
            <a:ext cx="457200" cy="244475"/>
          </a:xfrm>
          <a:prstGeom prst="rect">
            <a:avLst/>
          </a:prstGeom>
        </p:spPr>
        <p:txBody>
          <a:bodyPr/>
          <a:lstStyle>
            <a:lvl1pPr>
              <a:defRPr/>
            </a:lvl1pPr>
          </a:lstStyle>
          <a:p>
            <a:pPr>
              <a:defRPr/>
            </a:pPr>
            <a:fld id="{B6A3E5C7-71AA-41EF-BE9E-B5B1B8087669}" type="slidenum">
              <a:rPr lang="en-US"/>
              <a:pPr>
                <a:defRPr/>
              </a:pPr>
              <a:t>‹#›</a:t>
            </a:fld>
            <a:endParaRPr lang="en-US" dirty="0"/>
          </a:p>
        </p:txBody>
      </p:sp>
    </p:spTree>
    <p:extLst>
      <p:ext uri="{BB962C8B-B14F-4D97-AF65-F5344CB8AC3E}">
        <p14:creationId xmlns:p14="http://schemas.microsoft.com/office/powerpoint/2010/main" val="11331947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6400"/>
            <a:ext cx="8229600" cy="3873691"/>
          </a:xfrm>
          <a:prstGeom prst="rect">
            <a:avLst/>
          </a:prstGeom>
        </p:spPr>
        <p:txBody>
          <a:bodyPr/>
          <a:lstStyle>
            <a:lvl1pPr eaLnBrk="1" latinLnBrk="0" hangingPunct="1">
              <a:defRPr sz="2200"/>
            </a:lvl1pPr>
            <a:lvl2pPr eaLnBrk="1" latinLnBrk="0" hangingPunct="1">
              <a:defRPr/>
            </a:lvl2pPr>
            <a:lvl3pPr eaLnBrk="1" latinLnBrk="0" hangingPunct="1">
              <a:defRPr/>
            </a:lvl3pPr>
            <a:lvl4pPr eaLnBrk="1" latinLnBrk="0" hangingPunct="1">
              <a:defRPr/>
            </a:lvl4pPr>
            <a:lvl5pPr eaLnBrk="1" latinLnBrk="0" hangingPunct="1">
              <a:defRPr/>
            </a:lvl5pPr>
            <a:extLst/>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0" name="Title Placeholder 8"/>
          <p:cNvSpPr>
            <a:spLocks noGrp="1"/>
          </p:cNvSpPr>
          <p:nvPr>
            <p:ph type="title"/>
          </p:nvPr>
        </p:nvSpPr>
        <p:spPr>
          <a:xfrm>
            <a:off x="457200" y="422030"/>
            <a:ext cx="8229600" cy="1101969"/>
          </a:xfrm>
          <a:prstGeom prst="rect">
            <a:avLst/>
          </a:prstGeom>
        </p:spPr>
        <p:txBody>
          <a:bodyPr vert="horz" lIns="0" anchor="ctr">
            <a:normAutofit/>
            <a:scene3d>
              <a:camera prst="orthographicFront"/>
              <a:lightRig rig="soft" dir="t"/>
            </a:scene3d>
            <a:sp3d prstMaterial="softEdge"/>
          </a:bodyPr>
          <a:lstStyle>
            <a:lvl1pPr>
              <a:defRPr sz="3400"/>
            </a:lvl1pPr>
            <a:extLst/>
          </a:lstStyle>
          <a:p>
            <a:r>
              <a:rPr kumimoji="0" lang="en-US" dirty="0" smtClean="0"/>
              <a:t>Click to edit Master title style</a:t>
            </a:r>
            <a:endParaRPr kumimoji="0" lang="en-US" dirty="0"/>
          </a:p>
        </p:txBody>
      </p:sp>
      <p:sp>
        <p:nvSpPr>
          <p:cNvPr id="8" name="Slide Number Placeholder 5"/>
          <p:cNvSpPr>
            <a:spLocks noGrp="1"/>
          </p:cNvSpPr>
          <p:nvPr>
            <p:ph type="sldNum" sz="quarter" idx="4"/>
          </p:nvPr>
        </p:nvSpPr>
        <p:spPr>
          <a:xfrm>
            <a:off x="8382000" y="6460503"/>
            <a:ext cx="457200" cy="245097"/>
          </a:xfrm>
          <a:prstGeom prst="rect">
            <a:avLst/>
          </a:prstGeom>
        </p:spPr>
        <p:txBody>
          <a:bodyPr rIns="0"/>
          <a:lstStyle>
            <a:lvl1pPr algn="r">
              <a:defRPr sz="900">
                <a:solidFill>
                  <a:schemeClr val="tx1">
                    <a:lumMod val="50000"/>
                    <a:lumOff val="50000"/>
                  </a:schemeClr>
                </a:solidFill>
                <a:latin typeface="Arial" pitchFamily="34" charset="0"/>
                <a:cs typeface="Arial" pitchFamily="34" charset="0"/>
              </a:defRPr>
            </a:lvl1pPr>
          </a:lstStyle>
          <a:p>
            <a:fld id="{B577B0CA-740C-471E-8E5F-C22F8078A3C0}" type="slidenum">
              <a:rPr lang="en-US" smtClean="0"/>
              <a:pPr/>
              <a:t>‹#›</a:t>
            </a:fld>
            <a:endParaRPr lang="en-US" dirty="0"/>
          </a:p>
        </p:txBody>
      </p:sp>
    </p:spTree>
    <p:extLst>
      <p:ext uri="{BB962C8B-B14F-4D97-AF65-F5344CB8AC3E}">
        <p14:creationId xmlns:p14="http://schemas.microsoft.com/office/powerpoint/2010/main" val="14784630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6400"/>
            <a:ext cx="8229600" cy="3873691"/>
          </a:xfrm>
          <a:prstGeom prst="rect">
            <a:avLst/>
          </a:prstGeom>
        </p:spPr>
        <p:txBody>
          <a:bodyPr/>
          <a:lstStyle>
            <a:lvl1pPr eaLnBrk="1" latinLnBrk="0" hangingPunct="1">
              <a:defRPr sz="3600"/>
            </a:lvl1pPr>
            <a:lvl2pPr eaLnBrk="1" latinLnBrk="0" hangingPunct="1">
              <a:defRPr sz="3200"/>
            </a:lvl2pPr>
            <a:lvl3pPr eaLnBrk="1" latinLnBrk="0" hangingPunct="1">
              <a:defRPr sz="3000"/>
            </a:lvl3pPr>
            <a:lvl4pPr eaLnBrk="1" latinLnBrk="0" hangingPunct="1">
              <a:defRPr sz="2800"/>
            </a:lvl4pPr>
            <a:lvl5pPr eaLnBrk="1" latinLnBrk="0" hangingPunct="1">
              <a:defRPr sz="2400"/>
            </a:lvl5pPr>
            <a:extLs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Slide Number Placeholder 5"/>
          <p:cNvSpPr>
            <a:spLocks noGrp="1"/>
          </p:cNvSpPr>
          <p:nvPr>
            <p:ph type="sldNum" sz="quarter" idx="10"/>
          </p:nvPr>
        </p:nvSpPr>
        <p:spPr>
          <a:xfrm>
            <a:off x="4191000" y="6477000"/>
            <a:ext cx="457200" cy="244475"/>
          </a:xfrm>
          <a:prstGeom prst="rect">
            <a:avLst/>
          </a:prstGeom>
        </p:spPr>
        <p:txBody>
          <a:bodyPr/>
          <a:lstStyle>
            <a:lvl1pPr>
              <a:defRPr/>
            </a:lvl1pPr>
          </a:lstStyle>
          <a:p>
            <a:pPr>
              <a:defRPr/>
            </a:pPr>
            <a:fld id="{B6A3E5C7-71AA-41EF-BE9E-B5B1B8087669}" type="slidenum">
              <a:rPr lang="en-US"/>
              <a:pPr>
                <a:defRPr/>
              </a:pPr>
              <a:t>‹#›</a:t>
            </a:fld>
            <a:endParaRPr lang="en-US" dirty="0"/>
          </a:p>
        </p:txBody>
      </p:sp>
    </p:spTree>
    <p:extLst>
      <p:ext uri="{BB962C8B-B14F-4D97-AF65-F5344CB8AC3E}">
        <p14:creationId xmlns:p14="http://schemas.microsoft.com/office/powerpoint/2010/main" val="7225068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6400"/>
            <a:ext cx="8229600" cy="3873691"/>
          </a:xfrm>
          <a:prstGeom prst="rect">
            <a:avLst/>
          </a:prstGeom>
        </p:spPr>
        <p:txBody>
          <a:bodyPr/>
          <a:lstStyle>
            <a:lvl1pPr eaLnBrk="1" latinLnBrk="0" hangingPunct="1">
              <a:defRPr sz="2200"/>
            </a:lvl1pPr>
            <a:lvl2pPr eaLnBrk="1" latinLnBrk="0" hangingPunct="1">
              <a:defRPr/>
            </a:lvl2pPr>
            <a:lvl3pPr eaLnBrk="1" latinLnBrk="0" hangingPunct="1">
              <a:defRPr/>
            </a:lvl3pPr>
            <a:lvl4pPr eaLnBrk="1" latinLnBrk="0" hangingPunct="1">
              <a:defRPr/>
            </a:lvl4pPr>
            <a:lvl5pPr eaLnBrk="1" latinLnBrk="0" hangingPunct="1">
              <a:defRPr/>
            </a:lvl5pPr>
            <a:extLst/>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0" name="Title Placeholder 8"/>
          <p:cNvSpPr>
            <a:spLocks noGrp="1"/>
          </p:cNvSpPr>
          <p:nvPr>
            <p:ph type="title"/>
          </p:nvPr>
        </p:nvSpPr>
        <p:spPr>
          <a:xfrm>
            <a:off x="457200" y="422030"/>
            <a:ext cx="8229600" cy="1101969"/>
          </a:xfrm>
          <a:prstGeom prst="rect">
            <a:avLst/>
          </a:prstGeom>
        </p:spPr>
        <p:txBody>
          <a:bodyPr vert="horz" lIns="0" anchor="ctr">
            <a:normAutofit/>
            <a:scene3d>
              <a:camera prst="orthographicFront"/>
              <a:lightRig rig="soft" dir="t"/>
            </a:scene3d>
            <a:sp3d prstMaterial="softEdge"/>
          </a:bodyPr>
          <a:lstStyle>
            <a:lvl1pPr>
              <a:defRPr sz="3400"/>
            </a:lvl1pPr>
            <a:extLst/>
          </a:lstStyle>
          <a:p>
            <a:r>
              <a:rPr kumimoji="0" lang="en-US" dirty="0" smtClean="0"/>
              <a:t>Click to edit Master title style</a:t>
            </a:r>
            <a:endParaRPr kumimoji="0" lang="en-US" dirty="0"/>
          </a:p>
        </p:txBody>
      </p:sp>
      <p:sp>
        <p:nvSpPr>
          <p:cNvPr id="8" name="Slide Number Placeholder 5"/>
          <p:cNvSpPr>
            <a:spLocks noGrp="1"/>
          </p:cNvSpPr>
          <p:nvPr>
            <p:ph type="sldNum" sz="quarter" idx="4"/>
          </p:nvPr>
        </p:nvSpPr>
        <p:spPr>
          <a:xfrm>
            <a:off x="8382000" y="6460503"/>
            <a:ext cx="457200" cy="245097"/>
          </a:xfrm>
          <a:prstGeom prst="rect">
            <a:avLst/>
          </a:prstGeom>
        </p:spPr>
        <p:txBody>
          <a:bodyPr rIns="0"/>
          <a:lstStyle>
            <a:lvl1pPr algn="r">
              <a:defRPr sz="900">
                <a:solidFill>
                  <a:schemeClr val="tx1">
                    <a:lumMod val="50000"/>
                    <a:lumOff val="50000"/>
                  </a:schemeClr>
                </a:solidFill>
                <a:latin typeface="Arial" pitchFamily="34" charset="0"/>
                <a:cs typeface="Arial" pitchFamily="34" charset="0"/>
              </a:defRPr>
            </a:lvl1pPr>
          </a:lstStyle>
          <a:p>
            <a:fld id="{B577B0CA-740C-471E-8E5F-C22F8078A3C0}" type="slidenum">
              <a:rPr lang="en-US" smtClean="0"/>
              <a:pPr/>
              <a:t>‹#›</a:t>
            </a:fld>
            <a:endParaRPr lang="en-US" dirty="0"/>
          </a:p>
        </p:txBody>
      </p:sp>
    </p:spTree>
    <p:extLst>
      <p:ext uri="{BB962C8B-B14F-4D97-AF65-F5344CB8AC3E}">
        <p14:creationId xmlns:p14="http://schemas.microsoft.com/office/powerpoint/2010/main" val="34584511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_Divider 1">
    <p:spTree>
      <p:nvGrpSpPr>
        <p:cNvPr id="1" name=""/>
        <p:cNvGrpSpPr/>
        <p:nvPr/>
      </p:nvGrpSpPr>
      <p:grpSpPr>
        <a:xfrm>
          <a:off x="0" y="0"/>
          <a:ext cx="0" cy="0"/>
          <a:chOff x="0" y="0"/>
          <a:chExt cx="0" cy="0"/>
        </a:xfrm>
      </p:grpSpPr>
      <p:sp>
        <p:nvSpPr>
          <p:cNvPr id="7" name="Rectangle 6"/>
          <p:cNvSpPr/>
          <p:nvPr userDrawn="1"/>
        </p:nvSpPr>
        <p:spPr>
          <a:xfrm>
            <a:off x="0" y="942535"/>
            <a:ext cx="9144000" cy="5915465"/>
          </a:xfrm>
          <a:prstGeom prst="rect">
            <a:avLst/>
          </a:prstGeom>
          <a:solidFill>
            <a:srgbClr val="D8E8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p:cNvSpPr>
            <a:spLocks noGrp="1"/>
          </p:cNvSpPr>
          <p:nvPr>
            <p:ph type="body" sz="quarter" idx="10"/>
          </p:nvPr>
        </p:nvSpPr>
        <p:spPr>
          <a:xfrm>
            <a:off x="1231900" y="1323975"/>
            <a:ext cx="7004050" cy="4711065"/>
          </a:xfrm>
          <a:prstGeom prst="rect">
            <a:avLst/>
          </a:prstGeom>
        </p:spPr>
        <p:txBody>
          <a:bodyPr lIns="0" tIns="0" anchor="ctr" anchorCtr="0"/>
          <a:lstStyle>
            <a:lvl1pPr marL="0" indent="0">
              <a:buNone/>
              <a:defRPr sz="4400">
                <a:solidFill>
                  <a:schemeClr val="accent2"/>
                </a:solidFill>
                <a:latin typeface="Arial Black" pitchFamily="34" charset="0"/>
              </a:defRPr>
            </a:lvl1pPr>
            <a:lvl2pPr>
              <a:defRPr>
                <a:solidFill>
                  <a:schemeClr val="accent2"/>
                </a:solidFill>
                <a:latin typeface="Arial Black" pitchFamily="34" charset="0"/>
              </a:defRPr>
            </a:lvl2pPr>
            <a:lvl3pPr>
              <a:defRPr>
                <a:solidFill>
                  <a:schemeClr val="accent2"/>
                </a:solidFill>
                <a:latin typeface="Arial Black" pitchFamily="34" charset="0"/>
              </a:defRPr>
            </a:lvl3pPr>
            <a:lvl4pPr>
              <a:defRPr>
                <a:solidFill>
                  <a:schemeClr val="accent2"/>
                </a:solidFill>
                <a:latin typeface="Arial Black" pitchFamily="34" charset="0"/>
              </a:defRPr>
            </a:lvl4pPr>
            <a:lvl5pPr>
              <a:defRPr>
                <a:solidFill>
                  <a:schemeClr val="accent2"/>
                </a:solidFill>
                <a:latin typeface="Arial Black" pitchFamily="34" charset="0"/>
              </a:defRPr>
            </a:lvl5pPr>
          </a:lstStyle>
          <a:p>
            <a:pPr lvl="0"/>
            <a:r>
              <a:rPr lang="en-US" dirty="0" smtClean="0"/>
              <a:t>Click to edit Master text styles</a:t>
            </a:r>
          </a:p>
        </p:txBody>
      </p:sp>
    </p:spTree>
    <p:extLst>
      <p:ext uri="{BB962C8B-B14F-4D97-AF65-F5344CB8AC3E}">
        <p14:creationId xmlns:p14="http://schemas.microsoft.com/office/powerpoint/2010/main" val="115526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_Divider 2">
    <p:spTree>
      <p:nvGrpSpPr>
        <p:cNvPr id="1" name=""/>
        <p:cNvGrpSpPr/>
        <p:nvPr/>
      </p:nvGrpSpPr>
      <p:grpSpPr>
        <a:xfrm>
          <a:off x="0" y="0"/>
          <a:ext cx="0" cy="0"/>
          <a:chOff x="0" y="0"/>
          <a:chExt cx="0" cy="0"/>
        </a:xfrm>
      </p:grpSpPr>
      <p:sp>
        <p:nvSpPr>
          <p:cNvPr id="7" name="Rectangle 6"/>
          <p:cNvSpPr/>
          <p:nvPr userDrawn="1"/>
        </p:nvSpPr>
        <p:spPr>
          <a:xfrm>
            <a:off x="0" y="942535"/>
            <a:ext cx="9144000" cy="5915465"/>
          </a:xfrm>
          <a:prstGeom prst="rect">
            <a:avLst/>
          </a:prstGeom>
          <a:solidFill>
            <a:srgbClr val="F6E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8"/>
          <p:cNvSpPr>
            <a:spLocks noGrp="1"/>
          </p:cNvSpPr>
          <p:nvPr>
            <p:ph type="body" sz="quarter" idx="10"/>
          </p:nvPr>
        </p:nvSpPr>
        <p:spPr>
          <a:xfrm>
            <a:off x="1231900" y="1323975"/>
            <a:ext cx="7004050" cy="4711065"/>
          </a:xfrm>
          <a:prstGeom prst="rect">
            <a:avLst/>
          </a:prstGeom>
        </p:spPr>
        <p:txBody>
          <a:bodyPr lIns="0" tIns="0" anchor="ctr" anchorCtr="0"/>
          <a:lstStyle>
            <a:lvl1pPr marL="0" indent="0">
              <a:buNone/>
              <a:defRPr sz="4400">
                <a:solidFill>
                  <a:schemeClr val="accent6"/>
                </a:solidFill>
                <a:latin typeface="Arial Black" pitchFamily="34" charset="0"/>
              </a:defRPr>
            </a:lvl1pPr>
            <a:lvl2pPr>
              <a:defRPr>
                <a:solidFill>
                  <a:schemeClr val="accent2"/>
                </a:solidFill>
                <a:latin typeface="Arial Black" pitchFamily="34" charset="0"/>
              </a:defRPr>
            </a:lvl2pPr>
            <a:lvl3pPr>
              <a:defRPr>
                <a:solidFill>
                  <a:schemeClr val="accent2"/>
                </a:solidFill>
                <a:latin typeface="Arial Black" pitchFamily="34" charset="0"/>
              </a:defRPr>
            </a:lvl3pPr>
            <a:lvl4pPr>
              <a:defRPr>
                <a:solidFill>
                  <a:schemeClr val="accent2"/>
                </a:solidFill>
                <a:latin typeface="Arial Black" pitchFamily="34" charset="0"/>
              </a:defRPr>
            </a:lvl4pPr>
            <a:lvl5pPr>
              <a:defRPr>
                <a:solidFill>
                  <a:schemeClr val="accent2"/>
                </a:solidFill>
                <a:latin typeface="Arial Black" pitchFamily="34" charset="0"/>
              </a:defRPr>
            </a:lvl5pPr>
          </a:lstStyle>
          <a:p>
            <a:pPr lvl="0"/>
            <a:r>
              <a:rPr lang="en-US" dirty="0" smtClean="0"/>
              <a:t>Click to edit Master text styles</a:t>
            </a:r>
          </a:p>
        </p:txBody>
      </p:sp>
    </p:spTree>
    <p:extLst>
      <p:ext uri="{BB962C8B-B14F-4D97-AF65-F5344CB8AC3E}">
        <p14:creationId xmlns:p14="http://schemas.microsoft.com/office/powerpoint/2010/main" val="11131953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_Divider 3">
    <p:spTree>
      <p:nvGrpSpPr>
        <p:cNvPr id="1" name=""/>
        <p:cNvGrpSpPr/>
        <p:nvPr/>
      </p:nvGrpSpPr>
      <p:grpSpPr>
        <a:xfrm>
          <a:off x="0" y="0"/>
          <a:ext cx="0" cy="0"/>
          <a:chOff x="0" y="0"/>
          <a:chExt cx="0" cy="0"/>
        </a:xfrm>
      </p:grpSpPr>
      <p:sp>
        <p:nvSpPr>
          <p:cNvPr id="7" name="Rectangle 6"/>
          <p:cNvSpPr/>
          <p:nvPr userDrawn="1"/>
        </p:nvSpPr>
        <p:spPr>
          <a:xfrm>
            <a:off x="0" y="942535"/>
            <a:ext cx="9144000" cy="59154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8"/>
          <p:cNvSpPr>
            <a:spLocks noGrp="1"/>
          </p:cNvSpPr>
          <p:nvPr>
            <p:ph type="body" sz="quarter" idx="10"/>
          </p:nvPr>
        </p:nvSpPr>
        <p:spPr>
          <a:xfrm>
            <a:off x="1231900" y="1323975"/>
            <a:ext cx="7004050" cy="4711065"/>
          </a:xfrm>
          <a:prstGeom prst="rect">
            <a:avLst/>
          </a:prstGeom>
        </p:spPr>
        <p:txBody>
          <a:bodyPr lIns="0" tIns="0" anchor="ctr" anchorCtr="0"/>
          <a:lstStyle>
            <a:lvl1pPr marL="0" indent="0">
              <a:buNone/>
              <a:defRPr sz="4400">
                <a:solidFill>
                  <a:schemeClr val="bg1"/>
                </a:solidFill>
                <a:latin typeface="Arial Black" pitchFamily="34" charset="0"/>
              </a:defRPr>
            </a:lvl1pPr>
            <a:lvl2pPr>
              <a:defRPr>
                <a:solidFill>
                  <a:schemeClr val="accent2"/>
                </a:solidFill>
                <a:latin typeface="Arial Black" pitchFamily="34" charset="0"/>
              </a:defRPr>
            </a:lvl2pPr>
            <a:lvl3pPr>
              <a:defRPr>
                <a:solidFill>
                  <a:schemeClr val="accent2"/>
                </a:solidFill>
                <a:latin typeface="Arial Black" pitchFamily="34" charset="0"/>
              </a:defRPr>
            </a:lvl3pPr>
            <a:lvl4pPr>
              <a:defRPr>
                <a:solidFill>
                  <a:schemeClr val="accent2"/>
                </a:solidFill>
                <a:latin typeface="Arial Black" pitchFamily="34" charset="0"/>
              </a:defRPr>
            </a:lvl4pPr>
            <a:lvl5pPr>
              <a:defRPr>
                <a:solidFill>
                  <a:schemeClr val="accent2"/>
                </a:solidFill>
                <a:latin typeface="Arial Black" pitchFamily="34" charset="0"/>
              </a:defRPr>
            </a:lvl5pPr>
          </a:lstStyle>
          <a:p>
            <a:pPr lvl="0"/>
            <a:r>
              <a:rPr lang="en-US" dirty="0" smtClean="0"/>
              <a:t>Click to edit Master text styles</a:t>
            </a:r>
          </a:p>
        </p:txBody>
      </p:sp>
    </p:spTree>
    <p:extLst>
      <p:ext uri="{BB962C8B-B14F-4D97-AF65-F5344CB8AC3E}">
        <p14:creationId xmlns:p14="http://schemas.microsoft.com/office/powerpoint/2010/main" val="6779140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_Divider 4">
    <p:spTree>
      <p:nvGrpSpPr>
        <p:cNvPr id="1" name=""/>
        <p:cNvGrpSpPr/>
        <p:nvPr/>
      </p:nvGrpSpPr>
      <p:grpSpPr>
        <a:xfrm>
          <a:off x="0" y="0"/>
          <a:ext cx="0" cy="0"/>
          <a:chOff x="0" y="0"/>
          <a:chExt cx="0" cy="0"/>
        </a:xfrm>
      </p:grpSpPr>
      <p:sp>
        <p:nvSpPr>
          <p:cNvPr id="7" name="Rectangle 6"/>
          <p:cNvSpPr/>
          <p:nvPr userDrawn="1"/>
        </p:nvSpPr>
        <p:spPr>
          <a:xfrm>
            <a:off x="0" y="942535"/>
            <a:ext cx="9144000" cy="591546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8"/>
          <p:cNvSpPr>
            <a:spLocks noGrp="1"/>
          </p:cNvSpPr>
          <p:nvPr>
            <p:ph type="body" sz="quarter" idx="10"/>
          </p:nvPr>
        </p:nvSpPr>
        <p:spPr>
          <a:xfrm>
            <a:off x="1231900" y="1323975"/>
            <a:ext cx="7004050" cy="4711065"/>
          </a:xfrm>
          <a:prstGeom prst="rect">
            <a:avLst/>
          </a:prstGeom>
        </p:spPr>
        <p:txBody>
          <a:bodyPr lIns="0" tIns="0" anchor="ctr" anchorCtr="0"/>
          <a:lstStyle>
            <a:lvl1pPr marL="0" indent="0">
              <a:buNone/>
              <a:defRPr sz="4400">
                <a:solidFill>
                  <a:schemeClr val="accent4"/>
                </a:solidFill>
                <a:latin typeface="Arial Black" pitchFamily="34" charset="0"/>
              </a:defRPr>
            </a:lvl1pPr>
            <a:lvl2pPr>
              <a:defRPr>
                <a:solidFill>
                  <a:schemeClr val="accent2"/>
                </a:solidFill>
                <a:latin typeface="Arial Black" pitchFamily="34" charset="0"/>
              </a:defRPr>
            </a:lvl2pPr>
            <a:lvl3pPr>
              <a:defRPr>
                <a:solidFill>
                  <a:schemeClr val="accent2"/>
                </a:solidFill>
                <a:latin typeface="Arial Black" pitchFamily="34" charset="0"/>
              </a:defRPr>
            </a:lvl3pPr>
            <a:lvl4pPr>
              <a:defRPr>
                <a:solidFill>
                  <a:schemeClr val="accent2"/>
                </a:solidFill>
                <a:latin typeface="Arial Black" pitchFamily="34" charset="0"/>
              </a:defRPr>
            </a:lvl4pPr>
            <a:lvl5pPr>
              <a:defRPr>
                <a:solidFill>
                  <a:schemeClr val="accent2"/>
                </a:solidFill>
                <a:latin typeface="Arial Black" pitchFamily="34" charset="0"/>
              </a:defRPr>
            </a:lvl5pPr>
          </a:lstStyle>
          <a:p>
            <a:pPr lvl="0"/>
            <a:r>
              <a:rPr lang="en-US" dirty="0" smtClean="0"/>
              <a:t>Click to edit Master text styles</a:t>
            </a:r>
          </a:p>
        </p:txBody>
      </p:sp>
    </p:spTree>
    <p:extLst>
      <p:ext uri="{BB962C8B-B14F-4D97-AF65-F5344CB8AC3E}">
        <p14:creationId xmlns:p14="http://schemas.microsoft.com/office/powerpoint/2010/main" val="5740854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_Full Page Photo/Video">
    <p:spTree>
      <p:nvGrpSpPr>
        <p:cNvPr id="1" name=""/>
        <p:cNvGrpSpPr/>
        <p:nvPr/>
      </p:nvGrpSpPr>
      <p:grpSpPr>
        <a:xfrm>
          <a:off x="0" y="0"/>
          <a:ext cx="0" cy="0"/>
          <a:chOff x="0" y="0"/>
          <a:chExt cx="0" cy="0"/>
        </a:xfrm>
      </p:grpSpPr>
      <p:sp>
        <p:nvSpPr>
          <p:cNvPr id="3" name="Rectangle 2"/>
          <p:cNvSpPr/>
          <p:nvPr userDrawn="1"/>
        </p:nvSpPr>
        <p:spPr>
          <a:xfrm>
            <a:off x="0" y="942535"/>
            <a:ext cx="9144000" cy="591546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userDrawn="1"/>
        </p:nvSpPr>
        <p:spPr>
          <a:xfrm>
            <a:off x="1871003" y="3715601"/>
            <a:ext cx="5627077" cy="369332"/>
          </a:xfrm>
          <a:prstGeom prst="rect">
            <a:avLst/>
          </a:prstGeom>
          <a:noFill/>
        </p:spPr>
        <p:txBody>
          <a:bodyPr wrap="square" rtlCol="0">
            <a:spAutoFit/>
          </a:bodyPr>
          <a:lstStyle/>
          <a:p>
            <a:pPr algn="ctr"/>
            <a:r>
              <a:rPr lang="en-US" cap="all" baseline="0" dirty="0" smtClean="0">
                <a:solidFill>
                  <a:schemeClr val="bg1"/>
                </a:solidFill>
                <a:latin typeface="Arial" pitchFamily="34" charset="0"/>
                <a:cs typeface="Arial" pitchFamily="34" charset="0"/>
              </a:rPr>
              <a:t>FOR FULL PAGE PHOTO OR VIDEO</a:t>
            </a:r>
            <a:endParaRPr lang="en-US" cap="all" baseline="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113072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1" name="Picture Placeholder 10"/>
          <p:cNvSpPr>
            <a:spLocks noGrp="1"/>
          </p:cNvSpPr>
          <p:nvPr>
            <p:ph type="pic" sz="quarter" idx="13" hasCustomPrompt="1"/>
          </p:nvPr>
        </p:nvSpPr>
        <p:spPr bwMode="gray">
          <a:xfrm>
            <a:off x="0" y="3200400"/>
            <a:ext cx="9144000" cy="3657600"/>
          </a:xfrm>
        </p:spPr>
        <p:txBody>
          <a:bodyPr>
            <a:normAutofit/>
          </a:bodyPr>
          <a:lstStyle>
            <a:lvl1pPr>
              <a:defRPr sz="1800">
                <a:solidFill>
                  <a:schemeClr val="accent6"/>
                </a:solidFill>
              </a:defRPr>
            </a:lvl1pPr>
          </a:lstStyle>
          <a:p>
            <a:r>
              <a:rPr lang="en-US" dirty="0" smtClean="0"/>
              <a:t>Double-click to add picture from file</a:t>
            </a:r>
            <a:endParaRPr lang="en-US" dirty="0"/>
          </a:p>
        </p:txBody>
      </p:sp>
      <p:sp>
        <p:nvSpPr>
          <p:cNvPr id="2" name="Title 1"/>
          <p:cNvSpPr>
            <a:spLocks noGrp="1"/>
          </p:cNvSpPr>
          <p:nvPr>
            <p:ph type="ctrTitle"/>
          </p:nvPr>
        </p:nvSpPr>
        <p:spPr>
          <a:xfrm>
            <a:off x="457200" y="1095375"/>
            <a:ext cx="6217920" cy="1234440"/>
          </a:xfrm>
        </p:spPr>
        <p:txBody>
          <a:bodyPr vert="horz" lIns="91440" tIns="45720" rIns="91440" bIns="45720" rtlCol="0" anchor="ctr" anchorCtr="0">
            <a:noAutofit/>
          </a:bodyPr>
          <a:lstStyle>
            <a:lvl1pPr algn="l" defTabSz="457200" rtl="0" eaLnBrk="1" latinLnBrk="0" hangingPunct="1">
              <a:spcBef>
                <a:spcPct val="0"/>
              </a:spcBef>
              <a:buNone/>
              <a:defRPr lang="en-US" sz="3600" b="0" i="0" kern="1200" dirty="0" smtClean="0">
                <a:solidFill>
                  <a:schemeClr val="accent1"/>
                </a:solidFill>
                <a:latin typeface="Georgia"/>
                <a:ea typeface="+mj-ea"/>
                <a:cs typeface="Georgia"/>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57200" y="2604135"/>
            <a:ext cx="6126480" cy="457200"/>
          </a:xfrm>
        </p:spPr>
        <p:txBody>
          <a:bodyPr>
            <a:normAutofit/>
          </a:bodyPr>
          <a:lstStyle>
            <a:lvl1pPr marL="0" indent="0" algn="l">
              <a:buNone/>
              <a:defRPr sz="1800">
                <a:solidFill>
                  <a:schemeClr val="tx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Footer Placeholder 4"/>
          <p:cNvSpPr>
            <a:spLocks noGrp="1"/>
          </p:cNvSpPr>
          <p:nvPr>
            <p:ph type="ftr" sz="quarter" idx="11"/>
          </p:nvPr>
        </p:nvSpPr>
        <p:spPr bwMode="gray">
          <a:xfrm>
            <a:off x="3581400" y="6567103"/>
            <a:ext cx="5105400" cy="138499"/>
          </a:xfrm>
        </p:spPr>
        <p:txBody>
          <a:bodyPr/>
          <a:lstStyle/>
          <a:p>
            <a:r>
              <a:rPr lang="en-US" smtClean="0">
                <a:solidFill>
                  <a:srgbClr val="000000">
                    <a:lumMod val="50000"/>
                    <a:lumOff val="50000"/>
                  </a:srgbClr>
                </a:solidFill>
              </a:rPr>
              <a:t>COMPANY CONFIDENTIAL  |  FOR INTERNAL USE ONLY  |  DO NOT COPY</a:t>
            </a:r>
            <a:endParaRPr lang="en-US" dirty="0">
              <a:solidFill>
                <a:srgbClr val="000000">
                  <a:lumMod val="50000"/>
                  <a:lumOff val="50000"/>
                </a:srgbClr>
              </a:solidFill>
            </a:endParaRPr>
          </a:p>
        </p:txBody>
      </p:sp>
      <p:sp>
        <p:nvSpPr>
          <p:cNvPr id="7" name="Freeform 9"/>
          <p:cNvSpPr>
            <a:spLocks/>
          </p:cNvSpPr>
          <p:nvPr/>
        </p:nvSpPr>
        <p:spPr bwMode="gray">
          <a:xfrm>
            <a:off x="476250" y="914400"/>
            <a:ext cx="6154738" cy="123825"/>
          </a:xfrm>
          <a:custGeom>
            <a:avLst/>
            <a:gdLst/>
            <a:ahLst/>
            <a:cxnLst>
              <a:cxn ang="0">
                <a:pos x="6456" y="79"/>
              </a:cxn>
              <a:cxn ang="0">
                <a:pos x="6456" y="79"/>
              </a:cxn>
              <a:cxn ang="0">
                <a:pos x="6422" y="44"/>
              </a:cxn>
              <a:cxn ang="0">
                <a:pos x="6422" y="44"/>
              </a:cxn>
              <a:cxn ang="0">
                <a:pos x="6366" y="36"/>
              </a:cxn>
              <a:cxn ang="0">
                <a:pos x="6366" y="37"/>
              </a:cxn>
              <a:cxn ang="0">
                <a:pos x="3247" y="37"/>
              </a:cxn>
              <a:cxn ang="0">
                <a:pos x="91" y="37"/>
              </a:cxn>
              <a:cxn ang="0">
                <a:pos x="40" y="30"/>
              </a:cxn>
              <a:cxn ang="0">
                <a:pos x="39" y="30"/>
              </a:cxn>
              <a:cxn ang="0">
                <a:pos x="8" y="1"/>
              </a:cxn>
              <a:cxn ang="0">
                <a:pos x="8" y="0"/>
              </a:cxn>
              <a:cxn ang="0">
                <a:pos x="0" y="0"/>
              </a:cxn>
              <a:cxn ang="0">
                <a:pos x="0" y="1"/>
              </a:cxn>
              <a:cxn ang="0">
                <a:pos x="1" y="34"/>
              </a:cxn>
              <a:cxn ang="0">
                <a:pos x="36" y="70"/>
              </a:cxn>
              <a:cxn ang="0">
                <a:pos x="36" y="70"/>
              </a:cxn>
              <a:cxn ang="0">
                <a:pos x="91" y="77"/>
              </a:cxn>
              <a:cxn ang="0">
                <a:pos x="91" y="77"/>
              </a:cxn>
              <a:cxn ang="0">
                <a:pos x="3180" y="77"/>
              </a:cxn>
              <a:cxn ang="0">
                <a:pos x="6366" y="77"/>
              </a:cxn>
              <a:cxn ang="0">
                <a:pos x="6417" y="83"/>
              </a:cxn>
              <a:cxn ang="0">
                <a:pos x="6419" y="84"/>
              </a:cxn>
              <a:cxn ang="0">
                <a:pos x="6450" y="113"/>
              </a:cxn>
              <a:cxn ang="0">
                <a:pos x="6450" y="114"/>
              </a:cxn>
              <a:cxn ang="0">
                <a:pos x="6458" y="114"/>
              </a:cxn>
              <a:cxn ang="0">
                <a:pos x="6458" y="113"/>
              </a:cxn>
              <a:cxn ang="0">
                <a:pos x="6456" y="79"/>
              </a:cxn>
            </a:cxnLst>
            <a:rect l="0" t="0" r="r" b="b"/>
            <a:pathLst>
              <a:path w="6458" h="114">
                <a:moveTo>
                  <a:pt x="6456" y="79"/>
                </a:moveTo>
                <a:lnTo>
                  <a:pt x="6456" y="79"/>
                </a:lnTo>
                <a:cubicBezTo>
                  <a:pt x="6454" y="60"/>
                  <a:pt x="6444" y="51"/>
                  <a:pt x="6422" y="44"/>
                </a:cubicBezTo>
                <a:lnTo>
                  <a:pt x="6422" y="44"/>
                </a:lnTo>
                <a:cubicBezTo>
                  <a:pt x="6410" y="40"/>
                  <a:pt x="6391" y="38"/>
                  <a:pt x="6366" y="36"/>
                </a:cubicBezTo>
                <a:lnTo>
                  <a:pt x="6366" y="37"/>
                </a:lnTo>
                <a:lnTo>
                  <a:pt x="3247" y="37"/>
                </a:lnTo>
                <a:lnTo>
                  <a:pt x="91" y="37"/>
                </a:lnTo>
                <a:cubicBezTo>
                  <a:pt x="70" y="35"/>
                  <a:pt x="51" y="33"/>
                  <a:pt x="40" y="30"/>
                </a:cubicBezTo>
                <a:lnTo>
                  <a:pt x="39" y="30"/>
                </a:lnTo>
                <a:cubicBezTo>
                  <a:pt x="28" y="26"/>
                  <a:pt x="7" y="19"/>
                  <a:pt x="8" y="1"/>
                </a:cubicBezTo>
                <a:lnTo>
                  <a:pt x="8" y="0"/>
                </a:lnTo>
                <a:lnTo>
                  <a:pt x="0" y="0"/>
                </a:lnTo>
                <a:lnTo>
                  <a:pt x="0" y="1"/>
                </a:lnTo>
                <a:cubicBezTo>
                  <a:pt x="0" y="11"/>
                  <a:pt x="0" y="26"/>
                  <a:pt x="1" y="34"/>
                </a:cubicBezTo>
                <a:cubicBezTo>
                  <a:pt x="4" y="53"/>
                  <a:pt x="13" y="63"/>
                  <a:pt x="36" y="70"/>
                </a:cubicBezTo>
                <a:lnTo>
                  <a:pt x="36" y="70"/>
                </a:lnTo>
                <a:cubicBezTo>
                  <a:pt x="47" y="73"/>
                  <a:pt x="66" y="75"/>
                  <a:pt x="91" y="77"/>
                </a:cubicBezTo>
                <a:lnTo>
                  <a:pt x="91" y="77"/>
                </a:lnTo>
                <a:lnTo>
                  <a:pt x="3180" y="77"/>
                </a:lnTo>
                <a:lnTo>
                  <a:pt x="6366" y="77"/>
                </a:lnTo>
                <a:cubicBezTo>
                  <a:pt x="6388" y="78"/>
                  <a:pt x="6406" y="80"/>
                  <a:pt x="6417" y="83"/>
                </a:cubicBezTo>
                <a:lnTo>
                  <a:pt x="6419" y="84"/>
                </a:lnTo>
                <a:cubicBezTo>
                  <a:pt x="6429" y="87"/>
                  <a:pt x="6450" y="94"/>
                  <a:pt x="6450" y="113"/>
                </a:cubicBezTo>
                <a:lnTo>
                  <a:pt x="6450" y="114"/>
                </a:lnTo>
                <a:lnTo>
                  <a:pt x="6458" y="114"/>
                </a:lnTo>
                <a:lnTo>
                  <a:pt x="6458" y="113"/>
                </a:lnTo>
                <a:cubicBezTo>
                  <a:pt x="6458" y="103"/>
                  <a:pt x="6457" y="87"/>
                  <a:pt x="6456" y="79"/>
                </a:cubicBezTo>
                <a:close/>
              </a:path>
            </a:pathLst>
          </a:custGeom>
          <a:solidFill>
            <a:schemeClr val="accent1"/>
          </a:solidFill>
          <a:ln w="1270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8" name="Freeform 9"/>
          <p:cNvSpPr>
            <a:spLocks/>
          </p:cNvSpPr>
          <p:nvPr/>
        </p:nvSpPr>
        <p:spPr bwMode="gray">
          <a:xfrm>
            <a:off x="476250" y="2419352"/>
            <a:ext cx="6154738" cy="123825"/>
          </a:xfrm>
          <a:custGeom>
            <a:avLst/>
            <a:gdLst/>
            <a:ahLst/>
            <a:cxnLst>
              <a:cxn ang="0">
                <a:pos x="6456" y="79"/>
              </a:cxn>
              <a:cxn ang="0">
                <a:pos x="6456" y="79"/>
              </a:cxn>
              <a:cxn ang="0">
                <a:pos x="6422" y="44"/>
              </a:cxn>
              <a:cxn ang="0">
                <a:pos x="6422" y="44"/>
              </a:cxn>
              <a:cxn ang="0">
                <a:pos x="6366" y="36"/>
              </a:cxn>
              <a:cxn ang="0">
                <a:pos x="6366" y="37"/>
              </a:cxn>
              <a:cxn ang="0">
                <a:pos x="3247" y="37"/>
              </a:cxn>
              <a:cxn ang="0">
                <a:pos x="91" y="37"/>
              </a:cxn>
              <a:cxn ang="0">
                <a:pos x="40" y="30"/>
              </a:cxn>
              <a:cxn ang="0">
                <a:pos x="39" y="30"/>
              </a:cxn>
              <a:cxn ang="0">
                <a:pos x="8" y="1"/>
              </a:cxn>
              <a:cxn ang="0">
                <a:pos x="8" y="0"/>
              </a:cxn>
              <a:cxn ang="0">
                <a:pos x="0" y="0"/>
              </a:cxn>
              <a:cxn ang="0">
                <a:pos x="0" y="1"/>
              </a:cxn>
              <a:cxn ang="0">
                <a:pos x="1" y="34"/>
              </a:cxn>
              <a:cxn ang="0">
                <a:pos x="36" y="70"/>
              </a:cxn>
              <a:cxn ang="0">
                <a:pos x="36" y="70"/>
              </a:cxn>
              <a:cxn ang="0">
                <a:pos x="91" y="77"/>
              </a:cxn>
              <a:cxn ang="0">
                <a:pos x="91" y="77"/>
              </a:cxn>
              <a:cxn ang="0">
                <a:pos x="3180" y="77"/>
              </a:cxn>
              <a:cxn ang="0">
                <a:pos x="6366" y="77"/>
              </a:cxn>
              <a:cxn ang="0">
                <a:pos x="6417" y="83"/>
              </a:cxn>
              <a:cxn ang="0">
                <a:pos x="6419" y="84"/>
              </a:cxn>
              <a:cxn ang="0">
                <a:pos x="6450" y="113"/>
              </a:cxn>
              <a:cxn ang="0">
                <a:pos x="6450" y="114"/>
              </a:cxn>
              <a:cxn ang="0">
                <a:pos x="6458" y="114"/>
              </a:cxn>
              <a:cxn ang="0">
                <a:pos x="6458" y="113"/>
              </a:cxn>
              <a:cxn ang="0">
                <a:pos x="6456" y="79"/>
              </a:cxn>
            </a:cxnLst>
            <a:rect l="0" t="0" r="r" b="b"/>
            <a:pathLst>
              <a:path w="6458" h="114">
                <a:moveTo>
                  <a:pt x="6456" y="79"/>
                </a:moveTo>
                <a:lnTo>
                  <a:pt x="6456" y="79"/>
                </a:lnTo>
                <a:cubicBezTo>
                  <a:pt x="6454" y="60"/>
                  <a:pt x="6444" y="51"/>
                  <a:pt x="6422" y="44"/>
                </a:cubicBezTo>
                <a:lnTo>
                  <a:pt x="6422" y="44"/>
                </a:lnTo>
                <a:cubicBezTo>
                  <a:pt x="6410" y="40"/>
                  <a:pt x="6391" y="38"/>
                  <a:pt x="6366" y="36"/>
                </a:cubicBezTo>
                <a:lnTo>
                  <a:pt x="6366" y="37"/>
                </a:lnTo>
                <a:lnTo>
                  <a:pt x="3247" y="37"/>
                </a:lnTo>
                <a:lnTo>
                  <a:pt x="91" y="37"/>
                </a:lnTo>
                <a:cubicBezTo>
                  <a:pt x="70" y="35"/>
                  <a:pt x="51" y="33"/>
                  <a:pt x="40" y="30"/>
                </a:cubicBezTo>
                <a:lnTo>
                  <a:pt x="39" y="30"/>
                </a:lnTo>
                <a:cubicBezTo>
                  <a:pt x="28" y="26"/>
                  <a:pt x="7" y="19"/>
                  <a:pt x="8" y="1"/>
                </a:cubicBezTo>
                <a:lnTo>
                  <a:pt x="8" y="0"/>
                </a:lnTo>
                <a:lnTo>
                  <a:pt x="0" y="0"/>
                </a:lnTo>
                <a:lnTo>
                  <a:pt x="0" y="1"/>
                </a:lnTo>
                <a:cubicBezTo>
                  <a:pt x="0" y="11"/>
                  <a:pt x="0" y="26"/>
                  <a:pt x="1" y="34"/>
                </a:cubicBezTo>
                <a:cubicBezTo>
                  <a:pt x="4" y="53"/>
                  <a:pt x="13" y="63"/>
                  <a:pt x="36" y="70"/>
                </a:cubicBezTo>
                <a:lnTo>
                  <a:pt x="36" y="70"/>
                </a:lnTo>
                <a:cubicBezTo>
                  <a:pt x="47" y="73"/>
                  <a:pt x="66" y="75"/>
                  <a:pt x="91" y="77"/>
                </a:cubicBezTo>
                <a:lnTo>
                  <a:pt x="91" y="77"/>
                </a:lnTo>
                <a:lnTo>
                  <a:pt x="3180" y="77"/>
                </a:lnTo>
                <a:lnTo>
                  <a:pt x="6366" y="77"/>
                </a:lnTo>
                <a:cubicBezTo>
                  <a:pt x="6388" y="78"/>
                  <a:pt x="6406" y="80"/>
                  <a:pt x="6417" y="83"/>
                </a:cubicBezTo>
                <a:lnTo>
                  <a:pt x="6419" y="84"/>
                </a:lnTo>
                <a:cubicBezTo>
                  <a:pt x="6429" y="87"/>
                  <a:pt x="6450" y="94"/>
                  <a:pt x="6450" y="113"/>
                </a:cubicBezTo>
                <a:lnTo>
                  <a:pt x="6450" y="114"/>
                </a:lnTo>
                <a:lnTo>
                  <a:pt x="6458" y="114"/>
                </a:lnTo>
                <a:lnTo>
                  <a:pt x="6458" y="113"/>
                </a:lnTo>
                <a:cubicBezTo>
                  <a:pt x="6458" y="103"/>
                  <a:pt x="6457" y="87"/>
                  <a:pt x="6456" y="79"/>
                </a:cubicBezTo>
                <a:close/>
              </a:path>
            </a:pathLst>
          </a:custGeom>
          <a:solidFill>
            <a:schemeClr val="accent1"/>
          </a:solidFill>
          <a:ln w="1270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pic>
        <p:nvPicPr>
          <p:cNvPr id="9" name="Picture 8" descr="wellpoint logo 4C.png"/>
          <p:cNvPicPr>
            <a:picLocks noChangeAspect="1"/>
          </p:cNvPicPr>
          <p:nvPr/>
        </p:nvPicPr>
        <p:blipFill>
          <a:blip r:embed="rId2" cstate="print"/>
          <a:stretch>
            <a:fillRect/>
          </a:stretch>
        </p:blipFill>
        <p:spPr>
          <a:xfrm>
            <a:off x="533115" y="241300"/>
            <a:ext cx="1717482" cy="495055"/>
          </a:xfrm>
          <a:prstGeom prst="rect">
            <a:avLst/>
          </a:prstGeom>
        </p:spPr>
      </p:pic>
    </p:spTree>
    <p:extLst>
      <p:ext uri="{BB962C8B-B14F-4D97-AF65-F5344CB8AC3E}">
        <p14:creationId xmlns:p14="http://schemas.microsoft.com/office/powerpoint/2010/main" val="20055619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Expressive">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l="17641" r="2001" b="9598"/>
          <a:stretch/>
        </p:blipFill>
        <p:spPr>
          <a:xfrm flipH="1">
            <a:off x="0" y="-1"/>
            <a:ext cx="9144000" cy="6858001"/>
          </a:xfrm>
          <a:prstGeom prst="rect">
            <a:avLst/>
          </a:prstGeom>
        </p:spPr>
      </p:pic>
      <p:sp>
        <p:nvSpPr>
          <p:cNvPr id="20" name="TextBox 19"/>
          <p:cNvSpPr txBox="1"/>
          <p:nvPr userDrawn="1"/>
        </p:nvSpPr>
        <p:spPr>
          <a:xfrm>
            <a:off x="1622320" y="6400800"/>
            <a:ext cx="6356557" cy="369332"/>
          </a:xfrm>
          <a:prstGeom prst="rect">
            <a:avLst/>
          </a:prstGeom>
          <a:noFill/>
        </p:spPr>
        <p:txBody>
          <a:bodyPr wrap="square" lIns="0" tIns="0" rIns="0" bIns="0" rtlCol="0" anchor="b" anchorCtr="0">
            <a:spAutoFit/>
          </a:bodyPr>
          <a:lstStyle/>
          <a:p>
            <a:r>
              <a:rPr lang="en-US" sz="800" dirty="0" smtClean="0">
                <a:solidFill>
                  <a:schemeClr val="bg1"/>
                </a:solidFill>
                <a:latin typeface="Arial" pitchFamily="34" charset="0"/>
                <a:cs typeface="Arial" pitchFamily="34" charset="0"/>
              </a:rPr>
              <a:t>Blue Cross Blue Shield Association, an Association of independent Blue Cross and Blue Shield companies</a:t>
            </a:r>
          </a:p>
          <a:p>
            <a:endParaRPr lang="en-US" sz="800" dirty="0" smtClean="0">
              <a:solidFill>
                <a:schemeClr val="bg1"/>
              </a:solidFill>
              <a:latin typeface="Arial" pitchFamily="34" charset="0"/>
              <a:cs typeface="Arial" pitchFamily="34" charset="0"/>
            </a:endParaRPr>
          </a:p>
          <a:p>
            <a:endParaRPr lang="en-US" sz="8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1639668" y="3692424"/>
            <a:ext cx="4614094" cy="361341"/>
          </a:xfrm>
          <a:prstGeom prst="rect">
            <a:avLst/>
          </a:prstGeom>
        </p:spPr>
        <p:txBody>
          <a:bodyPr lIns="0" anchor="ctr" anchorCtr="0">
            <a:normAutofit/>
          </a:bodyPr>
          <a:lstStyle>
            <a:lvl1pPr marL="0" indent="0" algn="l">
              <a:buNone/>
              <a:defRPr sz="1600" b="1">
                <a:solidFill>
                  <a:schemeClr val="tx1"/>
                </a:solidFill>
                <a:latin typeface="Arial Black"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5" name="Text Placeholder 4"/>
          <p:cNvSpPr>
            <a:spLocks noGrp="1"/>
          </p:cNvSpPr>
          <p:nvPr>
            <p:ph type="body" sz="quarter" idx="10" hasCustomPrompt="1"/>
          </p:nvPr>
        </p:nvSpPr>
        <p:spPr>
          <a:xfrm>
            <a:off x="1636389" y="4067023"/>
            <a:ext cx="4603854" cy="372312"/>
          </a:xfrm>
          <a:prstGeom prst="rect">
            <a:avLst/>
          </a:prstGeom>
        </p:spPr>
        <p:txBody>
          <a:bodyPr lIns="0" tIns="0" anchor="b" anchorCtr="0"/>
          <a:lstStyle>
            <a:lvl1pPr marL="0" indent="0">
              <a:buNone/>
              <a:defRPr sz="1400" b="0" baseline="0">
                <a:solidFill>
                  <a:schemeClr val="tx1"/>
                </a:solidFill>
              </a:defRPr>
            </a:lvl1pPr>
          </a:lstStyle>
          <a:p>
            <a:pPr lvl="0"/>
            <a:r>
              <a:rPr lang="en-US" dirty="0" smtClean="0"/>
              <a:t>Click to add Date</a:t>
            </a:r>
            <a:endParaRPr lang="en-US" dirty="0"/>
          </a:p>
        </p:txBody>
      </p:sp>
      <p:sp>
        <p:nvSpPr>
          <p:cNvPr id="21" name="Text Placeholder 20"/>
          <p:cNvSpPr>
            <a:spLocks noGrp="1"/>
          </p:cNvSpPr>
          <p:nvPr>
            <p:ph type="body" sz="quarter" idx="11" hasCustomPrompt="1"/>
          </p:nvPr>
        </p:nvSpPr>
        <p:spPr>
          <a:xfrm>
            <a:off x="1625600" y="4849672"/>
            <a:ext cx="3910546" cy="501650"/>
          </a:xfrm>
          <a:prstGeom prst="rect">
            <a:avLst/>
          </a:prstGeom>
        </p:spPr>
        <p:txBody>
          <a:bodyPr lIns="0" tIns="0"/>
          <a:lstStyle>
            <a:lvl1pPr marL="0" indent="0">
              <a:buNone/>
              <a:defRPr sz="1200">
                <a:solidFill>
                  <a:schemeClr val="tx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smtClean="0"/>
              <a:t>Click to add Speaker Name</a:t>
            </a:r>
            <a:br>
              <a:rPr lang="en-US" dirty="0" smtClean="0"/>
            </a:br>
            <a:r>
              <a:rPr lang="en-US" dirty="0" smtClean="0"/>
              <a:t>Title</a:t>
            </a:r>
            <a:endParaRPr lang="en-US" dirty="0"/>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200" y="652463"/>
            <a:ext cx="2654489" cy="875564"/>
          </a:xfrm>
          <a:prstGeom prst="rect">
            <a:avLst/>
          </a:prstGeom>
        </p:spPr>
      </p:pic>
      <p:sp>
        <p:nvSpPr>
          <p:cNvPr id="6" name="TextBox 5"/>
          <p:cNvSpPr txBox="1"/>
          <p:nvPr userDrawn="1"/>
        </p:nvSpPr>
        <p:spPr>
          <a:xfrm>
            <a:off x="1607544" y="1852310"/>
            <a:ext cx="4689987" cy="569387"/>
          </a:xfrm>
          <a:prstGeom prst="rect">
            <a:avLst/>
          </a:prstGeom>
          <a:noFill/>
        </p:spPr>
        <p:txBody>
          <a:bodyPr wrap="square" lIns="0" tIns="0" rtlCol="0">
            <a:spAutoFit/>
          </a:bodyPr>
          <a:lstStyle/>
          <a:p>
            <a:r>
              <a:rPr lang="en-US" sz="3400" b="1" dirty="0" smtClean="0">
                <a:solidFill>
                  <a:schemeClr val="accent2"/>
                </a:solidFill>
                <a:latin typeface="Arial" pitchFamily="34" charset="0"/>
                <a:cs typeface="Arial" pitchFamily="34" charset="0"/>
              </a:rPr>
              <a:t>Presentation</a:t>
            </a:r>
            <a:endParaRPr lang="en-US" sz="3400" b="1" dirty="0">
              <a:solidFill>
                <a:schemeClr val="accent2"/>
              </a:solidFill>
              <a:latin typeface="Arial" pitchFamily="34" charset="0"/>
              <a:cs typeface="Arial" pitchFamily="34" charset="0"/>
            </a:endParaRPr>
          </a:p>
        </p:txBody>
      </p:sp>
      <p:sp>
        <p:nvSpPr>
          <p:cNvPr id="16" name="TextBox 15"/>
          <p:cNvSpPr txBox="1"/>
          <p:nvPr userDrawn="1"/>
        </p:nvSpPr>
        <p:spPr>
          <a:xfrm>
            <a:off x="1622321" y="2277420"/>
            <a:ext cx="4689987" cy="954107"/>
          </a:xfrm>
          <a:prstGeom prst="rect">
            <a:avLst/>
          </a:prstGeom>
          <a:noFill/>
        </p:spPr>
        <p:txBody>
          <a:bodyPr wrap="square" lIns="0" tIns="0" rtlCol="0">
            <a:spAutoFit/>
          </a:bodyPr>
          <a:lstStyle/>
          <a:p>
            <a:r>
              <a:rPr lang="en-US" sz="5900" b="0" spc="340" baseline="0" dirty="0" smtClean="0">
                <a:solidFill>
                  <a:schemeClr val="accent1"/>
                </a:solidFill>
                <a:latin typeface="Arial Black" pitchFamily="34" charset="0"/>
                <a:cs typeface="Arial" pitchFamily="34" charset="0"/>
              </a:rPr>
              <a:t>TITLE</a:t>
            </a:r>
            <a:endParaRPr lang="en-US" sz="5900" b="0" spc="340" baseline="0" dirty="0">
              <a:solidFill>
                <a:schemeClr val="accent1"/>
              </a:solidFill>
              <a:latin typeface="Arial Black" pitchFamily="34" charset="0"/>
              <a:cs typeface="Arial" pitchFamily="34" charset="0"/>
            </a:endParaRPr>
          </a:p>
        </p:txBody>
      </p:sp>
      <p:sp>
        <p:nvSpPr>
          <p:cNvPr id="18" name="TextBox 17"/>
          <p:cNvSpPr txBox="1"/>
          <p:nvPr userDrawn="1"/>
        </p:nvSpPr>
        <p:spPr>
          <a:xfrm>
            <a:off x="1607544" y="3089515"/>
            <a:ext cx="4689987" cy="384721"/>
          </a:xfrm>
          <a:prstGeom prst="rect">
            <a:avLst/>
          </a:prstGeom>
          <a:noFill/>
        </p:spPr>
        <p:txBody>
          <a:bodyPr wrap="square" lIns="0" tIns="0" rtlCol="0">
            <a:spAutoFit/>
          </a:bodyPr>
          <a:lstStyle/>
          <a:p>
            <a:r>
              <a:rPr lang="en-US" sz="2200" b="1" cap="all" spc="200" baseline="0" dirty="0" smtClean="0">
                <a:solidFill>
                  <a:schemeClr val="accent6"/>
                </a:solidFill>
                <a:latin typeface="Arial Narrow" pitchFamily="34" charset="0"/>
                <a:cs typeface="Arial" pitchFamily="34" charset="0"/>
              </a:rPr>
              <a:t>Customized here</a:t>
            </a:r>
            <a:endParaRPr lang="en-US" sz="2200" b="1" cap="all" spc="200" baseline="0" dirty="0">
              <a:solidFill>
                <a:schemeClr val="accent6"/>
              </a:solidFill>
              <a:latin typeface="Arial Narrow" pitchFamily="34" charset="0"/>
              <a:cs typeface="Arial" pitchFamily="34" charset="0"/>
            </a:endParaRPr>
          </a:p>
        </p:txBody>
      </p:sp>
      <p:sp>
        <p:nvSpPr>
          <p:cNvPr id="19" name="TextBox 18"/>
          <p:cNvSpPr txBox="1"/>
          <p:nvPr userDrawn="1"/>
        </p:nvSpPr>
        <p:spPr>
          <a:xfrm>
            <a:off x="5528603" y="324906"/>
            <a:ext cx="3158197" cy="923330"/>
          </a:xfrm>
          <a:prstGeom prst="rect">
            <a:avLst/>
          </a:prstGeom>
          <a:noFill/>
          <a:ln w="19050">
            <a:solidFill>
              <a:schemeClr val="accent6"/>
            </a:solidFill>
          </a:ln>
        </p:spPr>
        <p:txBody>
          <a:bodyPr wrap="square" rtlCol="0">
            <a:spAutoFit/>
          </a:bodyPr>
          <a:lstStyle/>
          <a:p>
            <a:pPr algn="ctr"/>
            <a:r>
              <a:rPr lang="en-US" b="1" dirty="0" smtClean="0">
                <a:solidFill>
                  <a:schemeClr val="accent6"/>
                </a:solidFill>
              </a:rPr>
              <a:t>EXPRESSIVE TITLE SLIDE:</a:t>
            </a:r>
            <a:br>
              <a:rPr lang="en-US" b="1" dirty="0" smtClean="0">
                <a:solidFill>
                  <a:schemeClr val="accent6"/>
                </a:solidFill>
              </a:rPr>
            </a:br>
            <a:r>
              <a:rPr lang="en-US" b="1" dirty="0" smtClean="0">
                <a:solidFill>
                  <a:schemeClr val="accent6"/>
                </a:solidFill>
              </a:rPr>
              <a:t>Created/modified by Creative Services Design</a:t>
            </a:r>
            <a:r>
              <a:rPr lang="en-US" b="1" baseline="0" dirty="0" smtClean="0">
                <a:solidFill>
                  <a:schemeClr val="accent6"/>
                </a:solidFill>
              </a:rPr>
              <a:t> Team Only</a:t>
            </a:r>
            <a:endParaRPr lang="en-US" b="1" dirty="0">
              <a:solidFill>
                <a:schemeClr val="accent6"/>
              </a:solidFill>
            </a:endParaRPr>
          </a:p>
        </p:txBody>
      </p:sp>
    </p:spTree>
    <p:extLst>
      <p:ext uri="{BB962C8B-B14F-4D97-AF65-F5344CB8AC3E}">
        <p14:creationId xmlns:p14="http://schemas.microsoft.com/office/powerpoint/2010/main" val="11243106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marL="182880" indent="-182880">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r>
              <a:rPr lang="en-US" smtClean="0">
                <a:solidFill>
                  <a:srgbClr val="000000">
                    <a:lumMod val="50000"/>
                    <a:lumOff val="50000"/>
                  </a:srgbClr>
                </a:solidFill>
              </a:rPr>
              <a:t>COMPANY CONFIDENTIAL  |  FOR INTERNAL USE ONLY  |  DO NOT COPY</a:t>
            </a:r>
            <a:endParaRPr lang="en-US" dirty="0">
              <a:solidFill>
                <a:srgbClr val="000000">
                  <a:lumMod val="50000"/>
                  <a:lumOff val="50000"/>
                </a:srgbClr>
              </a:solidFill>
            </a:endParaRPr>
          </a:p>
        </p:txBody>
      </p:sp>
    </p:spTree>
    <p:extLst>
      <p:ext uri="{BB962C8B-B14F-4D97-AF65-F5344CB8AC3E}">
        <p14:creationId xmlns:p14="http://schemas.microsoft.com/office/powerpoint/2010/main" val="21510101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63042"/>
            <a:ext cx="3977640" cy="4525963"/>
          </a:xfrm>
        </p:spPr>
        <p:txBody>
          <a:bodyPr>
            <a:noAutofit/>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09160" y="1463042"/>
            <a:ext cx="3977640" cy="4525963"/>
          </a:xfrm>
        </p:spPr>
        <p:txBody>
          <a:bodyPr>
            <a:noAutofit/>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11"/>
          </p:nvPr>
        </p:nvSpPr>
        <p:spPr/>
        <p:txBody>
          <a:bodyPr/>
          <a:lstStyle/>
          <a:p>
            <a:r>
              <a:rPr lang="en-US" smtClean="0">
                <a:solidFill>
                  <a:srgbClr val="000000">
                    <a:lumMod val="50000"/>
                    <a:lumOff val="50000"/>
                  </a:srgbClr>
                </a:solidFill>
              </a:rPr>
              <a:t>COMPANY CONFIDENTIAL  |  FOR INTERNAL USE ONLY  |  DO NOT COPY</a:t>
            </a:r>
            <a:endParaRPr lang="en-US" dirty="0">
              <a:solidFill>
                <a:srgbClr val="000000">
                  <a:lumMod val="50000"/>
                  <a:lumOff val="50000"/>
                </a:srgbClr>
              </a:solidFill>
            </a:endParaRPr>
          </a:p>
        </p:txBody>
      </p:sp>
      <p:sp>
        <p:nvSpPr>
          <p:cNvPr id="7" name="Slide Number Placeholder 6"/>
          <p:cNvSpPr>
            <a:spLocks noGrp="1"/>
          </p:cNvSpPr>
          <p:nvPr>
            <p:ph type="sldNum" sz="quarter" idx="12"/>
          </p:nvPr>
        </p:nvSpPr>
        <p:spPr/>
        <p:txBody>
          <a:bodyPr/>
          <a:lstStyle/>
          <a:p>
            <a:fld id="{1A2DCB2D-F3A1-47AC-A248-15826C4C808C}" type="slidenum">
              <a:rPr lang="en-US" smtClean="0">
                <a:solidFill>
                  <a:srgbClr val="000000">
                    <a:lumMod val="50000"/>
                    <a:lumOff val="50000"/>
                  </a:srgbClr>
                </a:solidFill>
              </a:rPr>
              <a:pPr/>
              <a:t>‹#›</a:t>
            </a:fld>
            <a:endParaRPr lang="en-US" dirty="0">
              <a:solidFill>
                <a:srgbClr val="000000">
                  <a:lumMod val="50000"/>
                  <a:lumOff val="50000"/>
                </a:srgbClr>
              </a:solidFill>
            </a:endParaRPr>
          </a:p>
        </p:txBody>
      </p:sp>
    </p:spTree>
    <p:extLst>
      <p:ext uri="{BB962C8B-B14F-4D97-AF65-F5344CB8AC3E}">
        <p14:creationId xmlns:p14="http://schemas.microsoft.com/office/powerpoint/2010/main" val="8559885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ext on Left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63042"/>
            <a:ext cx="3977640" cy="4525963"/>
          </a:xfrm>
        </p:spPr>
        <p:txBody>
          <a:bodyPr>
            <a:noAutofit/>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11"/>
          </p:nvPr>
        </p:nvSpPr>
        <p:spPr/>
        <p:txBody>
          <a:bodyPr/>
          <a:lstStyle/>
          <a:p>
            <a:r>
              <a:rPr lang="en-US" smtClean="0">
                <a:solidFill>
                  <a:srgbClr val="000000">
                    <a:lumMod val="50000"/>
                    <a:lumOff val="50000"/>
                  </a:srgbClr>
                </a:solidFill>
              </a:rPr>
              <a:t>COMPANY CONFIDENTIAL  |  FOR INTERNAL USE ONLY  |  DO NOT COPY</a:t>
            </a:r>
            <a:endParaRPr lang="en-US" dirty="0">
              <a:solidFill>
                <a:srgbClr val="000000">
                  <a:lumMod val="50000"/>
                  <a:lumOff val="50000"/>
                </a:srgbClr>
              </a:solidFill>
            </a:endParaRPr>
          </a:p>
        </p:txBody>
      </p:sp>
      <p:sp>
        <p:nvSpPr>
          <p:cNvPr id="7" name="Slide Number Placeholder 6"/>
          <p:cNvSpPr>
            <a:spLocks noGrp="1"/>
          </p:cNvSpPr>
          <p:nvPr>
            <p:ph type="sldNum" sz="quarter" idx="12"/>
          </p:nvPr>
        </p:nvSpPr>
        <p:spPr/>
        <p:txBody>
          <a:bodyPr/>
          <a:lstStyle/>
          <a:p>
            <a:fld id="{1A2DCB2D-F3A1-47AC-A248-15826C4C808C}" type="slidenum">
              <a:rPr lang="en-US" smtClean="0">
                <a:solidFill>
                  <a:srgbClr val="000000">
                    <a:lumMod val="50000"/>
                    <a:lumOff val="50000"/>
                  </a:srgbClr>
                </a:solidFill>
              </a:rPr>
              <a:pPr/>
              <a:t>‹#›</a:t>
            </a:fld>
            <a:endParaRPr lang="en-US" dirty="0">
              <a:solidFill>
                <a:srgbClr val="000000">
                  <a:lumMod val="50000"/>
                  <a:lumOff val="50000"/>
                </a:srgbClr>
              </a:solidFill>
            </a:endParaRPr>
          </a:p>
        </p:txBody>
      </p:sp>
    </p:spTree>
    <p:extLst>
      <p:ext uri="{BB962C8B-B14F-4D97-AF65-F5344CB8AC3E}">
        <p14:creationId xmlns:p14="http://schemas.microsoft.com/office/powerpoint/2010/main" val="19504047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obj" preserve="1">
  <p:cSld name="Title and Content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463039"/>
            <a:ext cx="8229600" cy="484632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r>
              <a:rPr lang="en-US" smtClean="0">
                <a:solidFill>
                  <a:srgbClr val="000000">
                    <a:lumMod val="50000"/>
                    <a:lumOff val="50000"/>
                  </a:srgbClr>
                </a:solidFill>
              </a:rPr>
              <a:t>COMPANY CONFIDENTIAL  |  FOR INTERNAL USE ONLY  |  DO NOT COPY</a:t>
            </a:r>
            <a:endParaRPr lang="en-US" dirty="0">
              <a:solidFill>
                <a:srgbClr val="000000">
                  <a:lumMod val="50000"/>
                  <a:lumOff val="50000"/>
                </a:srgbClr>
              </a:solidFill>
            </a:endParaRPr>
          </a:p>
        </p:txBody>
      </p:sp>
      <p:sp>
        <p:nvSpPr>
          <p:cNvPr id="6" name="Slide Number Placeholder 5"/>
          <p:cNvSpPr>
            <a:spLocks noGrp="1"/>
          </p:cNvSpPr>
          <p:nvPr>
            <p:ph type="sldNum" sz="quarter" idx="12"/>
          </p:nvPr>
        </p:nvSpPr>
        <p:spPr/>
        <p:txBody>
          <a:bodyPr/>
          <a:lstStyle/>
          <a:p>
            <a:fld id="{1A2DCB2D-F3A1-47AC-A248-15826C4C808C}" type="slidenum">
              <a:rPr lang="en-US" smtClean="0">
                <a:solidFill>
                  <a:srgbClr val="000000">
                    <a:lumMod val="50000"/>
                    <a:lumOff val="50000"/>
                  </a:srgbClr>
                </a:solidFill>
              </a:rPr>
              <a:pPr/>
              <a:t>‹#›</a:t>
            </a:fld>
            <a:endParaRPr lang="en-US" dirty="0">
              <a:solidFill>
                <a:srgbClr val="000000">
                  <a:lumMod val="50000"/>
                  <a:lumOff val="50000"/>
                </a:srgbClr>
              </a:solidFill>
            </a:endParaRPr>
          </a:p>
        </p:txBody>
      </p:sp>
      <p:sp>
        <p:nvSpPr>
          <p:cNvPr id="7" name="Freeform 5"/>
          <p:cNvSpPr>
            <a:spLocks/>
          </p:cNvSpPr>
          <p:nvPr/>
        </p:nvSpPr>
        <p:spPr bwMode="gray">
          <a:xfrm>
            <a:off x="451645" y="1125897"/>
            <a:ext cx="8240713" cy="123825"/>
          </a:xfrm>
          <a:custGeom>
            <a:avLst/>
            <a:gdLst/>
            <a:ahLst/>
            <a:cxnLst>
              <a:cxn ang="0">
                <a:pos x="8638" y="79"/>
              </a:cxn>
              <a:cxn ang="0">
                <a:pos x="8638" y="79"/>
              </a:cxn>
              <a:cxn ang="0">
                <a:pos x="8604" y="44"/>
              </a:cxn>
              <a:cxn ang="0">
                <a:pos x="8604" y="44"/>
              </a:cxn>
              <a:cxn ang="0">
                <a:pos x="8548" y="36"/>
              </a:cxn>
              <a:cxn ang="0">
                <a:pos x="8548" y="37"/>
              </a:cxn>
              <a:cxn ang="0">
                <a:pos x="91" y="37"/>
              </a:cxn>
              <a:cxn ang="0">
                <a:pos x="40" y="30"/>
              </a:cxn>
              <a:cxn ang="0">
                <a:pos x="39" y="30"/>
              </a:cxn>
              <a:cxn ang="0">
                <a:pos x="8" y="1"/>
              </a:cxn>
              <a:cxn ang="0">
                <a:pos x="8" y="0"/>
              </a:cxn>
              <a:cxn ang="0">
                <a:pos x="0" y="0"/>
              </a:cxn>
              <a:cxn ang="0">
                <a:pos x="0" y="1"/>
              </a:cxn>
              <a:cxn ang="0">
                <a:pos x="1" y="34"/>
              </a:cxn>
              <a:cxn ang="0">
                <a:pos x="36" y="70"/>
              </a:cxn>
              <a:cxn ang="0">
                <a:pos x="36" y="70"/>
              </a:cxn>
              <a:cxn ang="0">
                <a:pos x="91" y="77"/>
              </a:cxn>
              <a:cxn ang="0">
                <a:pos x="91" y="77"/>
              </a:cxn>
              <a:cxn ang="0">
                <a:pos x="8548" y="77"/>
              </a:cxn>
              <a:cxn ang="0">
                <a:pos x="8599" y="83"/>
              </a:cxn>
              <a:cxn ang="0">
                <a:pos x="8601" y="84"/>
              </a:cxn>
              <a:cxn ang="0">
                <a:pos x="8632" y="113"/>
              </a:cxn>
              <a:cxn ang="0">
                <a:pos x="8632" y="114"/>
              </a:cxn>
              <a:cxn ang="0">
                <a:pos x="8640" y="114"/>
              </a:cxn>
              <a:cxn ang="0">
                <a:pos x="8640" y="113"/>
              </a:cxn>
              <a:cxn ang="0">
                <a:pos x="8638" y="79"/>
              </a:cxn>
            </a:cxnLst>
            <a:rect l="0" t="0" r="r" b="b"/>
            <a:pathLst>
              <a:path w="8640" h="114">
                <a:moveTo>
                  <a:pt x="8638" y="79"/>
                </a:moveTo>
                <a:lnTo>
                  <a:pt x="8638" y="79"/>
                </a:lnTo>
                <a:cubicBezTo>
                  <a:pt x="8635" y="60"/>
                  <a:pt x="8626" y="51"/>
                  <a:pt x="8604" y="44"/>
                </a:cubicBezTo>
                <a:lnTo>
                  <a:pt x="8604" y="44"/>
                </a:lnTo>
                <a:cubicBezTo>
                  <a:pt x="8592" y="40"/>
                  <a:pt x="8573" y="38"/>
                  <a:pt x="8548" y="36"/>
                </a:cubicBezTo>
                <a:lnTo>
                  <a:pt x="8548" y="37"/>
                </a:lnTo>
                <a:lnTo>
                  <a:pt x="91" y="37"/>
                </a:lnTo>
                <a:cubicBezTo>
                  <a:pt x="70" y="35"/>
                  <a:pt x="51" y="33"/>
                  <a:pt x="40" y="30"/>
                </a:cubicBezTo>
                <a:lnTo>
                  <a:pt x="39" y="30"/>
                </a:lnTo>
                <a:cubicBezTo>
                  <a:pt x="28" y="26"/>
                  <a:pt x="7" y="19"/>
                  <a:pt x="8" y="1"/>
                </a:cubicBezTo>
                <a:lnTo>
                  <a:pt x="8" y="0"/>
                </a:lnTo>
                <a:lnTo>
                  <a:pt x="0" y="0"/>
                </a:lnTo>
                <a:lnTo>
                  <a:pt x="0" y="1"/>
                </a:lnTo>
                <a:cubicBezTo>
                  <a:pt x="0" y="11"/>
                  <a:pt x="0" y="26"/>
                  <a:pt x="1" y="34"/>
                </a:cubicBezTo>
                <a:cubicBezTo>
                  <a:pt x="4" y="53"/>
                  <a:pt x="13" y="63"/>
                  <a:pt x="36" y="70"/>
                </a:cubicBezTo>
                <a:lnTo>
                  <a:pt x="36" y="70"/>
                </a:lnTo>
                <a:cubicBezTo>
                  <a:pt x="47" y="73"/>
                  <a:pt x="66" y="75"/>
                  <a:pt x="91" y="77"/>
                </a:cubicBezTo>
                <a:lnTo>
                  <a:pt x="91" y="77"/>
                </a:lnTo>
                <a:lnTo>
                  <a:pt x="8548" y="77"/>
                </a:lnTo>
                <a:cubicBezTo>
                  <a:pt x="8570" y="78"/>
                  <a:pt x="8588" y="80"/>
                  <a:pt x="8599" y="83"/>
                </a:cubicBezTo>
                <a:lnTo>
                  <a:pt x="8601" y="84"/>
                </a:lnTo>
                <a:cubicBezTo>
                  <a:pt x="8611" y="87"/>
                  <a:pt x="8632" y="94"/>
                  <a:pt x="8632" y="113"/>
                </a:cubicBezTo>
                <a:lnTo>
                  <a:pt x="8632" y="114"/>
                </a:lnTo>
                <a:lnTo>
                  <a:pt x="8640" y="114"/>
                </a:lnTo>
                <a:lnTo>
                  <a:pt x="8640" y="113"/>
                </a:lnTo>
                <a:cubicBezTo>
                  <a:pt x="8640" y="103"/>
                  <a:pt x="8639" y="87"/>
                  <a:pt x="8638" y="79"/>
                </a:cubicBezTo>
                <a:close/>
              </a:path>
            </a:pathLst>
          </a:custGeom>
          <a:solidFill>
            <a:schemeClr val="bg1">
              <a:lumMod val="65000"/>
            </a:schemeClr>
          </a:solidFill>
          <a:ln w="1270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Tree>
    <p:extLst>
      <p:ext uri="{BB962C8B-B14F-4D97-AF65-F5344CB8AC3E}">
        <p14:creationId xmlns:p14="http://schemas.microsoft.com/office/powerpoint/2010/main" val="41804063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woObj" preserve="1">
  <p:cSld name="Two Content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63039"/>
            <a:ext cx="3977640" cy="4846320"/>
          </a:xfrm>
        </p:spPr>
        <p:txBody>
          <a:bodyPr>
            <a:noAutofit/>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09160" y="1463039"/>
            <a:ext cx="3977640" cy="4846320"/>
          </a:xfrm>
        </p:spPr>
        <p:txBody>
          <a:bodyPr>
            <a:noAutofit/>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11"/>
          </p:nvPr>
        </p:nvSpPr>
        <p:spPr/>
        <p:txBody>
          <a:bodyPr/>
          <a:lstStyle/>
          <a:p>
            <a:r>
              <a:rPr lang="en-US" smtClean="0">
                <a:solidFill>
                  <a:srgbClr val="000000">
                    <a:lumMod val="50000"/>
                    <a:lumOff val="50000"/>
                  </a:srgbClr>
                </a:solidFill>
              </a:rPr>
              <a:t>COMPANY CONFIDENTIAL  |  FOR INTERNAL USE ONLY  |  DO NOT COPY</a:t>
            </a:r>
            <a:endParaRPr lang="en-US" dirty="0">
              <a:solidFill>
                <a:srgbClr val="000000">
                  <a:lumMod val="50000"/>
                  <a:lumOff val="50000"/>
                </a:srgbClr>
              </a:solidFill>
            </a:endParaRPr>
          </a:p>
        </p:txBody>
      </p:sp>
      <p:sp>
        <p:nvSpPr>
          <p:cNvPr id="7" name="Slide Number Placeholder 6"/>
          <p:cNvSpPr>
            <a:spLocks noGrp="1"/>
          </p:cNvSpPr>
          <p:nvPr>
            <p:ph type="sldNum" sz="quarter" idx="12"/>
          </p:nvPr>
        </p:nvSpPr>
        <p:spPr/>
        <p:txBody>
          <a:bodyPr/>
          <a:lstStyle/>
          <a:p>
            <a:fld id="{1A2DCB2D-F3A1-47AC-A248-15826C4C808C}" type="slidenum">
              <a:rPr lang="en-US" smtClean="0">
                <a:solidFill>
                  <a:srgbClr val="000000">
                    <a:lumMod val="50000"/>
                    <a:lumOff val="50000"/>
                  </a:srgbClr>
                </a:solidFill>
              </a:rPr>
              <a:pPr/>
              <a:t>‹#›</a:t>
            </a:fld>
            <a:endParaRPr lang="en-US" dirty="0">
              <a:solidFill>
                <a:srgbClr val="000000">
                  <a:lumMod val="50000"/>
                  <a:lumOff val="50000"/>
                </a:srgbClr>
              </a:solidFill>
            </a:endParaRPr>
          </a:p>
        </p:txBody>
      </p:sp>
      <p:sp>
        <p:nvSpPr>
          <p:cNvPr id="8" name="Freeform 5"/>
          <p:cNvSpPr>
            <a:spLocks/>
          </p:cNvSpPr>
          <p:nvPr/>
        </p:nvSpPr>
        <p:spPr bwMode="gray">
          <a:xfrm>
            <a:off x="451645" y="1125897"/>
            <a:ext cx="8240713" cy="123825"/>
          </a:xfrm>
          <a:custGeom>
            <a:avLst/>
            <a:gdLst/>
            <a:ahLst/>
            <a:cxnLst>
              <a:cxn ang="0">
                <a:pos x="8638" y="79"/>
              </a:cxn>
              <a:cxn ang="0">
                <a:pos x="8638" y="79"/>
              </a:cxn>
              <a:cxn ang="0">
                <a:pos x="8604" y="44"/>
              </a:cxn>
              <a:cxn ang="0">
                <a:pos x="8604" y="44"/>
              </a:cxn>
              <a:cxn ang="0">
                <a:pos x="8548" y="36"/>
              </a:cxn>
              <a:cxn ang="0">
                <a:pos x="8548" y="37"/>
              </a:cxn>
              <a:cxn ang="0">
                <a:pos x="91" y="37"/>
              </a:cxn>
              <a:cxn ang="0">
                <a:pos x="40" y="30"/>
              </a:cxn>
              <a:cxn ang="0">
                <a:pos x="39" y="30"/>
              </a:cxn>
              <a:cxn ang="0">
                <a:pos x="8" y="1"/>
              </a:cxn>
              <a:cxn ang="0">
                <a:pos x="8" y="0"/>
              </a:cxn>
              <a:cxn ang="0">
                <a:pos x="0" y="0"/>
              </a:cxn>
              <a:cxn ang="0">
                <a:pos x="0" y="1"/>
              </a:cxn>
              <a:cxn ang="0">
                <a:pos x="1" y="34"/>
              </a:cxn>
              <a:cxn ang="0">
                <a:pos x="36" y="70"/>
              </a:cxn>
              <a:cxn ang="0">
                <a:pos x="36" y="70"/>
              </a:cxn>
              <a:cxn ang="0">
                <a:pos x="91" y="77"/>
              </a:cxn>
              <a:cxn ang="0">
                <a:pos x="91" y="77"/>
              </a:cxn>
              <a:cxn ang="0">
                <a:pos x="8548" y="77"/>
              </a:cxn>
              <a:cxn ang="0">
                <a:pos x="8599" y="83"/>
              </a:cxn>
              <a:cxn ang="0">
                <a:pos x="8601" y="84"/>
              </a:cxn>
              <a:cxn ang="0">
                <a:pos x="8632" y="113"/>
              </a:cxn>
              <a:cxn ang="0">
                <a:pos x="8632" y="114"/>
              </a:cxn>
              <a:cxn ang="0">
                <a:pos x="8640" y="114"/>
              </a:cxn>
              <a:cxn ang="0">
                <a:pos x="8640" y="113"/>
              </a:cxn>
              <a:cxn ang="0">
                <a:pos x="8638" y="79"/>
              </a:cxn>
            </a:cxnLst>
            <a:rect l="0" t="0" r="r" b="b"/>
            <a:pathLst>
              <a:path w="8640" h="114">
                <a:moveTo>
                  <a:pt x="8638" y="79"/>
                </a:moveTo>
                <a:lnTo>
                  <a:pt x="8638" y="79"/>
                </a:lnTo>
                <a:cubicBezTo>
                  <a:pt x="8635" y="60"/>
                  <a:pt x="8626" y="51"/>
                  <a:pt x="8604" y="44"/>
                </a:cubicBezTo>
                <a:lnTo>
                  <a:pt x="8604" y="44"/>
                </a:lnTo>
                <a:cubicBezTo>
                  <a:pt x="8592" y="40"/>
                  <a:pt x="8573" y="38"/>
                  <a:pt x="8548" y="36"/>
                </a:cubicBezTo>
                <a:lnTo>
                  <a:pt x="8548" y="37"/>
                </a:lnTo>
                <a:lnTo>
                  <a:pt x="91" y="37"/>
                </a:lnTo>
                <a:cubicBezTo>
                  <a:pt x="70" y="35"/>
                  <a:pt x="51" y="33"/>
                  <a:pt x="40" y="30"/>
                </a:cubicBezTo>
                <a:lnTo>
                  <a:pt x="39" y="30"/>
                </a:lnTo>
                <a:cubicBezTo>
                  <a:pt x="28" y="26"/>
                  <a:pt x="7" y="19"/>
                  <a:pt x="8" y="1"/>
                </a:cubicBezTo>
                <a:lnTo>
                  <a:pt x="8" y="0"/>
                </a:lnTo>
                <a:lnTo>
                  <a:pt x="0" y="0"/>
                </a:lnTo>
                <a:lnTo>
                  <a:pt x="0" y="1"/>
                </a:lnTo>
                <a:cubicBezTo>
                  <a:pt x="0" y="11"/>
                  <a:pt x="0" y="26"/>
                  <a:pt x="1" y="34"/>
                </a:cubicBezTo>
                <a:cubicBezTo>
                  <a:pt x="4" y="53"/>
                  <a:pt x="13" y="63"/>
                  <a:pt x="36" y="70"/>
                </a:cubicBezTo>
                <a:lnTo>
                  <a:pt x="36" y="70"/>
                </a:lnTo>
                <a:cubicBezTo>
                  <a:pt x="47" y="73"/>
                  <a:pt x="66" y="75"/>
                  <a:pt x="91" y="77"/>
                </a:cubicBezTo>
                <a:lnTo>
                  <a:pt x="91" y="77"/>
                </a:lnTo>
                <a:lnTo>
                  <a:pt x="8548" y="77"/>
                </a:lnTo>
                <a:cubicBezTo>
                  <a:pt x="8570" y="78"/>
                  <a:pt x="8588" y="80"/>
                  <a:pt x="8599" y="83"/>
                </a:cubicBezTo>
                <a:lnTo>
                  <a:pt x="8601" y="84"/>
                </a:lnTo>
                <a:cubicBezTo>
                  <a:pt x="8611" y="87"/>
                  <a:pt x="8632" y="94"/>
                  <a:pt x="8632" y="113"/>
                </a:cubicBezTo>
                <a:lnTo>
                  <a:pt x="8632" y="114"/>
                </a:lnTo>
                <a:lnTo>
                  <a:pt x="8640" y="114"/>
                </a:lnTo>
                <a:lnTo>
                  <a:pt x="8640" y="113"/>
                </a:lnTo>
                <a:cubicBezTo>
                  <a:pt x="8640" y="103"/>
                  <a:pt x="8639" y="87"/>
                  <a:pt x="8638" y="79"/>
                </a:cubicBezTo>
                <a:close/>
              </a:path>
            </a:pathLst>
          </a:custGeom>
          <a:solidFill>
            <a:schemeClr val="bg1">
              <a:lumMod val="65000"/>
            </a:schemeClr>
          </a:solidFill>
          <a:ln w="1270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Tree>
    <p:extLst>
      <p:ext uri="{BB962C8B-B14F-4D97-AF65-F5344CB8AC3E}">
        <p14:creationId xmlns:p14="http://schemas.microsoft.com/office/powerpoint/2010/main" val="39808574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Only" preserve="1">
  <p:cSld name="Title Only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r>
              <a:rPr lang="en-US" smtClean="0">
                <a:solidFill>
                  <a:srgbClr val="000000">
                    <a:lumMod val="50000"/>
                    <a:lumOff val="50000"/>
                  </a:srgbClr>
                </a:solidFill>
              </a:rPr>
              <a:t>COMPANY CONFIDENTIAL  |  FOR INTERNAL USE ONLY  |  DO NOT COPY</a:t>
            </a:r>
            <a:endParaRPr lang="en-US" dirty="0">
              <a:solidFill>
                <a:srgbClr val="000000">
                  <a:lumMod val="50000"/>
                  <a:lumOff val="50000"/>
                </a:srgbClr>
              </a:solidFill>
            </a:endParaRPr>
          </a:p>
        </p:txBody>
      </p:sp>
      <p:sp>
        <p:nvSpPr>
          <p:cNvPr id="5" name="Slide Number Placeholder 4"/>
          <p:cNvSpPr>
            <a:spLocks noGrp="1"/>
          </p:cNvSpPr>
          <p:nvPr>
            <p:ph type="sldNum" sz="quarter" idx="12"/>
          </p:nvPr>
        </p:nvSpPr>
        <p:spPr/>
        <p:txBody>
          <a:bodyPr/>
          <a:lstStyle/>
          <a:p>
            <a:fld id="{1A2DCB2D-F3A1-47AC-A248-15826C4C808C}" type="slidenum">
              <a:rPr lang="en-US" smtClean="0">
                <a:solidFill>
                  <a:srgbClr val="000000">
                    <a:lumMod val="50000"/>
                    <a:lumOff val="50000"/>
                  </a:srgbClr>
                </a:solidFill>
              </a:rPr>
              <a:pPr/>
              <a:t>‹#›</a:t>
            </a:fld>
            <a:endParaRPr lang="en-US" dirty="0">
              <a:solidFill>
                <a:srgbClr val="000000">
                  <a:lumMod val="50000"/>
                  <a:lumOff val="50000"/>
                </a:srgbClr>
              </a:solidFill>
            </a:endParaRPr>
          </a:p>
        </p:txBody>
      </p:sp>
      <p:sp>
        <p:nvSpPr>
          <p:cNvPr id="6" name="Freeform 5"/>
          <p:cNvSpPr>
            <a:spLocks/>
          </p:cNvSpPr>
          <p:nvPr/>
        </p:nvSpPr>
        <p:spPr bwMode="gray">
          <a:xfrm>
            <a:off x="451645" y="1125897"/>
            <a:ext cx="8240713" cy="123825"/>
          </a:xfrm>
          <a:custGeom>
            <a:avLst/>
            <a:gdLst/>
            <a:ahLst/>
            <a:cxnLst>
              <a:cxn ang="0">
                <a:pos x="8638" y="79"/>
              </a:cxn>
              <a:cxn ang="0">
                <a:pos x="8638" y="79"/>
              </a:cxn>
              <a:cxn ang="0">
                <a:pos x="8604" y="44"/>
              </a:cxn>
              <a:cxn ang="0">
                <a:pos x="8604" y="44"/>
              </a:cxn>
              <a:cxn ang="0">
                <a:pos x="8548" y="36"/>
              </a:cxn>
              <a:cxn ang="0">
                <a:pos x="8548" y="37"/>
              </a:cxn>
              <a:cxn ang="0">
                <a:pos x="91" y="37"/>
              </a:cxn>
              <a:cxn ang="0">
                <a:pos x="40" y="30"/>
              </a:cxn>
              <a:cxn ang="0">
                <a:pos x="39" y="30"/>
              </a:cxn>
              <a:cxn ang="0">
                <a:pos x="8" y="1"/>
              </a:cxn>
              <a:cxn ang="0">
                <a:pos x="8" y="0"/>
              </a:cxn>
              <a:cxn ang="0">
                <a:pos x="0" y="0"/>
              </a:cxn>
              <a:cxn ang="0">
                <a:pos x="0" y="1"/>
              </a:cxn>
              <a:cxn ang="0">
                <a:pos x="1" y="34"/>
              </a:cxn>
              <a:cxn ang="0">
                <a:pos x="36" y="70"/>
              </a:cxn>
              <a:cxn ang="0">
                <a:pos x="36" y="70"/>
              </a:cxn>
              <a:cxn ang="0">
                <a:pos x="91" y="77"/>
              </a:cxn>
              <a:cxn ang="0">
                <a:pos x="91" y="77"/>
              </a:cxn>
              <a:cxn ang="0">
                <a:pos x="8548" y="77"/>
              </a:cxn>
              <a:cxn ang="0">
                <a:pos x="8599" y="83"/>
              </a:cxn>
              <a:cxn ang="0">
                <a:pos x="8601" y="84"/>
              </a:cxn>
              <a:cxn ang="0">
                <a:pos x="8632" y="113"/>
              </a:cxn>
              <a:cxn ang="0">
                <a:pos x="8632" y="114"/>
              </a:cxn>
              <a:cxn ang="0">
                <a:pos x="8640" y="114"/>
              </a:cxn>
              <a:cxn ang="0">
                <a:pos x="8640" y="113"/>
              </a:cxn>
              <a:cxn ang="0">
                <a:pos x="8638" y="79"/>
              </a:cxn>
            </a:cxnLst>
            <a:rect l="0" t="0" r="r" b="b"/>
            <a:pathLst>
              <a:path w="8640" h="114">
                <a:moveTo>
                  <a:pt x="8638" y="79"/>
                </a:moveTo>
                <a:lnTo>
                  <a:pt x="8638" y="79"/>
                </a:lnTo>
                <a:cubicBezTo>
                  <a:pt x="8635" y="60"/>
                  <a:pt x="8626" y="51"/>
                  <a:pt x="8604" y="44"/>
                </a:cubicBezTo>
                <a:lnTo>
                  <a:pt x="8604" y="44"/>
                </a:lnTo>
                <a:cubicBezTo>
                  <a:pt x="8592" y="40"/>
                  <a:pt x="8573" y="38"/>
                  <a:pt x="8548" y="36"/>
                </a:cubicBezTo>
                <a:lnTo>
                  <a:pt x="8548" y="37"/>
                </a:lnTo>
                <a:lnTo>
                  <a:pt x="91" y="37"/>
                </a:lnTo>
                <a:cubicBezTo>
                  <a:pt x="70" y="35"/>
                  <a:pt x="51" y="33"/>
                  <a:pt x="40" y="30"/>
                </a:cubicBezTo>
                <a:lnTo>
                  <a:pt x="39" y="30"/>
                </a:lnTo>
                <a:cubicBezTo>
                  <a:pt x="28" y="26"/>
                  <a:pt x="7" y="19"/>
                  <a:pt x="8" y="1"/>
                </a:cubicBezTo>
                <a:lnTo>
                  <a:pt x="8" y="0"/>
                </a:lnTo>
                <a:lnTo>
                  <a:pt x="0" y="0"/>
                </a:lnTo>
                <a:lnTo>
                  <a:pt x="0" y="1"/>
                </a:lnTo>
                <a:cubicBezTo>
                  <a:pt x="0" y="11"/>
                  <a:pt x="0" y="26"/>
                  <a:pt x="1" y="34"/>
                </a:cubicBezTo>
                <a:cubicBezTo>
                  <a:pt x="4" y="53"/>
                  <a:pt x="13" y="63"/>
                  <a:pt x="36" y="70"/>
                </a:cubicBezTo>
                <a:lnTo>
                  <a:pt x="36" y="70"/>
                </a:lnTo>
                <a:cubicBezTo>
                  <a:pt x="47" y="73"/>
                  <a:pt x="66" y="75"/>
                  <a:pt x="91" y="77"/>
                </a:cubicBezTo>
                <a:lnTo>
                  <a:pt x="91" y="77"/>
                </a:lnTo>
                <a:lnTo>
                  <a:pt x="8548" y="77"/>
                </a:lnTo>
                <a:cubicBezTo>
                  <a:pt x="8570" y="78"/>
                  <a:pt x="8588" y="80"/>
                  <a:pt x="8599" y="83"/>
                </a:cubicBezTo>
                <a:lnTo>
                  <a:pt x="8601" y="84"/>
                </a:lnTo>
                <a:cubicBezTo>
                  <a:pt x="8611" y="87"/>
                  <a:pt x="8632" y="94"/>
                  <a:pt x="8632" y="113"/>
                </a:cubicBezTo>
                <a:lnTo>
                  <a:pt x="8632" y="114"/>
                </a:lnTo>
                <a:lnTo>
                  <a:pt x="8640" y="114"/>
                </a:lnTo>
                <a:lnTo>
                  <a:pt x="8640" y="113"/>
                </a:lnTo>
                <a:cubicBezTo>
                  <a:pt x="8640" y="103"/>
                  <a:pt x="8639" y="87"/>
                  <a:pt x="8638" y="79"/>
                </a:cubicBezTo>
                <a:close/>
              </a:path>
            </a:pathLst>
          </a:custGeom>
          <a:solidFill>
            <a:schemeClr val="bg1">
              <a:lumMod val="65000"/>
            </a:schemeClr>
          </a:solidFill>
          <a:ln w="1270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Tree>
    <p:extLst>
      <p:ext uri="{BB962C8B-B14F-4D97-AF65-F5344CB8AC3E}">
        <p14:creationId xmlns:p14="http://schemas.microsoft.com/office/powerpoint/2010/main" val="290848761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10x7.5-cloud-balloonTrans.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685800" y="904331"/>
            <a:ext cx="7772400" cy="1470025"/>
          </a:xfrm>
        </p:spPr>
        <p:txBody>
          <a:bodyPr>
            <a:normAutofit/>
          </a:bodyPr>
          <a:lstStyle>
            <a:lvl1pPr>
              <a:defRPr sz="3600" b="1" i="0">
                <a:solidFill>
                  <a:schemeClr val="bg1"/>
                </a:solidFill>
                <a:latin typeface="Arial"/>
                <a:cs typeface="Arial"/>
              </a:defRPr>
            </a:lvl1pPr>
          </a:lstStyle>
          <a:p>
            <a:r>
              <a:rPr lang="en-US" dirty="0" smtClean="0"/>
              <a:t>Click here to add title</a:t>
            </a:r>
            <a:endParaRPr lang="en-US" dirty="0"/>
          </a:p>
        </p:txBody>
      </p:sp>
      <p:sp>
        <p:nvSpPr>
          <p:cNvPr id="3" name="Subtitle 2"/>
          <p:cNvSpPr>
            <a:spLocks noGrp="1"/>
          </p:cNvSpPr>
          <p:nvPr>
            <p:ph type="subTitle" idx="1" hasCustomPrompt="1"/>
          </p:nvPr>
        </p:nvSpPr>
        <p:spPr>
          <a:xfrm>
            <a:off x="1371600" y="2500181"/>
            <a:ext cx="6400800" cy="1752600"/>
          </a:xfrm>
        </p:spPr>
        <p:txBody>
          <a:bodyPr>
            <a:normAutofit/>
          </a:bodyPr>
          <a:lstStyle>
            <a:lvl1pPr marL="0" indent="0" algn="ctr">
              <a:buNone/>
              <a:defRPr sz="2000" b="1" i="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here to add subtitle</a:t>
            </a:r>
            <a:endParaRPr lang="en-US" dirty="0"/>
          </a:p>
        </p:txBody>
      </p:sp>
    </p:spTree>
    <p:extLst>
      <p:ext uri="{BB962C8B-B14F-4D97-AF65-F5344CB8AC3E}">
        <p14:creationId xmlns:p14="http://schemas.microsoft.com/office/powerpoint/2010/main" val="289086780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10x7.5-cloud-balloonBanner.png"/>
          <p:cNvPicPr>
            <a:picLocks noChangeAspect="1"/>
          </p:cNvPicPr>
          <p:nvPr/>
        </p:nvPicPr>
        <p:blipFill>
          <a:blip r:embed="rId2"/>
          <a:srcRect t="3968"/>
          <a:stretch>
            <a:fillRect/>
          </a:stretch>
        </p:blipFill>
        <p:spPr>
          <a:xfrm>
            <a:off x="0" y="0"/>
            <a:ext cx="1625600" cy="6858000"/>
          </a:xfrm>
          <a:prstGeom prst="rect">
            <a:avLst/>
          </a:prstGeom>
        </p:spPr>
      </p:pic>
      <p:sp>
        <p:nvSpPr>
          <p:cNvPr id="2" name="Title 1"/>
          <p:cNvSpPr>
            <a:spLocks noGrp="1"/>
          </p:cNvSpPr>
          <p:nvPr>
            <p:ph type="title" hasCustomPrompt="1"/>
          </p:nvPr>
        </p:nvSpPr>
        <p:spPr>
          <a:xfrm>
            <a:off x="1828799" y="38100"/>
            <a:ext cx="7086599" cy="876300"/>
          </a:xfrm>
        </p:spPr>
        <p:txBody>
          <a:bodyPr>
            <a:normAutofit/>
          </a:bodyPr>
          <a:lstStyle>
            <a:lvl1pPr algn="l">
              <a:tabLst/>
              <a:defRPr sz="2400" b="1" i="0">
                <a:solidFill>
                  <a:srgbClr val="0099D8"/>
                </a:solidFill>
                <a:latin typeface="Arial"/>
                <a:cs typeface="Arial"/>
              </a:defRPr>
            </a:lvl1pPr>
          </a:lstStyle>
          <a:p>
            <a:r>
              <a:rPr lang="en-US" dirty="0" smtClean="0"/>
              <a:t>Click here to add title</a:t>
            </a:r>
            <a:endParaRPr lang="en-US" dirty="0"/>
          </a:p>
        </p:txBody>
      </p:sp>
      <p:sp>
        <p:nvSpPr>
          <p:cNvPr id="3" name="Content Placeholder 2"/>
          <p:cNvSpPr>
            <a:spLocks noGrp="1"/>
          </p:cNvSpPr>
          <p:nvPr>
            <p:ph idx="1"/>
          </p:nvPr>
        </p:nvSpPr>
        <p:spPr>
          <a:xfrm>
            <a:off x="1828800" y="1143000"/>
            <a:ext cx="7086600" cy="5162550"/>
          </a:xfrm>
        </p:spPr>
        <p:txBody>
          <a:bodyPr>
            <a:normAutofit/>
          </a:bodyPr>
          <a:lstStyle>
            <a:lvl1pPr marL="0" indent="0">
              <a:defRPr sz="1800" baseline="0">
                <a:solidFill>
                  <a:srgbClr val="0099D8"/>
                </a:solidFill>
              </a:defRPr>
            </a:lvl1pPr>
            <a:lvl2pPr>
              <a:defRPr sz="1600"/>
            </a:lvl2pPr>
            <a:lvl3pPr>
              <a:defRPr sz="140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21704584"/>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16" name="Content Placeholder 2"/>
          <p:cNvSpPr>
            <a:spLocks noGrp="1"/>
          </p:cNvSpPr>
          <p:nvPr>
            <p:ph idx="1"/>
          </p:nvPr>
        </p:nvSpPr>
        <p:spPr>
          <a:xfrm>
            <a:off x="457200" y="1143000"/>
            <a:ext cx="8229600" cy="5162550"/>
          </a:xfrm>
        </p:spPr>
        <p:txBody>
          <a:bodyPr>
            <a:normAutofit/>
          </a:bodyPr>
          <a:lstStyle>
            <a:lvl1pPr marL="0" indent="0">
              <a:defRPr sz="1800"/>
            </a:lvl1pPr>
            <a:lvl2pPr>
              <a:defRPr sz="1600"/>
            </a:lvl2pPr>
            <a:lvl3pPr>
              <a:defRPr sz="140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Title 17"/>
          <p:cNvSpPr>
            <a:spLocks noGrp="1"/>
          </p:cNvSpPr>
          <p:nvPr>
            <p:ph type="title" hasCustomPrompt="1"/>
          </p:nvPr>
        </p:nvSpPr>
        <p:spPr>
          <a:xfrm>
            <a:off x="457200" y="47625"/>
            <a:ext cx="8229600" cy="866775"/>
          </a:xfrm>
        </p:spPr>
        <p:txBody>
          <a:bodyPr>
            <a:normAutofit/>
          </a:bodyPr>
          <a:lstStyle>
            <a:lvl1pPr algn="l">
              <a:defRPr sz="2400" b="1" i="0">
                <a:solidFill>
                  <a:srgbClr val="0099D8"/>
                </a:solidFill>
                <a:latin typeface="Arial"/>
                <a:cs typeface="Arial"/>
              </a:defRPr>
            </a:lvl1pPr>
          </a:lstStyle>
          <a:p>
            <a:r>
              <a:rPr lang="en-US" dirty="0" smtClean="0"/>
              <a:t>Click here to add title</a:t>
            </a:r>
            <a:endParaRPr lang="en-US" dirty="0"/>
          </a:p>
        </p:txBody>
      </p:sp>
      <p:pic>
        <p:nvPicPr>
          <p:cNvPr id="4" name="Picture 3" descr="FB blue 1.83 200.jpg"/>
          <p:cNvPicPr>
            <a:picLocks noChangeAspect="1"/>
          </p:cNvPicPr>
          <p:nvPr/>
        </p:nvPicPr>
        <p:blipFill>
          <a:blip r:embed="rId2"/>
          <a:stretch>
            <a:fillRect/>
          </a:stretch>
        </p:blipFill>
        <p:spPr>
          <a:xfrm>
            <a:off x="228600" y="6570074"/>
            <a:ext cx="1673352" cy="187452"/>
          </a:xfrm>
          <a:prstGeom prst="rect">
            <a:avLst/>
          </a:prstGeom>
        </p:spPr>
      </p:pic>
      <p:sp>
        <p:nvSpPr>
          <p:cNvPr id="5" name="TextBox 4"/>
          <p:cNvSpPr txBox="1"/>
          <p:nvPr/>
        </p:nvSpPr>
        <p:spPr>
          <a:xfrm>
            <a:off x="4550734" y="6367132"/>
            <a:ext cx="4267200" cy="276999"/>
          </a:xfrm>
          <a:prstGeom prst="rect">
            <a:avLst/>
          </a:prstGeom>
          <a:noFill/>
        </p:spPr>
        <p:txBody>
          <a:bodyPr wrap="square" rtlCol="0">
            <a:spAutoFit/>
          </a:bodyPr>
          <a:lstStyle/>
          <a:p>
            <a:pPr defTabSz="457200"/>
            <a:r>
              <a:rPr lang="en-US" sz="1200" b="1" dirty="0" smtClean="0">
                <a:solidFill>
                  <a:srgbClr val="0099D8"/>
                </a:solidFill>
                <a:latin typeface="Arial" pitchFamily="34" charset="0"/>
                <a:cs typeface="Arial" pitchFamily="34" charset="0"/>
              </a:rPr>
              <a:t>Confidential and Proprietary – Do not distribute</a:t>
            </a:r>
          </a:p>
        </p:txBody>
      </p:sp>
    </p:spTree>
    <p:extLst>
      <p:ext uri="{BB962C8B-B14F-4D97-AF65-F5344CB8AC3E}">
        <p14:creationId xmlns:p14="http://schemas.microsoft.com/office/powerpoint/2010/main" val="1804873765"/>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4_Custom Layout">
    <p:spTree>
      <p:nvGrpSpPr>
        <p:cNvPr id="1" name=""/>
        <p:cNvGrpSpPr/>
        <p:nvPr/>
      </p:nvGrpSpPr>
      <p:grpSpPr>
        <a:xfrm>
          <a:off x="0" y="0"/>
          <a:ext cx="0" cy="0"/>
          <a:chOff x="0" y="0"/>
          <a:chExt cx="0" cy="0"/>
        </a:xfrm>
      </p:grpSpPr>
      <p:sp>
        <p:nvSpPr>
          <p:cNvPr id="16" name="Content Placeholder 2"/>
          <p:cNvSpPr>
            <a:spLocks noGrp="1"/>
          </p:cNvSpPr>
          <p:nvPr>
            <p:ph idx="1"/>
          </p:nvPr>
        </p:nvSpPr>
        <p:spPr>
          <a:xfrm>
            <a:off x="457200" y="1143000"/>
            <a:ext cx="8229600" cy="5162550"/>
          </a:xfrm>
        </p:spPr>
        <p:txBody>
          <a:bodyPr>
            <a:normAutofit/>
          </a:bodyPr>
          <a:lstStyle>
            <a:lvl1pPr marL="0" indent="0">
              <a:defRPr sz="1800" b="0">
                <a:solidFill>
                  <a:schemeClr val="tx1"/>
                </a:solidFill>
              </a:defRPr>
            </a:lvl1pPr>
            <a:lvl2pPr>
              <a:defRPr sz="1600"/>
            </a:lvl2pPr>
            <a:lvl3pPr>
              <a:defRPr sz="140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Title 17"/>
          <p:cNvSpPr>
            <a:spLocks noGrp="1"/>
          </p:cNvSpPr>
          <p:nvPr>
            <p:ph type="title" hasCustomPrompt="1"/>
          </p:nvPr>
        </p:nvSpPr>
        <p:spPr>
          <a:xfrm>
            <a:off x="457200" y="47625"/>
            <a:ext cx="8229600" cy="866775"/>
          </a:xfrm>
        </p:spPr>
        <p:txBody>
          <a:bodyPr>
            <a:normAutofit/>
          </a:bodyPr>
          <a:lstStyle>
            <a:lvl1pPr algn="l">
              <a:defRPr sz="2400" b="1" i="0">
                <a:solidFill>
                  <a:srgbClr val="0099D8"/>
                </a:solidFill>
                <a:latin typeface="Arial"/>
                <a:cs typeface="Arial"/>
              </a:defRPr>
            </a:lvl1pPr>
          </a:lstStyle>
          <a:p>
            <a:r>
              <a:rPr lang="en-US" dirty="0" smtClean="0"/>
              <a:t>Click here to add title</a:t>
            </a:r>
            <a:endParaRPr lang="en-US" dirty="0"/>
          </a:p>
        </p:txBody>
      </p:sp>
      <p:pic>
        <p:nvPicPr>
          <p:cNvPr id="4" name="Picture 3" descr="FB blue 1.83 200.jpg"/>
          <p:cNvPicPr>
            <a:picLocks noChangeAspect="1"/>
          </p:cNvPicPr>
          <p:nvPr/>
        </p:nvPicPr>
        <p:blipFill>
          <a:blip r:embed="rId2"/>
          <a:stretch>
            <a:fillRect/>
          </a:stretch>
        </p:blipFill>
        <p:spPr>
          <a:xfrm>
            <a:off x="228600" y="6570074"/>
            <a:ext cx="1673352" cy="187452"/>
          </a:xfrm>
          <a:prstGeom prst="rect">
            <a:avLst/>
          </a:prstGeom>
        </p:spPr>
      </p:pic>
    </p:spTree>
    <p:extLst>
      <p:ext uri="{BB962C8B-B14F-4D97-AF65-F5344CB8AC3E}">
        <p14:creationId xmlns:p14="http://schemas.microsoft.com/office/powerpoint/2010/main" val="283048365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_Title, Tagline and Content">
    <p:spTree>
      <p:nvGrpSpPr>
        <p:cNvPr id="1" name=""/>
        <p:cNvGrpSpPr/>
        <p:nvPr/>
      </p:nvGrpSpPr>
      <p:grpSpPr>
        <a:xfrm>
          <a:off x="0" y="0"/>
          <a:ext cx="0" cy="0"/>
          <a:chOff x="0" y="0"/>
          <a:chExt cx="0" cy="0"/>
        </a:xfrm>
      </p:grpSpPr>
      <p:sp>
        <p:nvSpPr>
          <p:cNvPr id="9" name="Content Placeholder 2"/>
          <p:cNvSpPr>
            <a:spLocks noGrp="1"/>
          </p:cNvSpPr>
          <p:nvPr>
            <p:ph idx="13"/>
          </p:nvPr>
        </p:nvSpPr>
        <p:spPr>
          <a:xfrm>
            <a:off x="457200" y="1557338"/>
            <a:ext cx="8229600" cy="457200"/>
          </a:xfrm>
          <a:prstGeom prst="rect">
            <a:avLst/>
          </a:prstGeom>
        </p:spPr>
        <p:txBody>
          <a:bodyPr wrap="square" lIns="0" tIns="0">
            <a:noAutofit/>
          </a:bodyPr>
          <a:lstStyle>
            <a:lvl1pPr marL="0" indent="0" algn="l">
              <a:lnSpc>
                <a:spcPct val="90000"/>
              </a:lnSpc>
              <a:spcBef>
                <a:spcPts val="0"/>
              </a:spcBef>
              <a:buNone/>
              <a:defRPr sz="1800" baseline="0">
                <a:latin typeface="Arial" pitchFamily="34" charset="0"/>
                <a:cs typeface="Arial" pitchFamily="34" charset="0"/>
              </a:defRPr>
            </a:lvl1pPr>
            <a:lvl2pPr marL="519113" indent="-292100">
              <a:spcBef>
                <a:spcPts val="600"/>
              </a:spcBef>
              <a:defRPr sz="1800">
                <a:latin typeface="Arial" pitchFamily="34" charset="0"/>
                <a:cs typeface="Arial" pitchFamily="34" charset="0"/>
              </a:defRPr>
            </a:lvl2pPr>
            <a:lvl3pPr marL="801688" indent="-282575">
              <a:spcBef>
                <a:spcPts val="600"/>
              </a:spcBef>
              <a:defRPr sz="1600">
                <a:latin typeface="Arial" pitchFamily="34" charset="0"/>
                <a:cs typeface="Arial" pitchFamily="34" charset="0"/>
              </a:defRPr>
            </a:lvl3pPr>
            <a:lvl4pPr marL="1084263" indent="-282575">
              <a:spcBef>
                <a:spcPts val="600"/>
              </a:spcBef>
              <a:buNone/>
              <a:defRPr sz="1400">
                <a:latin typeface="Arial" pitchFamily="34" charset="0"/>
                <a:cs typeface="Arial" pitchFamily="34" charset="0"/>
              </a:defRPr>
            </a:lvl4pPr>
            <a:lvl5pPr marL="1376363" indent="-292100">
              <a:spcBef>
                <a:spcPts val="600"/>
              </a:spcBef>
              <a:buFont typeface="Arial" pitchFamily="34" charset="0"/>
              <a:buChar char="&gt;"/>
              <a:defRPr sz="1400">
                <a:latin typeface="Arial" pitchFamily="34" charset="0"/>
                <a:cs typeface="Arial" pitchFamily="34" charset="0"/>
              </a:defRPr>
            </a:lvl5pPr>
          </a:lstStyle>
          <a:p>
            <a:pPr lvl="0"/>
            <a:r>
              <a:rPr lang="en-US" dirty="0" smtClean="0"/>
              <a:t>Click to edit Master text styles</a:t>
            </a:r>
            <a:endParaRPr lang="en-US" dirty="0"/>
          </a:p>
        </p:txBody>
      </p:sp>
      <p:sp>
        <p:nvSpPr>
          <p:cNvPr id="11" name="Title 6"/>
          <p:cNvSpPr>
            <a:spLocks noGrp="1"/>
          </p:cNvSpPr>
          <p:nvPr>
            <p:ph type="title"/>
          </p:nvPr>
        </p:nvSpPr>
        <p:spPr>
          <a:xfrm>
            <a:off x="457200" y="1098655"/>
            <a:ext cx="8229600" cy="455508"/>
          </a:xfrm>
          <a:prstGeom prst="rect">
            <a:avLst/>
          </a:prstGeom>
        </p:spPr>
        <p:txBody>
          <a:bodyPr lIns="0" tIns="0"/>
          <a:lstStyle>
            <a:lvl1pPr>
              <a:lnSpc>
                <a:spcPct val="85000"/>
              </a:lnSpc>
              <a:defRPr sz="2400" b="0">
                <a:latin typeface="Arial Black" pitchFamily="34" charset="0"/>
              </a:defRPr>
            </a:lvl1pPr>
          </a:lstStyle>
          <a:p>
            <a:r>
              <a:rPr lang="en-US" dirty="0" smtClean="0"/>
              <a:t>Click to edit Master title style</a:t>
            </a:r>
            <a:endParaRPr lang="en-US" dirty="0"/>
          </a:p>
        </p:txBody>
      </p:sp>
      <p:sp>
        <p:nvSpPr>
          <p:cNvPr id="8" name="Content Placeholder 8"/>
          <p:cNvSpPr>
            <a:spLocks noGrp="1"/>
          </p:cNvSpPr>
          <p:nvPr>
            <p:ph sz="quarter" idx="11"/>
          </p:nvPr>
        </p:nvSpPr>
        <p:spPr>
          <a:xfrm>
            <a:off x="457200" y="2014538"/>
            <a:ext cx="8229600" cy="4446587"/>
          </a:xfrm>
          <a:prstGeom prst="rect">
            <a:avLst/>
          </a:prstGeom>
        </p:spPr>
        <p:txBody>
          <a:bodyPr lIns="0" tIns="0"/>
          <a:lstStyle>
            <a:lvl1pPr>
              <a:spcBef>
                <a:spcPts val="1200"/>
              </a:spcBef>
              <a:spcAft>
                <a:spcPts val="0"/>
              </a:spcAft>
              <a:defRPr sz="1800"/>
            </a:lvl1pPr>
            <a:lvl2pPr>
              <a:spcBef>
                <a:spcPts val="600"/>
              </a:spcBef>
              <a:spcAft>
                <a:spcPts val="0"/>
              </a:spcAft>
              <a:defRPr sz="1600"/>
            </a:lvl2pPr>
            <a:lvl3pPr marL="682625" indent="-168275">
              <a:spcBef>
                <a:spcPts val="600"/>
              </a:spcBef>
              <a:spcAft>
                <a:spcPts val="300"/>
              </a:spcAft>
              <a:defRPr sz="1400"/>
            </a:lvl3pPr>
            <a:lvl4pPr marL="914400" indent="-231775">
              <a:spcBef>
                <a:spcPts val="300"/>
              </a:spcBef>
              <a:spcAft>
                <a:spcPts val="0"/>
              </a:spcAft>
              <a:defRPr sz="1400"/>
            </a:lvl4pPr>
            <a:lvl5pPr marL="1146175" indent="-231775">
              <a:spcBef>
                <a:spcPts val="300"/>
              </a:spcBef>
              <a:spcAft>
                <a:spcPts val="0"/>
              </a:spcAft>
              <a:buFont typeface="Arial" pitchFamily="34" charset="0"/>
              <a:buChar char="&gt;"/>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18" name="Title 17"/>
          <p:cNvSpPr>
            <a:spLocks noGrp="1"/>
          </p:cNvSpPr>
          <p:nvPr>
            <p:ph type="title" hasCustomPrompt="1"/>
          </p:nvPr>
        </p:nvSpPr>
        <p:spPr>
          <a:xfrm>
            <a:off x="457200" y="47625"/>
            <a:ext cx="8229600" cy="866775"/>
          </a:xfrm>
        </p:spPr>
        <p:txBody>
          <a:bodyPr>
            <a:normAutofit/>
          </a:bodyPr>
          <a:lstStyle>
            <a:lvl1pPr algn="l">
              <a:defRPr sz="2400" b="1" i="0">
                <a:solidFill>
                  <a:srgbClr val="0099D8"/>
                </a:solidFill>
                <a:latin typeface="Arial"/>
                <a:cs typeface="Arial"/>
              </a:defRPr>
            </a:lvl1pPr>
          </a:lstStyle>
          <a:p>
            <a:r>
              <a:rPr lang="en-US" dirty="0" smtClean="0"/>
              <a:t>Click here to add title</a:t>
            </a:r>
            <a:endParaRPr lang="en-US" dirty="0"/>
          </a:p>
        </p:txBody>
      </p:sp>
      <p:pic>
        <p:nvPicPr>
          <p:cNvPr id="3" name="Picture 2" descr="FB blue 1.83 200.jpg"/>
          <p:cNvPicPr>
            <a:picLocks noChangeAspect="1"/>
          </p:cNvPicPr>
          <p:nvPr/>
        </p:nvPicPr>
        <p:blipFill>
          <a:blip r:embed="rId2"/>
          <a:stretch>
            <a:fillRect/>
          </a:stretch>
        </p:blipFill>
        <p:spPr>
          <a:xfrm>
            <a:off x="228600" y="6570074"/>
            <a:ext cx="1673352" cy="187452"/>
          </a:xfrm>
          <a:prstGeom prst="rect">
            <a:avLst/>
          </a:prstGeom>
        </p:spPr>
      </p:pic>
    </p:spTree>
    <p:extLst>
      <p:ext uri="{BB962C8B-B14F-4D97-AF65-F5344CB8AC3E}">
        <p14:creationId xmlns:p14="http://schemas.microsoft.com/office/powerpoint/2010/main" val="382963880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18" name="Title 17"/>
          <p:cNvSpPr>
            <a:spLocks noGrp="1"/>
          </p:cNvSpPr>
          <p:nvPr>
            <p:ph type="title" hasCustomPrompt="1"/>
          </p:nvPr>
        </p:nvSpPr>
        <p:spPr>
          <a:xfrm>
            <a:off x="457199" y="47625"/>
            <a:ext cx="8458201" cy="866775"/>
          </a:xfrm>
        </p:spPr>
        <p:txBody>
          <a:bodyPr>
            <a:normAutofit/>
          </a:bodyPr>
          <a:lstStyle>
            <a:lvl1pPr algn="l">
              <a:defRPr sz="2400" b="1" i="0">
                <a:solidFill>
                  <a:srgbClr val="0099D8"/>
                </a:solidFill>
                <a:latin typeface="Arial"/>
                <a:cs typeface="Arial"/>
              </a:defRPr>
            </a:lvl1pPr>
          </a:lstStyle>
          <a:p>
            <a:r>
              <a:rPr lang="en-US" dirty="0" smtClean="0"/>
              <a:t>Click here to add title</a:t>
            </a:r>
            <a:endParaRPr lang="en-US" dirty="0"/>
          </a:p>
        </p:txBody>
      </p:sp>
      <p:sp>
        <p:nvSpPr>
          <p:cNvPr id="8" name="Text Placeholder 7"/>
          <p:cNvSpPr>
            <a:spLocks noGrp="1"/>
          </p:cNvSpPr>
          <p:nvPr>
            <p:ph type="body" sz="quarter" idx="10"/>
          </p:nvPr>
        </p:nvSpPr>
        <p:spPr>
          <a:xfrm>
            <a:off x="5029201" y="1143000"/>
            <a:ext cx="3981450" cy="2381250"/>
          </a:xfrm>
          <a:ln w="12700">
            <a:solidFill>
              <a:schemeClr val="tx1"/>
            </a:solidFill>
          </a:ln>
        </p:spPr>
        <p:txBody>
          <a:bodyPr/>
          <a:lstStyle>
            <a:lvl1pPr marL="0" indent="0">
              <a:defRPr sz="1400"/>
            </a:lvl1pPr>
            <a:lvl2pPr marL="171450" indent="-171450">
              <a:defRPr sz="1200"/>
            </a:lvl2pPr>
            <a:lvl3pPr marL="342900" indent="-114300">
              <a:defRPr sz="10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Text Placeholder 9"/>
          <p:cNvSpPr>
            <a:spLocks noGrp="1"/>
          </p:cNvSpPr>
          <p:nvPr>
            <p:ph type="body" sz="quarter" idx="11"/>
          </p:nvPr>
        </p:nvSpPr>
        <p:spPr>
          <a:xfrm>
            <a:off x="5029200" y="3705224"/>
            <a:ext cx="3981450" cy="2600325"/>
          </a:xfrm>
          <a:ln w="12700">
            <a:solidFill>
              <a:schemeClr val="tx1"/>
            </a:solidFill>
          </a:ln>
        </p:spPr>
        <p:txBody>
          <a:bodyPr/>
          <a:lstStyle>
            <a:lvl1pPr marL="0" indent="0">
              <a:defRPr sz="1400"/>
            </a:lvl1pPr>
            <a:lvl2pPr marL="171450" indent="-171450">
              <a:defRPr sz="1200"/>
            </a:lvl2pPr>
            <a:lvl3pPr marL="342900" indent="-114300">
              <a:defRPr sz="1000"/>
            </a:lvl3pPr>
          </a:lstStyle>
          <a:p>
            <a:pPr lvl="0"/>
            <a:r>
              <a:rPr lang="en-US" dirty="0" smtClean="0"/>
              <a:t>Click to edit Master text styles</a:t>
            </a:r>
          </a:p>
          <a:p>
            <a:pPr lvl="1"/>
            <a:r>
              <a:rPr lang="en-US" dirty="0" smtClean="0"/>
              <a:t>Second level</a:t>
            </a:r>
          </a:p>
          <a:p>
            <a:pPr lvl="2"/>
            <a:r>
              <a:rPr lang="en-US" dirty="0" smtClean="0"/>
              <a:t>Third level</a:t>
            </a:r>
          </a:p>
        </p:txBody>
      </p:sp>
      <p:pic>
        <p:nvPicPr>
          <p:cNvPr id="5" name="Picture 4" descr="FB blue 1.83 200.jpg"/>
          <p:cNvPicPr>
            <a:picLocks noChangeAspect="1"/>
          </p:cNvPicPr>
          <p:nvPr/>
        </p:nvPicPr>
        <p:blipFill>
          <a:blip r:embed="rId2"/>
          <a:stretch>
            <a:fillRect/>
          </a:stretch>
        </p:blipFill>
        <p:spPr>
          <a:xfrm>
            <a:off x="228600" y="6570074"/>
            <a:ext cx="1673352" cy="187452"/>
          </a:xfrm>
          <a:prstGeom prst="rect">
            <a:avLst/>
          </a:prstGeom>
        </p:spPr>
      </p:pic>
    </p:spTree>
    <p:extLst>
      <p:ext uri="{BB962C8B-B14F-4D97-AF65-F5344CB8AC3E}">
        <p14:creationId xmlns:p14="http://schemas.microsoft.com/office/powerpoint/2010/main" val="399546896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secHead" preserve="1">
  <p:cSld name="Cover page – Blue">
    <p:bg>
      <p:bgPr>
        <a:solidFill>
          <a:srgbClr val="0091C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21731"/>
            <a:ext cx="8229600" cy="2294469"/>
          </a:xfrm>
        </p:spPr>
        <p:txBody>
          <a:bodyPr anchor="t"/>
          <a:lstStyle>
            <a:lvl1pPr algn="l">
              <a:defRPr sz="4800" b="0" cap="none" spc="290">
                <a:solidFill>
                  <a:srgbClr val="FFFFFF"/>
                </a:solidFill>
                <a:latin typeface="Arial"/>
                <a:cs typeface="Aria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2836334"/>
            <a:ext cx="8229600" cy="1500187"/>
          </a:xfrm>
        </p:spPr>
        <p:txBody>
          <a:bodyPr anchor="t" anchorCtr="0"/>
          <a:lstStyle>
            <a:lvl1pPr marL="0" indent="0">
              <a:buNone/>
              <a:defRPr sz="2400">
                <a:solidFill>
                  <a:schemeClr val="bg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pic>
        <p:nvPicPr>
          <p:cNvPr id="5" name="Picture 4" descr="Florida Blue 200 2.9.png"/>
          <p:cNvPicPr>
            <a:picLocks noChangeAspect="1"/>
          </p:cNvPicPr>
          <p:nvPr/>
        </p:nvPicPr>
        <p:blipFill>
          <a:blip r:embed="rId2"/>
          <a:stretch>
            <a:fillRect/>
          </a:stretch>
        </p:blipFill>
        <p:spPr>
          <a:xfrm>
            <a:off x="457070" y="5796605"/>
            <a:ext cx="2606170" cy="580673"/>
          </a:xfrm>
          <a:prstGeom prst="rect">
            <a:avLst/>
          </a:prstGeom>
        </p:spPr>
      </p:pic>
    </p:spTree>
    <p:extLst>
      <p:ext uri="{BB962C8B-B14F-4D97-AF65-F5344CB8AC3E}">
        <p14:creationId xmlns:p14="http://schemas.microsoft.com/office/powerpoint/2010/main" val="49914948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_Title and Content">
    <p:spTree>
      <p:nvGrpSpPr>
        <p:cNvPr id="1" name=""/>
        <p:cNvGrpSpPr/>
        <p:nvPr/>
      </p:nvGrpSpPr>
      <p:grpSpPr>
        <a:xfrm>
          <a:off x="0" y="0"/>
          <a:ext cx="0" cy="0"/>
          <a:chOff x="0" y="0"/>
          <a:chExt cx="0" cy="0"/>
        </a:xfrm>
      </p:grpSpPr>
      <p:sp>
        <p:nvSpPr>
          <p:cNvPr id="9" name="Content Placeholder 8"/>
          <p:cNvSpPr>
            <a:spLocks noGrp="1"/>
          </p:cNvSpPr>
          <p:nvPr>
            <p:ph sz="quarter" idx="11"/>
          </p:nvPr>
        </p:nvSpPr>
        <p:spPr>
          <a:xfrm>
            <a:off x="457200" y="1784350"/>
            <a:ext cx="8229600" cy="4676775"/>
          </a:xfrm>
          <a:prstGeom prst="rect">
            <a:avLst/>
          </a:prstGeom>
        </p:spPr>
        <p:txBody>
          <a:bodyPr lIns="0" tIns="0"/>
          <a:lstStyle>
            <a:lvl1pPr>
              <a:spcBef>
                <a:spcPts val="1200"/>
              </a:spcBef>
              <a:spcAft>
                <a:spcPts val="0"/>
              </a:spcAft>
              <a:defRPr sz="1800"/>
            </a:lvl1pPr>
            <a:lvl2pPr>
              <a:spcBef>
                <a:spcPts val="600"/>
              </a:spcBef>
              <a:spcAft>
                <a:spcPts val="0"/>
              </a:spcAft>
              <a:defRPr sz="1600"/>
            </a:lvl2pPr>
            <a:lvl3pPr marL="682625" indent="-168275">
              <a:spcBef>
                <a:spcPts val="600"/>
              </a:spcBef>
              <a:spcAft>
                <a:spcPts val="300"/>
              </a:spcAft>
              <a:defRPr sz="1400"/>
            </a:lvl3pPr>
            <a:lvl4pPr marL="914400" indent="-231775">
              <a:spcBef>
                <a:spcPts val="300"/>
              </a:spcBef>
              <a:spcAft>
                <a:spcPts val="0"/>
              </a:spcAft>
              <a:defRPr sz="1400"/>
            </a:lvl4pPr>
            <a:lvl5pPr marL="1146175" indent="-231775">
              <a:spcBef>
                <a:spcPts val="300"/>
              </a:spcBef>
              <a:spcAft>
                <a:spcPts val="0"/>
              </a:spcAft>
              <a:buFont typeface="Arial" pitchFamily="34" charset="0"/>
              <a:buChar char="&gt;"/>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Title 6"/>
          <p:cNvSpPr>
            <a:spLocks noGrp="1"/>
          </p:cNvSpPr>
          <p:nvPr>
            <p:ph type="title"/>
          </p:nvPr>
        </p:nvSpPr>
        <p:spPr>
          <a:xfrm>
            <a:off x="457200" y="1096963"/>
            <a:ext cx="8229600" cy="687387"/>
          </a:xfrm>
          <a:prstGeom prst="rect">
            <a:avLst/>
          </a:prstGeom>
        </p:spPr>
        <p:txBody>
          <a:bodyPr lIns="0" tIns="0"/>
          <a:lstStyle>
            <a:lvl1pPr>
              <a:lnSpc>
                <a:spcPct val="85000"/>
              </a:lnSpc>
              <a:defRPr sz="2400" b="0">
                <a:latin typeface="Arial Black" pitchFamily="34" charset="0"/>
              </a:defRPr>
            </a:lvl1pPr>
          </a:lstStyle>
          <a:p>
            <a:r>
              <a:rPr lang="en-US" dirty="0"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A_Title, Tagline and Column Content">
    <p:spTree>
      <p:nvGrpSpPr>
        <p:cNvPr id="1" name=""/>
        <p:cNvGrpSpPr/>
        <p:nvPr/>
      </p:nvGrpSpPr>
      <p:grpSpPr>
        <a:xfrm>
          <a:off x="0" y="0"/>
          <a:ext cx="0" cy="0"/>
          <a:chOff x="0" y="0"/>
          <a:chExt cx="0" cy="0"/>
        </a:xfrm>
      </p:grpSpPr>
      <p:sp>
        <p:nvSpPr>
          <p:cNvPr id="9" name="Content Placeholder 2"/>
          <p:cNvSpPr>
            <a:spLocks noGrp="1"/>
          </p:cNvSpPr>
          <p:nvPr>
            <p:ph idx="13"/>
          </p:nvPr>
        </p:nvSpPr>
        <p:spPr>
          <a:xfrm>
            <a:off x="457200" y="1558926"/>
            <a:ext cx="8229600" cy="455612"/>
          </a:xfrm>
          <a:prstGeom prst="rect">
            <a:avLst/>
          </a:prstGeom>
        </p:spPr>
        <p:txBody>
          <a:bodyPr wrap="square" lIns="0" tIns="0">
            <a:noAutofit/>
          </a:bodyPr>
          <a:lstStyle>
            <a:lvl1pPr marL="0" indent="0" algn="l">
              <a:lnSpc>
                <a:spcPct val="90000"/>
              </a:lnSpc>
              <a:spcBef>
                <a:spcPts val="0"/>
              </a:spcBef>
              <a:buNone/>
              <a:defRPr sz="1800" baseline="0">
                <a:latin typeface="Arial" pitchFamily="34" charset="0"/>
                <a:cs typeface="Arial" pitchFamily="34" charset="0"/>
              </a:defRPr>
            </a:lvl1pPr>
            <a:lvl2pPr marL="519113" indent="-292100">
              <a:spcBef>
                <a:spcPts val="600"/>
              </a:spcBef>
              <a:defRPr sz="1800">
                <a:latin typeface="Arial" pitchFamily="34" charset="0"/>
                <a:cs typeface="Arial" pitchFamily="34" charset="0"/>
              </a:defRPr>
            </a:lvl2pPr>
            <a:lvl3pPr marL="801688" indent="-282575">
              <a:spcBef>
                <a:spcPts val="600"/>
              </a:spcBef>
              <a:defRPr sz="1600">
                <a:latin typeface="Arial" pitchFamily="34" charset="0"/>
                <a:cs typeface="Arial" pitchFamily="34" charset="0"/>
              </a:defRPr>
            </a:lvl3pPr>
            <a:lvl4pPr marL="1084263" indent="-282575">
              <a:spcBef>
                <a:spcPts val="600"/>
              </a:spcBef>
              <a:buNone/>
              <a:defRPr sz="1400">
                <a:latin typeface="Arial" pitchFamily="34" charset="0"/>
                <a:cs typeface="Arial" pitchFamily="34" charset="0"/>
              </a:defRPr>
            </a:lvl4pPr>
            <a:lvl5pPr marL="1376363" indent="-292100">
              <a:spcBef>
                <a:spcPts val="600"/>
              </a:spcBef>
              <a:buFont typeface="Arial" pitchFamily="34" charset="0"/>
              <a:buChar char="&gt;"/>
              <a:defRPr sz="1400">
                <a:latin typeface="Arial" pitchFamily="34" charset="0"/>
                <a:cs typeface="Arial" pitchFamily="34" charset="0"/>
              </a:defRPr>
            </a:lvl5pPr>
          </a:lstStyle>
          <a:p>
            <a:pPr lvl="0"/>
            <a:r>
              <a:rPr lang="en-US" dirty="0" smtClean="0"/>
              <a:t>Click to edit Master text styles</a:t>
            </a:r>
            <a:endParaRPr lang="en-US" dirty="0"/>
          </a:p>
        </p:txBody>
      </p:sp>
      <p:sp>
        <p:nvSpPr>
          <p:cNvPr id="10" name="Title 6"/>
          <p:cNvSpPr>
            <a:spLocks noGrp="1"/>
          </p:cNvSpPr>
          <p:nvPr>
            <p:ph type="title"/>
          </p:nvPr>
        </p:nvSpPr>
        <p:spPr>
          <a:xfrm>
            <a:off x="457200" y="1098606"/>
            <a:ext cx="8229600" cy="595312"/>
          </a:xfrm>
          <a:prstGeom prst="rect">
            <a:avLst/>
          </a:prstGeom>
        </p:spPr>
        <p:txBody>
          <a:bodyPr lIns="0" tIns="0"/>
          <a:lstStyle>
            <a:lvl1pPr>
              <a:lnSpc>
                <a:spcPct val="85000"/>
              </a:lnSpc>
              <a:defRPr sz="2400" b="0">
                <a:latin typeface="Arial Black" pitchFamily="34" charset="0"/>
              </a:defRPr>
            </a:lvl1pPr>
          </a:lstStyle>
          <a:p>
            <a:r>
              <a:rPr lang="en-US" dirty="0" smtClean="0"/>
              <a:t>Click to edit Master title style</a:t>
            </a:r>
            <a:endParaRPr lang="en-US" dirty="0"/>
          </a:p>
        </p:txBody>
      </p:sp>
      <p:sp>
        <p:nvSpPr>
          <p:cNvPr id="6" name="Content Placeholder 8"/>
          <p:cNvSpPr>
            <a:spLocks noGrp="1"/>
          </p:cNvSpPr>
          <p:nvPr>
            <p:ph sz="quarter" idx="11"/>
          </p:nvPr>
        </p:nvSpPr>
        <p:spPr>
          <a:xfrm>
            <a:off x="5004079" y="2239963"/>
            <a:ext cx="3682721" cy="3986212"/>
          </a:xfrm>
          <a:prstGeom prst="rect">
            <a:avLst/>
          </a:prstGeom>
        </p:spPr>
        <p:txBody>
          <a:bodyPr lIns="0" tIns="0"/>
          <a:lstStyle>
            <a:lvl1pPr>
              <a:spcBef>
                <a:spcPts val="1200"/>
              </a:spcBef>
              <a:spcAft>
                <a:spcPts val="0"/>
              </a:spcAft>
              <a:defRPr sz="1800"/>
            </a:lvl1pPr>
            <a:lvl2pPr marL="461963" indent="-233363">
              <a:spcBef>
                <a:spcPts val="600"/>
              </a:spcBef>
              <a:spcAft>
                <a:spcPts val="0"/>
              </a:spcAft>
              <a:defRPr sz="1600"/>
            </a:lvl2pPr>
            <a:lvl3pPr marL="682625" indent="-168275">
              <a:spcBef>
                <a:spcPts val="600"/>
              </a:spcBef>
              <a:spcAft>
                <a:spcPts val="300"/>
              </a:spcAft>
              <a:defRPr sz="1400"/>
            </a:lvl3pPr>
            <a:lvl4pPr marL="914400" indent="-231775">
              <a:spcBef>
                <a:spcPts val="300"/>
              </a:spcBef>
              <a:spcAft>
                <a:spcPts val="0"/>
              </a:spcAft>
              <a:defRPr sz="1400"/>
            </a:lvl4pPr>
            <a:lvl5pPr marL="1146175" indent="-231775">
              <a:spcBef>
                <a:spcPts val="300"/>
              </a:spcBef>
              <a:spcAft>
                <a:spcPts val="0"/>
              </a:spcAft>
              <a:buFont typeface="Arial" pitchFamily="34" charset="0"/>
              <a:buChar char="&gt;"/>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Content Placeholder 8"/>
          <p:cNvSpPr>
            <a:spLocks noGrp="1"/>
          </p:cNvSpPr>
          <p:nvPr>
            <p:ph sz="quarter" idx="14"/>
          </p:nvPr>
        </p:nvSpPr>
        <p:spPr>
          <a:xfrm>
            <a:off x="457200" y="2242821"/>
            <a:ext cx="3682721" cy="3986212"/>
          </a:xfrm>
          <a:prstGeom prst="rect">
            <a:avLst/>
          </a:prstGeom>
        </p:spPr>
        <p:txBody>
          <a:bodyPr lIns="0" tIns="0"/>
          <a:lstStyle>
            <a:lvl1pPr>
              <a:spcBef>
                <a:spcPts val="1200"/>
              </a:spcBef>
              <a:spcAft>
                <a:spcPts val="0"/>
              </a:spcAft>
              <a:defRPr sz="1800"/>
            </a:lvl1pPr>
            <a:lvl2pPr marL="461963" indent="-233363">
              <a:spcBef>
                <a:spcPts val="600"/>
              </a:spcBef>
              <a:spcAft>
                <a:spcPts val="0"/>
              </a:spcAft>
              <a:defRPr sz="1600"/>
            </a:lvl2pPr>
            <a:lvl3pPr marL="682625" indent="-168275">
              <a:spcBef>
                <a:spcPts val="600"/>
              </a:spcBef>
              <a:spcAft>
                <a:spcPts val="300"/>
              </a:spcAft>
              <a:defRPr sz="1400"/>
            </a:lvl3pPr>
            <a:lvl4pPr marL="914400" indent="-231775">
              <a:spcBef>
                <a:spcPts val="300"/>
              </a:spcBef>
              <a:spcAft>
                <a:spcPts val="0"/>
              </a:spcAft>
              <a:defRPr sz="1400"/>
            </a:lvl4pPr>
            <a:lvl5pPr marL="1146175" indent="-231775">
              <a:spcBef>
                <a:spcPts val="300"/>
              </a:spcBef>
              <a:spcAft>
                <a:spcPts val="0"/>
              </a:spcAft>
              <a:buFont typeface="Arial" pitchFamily="34" charset="0"/>
              <a:buChar char="&gt;"/>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_Title">
    <p:spTree>
      <p:nvGrpSpPr>
        <p:cNvPr id="1" name=""/>
        <p:cNvGrpSpPr/>
        <p:nvPr/>
      </p:nvGrpSpPr>
      <p:grpSpPr>
        <a:xfrm>
          <a:off x="0" y="0"/>
          <a:ext cx="0" cy="0"/>
          <a:chOff x="0" y="0"/>
          <a:chExt cx="0" cy="0"/>
        </a:xfrm>
      </p:grpSpPr>
      <p:sp>
        <p:nvSpPr>
          <p:cNvPr id="10" name="Title 6"/>
          <p:cNvSpPr>
            <a:spLocks noGrp="1"/>
          </p:cNvSpPr>
          <p:nvPr>
            <p:ph type="title"/>
          </p:nvPr>
        </p:nvSpPr>
        <p:spPr>
          <a:xfrm>
            <a:off x="457200" y="1094503"/>
            <a:ext cx="8229600" cy="595312"/>
          </a:xfrm>
          <a:prstGeom prst="rect">
            <a:avLst/>
          </a:prstGeom>
        </p:spPr>
        <p:txBody>
          <a:bodyPr lIns="0" tIns="0"/>
          <a:lstStyle>
            <a:lvl1pPr>
              <a:lnSpc>
                <a:spcPct val="85000"/>
              </a:lnSpc>
              <a:defRPr sz="2400" b="0">
                <a:latin typeface="Arial Black" pitchFamily="34" charset="0"/>
              </a:defRPr>
            </a:lvl1pPr>
          </a:lstStyle>
          <a:p>
            <a:r>
              <a:rPr lang="en-US" dirty="0" smtClean="0"/>
              <a:t>Click to edit Master title style</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_Blank">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_Agenda">
    <p:spTree>
      <p:nvGrpSpPr>
        <p:cNvPr id="1" name=""/>
        <p:cNvGrpSpPr/>
        <p:nvPr/>
      </p:nvGrpSpPr>
      <p:grpSpPr>
        <a:xfrm>
          <a:off x="0" y="0"/>
          <a:ext cx="0" cy="0"/>
          <a:chOff x="0" y="0"/>
          <a:chExt cx="0" cy="0"/>
        </a:xfrm>
      </p:grpSpPr>
      <p:sp>
        <p:nvSpPr>
          <p:cNvPr id="11" name="Title 1"/>
          <p:cNvSpPr>
            <a:spLocks noGrp="1"/>
          </p:cNvSpPr>
          <p:nvPr>
            <p:ph type="title"/>
          </p:nvPr>
        </p:nvSpPr>
        <p:spPr>
          <a:xfrm flipH="1">
            <a:off x="1231900" y="3399083"/>
            <a:ext cx="2425700" cy="366254"/>
          </a:xfrm>
          <a:prstGeom prst="rect">
            <a:avLst/>
          </a:prstGeom>
        </p:spPr>
        <p:txBody>
          <a:bodyPr wrap="square" lIns="0" tIns="0" rIns="0" bIns="0" anchor="ctr" anchorCtr="0">
            <a:spAutoFit/>
          </a:bodyPr>
          <a:lstStyle>
            <a:lvl1pPr algn="l" defTabSz="914400" rtl="0" eaLnBrk="1" latinLnBrk="0" hangingPunct="1">
              <a:lnSpc>
                <a:spcPct val="85000"/>
              </a:lnSpc>
              <a:spcBef>
                <a:spcPct val="0"/>
              </a:spcBef>
              <a:buNone/>
              <a:defRPr lang="en-US" sz="2800" b="0" kern="1200" cap="all" baseline="0" dirty="0">
                <a:solidFill>
                  <a:srgbClr val="0F4A77"/>
                </a:solidFill>
                <a:latin typeface="Arial Black" pitchFamily="34" charset="0"/>
                <a:ea typeface="+mj-ea"/>
                <a:cs typeface="Arial" pitchFamily="34" charset="0"/>
              </a:defRPr>
            </a:lvl1pPr>
          </a:lstStyle>
          <a:p>
            <a:endParaRPr lang="en-US" dirty="0"/>
          </a:p>
        </p:txBody>
      </p:sp>
      <p:sp>
        <p:nvSpPr>
          <p:cNvPr id="6" name="Right Arrow 5"/>
          <p:cNvSpPr/>
          <p:nvPr userDrawn="1"/>
        </p:nvSpPr>
        <p:spPr>
          <a:xfrm>
            <a:off x="3315688" y="2037574"/>
            <a:ext cx="637344" cy="2984598"/>
          </a:xfrm>
          <a:prstGeom prst="rightArrow">
            <a:avLst>
              <a:gd name="adj1" fmla="val 0"/>
              <a:gd name="adj2" fmla="val 0"/>
            </a:avLst>
          </a:prstGeom>
          <a:ln w="9525">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 name="Content Placeholder 8"/>
          <p:cNvSpPr>
            <a:spLocks noGrp="1"/>
          </p:cNvSpPr>
          <p:nvPr>
            <p:ph sz="quarter" idx="11"/>
          </p:nvPr>
        </p:nvSpPr>
        <p:spPr>
          <a:xfrm>
            <a:off x="4121834" y="2037574"/>
            <a:ext cx="4564965" cy="2984598"/>
          </a:xfrm>
          <a:prstGeom prst="rect">
            <a:avLst/>
          </a:prstGeom>
        </p:spPr>
        <p:txBody>
          <a:bodyPr lIns="0" tIns="0" anchor="ctr" anchorCtr="0"/>
          <a:lstStyle>
            <a:lvl1pPr>
              <a:spcBef>
                <a:spcPts val="1800"/>
              </a:spcBef>
              <a:spcAft>
                <a:spcPts val="0"/>
              </a:spcAft>
              <a:defRPr sz="2000"/>
            </a:lvl1pPr>
            <a:lvl2pPr marL="461963" indent="-233363">
              <a:spcBef>
                <a:spcPts val="600"/>
              </a:spcBef>
              <a:spcAft>
                <a:spcPts val="0"/>
              </a:spcAft>
              <a:defRPr sz="1800"/>
            </a:lvl2pPr>
            <a:lvl3pPr marL="682625" indent="-220663">
              <a:spcBef>
                <a:spcPts val="600"/>
              </a:spcBef>
              <a:spcAft>
                <a:spcPts val="300"/>
              </a:spcAft>
              <a:defRPr sz="1600"/>
            </a:lvl3pPr>
            <a:lvl4pPr marL="914400" indent="-231775">
              <a:spcBef>
                <a:spcPts val="300"/>
              </a:spcBef>
              <a:spcAft>
                <a:spcPts val="0"/>
              </a:spcAft>
              <a:defRPr sz="1400"/>
            </a:lvl4pPr>
            <a:lvl5pPr marL="1146175" indent="-231775">
              <a:spcBef>
                <a:spcPts val="300"/>
              </a:spcBef>
              <a:spcAft>
                <a:spcPts val="0"/>
              </a:spcAft>
              <a:buFont typeface="Arial" pitchFamily="34" charset="0"/>
              <a:buChar char="&gt;"/>
              <a:defRPr sz="1200"/>
            </a:lvl5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546540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6.xml"/><Relationship Id="rId7" Type="http://schemas.openxmlformats.org/officeDocument/2006/relationships/image" Target="../media/image1.emf"/><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theme" Target="../theme/theme2.xml"/><Relationship Id="rId5" Type="http://schemas.openxmlformats.org/officeDocument/2006/relationships/slideLayout" Target="../slideLayouts/slideLayout28.xml"/><Relationship Id="rId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31.xml"/><Relationship Id="rId7" Type="http://schemas.openxmlformats.org/officeDocument/2006/relationships/slideLayout" Target="../slideLayouts/slideLayout3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5" Type="http://schemas.openxmlformats.org/officeDocument/2006/relationships/slideLayout" Target="../slideLayouts/slideLayout33.xml"/><Relationship Id="rId4" Type="http://schemas.openxmlformats.org/officeDocument/2006/relationships/slideLayout" Target="../slideLayouts/slideLayout32.xml"/><Relationship Id="rId9"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5" Type="http://schemas.openxmlformats.org/officeDocument/2006/relationships/slideLayout" Target="../slideLayouts/slideLayout40.xml"/><Relationship Id="rId4"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1" name="Rectangle 30"/>
          <p:cNvSpPr/>
          <p:nvPr/>
        </p:nvSpPr>
        <p:spPr>
          <a:xfrm>
            <a:off x="0" y="-1338"/>
            <a:ext cx="9144000" cy="774451"/>
          </a:xfrm>
          <a:prstGeom prst="rect">
            <a:avLst/>
          </a:prstGeom>
          <a:solidFill>
            <a:srgbClr val="D3E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7640096" y="499408"/>
            <a:ext cx="1143000" cy="215444"/>
          </a:xfrm>
          <a:prstGeom prst="rect">
            <a:avLst/>
          </a:prstGeom>
          <a:noFill/>
        </p:spPr>
        <p:txBody>
          <a:bodyPr wrap="square" rtlCol="0">
            <a:spAutoFit/>
          </a:bodyPr>
          <a:lstStyle/>
          <a:p>
            <a:pPr algn="r"/>
            <a:fld id="{19B0A550-43EE-42EC-A0D4-E615CC8B1D5A}" type="slidenum">
              <a:rPr lang="en-US" sz="800" smtClean="0">
                <a:latin typeface="Arial Narrow" pitchFamily="34" charset="0"/>
              </a:rPr>
              <a:pPr algn="r"/>
              <a:t>‹#›</a:t>
            </a:fld>
            <a:endParaRPr lang="en-US" sz="800" dirty="0">
              <a:latin typeface="Arial Narrow" pitchFamily="34" charset="0"/>
            </a:endParaRPr>
          </a:p>
        </p:txBody>
      </p:sp>
      <p:pic>
        <p:nvPicPr>
          <p:cNvPr id="3" name="Picture 2"/>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457200" y="312008"/>
            <a:ext cx="1846800" cy="35041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76" r:id="rId2"/>
    <p:sldLayoutId id="2147483677" r:id="rId3"/>
    <p:sldLayoutId id="2147483660" r:id="rId4"/>
    <p:sldLayoutId id="2147483650" r:id="rId5"/>
    <p:sldLayoutId id="2147483661" r:id="rId6"/>
    <p:sldLayoutId id="2147483671" r:id="rId7"/>
    <p:sldLayoutId id="2147483674" r:id="rId8"/>
    <p:sldLayoutId id="2147483698" r:id="rId9"/>
    <p:sldLayoutId id="2147483675" r:id="rId10"/>
    <p:sldLayoutId id="2147483696" r:id="rId11"/>
    <p:sldLayoutId id="2147483695" r:id="rId12"/>
    <p:sldLayoutId id="2147483697" r:id="rId13"/>
    <p:sldLayoutId id="2147483701" r:id="rId14"/>
    <p:sldLayoutId id="2147483703" r:id="rId15"/>
    <p:sldLayoutId id="2147483706" r:id="rId16"/>
    <p:sldLayoutId id="2147483708" r:id="rId17"/>
    <p:sldLayoutId id="2147483709" r:id="rId18"/>
    <p:sldLayoutId id="2147483787" r:id="rId19"/>
    <p:sldLayoutId id="2147483788" r:id="rId20"/>
    <p:sldLayoutId id="2147483789" r:id="rId21"/>
    <p:sldLayoutId id="2147483790" r:id="rId22"/>
    <p:sldLayoutId id="2147483793" r:id="rId23"/>
  </p:sldLayoutIdLst>
  <p:hf hdr="0" ftr="0" dt="0"/>
  <p:txStyles>
    <p:titleStyle>
      <a:lvl1pPr algn="l" defTabSz="914400" rtl="0" eaLnBrk="1" latinLnBrk="0" hangingPunct="1">
        <a:spcBef>
          <a:spcPct val="0"/>
        </a:spcBef>
        <a:buNone/>
        <a:defRPr lang="en-US" sz="2800" b="1" kern="1200" dirty="0" smtClean="0">
          <a:solidFill>
            <a:srgbClr val="0F4A77"/>
          </a:solidFill>
          <a:latin typeface="+mj-lt"/>
          <a:ea typeface="+mj-ea"/>
          <a:cs typeface="Arial" pitchFamily="34" charset="0"/>
        </a:defRPr>
      </a:lvl1pPr>
    </p:titleStyle>
    <p:bodyStyle>
      <a:lvl1pPr marL="228600" indent="-228600" algn="l" defTabSz="914400" rtl="0" eaLnBrk="1" latinLnBrk="0" hangingPunct="1">
        <a:spcBef>
          <a:spcPct val="20000"/>
        </a:spcBef>
        <a:buClr>
          <a:srgbClr val="417191"/>
        </a:buClr>
        <a:buFont typeface="Arial" pitchFamily="34" charset="0"/>
        <a:buChar char="•"/>
        <a:defRPr sz="1800" kern="1200">
          <a:solidFill>
            <a:schemeClr val="tx1"/>
          </a:solidFill>
          <a:latin typeface="Arial" pitchFamily="34" charset="0"/>
          <a:ea typeface="+mn-ea"/>
          <a:cs typeface="Arial" pitchFamily="34" charset="0"/>
        </a:defRPr>
      </a:lvl1pPr>
      <a:lvl2pPr marL="514350" indent="-285750" algn="l" defTabSz="914400" rtl="0" eaLnBrk="1" latinLnBrk="0" hangingPunct="1">
        <a:spcBef>
          <a:spcPct val="20000"/>
        </a:spcBef>
        <a:buClr>
          <a:srgbClr val="417191"/>
        </a:buClr>
        <a:buFont typeface="Arial" pitchFamily="34" charset="0"/>
        <a:buChar char="–"/>
        <a:defRPr sz="1600" kern="1200">
          <a:solidFill>
            <a:schemeClr val="tx1"/>
          </a:solidFill>
          <a:latin typeface="Arial" pitchFamily="34" charset="0"/>
          <a:ea typeface="+mn-ea"/>
          <a:cs typeface="Arial" pitchFamily="34" charset="0"/>
        </a:defRPr>
      </a:lvl2pPr>
      <a:lvl3pPr marL="800100" indent="-285750" algn="l" defTabSz="914400" rtl="0" eaLnBrk="1" latinLnBrk="0" hangingPunct="1">
        <a:spcBef>
          <a:spcPct val="20000"/>
        </a:spcBef>
        <a:buClr>
          <a:srgbClr val="417191"/>
        </a:buClr>
        <a:buFont typeface="Arial" pitchFamily="34" charset="0"/>
        <a:buChar char="•"/>
        <a:defRPr sz="1600" kern="1200">
          <a:solidFill>
            <a:schemeClr val="tx1"/>
          </a:solidFill>
          <a:latin typeface="Arial" pitchFamily="34" charset="0"/>
          <a:ea typeface="+mn-ea"/>
          <a:cs typeface="Arial" pitchFamily="34" charset="0"/>
        </a:defRPr>
      </a:lvl3pPr>
      <a:lvl4pPr marL="1143000" indent="-285750" algn="l" defTabSz="914400" rtl="0" eaLnBrk="1" latinLnBrk="0" hangingPunct="1">
        <a:spcBef>
          <a:spcPct val="20000"/>
        </a:spcBef>
        <a:buClr>
          <a:srgbClr val="417191"/>
        </a:buClr>
        <a:buFont typeface="Arial" pitchFamily="34" charset="0"/>
        <a:buChar char="–"/>
        <a:defRPr sz="1600" kern="1200">
          <a:solidFill>
            <a:schemeClr val="tx1"/>
          </a:solidFill>
          <a:latin typeface="Arial" pitchFamily="34" charset="0"/>
          <a:ea typeface="+mn-ea"/>
          <a:cs typeface="Arial" pitchFamily="34" charset="0"/>
        </a:defRPr>
      </a:lvl4pPr>
      <a:lvl5pPr marL="1428750" indent="-285750" algn="l" defTabSz="914400" rtl="0" eaLnBrk="1" latinLnBrk="0" hangingPunct="1">
        <a:spcBef>
          <a:spcPct val="20000"/>
        </a:spcBef>
        <a:buClr>
          <a:srgbClr val="417191"/>
        </a:buClr>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Box 6"/>
          <p:cNvSpPr txBox="1"/>
          <p:nvPr/>
        </p:nvSpPr>
        <p:spPr>
          <a:xfrm>
            <a:off x="7640096" y="499408"/>
            <a:ext cx="1143000" cy="215444"/>
          </a:xfrm>
          <a:prstGeom prst="rect">
            <a:avLst/>
          </a:prstGeom>
          <a:noFill/>
        </p:spPr>
        <p:txBody>
          <a:bodyPr wrap="square" rtlCol="0">
            <a:spAutoFit/>
          </a:bodyPr>
          <a:lstStyle/>
          <a:p>
            <a:pPr algn="r"/>
            <a:fld id="{19B0A550-43EE-42EC-A0D4-E615CC8B1D5A}" type="slidenum">
              <a:rPr lang="en-US" sz="800" smtClean="0">
                <a:latin typeface="Arial Narrow" pitchFamily="34" charset="0"/>
              </a:rPr>
              <a:pPr algn="r"/>
              <a:t>‹#›</a:t>
            </a:fld>
            <a:endParaRPr lang="en-US" sz="800" dirty="0">
              <a:latin typeface="Arial Narrow" pitchFamily="34" charset="0"/>
            </a:endParaRPr>
          </a:p>
        </p:txBody>
      </p:sp>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7200" y="312008"/>
            <a:ext cx="1846800" cy="350419"/>
          </a:xfrm>
          <a:prstGeom prst="rect">
            <a:avLst/>
          </a:prstGeom>
        </p:spPr>
      </p:pic>
    </p:spTree>
    <p:extLst>
      <p:ext uri="{BB962C8B-B14F-4D97-AF65-F5344CB8AC3E}">
        <p14:creationId xmlns:p14="http://schemas.microsoft.com/office/powerpoint/2010/main" val="853592925"/>
      </p:ext>
    </p:extLst>
  </p:cSld>
  <p:clrMap bg1="lt1" tx1="dk1" bg2="lt2" tx2="dk2" accent1="accent1" accent2="accent2" accent3="accent3" accent4="accent4" accent5="accent5" accent6="accent6" hlink="hlink" folHlink="folHlink"/>
  <p:sldLayoutIdLst>
    <p:sldLayoutId id="2147483681" r:id="rId1"/>
    <p:sldLayoutId id="2147483692" r:id="rId2"/>
    <p:sldLayoutId id="2147483693" r:id="rId3"/>
    <p:sldLayoutId id="2147483694" r:id="rId4"/>
    <p:sldLayoutId id="2147483691" r:id="rId5"/>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457200" y="73152"/>
            <a:ext cx="8229600" cy="1005840"/>
          </a:xfrm>
          <a:prstGeom prst="rect">
            <a:avLst/>
          </a:prstGeom>
        </p:spPr>
        <p:txBody>
          <a:bodyPr vert="horz" lIns="91440" tIns="45720" rIns="91440" bIns="45720" rtlCol="0" anchor="b"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bwMode="gray">
          <a:xfrm>
            <a:off x="457200" y="1463042"/>
            <a:ext cx="8229600" cy="4525963"/>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bwMode="gray">
          <a:xfrm>
            <a:off x="3124200" y="6567103"/>
            <a:ext cx="5105400" cy="138499"/>
          </a:xfrm>
          <a:prstGeom prst="rect">
            <a:avLst/>
          </a:prstGeom>
        </p:spPr>
        <p:txBody>
          <a:bodyPr vert="horz" wrap="square" lIns="0" tIns="0" rIns="0" bIns="0" rtlCol="0" anchor="ctr">
            <a:spAutoFit/>
          </a:bodyPr>
          <a:lstStyle>
            <a:lvl1pPr algn="r">
              <a:defRPr sz="900">
                <a:solidFill>
                  <a:schemeClr val="tx1">
                    <a:lumMod val="50000"/>
                    <a:lumOff val="50000"/>
                  </a:schemeClr>
                </a:solidFill>
              </a:defRPr>
            </a:lvl1pPr>
          </a:lstStyle>
          <a:p>
            <a:r>
              <a:rPr lang="en-US" smtClean="0">
                <a:solidFill>
                  <a:srgbClr val="000000">
                    <a:lumMod val="50000"/>
                    <a:lumOff val="50000"/>
                  </a:srgbClr>
                </a:solidFill>
              </a:rPr>
              <a:t>COMPANY CONFIDENTIAL  |  FOR INTERNAL USE ONLY  |  DO NOT COPY</a:t>
            </a:r>
            <a:endParaRPr lang="en-US" dirty="0">
              <a:solidFill>
                <a:srgbClr val="000000">
                  <a:lumMod val="50000"/>
                  <a:lumOff val="50000"/>
                </a:srgbClr>
              </a:solidFill>
            </a:endParaRPr>
          </a:p>
        </p:txBody>
      </p:sp>
      <p:sp>
        <p:nvSpPr>
          <p:cNvPr id="6" name="Slide Number Placeholder 5"/>
          <p:cNvSpPr>
            <a:spLocks noGrp="1"/>
          </p:cNvSpPr>
          <p:nvPr>
            <p:ph type="sldNum" sz="quarter" idx="4"/>
          </p:nvPr>
        </p:nvSpPr>
        <p:spPr bwMode="gray">
          <a:xfrm>
            <a:off x="8305800" y="6567103"/>
            <a:ext cx="381000" cy="138499"/>
          </a:xfrm>
          <a:prstGeom prst="rect">
            <a:avLst/>
          </a:prstGeom>
        </p:spPr>
        <p:txBody>
          <a:bodyPr vert="horz" wrap="square" lIns="0" tIns="0" rIns="0" bIns="0" rtlCol="0" anchor="ctr">
            <a:spAutoFit/>
          </a:bodyPr>
          <a:lstStyle>
            <a:lvl1pPr algn="r">
              <a:defRPr sz="900">
                <a:solidFill>
                  <a:schemeClr val="tx1">
                    <a:lumMod val="50000"/>
                    <a:lumOff val="50000"/>
                  </a:schemeClr>
                </a:solidFill>
              </a:defRPr>
            </a:lvl1pPr>
          </a:lstStyle>
          <a:p>
            <a:fld id="{1A2DCB2D-F3A1-47AC-A248-15826C4C808C}" type="slidenum">
              <a:rPr lang="en-US" smtClean="0">
                <a:solidFill>
                  <a:srgbClr val="000000">
                    <a:lumMod val="50000"/>
                    <a:lumOff val="50000"/>
                  </a:srgbClr>
                </a:solidFill>
              </a:rPr>
              <a:pPr/>
              <a:t>‹#›</a:t>
            </a:fld>
            <a:endParaRPr lang="en-US" dirty="0">
              <a:solidFill>
                <a:srgbClr val="000000">
                  <a:lumMod val="50000"/>
                  <a:lumOff val="50000"/>
                </a:srgbClr>
              </a:solidFill>
            </a:endParaRPr>
          </a:p>
        </p:txBody>
      </p:sp>
      <p:sp>
        <p:nvSpPr>
          <p:cNvPr id="7" name="Freeform 5"/>
          <p:cNvSpPr>
            <a:spLocks/>
          </p:cNvSpPr>
          <p:nvPr/>
        </p:nvSpPr>
        <p:spPr bwMode="gray">
          <a:xfrm>
            <a:off x="451645" y="1125897"/>
            <a:ext cx="8240713" cy="123825"/>
          </a:xfrm>
          <a:custGeom>
            <a:avLst/>
            <a:gdLst/>
            <a:ahLst/>
            <a:cxnLst>
              <a:cxn ang="0">
                <a:pos x="8638" y="79"/>
              </a:cxn>
              <a:cxn ang="0">
                <a:pos x="8638" y="79"/>
              </a:cxn>
              <a:cxn ang="0">
                <a:pos x="8604" y="44"/>
              </a:cxn>
              <a:cxn ang="0">
                <a:pos x="8604" y="44"/>
              </a:cxn>
              <a:cxn ang="0">
                <a:pos x="8548" y="36"/>
              </a:cxn>
              <a:cxn ang="0">
                <a:pos x="8548" y="37"/>
              </a:cxn>
              <a:cxn ang="0">
                <a:pos x="91" y="37"/>
              </a:cxn>
              <a:cxn ang="0">
                <a:pos x="40" y="30"/>
              </a:cxn>
              <a:cxn ang="0">
                <a:pos x="39" y="30"/>
              </a:cxn>
              <a:cxn ang="0">
                <a:pos x="8" y="1"/>
              </a:cxn>
              <a:cxn ang="0">
                <a:pos x="8" y="0"/>
              </a:cxn>
              <a:cxn ang="0">
                <a:pos x="0" y="0"/>
              </a:cxn>
              <a:cxn ang="0">
                <a:pos x="0" y="1"/>
              </a:cxn>
              <a:cxn ang="0">
                <a:pos x="1" y="34"/>
              </a:cxn>
              <a:cxn ang="0">
                <a:pos x="36" y="70"/>
              </a:cxn>
              <a:cxn ang="0">
                <a:pos x="36" y="70"/>
              </a:cxn>
              <a:cxn ang="0">
                <a:pos x="91" y="77"/>
              </a:cxn>
              <a:cxn ang="0">
                <a:pos x="91" y="77"/>
              </a:cxn>
              <a:cxn ang="0">
                <a:pos x="8548" y="77"/>
              </a:cxn>
              <a:cxn ang="0">
                <a:pos x="8599" y="83"/>
              </a:cxn>
              <a:cxn ang="0">
                <a:pos x="8601" y="84"/>
              </a:cxn>
              <a:cxn ang="0">
                <a:pos x="8632" y="113"/>
              </a:cxn>
              <a:cxn ang="0">
                <a:pos x="8632" y="114"/>
              </a:cxn>
              <a:cxn ang="0">
                <a:pos x="8640" y="114"/>
              </a:cxn>
              <a:cxn ang="0">
                <a:pos x="8640" y="113"/>
              </a:cxn>
              <a:cxn ang="0">
                <a:pos x="8638" y="79"/>
              </a:cxn>
            </a:cxnLst>
            <a:rect l="0" t="0" r="r" b="b"/>
            <a:pathLst>
              <a:path w="8640" h="114">
                <a:moveTo>
                  <a:pt x="8638" y="79"/>
                </a:moveTo>
                <a:lnTo>
                  <a:pt x="8638" y="79"/>
                </a:lnTo>
                <a:cubicBezTo>
                  <a:pt x="8635" y="60"/>
                  <a:pt x="8626" y="51"/>
                  <a:pt x="8604" y="44"/>
                </a:cubicBezTo>
                <a:lnTo>
                  <a:pt x="8604" y="44"/>
                </a:lnTo>
                <a:cubicBezTo>
                  <a:pt x="8592" y="40"/>
                  <a:pt x="8573" y="38"/>
                  <a:pt x="8548" y="36"/>
                </a:cubicBezTo>
                <a:lnTo>
                  <a:pt x="8548" y="37"/>
                </a:lnTo>
                <a:lnTo>
                  <a:pt x="91" y="37"/>
                </a:lnTo>
                <a:cubicBezTo>
                  <a:pt x="70" y="35"/>
                  <a:pt x="51" y="33"/>
                  <a:pt x="40" y="30"/>
                </a:cubicBezTo>
                <a:lnTo>
                  <a:pt x="39" y="30"/>
                </a:lnTo>
                <a:cubicBezTo>
                  <a:pt x="28" y="26"/>
                  <a:pt x="7" y="19"/>
                  <a:pt x="8" y="1"/>
                </a:cubicBezTo>
                <a:lnTo>
                  <a:pt x="8" y="0"/>
                </a:lnTo>
                <a:lnTo>
                  <a:pt x="0" y="0"/>
                </a:lnTo>
                <a:lnTo>
                  <a:pt x="0" y="1"/>
                </a:lnTo>
                <a:cubicBezTo>
                  <a:pt x="0" y="11"/>
                  <a:pt x="0" y="26"/>
                  <a:pt x="1" y="34"/>
                </a:cubicBezTo>
                <a:cubicBezTo>
                  <a:pt x="4" y="53"/>
                  <a:pt x="13" y="63"/>
                  <a:pt x="36" y="70"/>
                </a:cubicBezTo>
                <a:lnTo>
                  <a:pt x="36" y="70"/>
                </a:lnTo>
                <a:cubicBezTo>
                  <a:pt x="47" y="73"/>
                  <a:pt x="66" y="75"/>
                  <a:pt x="91" y="77"/>
                </a:cubicBezTo>
                <a:lnTo>
                  <a:pt x="91" y="77"/>
                </a:lnTo>
                <a:lnTo>
                  <a:pt x="8548" y="77"/>
                </a:lnTo>
                <a:cubicBezTo>
                  <a:pt x="8570" y="78"/>
                  <a:pt x="8588" y="80"/>
                  <a:pt x="8599" y="83"/>
                </a:cubicBezTo>
                <a:lnTo>
                  <a:pt x="8601" y="84"/>
                </a:lnTo>
                <a:cubicBezTo>
                  <a:pt x="8611" y="87"/>
                  <a:pt x="8632" y="94"/>
                  <a:pt x="8632" y="113"/>
                </a:cubicBezTo>
                <a:lnTo>
                  <a:pt x="8632" y="114"/>
                </a:lnTo>
                <a:lnTo>
                  <a:pt x="8640" y="114"/>
                </a:lnTo>
                <a:lnTo>
                  <a:pt x="8640" y="113"/>
                </a:lnTo>
                <a:cubicBezTo>
                  <a:pt x="8640" y="103"/>
                  <a:pt x="8639" y="87"/>
                  <a:pt x="8638" y="79"/>
                </a:cubicBezTo>
                <a:close/>
              </a:path>
            </a:pathLst>
          </a:custGeom>
          <a:solidFill>
            <a:schemeClr val="bg1">
              <a:lumMod val="65000"/>
            </a:schemeClr>
          </a:solidFill>
          <a:ln w="1270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pic>
        <p:nvPicPr>
          <p:cNvPr id="9" name="Picture 8" descr="wellpoint logo Gray.png"/>
          <p:cNvPicPr>
            <a:picLocks noChangeAspect="1"/>
          </p:cNvPicPr>
          <p:nvPr/>
        </p:nvPicPr>
        <p:blipFill>
          <a:blip r:embed="rId9" cstate="print"/>
          <a:stretch>
            <a:fillRect/>
          </a:stretch>
        </p:blipFill>
        <p:spPr>
          <a:xfrm>
            <a:off x="563393" y="6400802"/>
            <a:ext cx="1097280" cy="316285"/>
          </a:xfrm>
          <a:prstGeom prst="rect">
            <a:avLst/>
          </a:prstGeom>
        </p:spPr>
      </p:pic>
    </p:spTree>
    <p:extLst>
      <p:ext uri="{BB962C8B-B14F-4D97-AF65-F5344CB8AC3E}">
        <p14:creationId xmlns:p14="http://schemas.microsoft.com/office/powerpoint/2010/main" val="2266934307"/>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Lst>
  <p:hf hdr="0" dt="0"/>
  <p:txStyles>
    <p:titleStyle>
      <a:lvl1pPr algn="l" defTabSz="914400" rtl="0" eaLnBrk="1" latinLnBrk="0" hangingPunct="1">
        <a:spcBef>
          <a:spcPct val="0"/>
        </a:spcBef>
        <a:buNone/>
        <a:defRPr sz="2800" kern="1200">
          <a:solidFill>
            <a:schemeClr val="accent1"/>
          </a:solidFill>
          <a:latin typeface="Georgia" pitchFamily="18" charset="0"/>
          <a:ea typeface="+mj-ea"/>
          <a:cs typeface="+mj-cs"/>
        </a:defRPr>
      </a:lvl1pPr>
    </p:titleStyle>
    <p:bodyStyle>
      <a:lvl1pPr marL="0" indent="0" algn="l" defTabSz="914400" rtl="0" eaLnBrk="1" latinLnBrk="0" hangingPunct="1">
        <a:spcBef>
          <a:spcPts val="1800"/>
        </a:spcBef>
        <a:buFont typeface="Arial" pitchFamily="34" charset="0"/>
        <a:buNone/>
        <a:defRPr sz="2400" kern="1200">
          <a:solidFill>
            <a:schemeClr val="accent2"/>
          </a:solidFill>
          <a:latin typeface="Georgia" pitchFamily="18" charset="0"/>
          <a:ea typeface="+mn-ea"/>
          <a:cs typeface="+mn-cs"/>
        </a:defRPr>
      </a:lvl1pPr>
      <a:lvl2pPr marL="182880" indent="-182880" algn="l" defTabSz="914400" rtl="0" eaLnBrk="1" latinLnBrk="0" hangingPunct="1">
        <a:spcBef>
          <a:spcPts val="1000"/>
        </a:spcBef>
        <a:buClr>
          <a:schemeClr val="tx2"/>
        </a:buClr>
        <a:buFont typeface="Arial" pitchFamily="34" charset="0"/>
        <a:buChar char="•"/>
        <a:defRPr sz="2000" kern="1200">
          <a:solidFill>
            <a:schemeClr val="tx2"/>
          </a:solidFill>
          <a:latin typeface="+mn-lt"/>
          <a:ea typeface="+mn-ea"/>
          <a:cs typeface="+mn-cs"/>
        </a:defRPr>
      </a:lvl2pPr>
      <a:lvl3pPr marL="548640" indent="-228600" algn="l" defTabSz="914400" rtl="0" eaLnBrk="1" latinLnBrk="0" hangingPunct="1">
        <a:spcBef>
          <a:spcPts val="600"/>
        </a:spcBef>
        <a:buClr>
          <a:schemeClr val="tx2"/>
        </a:buClr>
        <a:buFont typeface="Arial" pitchFamily="34" charset="0"/>
        <a:buChar char="–"/>
        <a:defRPr sz="1800" kern="1200">
          <a:solidFill>
            <a:schemeClr val="tx2"/>
          </a:solidFill>
          <a:latin typeface="+mn-lt"/>
          <a:ea typeface="+mn-ea"/>
          <a:cs typeface="+mn-cs"/>
        </a:defRPr>
      </a:lvl3pPr>
      <a:lvl4pPr marL="822960" indent="-182880" algn="l" defTabSz="914400" rtl="0" eaLnBrk="1" latinLnBrk="0" hangingPunct="1">
        <a:spcBef>
          <a:spcPts val="600"/>
        </a:spcBef>
        <a:buClr>
          <a:schemeClr val="tx2"/>
        </a:buClr>
        <a:buFont typeface="Arial" pitchFamily="34" charset="0"/>
        <a:buChar char="•"/>
        <a:defRPr sz="1600" kern="1200">
          <a:solidFill>
            <a:schemeClr val="tx2"/>
          </a:solidFill>
          <a:latin typeface="+mn-lt"/>
          <a:ea typeface="+mn-ea"/>
          <a:cs typeface="+mn-cs"/>
        </a:defRPr>
      </a:lvl4pPr>
      <a:lvl5pPr marL="1097280" indent="-228600" algn="l" defTabSz="914400" rtl="0" eaLnBrk="1" latinLnBrk="0" hangingPunct="1">
        <a:spcBef>
          <a:spcPts val="300"/>
        </a:spcBef>
        <a:buClr>
          <a:schemeClr val="tx2"/>
        </a:buClr>
        <a:buFont typeface="Arial" pitchFamily="34" charset="0"/>
        <a:buChar char="–"/>
        <a:defRPr sz="14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p:nvPr/>
        </p:nvSpPr>
        <p:spPr>
          <a:xfrm>
            <a:off x="4560119" y="6586106"/>
            <a:ext cx="4482931" cy="215444"/>
          </a:xfrm>
          <a:prstGeom prst="rect">
            <a:avLst/>
          </a:prstGeom>
        </p:spPr>
        <p:txBody>
          <a:bodyPr wrap="square">
            <a:spAutoFit/>
          </a:bodyPr>
          <a:lstStyle/>
          <a:p>
            <a:pPr defTabSz="457200"/>
            <a:r>
              <a:rPr lang="en-US" sz="800" kern="0" dirty="0">
                <a:solidFill>
                  <a:srgbClr val="0099D8"/>
                </a:solidFill>
                <a:latin typeface="Arial" pitchFamily="34" charset="0"/>
                <a:cs typeface="Arial" pitchFamily="34" charset="0"/>
              </a:rPr>
              <a:t>Florida Blue is an Independent Licensee of the Blue Cross and Blue Shield Association     </a:t>
            </a:r>
            <a:fld id="{92405A1C-73C7-42AA-8DB7-D25C4B3A8549}" type="slidenum">
              <a:rPr lang="en-US" sz="800" kern="0">
                <a:solidFill>
                  <a:srgbClr val="0099D8"/>
                </a:solidFill>
                <a:latin typeface="Arial" pitchFamily="34" charset="0"/>
                <a:cs typeface="Arial" pitchFamily="34" charset="0"/>
              </a:rPr>
              <a:pPr defTabSz="457200"/>
              <a:t>‹#›</a:t>
            </a:fld>
            <a:r>
              <a:rPr lang="en-US" sz="800" kern="0" dirty="0">
                <a:solidFill>
                  <a:srgbClr val="0099D8"/>
                </a:solidFill>
                <a:latin typeface="Arial" pitchFamily="34" charset="0"/>
                <a:cs typeface="Arial" pitchFamily="34" charset="0"/>
              </a:rPr>
              <a:t> </a:t>
            </a:r>
            <a:endParaRPr lang="en-US" sz="800" dirty="0">
              <a:solidFill>
                <a:srgbClr val="0099D8"/>
              </a:solidFill>
              <a:latin typeface="Arial" pitchFamily="34" charset="0"/>
              <a:cs typeface="Arial" pitchFamily="34" charset="0"/>
            </a:endParaRPr>
          </a:p>
        </p:txBody>
      </p:sp>
    </p:spTree>
    <p:extLst>
      <p:ext uri="{BB962C8B-B14F-4D97-AF65-F5344CB8AC3E}">
        <p14:creationId xmlns:p14="http://schemas.microsoft.com/office/powerpoint/2010/main" val="3023746800"/>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Lst>
  <p:txStyles>
    <p:titleStyle>
      <a:lvl1pPr algn="ctr" defTabSz="457200" rtl="0" eaLnBrk="1" latinLnBrk="0" hangingPunct="1">
        <a:spcBef>
          <a:spcPct val="0"/>
        </a:spcBef>
        <a:buNone/>
        <a:defRPr sz="4400" kern="1200">
          <a:solidFill>
            <a:schemeClr val="tx1"/>
          </a:solidFill>
          <a:latin typeface="Arial"/>
          <a:ea typeface="+mj-ea"/>
          <a:cs typeface="+mj-cs"/>
        </a:defRPr>
      </a:lvl1pPr>
    </p:titleStyle>
    <p:bodyStyle>
      <a:lvl1pPr marL="342900" indent="-342900" algn="l" defTabSz="457200" rtl="0" eaLnBrk="1" latinLnBrk="0" hangingPunct="1">
        <a:spcBef>
          <a:spcPct val="20000"/>
        </a:spcBef>
        <a:buFont typeface="Arial"/>
        <a:buNone/>
        <a:defRPr sz="1800" b="1" kern="1200">
          <a:solidFill>
            <a:srgbClr val="0099D8"/>
          </a:solidFill>
          <a:latin typeface="Arial"/>
          <a:ea typeface="+mn-ea"/>
          <a:cs typeface="+mn-cs"/>
        </a:defRPr>
      </a:lvl1pPr>
      <a:lvl2pPr marL="457200" indent="-228600" algn="l" defTabSz="457200" rtl="0" eaLnBrk="1" latinLnBrk="0" hangingPunct="1">
        <a:spcBef>
          <a:spcPct val="20000"/>
        </a:spcBef>
        <a:buClr>
          <a:srgbClr val="0099D8"/>
        </a:buClr>
        <a:buFont typeface="Arial"/>
        <a:buChar char="–"/>
        <a:defRPr sz="1600" kern="1200">
          <a:solidFill>
            <a:schemeClr val="tx1"/>
          </a:solidFill>
          <a:latin typeface="Arial"/>
          <a:ea typeface="+mn-ea"/>
          <a:cs typeface="+mn-cs"/>
        </a:defRPr>
      </a:lvl2pPr>
      <a:lvl3pPr marL="685800" indent="-228600" algn="l" defTabSz="457200" rtl="0" eaLnBrk="1" latinLnBrk="0" hangingPunct="1">
        <a:spcBef>
          <a:spcPct val="20000"/>
        </a:spcBef>
        <a:buClr>
          <a:srgbClr val="0099D8"/>
        </a:buClr>
        <a:buFont typeface="Arial"/>
        <a:buChar char="•"/>
        <a:defRPr sz="1400" kern="1200">
          <a:solidFill>
            <a:schemeClr val="tx1"/>
          </a:solidFill>
          <a:latin typeface="Arial"/>
          <a:ea typeface="+mn-ea"/>
          <a:cs typeface="+mn-cs"/>
        </a:defRPr>
      </a:lvl3pPr>
      <a:lvl4pPr marL="914400" indent="-228600" algn="l" defTabSz="457200" rtl="0" eaLnBrk="1" latinLnBrk="0" hangingPunct="1">
        <a:spcBef>
          <a:spcPct val="20000"/>
        </a:spcBef>
        <a:buFont typeface="Arial" pitchFamily="34" charset="0"/>
        <a:buChar char="•"/>
        <a:defRPr sz="1200" kern="1200">
          <a:solidFill>
            <a:schemeClr val="tx1"/>
          </a:solidFill>
          <a:latin typeface="Arial"/>
          <a:ea typeface="+mn-ea"/>
          <a:cs typeface="+mn-cs"/>
        </a:defRPr>
      </a:lvl4pPr>
      <a:lvl5pPr marL="1143000" indent="-228600" algn="l" defTabSz="457200" rtl="0" eaLnBrk="1" latinLnBrk="0" hangingPunct="1">
        <a:spcBef>
          <a:spcPct val="20000"/>
        </a:spcBef>
        <a:buFont typeface="Arial" pitchFamily="34" charset="0"/>
        <a:buChar char="•"/>
        <a:defRPr sz="12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chart" Target="../charts/char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3.jpe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Title 73"/>
          <p:cNvSpPr>
            <a:spLocks noGrp="1"/>
          </p:cNvSpPr>
          <p:nvPr>
            <p:ph type="ctrTitle"/>
          </p:nvPr>
        </p:nvSpPr>
        <p:spPr/>
        <p:txBody>
          <a:bodyPr>
            <a:noAutofit/>
          </a:bodyPr>
          <a:lstStyle/>
          <a:p>
            <a:pPr lvl="0">
              <a:lnSpc>
                <a:spcPct val="85000"/>
              </a:lnSpc>
            </a:pPr>
            <a:r>
              <a:rPr lang="en-US" dirty="0" smtClean="0"/>
              <a:t>Healthcare Competition Workshop</a:t>
            </a:r>
            <a:endParaRPr lang="en-US" dirty="0"/>
          </a:p>
        </p:txBody>
      </p:sp>
      <p:sp>
        <p:nvSpPr>
          <p:cNvPr id="3" name="Text Placeholder 2"/>
          <p:cNvSpPr>
            <a:spLocks noGrp="1"/>
          </p:cNvSpPr>
          <p:nvPr>
            <p:ph type="body" sz="quarter" idx="10"/>
          </p:nvPr>
        </p:nvSpPr>
        <p:spPr>
          <a:xfrm>
            <a:off x="2466975" y="2946400"/>
            <a:ext cx="5768975" cy="580575"/>
          </a:xfrm>
        </p:spPr>
        <p:txBody>
          <a:bodyPr/>
          <a:lstStyle/>
          <a:p>
            <a:r>
              <a:rPr lang="en-US" dirty="0" smtClean="0"/>
              <a:t>Kim Holland, Vice President, State Affairs</a:t>
            </a:r>
          </a:p>
          <a:p>
            <a:r>
              <a:rPr lang="en-US" dirty="0" smtClean="0"/>
              <a:t>February 24, 2015</a:t>
            </a:r>
            <a:endParaRPr lang="en-US"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36509"/>
            <a:ext cx="8229600" cy="3873691"/>
          </a:xfrm>
        </p:spPr>
        <p:txBody>
          <a:bodyPr/>
          <a:lstStyle/>
          <a:p>
            <a:pPr marL="0" indent="0">
              <a:buNone/>
            </a:pPr>
            <a:r>
              <a:rPr lang="en-US" sz="2400" dirty="0"/>
              <a:t>A</a:t>
            </a:r>
            <a:r>
              <a:rPr lang="en-US" sz="2400" dirty="0" smtClean="0"/>
              <a:t> </a:t>
            </a:r>
            <a:r>
              <a:rPr lang="en-US" sz="2400" dirty="0"/>
              <a:t>collaboration between the Blue Cross Blue Shield Association and Blue Health </a:t>
            </a:r>
            <a:r>
              <a:rPr lang="en-US" sz="2400" dirty="0" smtClean="0"/>
              <a:t>Intelligence</a:t>
            </a:r>
          </a:p>
          <a:p>
            <a:r>
              <a:rPr lang="en-US" sz="2400" dirty="0"/>
              <a:t>A</a:t>
            </a:r>
            <a:r>
              <a:rPr lang="en-US" sz="2400" dirty="0" smtClean="0"/>
              <a:t>ims </a:t>
            </a:r>
            <a:r>
              <a:rPr lang="en-US" sz="2400" dirty="0"/>
              <a:t>to mine </a:t>
            </a:r>
            <a:r>
              <a:rPr lang="en-US" sz="2400" dirty="0" smtClean="0"/>
              <a:t>market-leading </a:t>
            </a:r>
            <a:r>
              <a:rPr lang="en-US" sz="2400" dirty="0"/>
              <a:t>claims </a:t>
            </a:r>
            <a:r>
              <a:rPr lang="en-US" sz="2400" dirty="0" smtClean="0"/>
              <a:t>information </a:t>
            </a:r>
            <a:r>
              <a:rPr lang="en-US" sz="2400" dirty="0"/>
              <a:t>to uncover key trends and provide insight into healthcare </a:t>
            </a:r>
            <a:r>
              <a:rPr lang="en-US" sz="2400" dirty="0" smtClean="0"/>
              <a:t>dynamics</a:t>
            </a:r>
          </a:p>
          <a:p>
            <a:r>
              <a:rPr lang="en-US" sz="2400" dirty="0"/>
              <a:t>S</a:t>
            </a:r>
            <a:r>
              <a:rPr lang="en-US" sz="2400" dirty="0" smtClean="0"/>
              <a:t>upport </a:t>
            </a:r>
            <a:r>
              <a:rPr lang="en-US" sz="2400" dirty="0"/>
              <a:t>improved quality and </a:t>
            </a:r>
            <a:r>
              <a:rPr lang="en-US" sz="2400" dirty="0" smtClean="0"/>
              <a:t>affordability for Americans </a:t>
            </a:r>
          </a:p>
          <a:p>
            <a:r>
              <a:rPr lang="en-US" sz="2400" dirty="0"/>
              <a:t>This is the first report</a:t>
            </a:r>
          </a:p>
        </p:txBody>
      </p:sp>
      <p:sp>
        <p:nvSpPr>
          <p:cNvPr id="3" name="Title 2"/>
          <p:cNvSpPr>
            <a:spLocks noGrp="1"/>
          </p:cNvSpPr>
          <p:nvPr>
            <p:ph type="title" idx="4294967295"/>
          </p:nvPr>
        </p:nvSpPr>
        <p:spPr>
          <a:xfrm>
            <a:off x="457200" y="762000"/>
            <a:ext cx="8229600" cy="762000"/>
          </a:xfrm>
          <a:prstGeom prst="rect">
            <a:avLst/>
          </a:prstGeom>
        </p:spPr>
        <p:txBody>
          <a:bodyPr>
            <a:normAutofit/>
          </a:bodyPr>
          <a:lstStyle/>
          <a:p>
            <a:r>
              <a:rPr lang="en-US" dirty="0" smtClean="0">
                <a:latin typeface="Arial Black" panose="020B0A04020102020204" pitchFamily="34" charset="0"/>
              </a:rPr>
              <a:t>The Health of </a:t>
            </a:r>
            <a:r>
              <a:rPr lang="en-US" dirty="0">
                <a:latin typeface="Arial Black" panose="020B0A04020102020204" pitchFamily="34" charset="0"/>
              </a:rPr>
              <a:t>America Report</a:t>
            </a:r>
            <a:r>
              <a:rPr lang="en-US" dirty="0" smtClean="0">
                <a:latin typeface="Arial Black" panose="020B0A04020102020204" pitchFamily="34" charset="0"/>
              </a:rPr>
              <a:t>  </a:t>
            </a:r>
            <a:endParaRPr lang="en-US" dirty="0">
              <a:latin typeface="Arial Black" panose="020B0A04020102020204" pitchFamily="34" charset="0"/>
            </a:endParaRPr>
          </a:p>
        </p:txBody>
      </p:sp>
    </p:spTree>
    <p:extLst>
      <p:ext uri="{BB962C8B-B14F-4D97-AF65-F5344CB8AC3E}">
        <p14:creationId xmlns:p14="http://schemas.microsoft.com/office/powerpoint/2010/main" val="2918476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78000"/>
            <a:ext cx="8229600" cy="3695891"/>
          </a:xfrm>
        </p:spPr>
        <p:txBody>
          <a:bodyPr/>
          <a:lstStyle/>
          <a:p>
            <a:r>
              <a:rPr lang="en-US" sz="2400" dirty="0" smtClean="0"/>
              <a:t>Sophisticated methodology to measure </a:t>
            </a:r>
            <a:r>
              <a:rPr lang="en-US" sz="2400" dirty="0"/>
              <a:t>provider </a:t>
            </a:r>
            <a:r>
              <a:rPr lang="en-US" sz="2400" dirty="0" smtClean="0"/>
              <a:t>cost </a:t>
            </a:r>
          </a:p>
          <a:p>
            <a:r>
              <a:rPr lang="en-US" sz="2400" dirty="0" smtClean="0"/>
              <a:t>Includes nationwide payment information over 36 months</a:t>
            </a:r>
          </a:p>
          <a:p>
            <a:pPr marL="228600" lvl="1" indent="-228600">
              <a:buFont typeface="Arial" pitchFamily="34" charset="0"/>
              <a:buChar char="•"/>
            </a:pPr>
            <a:r>
              <a:rPr lang="en-US" sz="2400" dirty="0" smtClean="0"/>
              <a:t>Evaluated </a:t>
            </a:r>
            <a:r>
              <a:rPr lang="en-US" sz="2400" dirty="0"/>
              <a:t>typical episode costs for Hip and Knee Replacements across 64 MSAs</a:t>
            </a:r>
          </a:p>
          <a:p>
            <a:pPr marL="514350" lvl="2" indent="-228600"/>
            <a:r>
              <a:rPr lang="en-US" sz="2400" dirty="0" smtClean="0"/>
              <a:t>Selected </a:t>
            </a:r>
            <a:r>
              <a:rPr lang="en-US" sz="2400" dirty="0"/>
              <a:t>MSAs required at least two </a:t>
            </a:r>
            <a:r>
              <a:rPr lang="en-US" sz="2400" dirty="0" smtClean="0"/>
              <a:t>facilities with at least six procedures performed</a:t>
            </a:r>
            <a:endParaRPr lang="en-US" sz="2400" dirty="0"/>
          </a:p>
          <a:p>
            <a:r>
              <a:rPr lang="en-US" sz="2400" dirty="0" smtClean="0"/>
              <a:t>Longitudinal evaluation - episodic costs include the first physician appointments, the hospital stay, the device and follow up visits to the doctor</a:t>
            </a:r>
          </a:p>
          <a:p>
            <a:pPr marL="231775" lvl="1" indent="0">
              <a:buNone/>
            </a:pPr>
            <a:endParaRPr lang="en-US" sz="1800" dirty="0" smtClean="0"/>
          </a:p>
        </p:txBody>
      </p:sp>
      <p:sp>
        <p:nvSpPr>
          <p:cNvPr id="3" name="Title 2"/>
          <p:cNvSpPr>
            <a:spLocks noGrp="1"/>
          </p:cNvSpPr>
          <p:nvPr>
            <p:ph type="title"/>
          </p:nvPr>
        </p:nvSpPr>
        <p:spPr>
          <a:xfrm>
            <a:off x="444500" y="698500"/>
            <a:ext cx="8229600" cy="952500"/>
          </a:xfrm>
        </p:spPr>
        <p:txBody>
          <a:bodyPr>
            <a:normAutofit/>
          </a:bodyPr>
          <a:lstStyle/>
          <a:p>
            <a:r>
              <a:rPr lang="en-US" sz="2800" dirty="0" smtClean="0">
                <a:latin typeface="Arial Black" panose="020B0A04020102020204" pitchFamily="34" charset="0"/>
              </a:rPr>
              <a:t>Hip </a:t>
            </a:r>
            <a:r>
              <a:rPr lang="en-US" sz="2800" dirty="0">
                <a:latin typeface="Arial Black" panose="020B0A04020102020204" pitchFamily="34" charset="0"/>
              </a:rPr>
              <a:t>and Knee Replacement Cost Variation Study</a:t>
            </a:r>
          </a:p>
        </p:txBody>
      </p:sp>
      <p:sp>
        <p:nvSpPr>
          <p:cNvPr id="4" name="Slide Number Placeholder 3"/>
          <p:cNvSpPr>
            <a:spLocks noGrp="1"/>
          </p:cNvSpPr>
          <p:nvPr>
            <p:ph type="sldNum" sz="quarter" idx="4"/>
          </p:nvPr>
        </p:nvSpPr>
        <p:spPr/>
        <p:txBody>
          <a:bodyPr/>
          <a:lstStyle/>
          <a:p>
            <a:fld id="{B577B0CA-740C-471E-8E5F-C22F8078A3C0}" type="slidenum">
              <a:rPr lang="en-US" smtClean="0"/>
              <a:pPr/>
              <a:t>11</a:t>
            </a:fld>
            <a:endParaRPr lang="en-US" dirty="0"/>
          </a:p>
        </p:txBody>
      </p:sp>
    </p:spTree>
    <p:extLst>
      <p:ext uri="{BB962C8B-B14F-4D97-AF65-F5344CB8AC3E}">
        <p14:creationId xmlns:p14="http://schemas.microsoft.com/office/powerpoint/2010/main" val="2209924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1" name="Content Placeholder 1030"/>
          <p:cNvSpPr>
            <a:spLocks noGrp="1"/>
          </p:cNvSpPr>
          <p:nvPr>
            <p:ph sz="quarter" idx="11"/>
          </p:nvPr>
        </p:nvSpPr>
        <p:spPr>
          <a:xfrm>
            <a:off x="457199" y="2014538"/>
            <a:ext cx="7932783" cy="1293205"/>
          </a:xfrm>
        </p:spPr>
        <p:txBody>
          <a:bodyPr/>
          <a:lstStyle/>
          <a:p>
            <a:pPr marL="0" indent="0">
              <a:buNone/>
            </a:pPr>
            <a:r>
              <a:rPr lang="en-US" sz="1600" dirty="0"/>
              <a:t>The two maps below highlight cost variation within </a:t>
            </a:r>
            <a:r>
              <a:rPr lang="en-US" sz="1600" dirty="0" smtClean="0"/>
              <a:t>64 markets </a:t>
            </a:r>
            <a:r>
              <a:rPr lang="en-US" sz="1600" dirty="0"/>
              <a:t>across the country, based on average </a:t>
            </a:r>
            <a:r>
              <a:rPr lang="en-US" sz="1600" dirty="0" smtClean="0"/>
              <a:t>episodic costs </a:t>
            </a:r>
            <a:r>
              <a:rPr lang="en-US" sz="1600" dirty="0"/>
              <a:t>for typical knee and hip replacement </a:t>
            </a:r>
            <a:r>
              <a:rPr lang="en-US" sz="1600" dirty="0" smtClean="0"/>
              <a:t>procedures.</a:t>
            </a:r>
          </a:p>
          <a:p>
            <a:pPr marL="0" indent="0">
              <a:buNone/>
            </a:pPr>
            <a:r>
              <a:rPr lang="en-US" sz="1600" dirty="0" smtClean="0"/>
              <a:t>This </a:t>
            </a:r>
            <a:r>
              <a:rPr lang="en-US" sz="1600" dirty="0"/>
              <a:t>confirms generally accepted industry findings that </a:t>
            </a:r>
            <a:r>
              <a:rPr lang="en-US" sz="1600" b="1" dirty="0">
                <a:solidFill>
                  <a:schemeClr val="accent1"/>
                </a:solidFill>
              </a:rPr>
              <a:t>significant cost variation exists</a:t>
            </a:r>
            <a:r>
              <a:rPr lang="en-US" sz="1600" b="1" dirty="0">
                <a:solidFill>
                  <a:schemeClr val="accent2"/>
                </a:solidFill>
              </a:rPr>
              <a:t> </a:t>
            </a:r>
            <a:r>
              <a:rPr lang="en-US" sz="1600" dirty="0"/>
              <a:t>across the country. </a:t>
            </a:r>
          </a:p>
        </p:txBody>
      </p:sp>
      <p:sp>
        <p:nvSpPr>
          <p:cNvPr id="2" name="Title 1"/>
          <p:cNvSpPr>
            <a:spLocks noGrp="1"/>
          </p:cNvSpPr>
          <p:nvPr>
            <p:ph type="title"/>
          </p:nvPr>
        </p:nvSpPr>
        <p:spPr/>
        <p:txBody>
          <a:bodyPr/>
          <a:lstStyle/>
          <a:p>
            <a:r>
              <a:rPr lang="en-US" dirty="0" smtClean="0"/>
              <a:t>BCBSA Study </a:t>
            </a:r>
            <a:r>
              <a:rPr lang="en-US" dirty="0"/>
              <a:t>Reveals Extreme Cost Variations for Knee and Hip Replacement </a:t>
            </a:r>
            <a:r>
              <a:rPr lang="en-US" dirty="0" smtClean="0"/>
              <a:t>Surgeries</a:t>
            </a:r>
            <a:endParaRPr lang="en-US" dirty="0"/>
          </a:p>
        </p:txBody>
      </p:sp>
      <p:grpSp>
        <p:nvGrpSpPr>
          <p:cNvPr id="1030" name="Group 1029"/>
          <p:cNvGrpSpPr/>
          <p:nvPr/>
        </p:nvGrpSpPr>
        <p:grpSpPr>
          <a:xfrm>
            <a:off x="457198" y="3270097"/>
            <a:ext cx="4162509" cy="2658040"/>
            <a:chOff x="457199" y="2239964"/>
            <a:chExt cx="4162509" cy="2658040"/>
          </a:xfrm>
        </p:grpSpPr>
        <p:sp>
          <p:nvSpPr>
            <p:cNvPr id="1025" name="Rectangle 1024"/>
            <p:cNvSpPr/>
            <p:nvPr/>
          </p:nvSpPr>
          <p:spPr>
            <a:xfrm>
              <a:off x="457199" y="2239964"/>
              <a:ext cx="4162509" cy="2658040"/>
            </a:xfrm>
            <a:prstGeom prst="rect">
              <a:avLst/>
            </a:prstGeom>
            <a:solidFill>
              <a:schemeClr val="bg1"/>
            </a:solidFill>
            <a:ln w="9525">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133"/>
            <a:stretch/>
          </p:blipFill>
          <p:spPr bwMode="auto">
            <a:xfrm>
              <a:off x="457199" y="2465389"/>
              <a:ext cx="4162509" cy="1949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5" name="Rectangle 334"/>
            <p:cNvSpPr/>
            <p:nvPr/>
          </p:nvSpPr>
          <p:spPr>
            <a:xfrm>
              <a:off x="532736" y="4559068"/>
              <a:ext cx="4011433" cy="253916"/>
            </a:xfrm>
            <a:prstGeom prst="rect">
              <a:avLst/>
            </a:prstGeom>
          </p:spPr>
          <p:txBody>
            <a:bodyPr wrap="square" lIns="0" rIns="0">
              <a:spAutoFit/>
            </a:bodyPr>
            <a:lstStyle/>
            <a:p>
              <a:r>
                <a:rPr lang="en-US" sz="1050" dirty="0">
                  <a:latin typeface="Arial Narrow" panose="020B0606020202030204" pitchFamily="34" charset="0"/>
                </a:rPr>
                <a:t>Figure 1: </a:t>
              </a:r>
              <a:r>
                <a:rPr lang="x-none" sz="1050">
                  <a:latin typeface="Arial Narrow" panose="020B0606020202030204" pitchFamily="34" charset="0"/>
                </a:rPr>
                <a:t>Cost Variation for Knee Replacement Procedures </a:t>
              </a:r>
              <a:r>
                <a:rPr lang="en-US" sz="1050" dirty="0">
                  <a:latin typeface="Arial Narrow" panose="020B0606020202030204" pitchFamily="34" charset="0"/>
                </a:rPr>
                <a:t>A</a:t>
              </a:r>
              <a:r>
                <a:rPr lang="x-none" sz="1050">
                  <a:latin typeface="Arial Narrow" panose="020B0606020202030204" pitchFamily="34" charset="0"/>
                </a:rPr>
                <a:t>cross the </a:t>
              </a:r>
              <a:r>
                <a:rPr lang="en-US" sz="1050" dirty="0">
                  <a:latin typeface="Arial Narrow" panose="020B0606020202030204" pitchFamily="34" charset="0"/>
                </a:rPr>
                <a:t>C</a:t>
              </a:r>
              <a:r>
                <a:rPr lang="x-none" sz="1050">
                  <a:latin typeface="Arial Narrow" panose="020B0606020202030204" pitchFamily="34" charset="0"/>
                </a:rPr>
                <a:t>ountry</a:t>
              </a:r>
              <a:endParaRPr lang="en-US" sz="1050" dirty="0">
                <a:latin typeface="Arial Narrow" panose="020B0606020202030204" pitchFamily="34" charset="0"/>
              </a:endParaRPr>
            </a:p>
          </p:txBody>
        </p:sp>
      </p:grpSp>
      <p:grpSp>
        <p:nvGrpSpPr>
          <p:cNvPr id="1029" name="Group 1028"/>
          <p:cNvGrpSpPr/>
          <p:nvPr/>
        </p:nvGrpSpPr>
        <p:grpSpPr>
          <a:xfrm>
            <a:off x="4289082" y="3835340"/>
            <a:ext cx="4162509" cy="2658040"/>
            <a:chOff x="4724400" y="2239964"/>
            <a:chExt cx="4162509" cy="2658040"/>
          </a:xfrm>
        </p:grpSpPr>
        <p:sp>
          <p:nvSpPr>
            <p:cNvPr id="504" name="Rectangle 503"/>
            <p:cNvSpPr/>
            <p:nvPr/>
          </p:nvSpPr>
          <p:spPr>
            <a:xfrm>
              <a:off x="4724400" y="2239964"/>
              <a:ext cx="4162509" cy="2658040"/>
            </a:xfrm>
            <a:prstGeom prst="rect">
              <a:avLst/>
            </a:prstGeom>
            <a:solidFill>
              <a:schemeClr val="bg1"/>
            </a:solidFill>
            <a:ln w="9525">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038"/>
            <a:stretch/>
          </p:blipFill>
          <p:spPr bwMode="auto">
            <a:xfrm>
              <a:off x="4776085" y="2478544"/>
              <a:ext cx="4110824" cy="1984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6" name="Rectangle 335"/>
            <p:cNvSpPr/>
            <p:nvPr/>
          </p:nvSpPr>
          <p:spPr>
            <a:xfrm>
              <a:off x="4799938" y="4559068"/>
              <a:ext cx="4025363" cy="253916"/>
            </a:xfrm>
            <a:prstGeom prst="rect">
              <a:avLst/>
            </a:prstGeom>
          </p:spPr>
          <p:txBody>
            <a:bodyPr wrap="square">
              <a:spAutoFit/>
            </a:bodyPr>
            <a:lstStyle/>
            <a:p>
              <a:r>
                <a:rPr lang="en-US" sz="1050" dirty="0">
                  <a:latin typeface="Arial Narrow" panose="020B0606020202030204" pitchFamily="34" charset="0"/>
                </a:rPr>
                <a:t>Figure 2: Cost Variation for Hip Replacement Procedures Across the Country</a:t>
              </a:r>
            </a:p>
          </p:txBody>
        </p:sp>
      </p:grpSp>
    </p:spTree>
    <p:extLst>
      <p:ext uri="{BB962C8B-B14F-4D97-AF65-F5344CB8AC3E}">
        <p14:creationId xmlns:p14="http://schemas.microsoft.com/office/powerpoint/2010/main" val="2219442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76209"/>
            <a:ext cx="8229600" cy="3873691"/>
          </a:xfrm>
        </p:spPr>
        <p:txBody>
          <a:bodyPr/>
          <a:lstStyle/>
          <a:p>
            <a:pPr marL="0" indent="0">
              <a:buNone/>
            </a:pPr>
            <a:r>
              <a:rPr lang="en-US" sz="2800" dirty="0" smtClean="0"/>
              <a:t>Some hospitals </a:t>
            </a:r>
            <a:r>
              <a:rPr lang="en-US" sz="2800" dirty="0"/>
              <a:t>charge tens of thousands of dollars more than others for the same medical procedures, even within the same metropolitan </a:t>
            </a:r>
            <a:r>
              <a:rPr lang="en-US" sz="2800" dirty="0" smtClean="0"/>
              <a:t>MSA </a:t>
            </a:r>
          </a:p>
          <a:p>
            <a:r>
              <a:rPr lang="en-US" sz="2800" dirty="0"/>
              <a:t>C</a:t>
            </a:r>
            <a:r>
              <a:rPr lang="en-US" sz="2800" dirty="0" smtClean="0"/>
              <a:t>ost </a:t>
            </a:r>
            <a:r>
              <a:rPr lang="en-US" sz="2800" dirty="0"/>
              <a:t>can vary by as much as 313 percent, depending on where the surgeries are </a:t>
            </a:r>
            <a:r>
              <a:rPr lang="en-US" sz="2800" dirty="0" smtClean="0"/>
              <a:t>performed</a:t>
            </a:r>
          </a:p>
        </p:txBody>
      </p:sp>
      <p:sp>
        <p:nvSpPr>
          <p:cNvPr id="3" name="Title 2"/>
          <p:cNvSpPr>
            <a:spLocks noGrp="1"/>
          </p:cNvSpPr>
          <p:nvPr>
            <p:ph type="title" idx="4294967295"/>
          </p:nvPr>
        </p:nvSpPr>
        <p:spPr>
          <a:xfrm>
            <a:off x="457200" y="812800"/>
            <a:ext cx="8229600" cy="711199"/>
          </a:xfrm>
          <a:prstGeom prst="rect">
            <a:avLst/>
          </a:prstGeom>
        </p:spPr>
        <p:txBody>
          <a:bodyPr>
            <a:normAutofit/>
          </a:bodyPr>
          <a:lstStyle/>
          <a:p>
            <a:r>
              <a:rPr lang="en-US" sz="3200" dirty="0" smtClean="0">
                <a:latin typeface="Arial Black" panose="020B0A04020102020204" pitchFamily="34" charset="0"/>
              </a:rPr>
              <a:t>Key Finding  </a:t>
            </a:r>
            <a:endParaRPr lang="en-US" sz="3200" dirty="0">
              <a:latin typeface="Arial Black" panose="020B0A04020102020204" pitchFamily="34" charset="0"/>
            </a:endParaRPr>
          </a:p>
        </p:txBody>
      </p:sp>
    </p:spTree>
    <p:extLst>
      <p:ext uri="{BB962C8B-B14F-4D97-AF65-F5344CB8AC3E}">
        <p14:creationId xmlns:p14="http://schemas.microsoft.com/office/powerpoint/2010/main" val="1093556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229600" cy="4343400"/>
          </a:xfrm>
        </p:spPr>
        <p:txBody>
          <a:bodyPr/>
          <a:lstStyle/>
          <a:p>
            <a:r>
              <a:rPr lang="en-US" sz="2400" dirty="0" smtClean="0"/>
              <a:t>BHI can also consider </a:t>
            </a:r>
            <a:r>
              <a:rPr lang="en-US" sz="2400" dirty="0"/>
              <a:t>variation of quality based on BHI’s Adverse Outcome Index (AOI)</a:t>
            </a:r>
          </a:p>
          <a:p>
            <a:pPr lvl="1"/>
            <a:r>
              <a:rPr lang="en-US" sz="2400" dirty="0" smtClean="0"/>
              <a:t>Adjusts for </a:t>
            </a:r>
            <a:r>
              <a:rPr lang="en-US" sz="2400" dirty="0"/>
              <a:t>potentially avoidable </a:t>
            </a:r>
            <a:r>
              <a:rPr lang="en-US" sz="2400" dirty="0" smtClean="0"/>
              <a:t>complications</a:t>
            </a:r>
            <a:endParaRPr lang="en-US" sz="2400" dirty="0"/>
          </a:p>
          <a:p>
            <a:pPr lvl="2"/>
            <a:r>
              <a:rPr lang="en-US" sz="2400" dirty="0"/>
              <a:t>Indexes the facility’s rate of complications per episode and the costs associated with complications</a:t>
            </a:r>
          </a:p>
          <a:p>
            <a:pPr lvl="1"/>
            <a:r>
              <a:rPr lang="en-US" sz="2400" dirty="0" smtClean="0"/>
              <a:t>Adjusts for readmissions</a:t>
            </a:r>
            <a:endParaRPr lang="en-US" sz="2400" dirty="0"/>
          </a:p>
          <a:p>
            <a:pPr lvl="2"/>
            <a:r>
              <a:rPr lang="en-US" sz="2400" dirty="0"/>
              <a:t>Indexes the facility’s rate of readmissions and the costs associated with readmissions</a:t>
            </a:r>
          </a:p>
          <a:p>
            <a:r>
              <a:rPr lang="en-US" sz="2400" dirty="0" smtClean="0"/>
              <a:t>Information can be used to ensure networks include high performing facilities based on a combined cost </a:t>
            </a:r>
            <a:r>
              <a:rPr lang="en-US" sz="2400" u="sng" dirty="0"/>
              <a:t>and</a:t>
            </a:r>
            <a:r>
              <a:rPr lang="en-US" sz="2400" dirty="0"/>
              <a:t> quality </a:t>
            </a:r>
            <a:r>
              <a:rPr lang="en-US" sz="2400" dirty="0" smtClean="0"/>
              <a:t>index</a:t>
            </a:r>
            <a:endParaRPr lang="en-US" sz="2400" dirty="0"/>
          </a:p>
          <a:p>
            <a:endParaRPr lang="en-US" sz="2000" dirty="0"/>
          </a:p>
        </p:txBody>
      </p:sp>
      <p:sp>
        <p:nvSpPr>
          <p:cNvPr id="3" name="Title 2"/>
          <p:cNvSpPr>
            <a:spLocks noGrp="1"/>
          </p:cNvSpPr>
          <p:nvPr>
            <p:ph type="title"/>
          </p:nvPr>
        </p:nvSpPr>
        <p:spPr/>
        <p:txBody>
          <a:bodyPr>
            <a:normAutofit/>
          </a:bodyPr>
          <a:lstStyle/>
          <a:p>
            <a:r>
              <a:rPr lang="en-US" sz="3200" dirty="0" smtClean="0">
                <a:latin typeface="Arial Black" panose="020B0A04020102020204" pitchFamily="34" charset="0"/>
              </a:rPr>
              <a:t>Additional Analyses</a:t>
            </a:r>
            <a:endParaRPr lang="en-US" sz="3200" dirty="0">
              <a:latin typeface="Arial Black" panose="020B0A04020102020204" pitchFamily="34" charset="0"/>
            </a:endParaRPr>
          </a:p>
        </p:txBody>
      </p:sp>
      <p:sp>
        <p:nvSpPr>
          <p:cNvPr id="4" name="Slide Number Placeholder 3"/>
          <p:cNvSpPr>
            <a:spLocks noGrp="1"/>
          </p:cNvSpPr>
          <p:nvPr>
            <p:ph type="sldNum" sz="quarter" idx="4"/>
          </p:nvPr>
        </p:nvSpPr>
        <p:spPr/>
        <p:txBody>
          <a:bodyPr/>
          <a:lstStyle/>
          <a:p>
            <a:fld id="{B577B0CA-740C-471E-8E5F-C22F8078A3C0}" type="slidenum">
              <a:rPr lang="en-US" smtClean="0"/>
              <a:pPr/>
              <a:t>14</a:t>
            </a:fld>
            <a:endParaRPr lang="en-US" dirty="0"/>
          </a:p>
        </p:txBody>
      </p:sp>
    </p:spTree>
    <p:extLst>
      <p:ext uri="{BB962C8B-B14F-4D97-AF65-F5344CB8AC3E}">
        <p14:creationId xmlns:p14="http://schemas.microsoft.com/office/powerpoint/2010/main" val="1945281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457200" y="1600200"/>
            <a:ext cx="8229600" cy="4860925"/>
          </a:xfrm>
        </p:spPr>
        <p:txBody>
          <a:bodyPr/>
          <a:lstStyle/>
          <a:p>
            <a:pPr lvl="0"/>
            <a:r>
              <a:rPr lang="en-US" sz="2400" dirty="0" smtClean="0"/>
              <a:t>Partnerships with high performing providers via </a:t>
            </a:r>
            <a:r>
              <a:rPr lang="en-US" sz="2400" dirty="0"/>
              <a:t>networks is the </a:t>
            </a:r>
            <a:r>
              <a:rPr lang="en-US" sz="2400" dirty="0" smtClean="0"/>
              <a:t>most effective </a:t>
            </a:r>
            <a:r>
              <a:rPr lang="en-US" sz="2400" dirty="0"/>
              <a:t>lever insurers </a:t>
            </a:r>
            <a:r>
              <a:rPr lang="en-US" sz="2400" dirty="0" smtClean="0"/>
              <a:t>employ to ensure </a:t>
            </a:r>
            <a:r>
              <a:rPr lang="en-US" sz="2400" smtClean="0"/>
              <a:t>quality and lower </a:t>
            </a:r>
            <a:r>
              <a:rPr lang="en-US" sz="2400" dirty="0" smtClean="0"/>
              <a:t>cost </a:t>
            </a:r>
            <a:r>
              <a:rPr lang="en-US" sz="2400" dirty="0"/>
              <a:t>to </a:t>
            </a:r>
            <a:r>
              <a:rPr lang="en-US" sz="2400" dirty="0" smtClean="0"/>
              <a:t>members</a:t>
            </a:r>
            <a:endParaRPr lang="en-US" sz="2400" dirty="0"/>
          </a:p>
          <a:p>
            <a:pPr lvl="0"/>
            <a:r>
              <a:rPr lang="en-US" sz="2400" dirty="0"/>
              <a:t>Anything that interferes with this lever will negatively impact insurer effectiveness in managing healthcare cost and quality on behalf of consumers</a:t>
            </a:r>
          </a:p>
          <a:p>
            <a:pPr lvl="1"/>
            <a:r>
              <a:rPr lang="en-US" sz="2400" dirty="0"/>
              <a:t>Restrictive, one size fits all quantitative standards; proscribed contract requirements</a:t>
            </a:r>
          </a:p>
          <a:p>
            <a:pPr lvl="1"/>
            <a:r>
              <a:rPr lang="en-US" sz="2400" dirty="0"/>
              <a:t>Any willing provider and like </a:t>
            </a:r>
            <a:r>
              <a:rPr lang="en-US" sz="2400" dirty="0" smtClean="0"/>
              <a:t>legislation that creates incentives for providers NOT to contract</a:t>
            </a:r>
            <a:endParaRPr lang="en-US" sz="2400" dirty="0"/>
          </a:p>
          <a:p>
            <a:pPr lvl="0"/>
            <a:r>
              <a:rPr lang="en-US" sz="2400" dirty="0"/>
              <a:t>Dynamic environment; flexibility necessary to ensure evolution that is mutually beneficial</a:t>
            </a:r>
          </a:p>
          <a:p>
            <a:endParaRPr lang="en-US" dirty="0"/>
          </a:p>
        </p:txBody>
      </p:sp>
      <p:sp>
        <p:nvSpPr>
          <p:cNvPr id="3" name="Title 2"/>
          <p:cNvSpPr>
            <a:spLocks noGrp="1"/>
          </p:cNvSpPr>
          <p:nvPr>
            <p:ph type="title"/>
          </p:nvPr>
        </p:nvSpPr>
        <p:spPr>
          <a:xfrm>
            <a:off x="457200" y="957263"/>
            <a:ext cx="8229600" cy="687387"/>
          </a:xfrm>
        </p:spPr>
        <p:txBody>
          <a:bodyPr/>
          <a:lstStyle/>
          <a:p>
            <a:r>
              <a:rPr lang="en-US" sz="2800" dirty="0" smtClean="0"/>
              <a:t>Summing it up….</a:t>
            </a:r>
            <a:endParaRPr lang="en-US" sz="2800" dirty="0"/>
          </a:p>
        </p:txBody>
      </p:sp>
    </p:spTree>
    <p:extLst>
      <p:ext uri="{BB962C8B-B14F-4D97-AF65-F5344CB8AC3E}">
        <p14:creationId xmlns:p14="http://schemas.microsoft.com/office/powerpoint/2010/main" val="4769860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p:txBody>
          <a:bodyPr/>
          <a:lstStyle/>
          <a:p>
            <a:pPr lvl="0"/>
            <a:r>
              <a:rPr lang="en-US" sz="2400" dirty="0"/>
              <a:t>As with other consumer goods and services, insurers develop products in response to market demands</a:t>
            </a:r>
          </a:p>
          <a:p>
            <a:pPr lvl="0"/>
            <a:r>
              <a:rPr lang="en-US" sz="2400" dirty="0"/>
              <a:t>The market is demanding insurance products of high value, i.e. relatively low cost (the biggest barrier to individuals obtaining the health services they need), high quality (broad coverage and high performing providers), </a:t>
            </a:r>
            <a:r>
              <a:rPr lang="en-US" sz="2400" dirty="0" smtClean="0"/>
              <a:t>and choice </a:t>
            </a:r>
            <a:r>
              <a:rPr lang="en-US" sz="2400" dirty="0"/>
              <a:t>(options that satisfy individual preferences)</a:t>
            </a:r>
          </a:p>
          <a:p>
            <a:pPr lvl="0"/>
            <a:r>
              <a:rPr lang="en-US" sz="2400" dirty="0"/>
              <a:t>Our </a:t>
            </a:r>
            <a:r>
              <a:rPr lang="en-US" sz="2400" dirty="0" smtClean="0"/>
              <a:t>objective </a:t>
            </a:r>
            <a:r>
              <a:rPr lang="en-US" sz="2400" dirty="0"/>
              <a:t>is to leverage </a:t>
            </a:r>
            <a:r>
              <a:rPr lang="en-US" sz="2400" dirty="0" smtClean="0"/>
              <a:t>our significant resources and provider </a:t>
            </a:r>
            <a:r>
              <a:rPr lang="en-US" sz="2400" dirty="0"/>
              <a:t>relationships to meet those market </a:t>
            </a:r>
            <a:r>
              <a:rPr lang="en-US" sz="2400" dirty="0" smtClean="0"/>
              <a:t>demands</a:t>
            </a:r>
            <a:endParaRPr lang="en-US" sz="2400" dirty="0"/>
          </a:p>
          <a:p>
            <a:endParaRPr lang="en-US" dirty="0"/>
          </a:p>
        </p:txBody>
      </p:sp>
      <p:sp>
        <p:nvSpPr>
          <p:cNvPr id="3" name="Title 2"/>
          <p:cNvSpPr>
            <a:spLocks noGrp="1"/>
          </p:cNvSpPr>
          <p:nvPr>
            <p:ph type="title"/>
          </p:nvPr>
        </p:nvSpPr>
        <p:spPr/>
        <p:txBody>
          <a:bodyPr/>
          <a:lstStyle/>
          <a:p>
            <a:r>
              <a:rPr lang="en-US" sz="2800" dirty="0" smtClean="0"/>
              <a:t>Meeting Market Demands</a:t>
            </a:r>
            <a:endParaRPr lang="en-US" sz="2800" dirty="0"/>
          </a:p>
        </p:txBody>
      </p:sp>
    </p:spTree>
    <p:extLst>
      <p:ext uri="{BB962C8B-B14F-4D97-AF65-F5344CB8AC3E}">
        <p14:creationId xmlns:p14="http://schemas.microsoft.com/office/powerpoint/2010/main" val="10323253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390637" y="1881572"/>
            <a:ext cx="4023360" cy="3983651"/>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4719955" y="1881572"/>
            <a:ext cx="4023360" cy="3983651"/>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Content Placeholder 3"/>
          <p:cNvGraphicFramePr>
            <a:graphicFrameLocks noGrp="1"/>
          </p:cNvGraphicFramePr>
          <p:nvPr>
            <p:ph sz="quarter" idx="11"/>
            <p:extLst>
              <p:ext uri="{D42A27DB-BD31-4B8C-83A1-F6EECF244321}">
                <p14:modId xmlns:p14="http://schemas.microsoft.com/office/powerpoint/2010/main" val="1259073483"/>
              </p:ext>
            </p:extLst>
          </p:nvPr>
        </p:nvGraphicFramePr>
        <p:xfrm>
          <a:off x="567167" y="2413867"/>
          <a:ext cx="3670300" cy="4225928"/>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p:txBody>
          <a:bodyPr/>
          <a:lstStyle/>
          <a:p>
            <a:r>
              <a:rPr lang="en-US" dirty="0" smtClean="0"/>
              <a:t>2015 enrollment tracking above HHS projection </a:t>
            </a:r>
            <a:endParaRPr lang="en-US" dirty="0"/>
          </a:p>
        </p:txBody>
      </p:sp>
      <p:sp>
        <p:nvSpPr>
          <p:cNvPr id="10" name="TextBox 9"/>
          <p:cNvSpPr txBox="1"/>
          <p:nvPr/>
        </p:nvSpPr>
        <p:spPr>
          <a:xfrm>
            <a:off x="3155281" y="2500788"/>
            <a:ext cx="834940" cy="307777"/>
          </a:xfrm>
          <a:prstGeom prst="rect">
            <a:avLst/>
          </a:prstGeom>
          <a:noFill/>
        </p:spPr>
        <p:txBody>
          <a:bodyPr wrap="square" rtlCol="0">
            <a:spAutoFit/>
          </a:bodyPr>
          <a:lstStyle/>
          <a:p>
            <a:pPr algn="ctr"/>
            <a:r>
              <a:rPr lang="en-US" sz="1400" b="1" u="sng" dirty="0" smtClean="0">
                <a:latin typeface="+mj-lt"/>
              </a:rPr>
              <a:t>9.1M </a:t>
            </a:r>
          </a:p>
        </p:txBody>
      </p:sp>
      <p:sp>
        <p:nvSpPr>
          <p:cNvPr id="12" name="TextBox 11"/>
          <p:cNvSpPr txBox="1"/>
          <p:nvPr/>
        </p:nvSpPr>
        <p:spPr>
          <a:xfrm>
            <a:off x="2037441" y="2266676"/>
            <a:ext cx="693058" cy="307777"/>
          </a:xfrm>
          <a:prstGeom prst="rect">
            <a:avLst/>
          </a:prstGeom>
          <a:noFill/>
        </p:spPr>
        <p:txBody>
          <a:bodyPr wrap="square" rtlCol="0">
            <a:spAutoFit/>
          </a:bodyPr>
          <a:lstStyle/>
          <a:p>
            <a:pPr algn="ctr"/>
            <a:r>
              <a:rPr lang="en-US" sz="1400" b="1" u="sng" dirty="0" smtClean="0">
                <a:latin typeface="+mj-lt"/>
              </a:rPr>
              <a:t>10.4M</a:t>
            </a:r>
            <a:endParaRPr lang="en-US" sz="1400" b="1" u="sng" dirty="0">
              <a:latin typeface="+mj-lt"/>
            </a:endParaRPr>
          </a:p>
        </p:txBody>
      </p:sp>
      <p:sp>
        <p:nvSpPr>
          <p:cNvPr id="13" name="TextBox 12"/>
          <p:cNvSpPr txBox="1"/>
          <p:nvPr/>
        </p:nvSpPr>
        <p:spPr>
          <a:xfrm>
            <a:off x="800374" y="3195245"/>
            <a:ext cx="693058" cy="307777"/>
          </a:xfrm>
          <a:prstGeom prst="rect">
            <a:avLst/>
          </a:prstGeom>
          <a:noFill/>
        </p:spPr>
        <p:txBody>
          <a:bodyPr wrap="square" rtlCol="0">
            <a:spAutoFit/>
          </a:bodyPr>
          <a:lstStyle/>
          <a:p>
            <a:pPr algn="ctr"/>
            <a:r>
              <a:rPr lang="en-US" sz="1400" b="1" u="sng" dirty="0" smtClean="0">
                <a:latin typeface="+mj-lt"/>
              </a:rPr>
              <a:t>6.7M</a:t>
            </a:r>
            <a:endParaRPr lang="en-US" sz="1400" b="1" u="sng" dirty="0">
              <a:latin typeface="+mj-lt"/>
            </a:endParaRPr>
          </a:p>
        </p:txBody>
      </p:sp>
      <p:sp>
        <p:nvSpPr>
          <p:cNvPr id="15" name="TextBox 14"/>
          <p:cNvSpPr txBox="1"/>
          <p:nvPr/>
        </p:nvSpPr>
        <p:spPr>
          <a:xfrm>
            <a:off x="1440559" y="4115330"/>
            <a:ext cx="693058" cy="307777"/>
          </a:xfrm>
          <a:prstGeom prst="rect">
            <a:avLst/>
          </a:prstGeom>
          <a:noFill/>
        </p:spPr>
        <p:txBody>
          <a:bodyPr wrap="square" rIns="0" rtlCol="0">
            <a:spAutoFit/>
          </a:bodyPr>
          <a:lstStyle/>
          <a:p>
            <a:pPr algn="r"/>
            <a:r>
              <a:rPr lang="en-US" sz="1400" i="1" dirty="0" smtClean="0">
                <a:latin typeface="+mj-lt"/>
              </a:rPr>
              <a:t>FFM:</a:t>
            </a:r>
            <a:endParaRPr lang="en-US" sz="1400" i="1" dirty="0">
              <a:latin typeface="+mj-lt"/>
            </a:endParaRPr>
          </a:p>
        </p:txBody>
      </p:sp>
      <p:sp>
        <p:nvSpPr>
          <p:cNvPr id="17" name="TextBox 16"/>
          <p:cNvSpPr txBox="1"/>
          <p:nvPr/>
        </p:nvSpPr>
        <p:spPr>
          <a:xfrm>
            <a:off x="1436733" y="2665787"/>
            <a:ext cx="693058" cy="307777"/>
          </a:xfrm>
          <a:prstGeom prst="rect">
            <a:avLst/>
          </a:prstGeom>
          <a:noFill/>
        </p:spPr>
        <p:txBody>
          <a:bodyPr wrap="square" rIns="0" rtlCol="0">
            <a:spAutoFit/>
          </a:bodyPr>
          <a:lstStyle/>
          <a:p>
            <a:pPr algn="r"/>
            <a:r>
              <a:rPr lang="en-US" sz="1400" i="1" dirty="0" smtClean="0">
                <a:latin typeface="+mj-lt"/>
              </a:rPr>
              <a:t>SBE:</a:t>
            </a:r>
            <a:endParaRPr lang="en-US" sz="1400" i="1" dirty="0">
              <a:latin typeface="+mj-lt"/>
            </a:endParaRPr>
          </a:p>
        </p:txBody>
      </p:sp>
      <p:sp>
        <p:nvSpPr>
          <p:cNvPr id="18" name="TextBox 17"/>
          <p:cNvSpPr txBox="1"/>
          <p:nvPr/>
        </p:nvSpPr>
        <p:spPr>
          <a:xfrm>
            <a:off x="482803" y="1906246"/>
            <a:ext cx="3839029" cy="338554"/>
          </a:xfrm>
          <a:prstGeom prst="rect">
            <a:avLst/>
          </a:prstGeom>
          <a:noFill/>
        </p:spPr>
        <p:txBody>
          <a:bodyPr wrap="square" rtlCol="0">
            <a:spAutoFit/>
          </a:bodyPr>
          <a:lstStyle/>
          <a:p>
            <a:pPr algn="ctr"/>
            <a:r>
              <a:rPr lang="en-US" sz="1600" b="1" dirty="0" smtClean="0">
                <a:solidFill>
                  <a:schemeClr val="accent2"/>
                </a:solidFill>
              </a:rPr>
              <a:t>Total Exchange Enrollment To-Date</a:t>
            </a:r>
            <a:r>
              <a:rPr lang="en-US" sz="1600" b="1" baseline="30000" dirty="0" smtClean="0">
                <a:solidFill>
                  <a:schemeClr val="accent2"/>
                </a:solidFill>
              </a:rPr>
              <a:t>1</a:t>
            </a:r>
            <a:endParaRPr lang="en-US" sz="1600" b="1" u="sng" baseline="30000" dirty="0">
              <a:solidFill>
                <a:schemeClr val="accent2"/>
              </a:solidFill>
            </a:endParaRPr>
          </a:p>
        </p:txBody>
      </p:sp>
      <p:sp>
        <p:nvSpPr>
          <p:cNvPr id="20" name="TextBox 19"/>
          <p:cNvSpPr txBox="1"/>
          <p:nvPr/>
        </p:nvSpPr>
        <p:spPr>
          <a:xfrm>
            <a:off x="4719957" y="1906246"/>
            <a:ext cx="4023358" cy="338554"/>
          </a:xfrm>
          <a:prstGeom prst="rect">
            <a:avLst/>
          </a:prstGeom>
          <a:noFill/>
        </p:spPr>
        <p:txBody>
          <a:bodyPr wrap="square" rtlCol="0">
            <a:spAutoFit/>
          </a:bodyPr>
          <a:lstStyle/>
          <a:p>
            <a:pPr algn="ctr"/>
            <a:r>
              <a:rPr lang="en-US" sz="1600" b="1" dirty="0" smtClean="0">
                <a:solidFill>
                  <a:schemeClr val="accent2"/>
                </a:solidFill>
              </a:rPr>
              <a:t>Takeaways from FFM Experience</a:t>
            </a:r>
            <a:r>
              <a:rPr lang="en-US" sz="1600" b="1" baseline="30000" dirty="0" smtClean="0">
                <a:solidFill>
                  <a:schemeClr val="accent2"/>
                </a:solidFill>
              </a:rPr>
              <a:t>2</a:t>
            </a:r>
            <a:endParaRPr lang="en-US" sz="1600" b="1" baseline="30000" dirty="0">
              <a:solidFill>
                <a:schemeClr val="accent2"/>
              </a:solidFill>
            </a:endParaRPr>
          </a:p>
        </p:txBody>
      </p:sp>
      <p:sp>
        <p:nvSpPr>
          <p:cNvPr id="16" name="TextBox 15"/>
          <p:cNvSpPr txBox="1"/>
          <p:nvPr/>
        </p:nvSpPr>
        <p:spPr>
          <a:xfrm>
            <a:off x="219074" y="6117954"/>
            <a:ext cx="8689341" cy="738664"/>
          </a:xfrm>
          <a:prstGeom prst="rect">
            <a:avLst/>
          </a:prstGeom>
          <a:noFill/>
        </p:spPr>
        <p:txBody>
          <a:bodyPr wrap="square" lIns="0" tIns="0" rIns="0" bIns="0" rtlCol="0">
            <a:spAutoFit/>
          </a:bodyPr>
          <a:lstStyle/>
          <a:p>
            <a:r>
              <a:rPr lang="en-US" sz="800" dirty="0" smtClean="0"/>
              <a:t>*2014 FFM estimate based on FFM/SBE enrollment percentage of total as of April 2014 ASPE figures. This percentage split was then applied to the 6.7M paid enrollees as of October 2014</a:t>
            </a:r>
          </a:p>
          <a:p>
            <a:r>
              <a:rPr lang="en-US" sz="800" dirty="0"/>
              <a:t>**HHS projects 10.3M-11.2M QHP </a:t>
            </a:r>
            <a:r>
              <a:rPr lang="en-US" sz="800" i="1" dirty="0"/>
              <a:t>selections</a:t>
            </a:r>
            <a:r>
              <a:rPr lang="en-US" sz="800" dirty="0"/>
              <a:t> during Open Enrollment 2015</a:t>
            </a:r>
          </a:p>
          <a:p>
            <a:r>
              <a:rPr lang="en-US" sz="800" dirty="0" smtClean="0"/>
              <a:t>Note: FFM = Federally Facilitated Marketplace and SBE = State Based Exchange</a:t>
            </a:r>
          </a:p>
          <a:p>
            <a:r>
              <a:rPr lang="en-US" sz="800" dirty="0" smtClean="0"/>
              <a:t>FFM figure above includes Fed-Run states as well as Fed-Supported (NV,NM,OR) and State-Partnership (AR,DE,IL,IA,MI,NH,WV) states. </a:t>
            </a:r>
          </a:p>
          <a:p>
            <a:r>
              <a:rPr lang="en-US" sz="800" dirty="0" smtClean="0"/>
              <a:t>Source</a:t>
            </a:r>
            <a:r>
              <a:rPr lang="en-US" sz="800" dirty="0"/>
              <a:t>: 1) BCBSA tracking of ASPE releases, UBS analyses, state based exchange websites;  2) ASPE Issue Brief,  </a:t>
            </a:r>
            <a:r>
              <a:rPr lang="en-US" sz="800" dirty="0" smtClean="0"/>
              <a:t>“Health Insurance Marketplace 2015 Open Enrollment Period: January Enrollment Report,” For </a:t>
            </a:r>
            <a:r>
              <a:rPr lang="en-US" sz="800" dirty="0"/>
              <a:t>the period: November 15, 2014 – </a:t>
            </a:r>
            <a:r>
              <a:rPr lang="en-US" sz="800" dirty="0" smtClean="0"/>
              <a:t>January 6, </a:t>
            </a:r>
            <a:r>
              <a:rPr lang="en-US" sz="800" dirty="0"/>
              <a:t>20141</a:t>
            </a:r>
          </a:p>
        </p:txBody>
      </p:sp>
      <p:sp>
        <p:nvSpPr>
          <p:cNvPr id="5" name="TextBox 4"/>
          <p:cNvSpPr txBox="1"/>
          <p:nvPr/>
        </p:nvSpPr>
        <p:spPr>
          <a:xfrm>
            <a:off x="4749801" y="2366734"/>
            <a:ext cx="3993514" cy="3170099"/>
          </a:xfrm>
          <a:prstGeom prst="rect">
            <a:avLst/>
          </a:prstGeom>
          <a:noFill/>
        </p:spPr>
        <p:txBody>
          <a:bodyPr wrap="square" rtlCol="0">
            <a:spAutoFit/>
          </a:bodyPr>
          <a:lstStyle/>
          <a:p>
            <a:r>
              <a:rPr lang="en-US" sz="1600" b="1" dirty="0" smtClean="0"/>
              <a:t>Receiving Federal Subsidies:</a:t>
            </a:r>
          </a:p>
          <a:p>
            <a:pPr marL="4763" indent="-285750">
              <a:buFont typeface="Arial" panose="020B0604020202020204" pitchFamily="34" charset="0"/>
              <a:buChar char="•"/>
            </a:pPr>
            <a:r>
              <a:rPr lang="en-US" sz="1400" dirty="0" smtClean="0"/>
              <a:t>87% of plan selections through 1/16/14</a:t>
            </a:r>
          </a:p>
          <a:p>
            <a:pPr marL="4763" indent="-285750">
              <a:buFont typeface="Arial" panose="020B0604020202020204" pitchFamily="34" charset="0"/>
              <a:buChar char="•"/>
            </a:pPr>
            <a:r>
              <a:rPr lang="en-US" sz="1400" dirty="0" smtClean="0"/>
              <a:t>Versus 85% in 2014</a:t>
            </a:r>
            <a:endParaRPr lang="en-US" sz="1600" dirty="0" smtClean="0"/>
          </a:p>
          <a:p>
            <a:endParaRPr lang="en-US" sz="2000" dirty="0" smtClean="0"/>
          </a:p>
          <a:p>
            <a:r>
              <a:rPr lang="en-US" sz="1600" b="1" dirty="0" smtClean="0"/>
              <a:t>New vs. Renewals – Plan Selection: </a:t>
            </a:r>
          </a:p>
          <a:p>
            <a:pPr marL="4763" indent="-285750">
              <a:buFont typeface="Arial" panose="020B0604020202020204" pitchFamily="34" charset="0"/>
              <a:buChar char="•"/>
            </a:pPr>
            <a:r>
              <a:rPr lang="en-US" sz="1400" dirty="0" smtClean="0"/>
              <a:t>42% (3.2M) new enrollees</a:t>
            </a:r>
          </a:p>
          <a:p>
            <a:pPr marL="285750" indent="-285750">
              <a:buFont typeface="Arial" panose="020B0604020202020204" pitchFamily="34" charset="0"/>
              <a:buChar char="•"/>
            </a:pPr>
            <a:r>
              <a:rPr lang="en-US" sz="1400" spc="-20" dirty="0" smtClean="0"/>
              <a:t>58% (4.5M) re-enrolling (actively or passively)</a:t>
            </a:r>
          </a:p>
          <a:p>
            <a:pPr marL="738187" lvl="1" indent="-285750">
              <a:buFont typeface="Arial" panose="020B0604020202020204" pitchFamily="34" charset="0"/>
              <a:buChar char="•"/>
            </a:pPr>
            <a:r>
              <a:rPr lang="en-US" sz="1400" i="1" dirty="0" smtClean="0"/>
              <a:t>~100K shifted to ESI, Medicaid, etc.</a:t>
            </a:r>
            <a:endParaRPr lang="en-US" sz="1400" i="1" dirty="0"/>
          </a:p>
          <a:p>
            <a:endParaRPr lang="en-US" sz="2000" dirty="0" smtClean="0"/>
          </a:p>
          <a:p>
            <a:r>
              <a:rPr lang="en-US" sz="1600" b="1" dirty="0" smtClean="0"/>
              <a:t>Metallic Selection: </a:t>
            </a:r>
          </a:p>
          <a:p>
            <a:pPr marL="285750" indent="-285750">
              <a:buFont typeface="Arial" panose="020B0604020202020204" pitchFamily="34" charset="0"/>
              <a:buChar char="•"/>
            </a:pPr>
            <a:r>
              <a:rPr lang="en-US" sz="1400" dirty="0" smtClean="0"/>
              <a:t>70% </a:t>
            </a:r>
            <a:r>
              <a:rPr lang="en-US" sz="1400" dirty="0"/>
              <a:t>of enrollees </a:t>
            </a:r>
            <a:r>
              <a:rPr lang="en-US" sz="1400" dirty="0" smtClean="0"/>
              <a:t>in FFM states to-date selected </a:t>
            </a:r>
            <a:r>
              <a:rPr lang="en-US" sz="1400" dirty="0"/>
              <a:t>Silver, </a:t>
            </a:r>
            <a:r>
              <a:rPr lang="en-US" sz="1400" dirty="0" smtClean="0"/>
              <a:t>up from 65% in 2014. </a:t>
            </a:r>
          </a:p>
          <a:p>
            <a:pPr marL="285750" indent="-285750">
              <a:buFont typeface="Arial" panose="020B0604020202020204" pitchFamily="34" charset="0"/>
              <a:buChar char="•"/>
            </a:pPr>
            <a:r>
              <a:rPr lang="en-US" sz="1400" dirty="0" smtClean="0"/>
              <a:t>Other levels +/-2% vs. 2014</a:t>
            </a:r>
            <a:endParaRPr lang="en-US" sz="1400" dirty="0"/>
          </a:p>
        </p:txBody>
      </p:sp>
      <p:sp>
        <p:nvSpPr>
          <p:cNvPr id="19" name="TextBox 18"/>
          <p:cNvSpPr txBox="1"/>
          <p:nvPr/>
        </p:nvSpPr>
        <p:spPr>
          <a:xfrm>
            <a:off x="234244" y="4596481"/>
            <a:ext cx="693058" cy="307777"/>
          </a:xfrm>
          <a:prstGeom prst="rect">
            <a:avLst/>
          </a:prstGeom>
          <a:noFill/>
        </p:spPr>
        <p:txBody>
          <a:bodyPr wrap="square" rIns="0" rtlCol="0">
            <a:spAutoFit/>
          </a:bodyPr>
          <a:lstStyle/>
          <a:p>
            <a:pPr algn="r"/>
            <a:r>
              <a:rPr lang="en-US" sz="1400" i="1" dirty="0" smtClean="0">
                <a:latin typeface="+mj-lt"/>
              </a:rPr>
              <a:t>FFM*:</a:t>
            </a:r>
            <a:endParaRPr lang="en-US" sz="1400" i="1" dirty="0">
              <a:latin typeface="+mj-lt"/>
            </a:endParaRPr>
          </a:p>
        </p:txBody>
      </p:sp>
      <p:sp>
        <p:nvSpPr>
          <p:cNvPr id="21" name="TextBox 20"/>
          <p:cNvSpPr txBox="1"/>
          <p:nvPr/>
        </p:nvSpPr>
        <p:spPr>
          <a:xfrm>
            <a:off x="217897" y="3633158"/>
            <a:ext cx="693058" cy="307777"/>
          </a:xfrm>
          <a:prstGeom prst="rect">
            <a:avLst/>
          </a:prstGeom>
          <a:noFill/>
        </p:spPr>
        <p:txBody>
          <a:bodyPr wrap="square" rIns="0" rtlCol="0">
            <a:spAutoFit/>
          </a:bodyPr>
          <a:lstStyle/>
          <a:p>
            <a:pPr algn="r"/>
            <a:r>
              <a:rPr lang="en-US" sz="1400" i="1" dirty="0" smtClean="0">
                <a:latin typeface="+mj-lt"/>
              </a:rPr>
              <a:t>SBE*:</a:t>
            </a:r>
            <a:endParaRPr lang="en-US" sz="1400" i="1" dirty="0">
              <a:latin typeface="+mj-lt"/>
            </a:endParaRPr>
          </a:p>
        </p:txBody>
      </p:sp>
    </p:spTree>
    <p:extLst>
      <p:ext uri="{BB962C8B-B14F-4D97-AF65-F5344CB8AC3E}">
        <p14:creationId xmlns:p14="http://schemas.microsoft.com/office/powerpoint/2010/main" val="15257635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03" name="Chart 1202"/>
          <p:cNvGraphicFramePr/>
          <p:nvPr>
            <p:extLst>
              <p:ext uri="{D42A27DB-BD31-4B8C-83A1-F6EECF244321}">
                <p14:modId xmlns:p14="http://schemas.microsoft.com/office/powerpoint/2010/main" val="751651034"/>
              </p:ext>
            </p:extLst>
          </p:nvPr>
        </p:nvGraphicFramePr>
        <p:xfrm>
          <a:off x="277091" y="1705227"/>
          <a:ext cx="8617527" cy="4314226"/>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69"/>
          <p:cNvSpPr>
            <a:spLocks noGrp="1" noChangeArrowheads="1"/>
          </p:cNvSpPr>
          <p:nvPr>
            <p:ph type="title"/>
          </p:nvPr>
        </p:nvSpPr>
        <p:spPr/>
        <p:txBody>
          <a:bodyPr/>
          <a:lstStyle/>
          <a:p>
            <a:r>
              <a:rPr lang="en-US" dirty="0" smtClean="0"/>
              <a:t>Average state enrollment up 40% over </a:t>
            </a:r>
            <a:r>
              <a:rPr lang="en-US" dirty="0"/>
              <a:t>2014</a:t>
            </a:r>
            <a:br>
              <a:rPr lang="en-US" dirty="0"/>
            </a:br>
            <a:r>
              <a:rPr lang="en-US" dirty="0" smtClean="0"/>
              <a:t>SBE states </a:t>
            </a:r>
            <a:r>
              <a:rPr lang="en-US" dirty="0"/>
              <a:t>achieving less growth</a:t>
            </a:r>
            <a:endParaRPr lang="en-US" dirty="0" smtClean="0"/>
          </a:p>
        </p:txBody>
      </p:sp>
      <p:sp>
        <p:nvSpPr>
          <p:cNvPr id="1181" name="Rectangle 1180"/>
          <p:cNvSpPr/>
          <p:nvPr/>
        </p:nvSpPr>
        <p:spPr>
          <a:xfrm>
            <a:off x="1017842" y="1830600"/>
            <a:ext cx="7603871" cy="584775"/>
          </a:xfrm>
          <a:prstGeom prst="rect">
            <a:avLst/>
          </a:prstGeom>
        </p:spPr>
        <p:txBody>
          <a:bodyPr wrap="square">
            <a:spAutoFit/>
          </a:bodyPr>
          <a:lstStyle/>
          <a:p>
            <a:pPr algn="ctr">
              <a:defRPr sz="2160" b="1" i="0" u="none" strike="noStrike" kern="1200" baseline="0">
                <a:solidFill>
                  <a:prstClr val="black"/>
                </a:solidFill>
                <a:latin typeface="+mn-lt"/>
                <a:ea typeface="+mn-ea"/>
                <a:cs typeface="+mn-cs"/>
              </a:defRPr>
            </a:pPr>
            <a:r>
              <a:rPr lang="en-US" sz="1600" dirty="0" smtClean="0">
                <a:solidFill>
                  <a:schemeClr val="accent2"/>
                </a:solidFill>
              </a:rPr>
              <a:t>Exchange </a:t>
            </a:r>
            <a:r>
              <a:rPr lang="en-US" sz="1600" dirty="0">
                <a:solidFill>
                  <a:schemeClr val="accent2"/>
                </a:solidFill>
              </a:rPr>
              <a:t>Enrollment </a:t>
            </a:r>
            <a:r>
              <a:rPr lang="en-US" sz="1600" dirty="0" smtClean="0">
                <a:solidFill>
                  <a:schemeClr val="accent2"/>
                </a:solidFill>
              </a:rPr>
              <a:t>Growth</a:t>
            </a:r>
          </a:p>
          <a:p>
            <a:pPr algn="ctr">
              <a:defRPr sz="2160" b="1" i="0" u="none" strike="noStrike" kern="1200" baseline="0">
                <a:solidFill>
                  <a:prstClr val="black"/>
                </a:solidFill>
                <a:latin typeface="+mn-lt"/>
                <a:ea typeface="+mn-ea"/>
                <a:cs typeface="+mn-cs"/>
              </a:defRPr>
            </a:pPr>
            <a:r>
              <a:rPr lang="en-US" sz="1600" dirty="0" smtClean="0">
                <a:solidFill>
                  <a:schemeClr val="accent2"/>
                </a:solidFill>
              </a:rPr>
              <a:t>2014 vs. 2015 through 2/13/2015</a:t>
            </a:r>
            <a:endParaRPr lang="en-US" sz="1600" dirty="0">
              <a:solidFill>
                <a:schemeClr val="accent2"/>
              </a:solidFill>
            </a:endParaRPr>
          </a:p>
        </p:txBody>
      </p:sp>
      <p:sp>
        <p:nvSpPr>
          <p:cNvPr id="1188" name="TextBox 1187"/>
          <p:cNvSpPr txBox="1"/>
          <p:nvPr/>
        </p:nvSpPr>
        <p:spPr>
          <a:xfrm>
            <a:off x="375486" y="6707738"/>
            <a:ext cx="8331808" cy="138499"/>
          </a:xfrm>
          <a:prstGeom prst="rect">
            <a:avLst/>
          </a:prstGeom>
          <a:noFill/>
        </p:spPr>
        <p:txBody>
          <a:bodyPr wrap="square" lIns="0" tIns="0" rIns="0" bIns="0" rtlCol="0">
            <a:spAutoFit/>
          </a:bodyPr>
          <a:lstStyle/>
          <a:p>
            <a:r>
              <a:rPr lang="en-US" sz="900" dirty="0"/>
              <a:t>Source: 1) BCBSA tracking of ASPE releases, UBS analyses, state based exchange </a:t>
            </a:r>
            <a:r>
              <a:rPr lang="en-US" sz="900" dirty="0" smtClean="0"/>
              <a:t>websites</a:t>
            </a:r>
            <a:endParaRPr lang="en-US" sz="900" dirty="0">
              <a:solidFill>
                <a:prstClr val="black"/>
              </a:solidFill>
            </a:endParaRPr>
          </a:p>
        </p:txBody>
      </p:sp>
      <p:cxnSp>
        <p:nvCxnSpPr>
          <p:cNvPr id="1194" name="Straight Connector 1193"/>
          <p:cNvCxnSpPr/>
          <p:nvPr/>
        </p:nvCxnSpPr>
        <p:spPr>
          <a:xfrm>
            <a:off x="810224" y="3598715"/>
            <a:ext cx="7955280" cy="0"/>
          </a:xfrm>
          <a:prstGeom prst="line">
            <a:avLst/>
          </a:prstGeom>
          <a:ln>
            <a:noFill/>
            <a:prstDash val="dash"/>
          </a:ln>
          <a:effectLst/>
        </p:spPr>
        <p:style>
          <a:lnRef idx="2">
            <a:schemeClr val="dk1"/>
          </a:lnRef>
          <a:fillRef idx="0">
            <a:schemeClr val="dk1"/>
          </a:fillRef>
          <a:effectRef idx="1">
            <a:schemeClr val="dk1"/>
          </a:effectRef>
          <a:fontRef idx="minor">
            <a:schemeClr val="tx1"/>
          </a:fontRef>
        </p:style>
      </p:cxnSp>
      <p:cxnSp>
        <p:nvCxnSpPr>
          <p:cNvPr id="1196" name="Straight Connector 1195"/>
          <p:cNvCxnSpPr/>
          <p:nvPr/>
        </p:nvCxnSpPr>
        <p:spPr>
          <a:xfrm>
            <a:off x="823872" y="3664975"/>
            <a:ext cx="7955280" cy="0"/>
          </a:xfrm>
          <a:prstGeom prst="line">
            <a:avLst/>
          </a:prstGeom>
          <a:ln>
            <a:noFill/>
            <a:prstDash val="dash"/>
          </a:ln>
          <a:effectLst/>
        </p:spPr>
        <p:style>
          <a:lnRef idx="2">
            <a:schemeClr val="dk1"/>
          </a:lnRef>
          <a:fillRef idx="0">
            <a:schemeClr val="dk1"/>
          </a:fillRef>
          <a:effectRef idx="1">
            <a:schemeClr val="dk1"/>
          </a:effectRef>
          <a:fontRef idx="minor">
            <a:schemeClr val="tx1"/>
          </a:fontRef>
        </p:style>
      </p:cxnSp>
      <p:sp>
        <p:nvSpPr>
          <p:cNvPr id="1199" name="Rectangle 1198"/>
          <p:cNvSpPr/>
          <p:nvPr/>
        </p:nvSpPr>
        <p:spPr>
          <a:xfrm>
            <a:off x="2143989" y="6056711"/>
            <a:ext cx="274320" cy="27432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2400">
              <a:solidFill>
                <a:schemeClr val="bg1"/>
              </a:solidFill>
            </a:endParaRPr>
          </a:p>
        </p:txBody>
      </p:sp>
      <p:sp>
        <p:nvSpPr>
          <p:cNvPr id="1200" name="TextBox 1199"/>
          <p:cNvSpPr txBox="1"/>
          <p:nvPr/>
        </p:nvSpPr>
        <p:spPr>
          <a:xfrm>
            <a:off x="2428498" y="6055372"/>
            <a:ext cx="1931917" cy="276999"/>
          </a:xfrm>
          <a:prstGeom prst="rect">
            <a:avLst/>
          </a:prstGeom>
          <a:noFill/>
          <a:ln>
            <a:noFill/>
          </a:ln>
        </p:spPr>
        <p:txBody>
          <a:bodyPr wrap="square" rtlCol="0">
            <a:spAutoFit/>
          </a:bodyPr>
          <a:lstStyle/>
          <a:p>
            <a:pPr defTabSz="914400"/>
            <a:r>
              <a:rPr lang="en-US" sz="1200" dirty="0" smtClean="0"/>
              <a:t>State Based Exchange </a:t>
            </a:r>
            <a:endParaRPr lang="en-US" sz="1200" dirty="0"/>
          </a:p>
        </p:txBody>
      </p:sp>
      <p:sp>
        <p:nvSpPr>
          <p:cNvPr id="1201" name="Rectangle 1200"/>
          <p:cNvSpPr/>
          <p:nvPr/>
        </p:nvSpPr>
        <p:spPr>
          <a:xfrm>
            <a:off x="4256882" y="6056711"/>
            <a:ext cx="274320" cy="2743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2400">
              <a:solidFill>
                <a:schemeClr val="bg1"/>
              </a:solidFill>
            </a:endParaRPr>
          </a:p>
        </p:txBody>
      </p:sp>
      <p:sp>
        <p:nvSpPr>
          <p:cNvPr id="1202" name="TextBox 1201"/>
          <p:cNvSpPr txBox="1"/>
          <p:nvPr/>
        </p:nvSpPr>
        <p:spPr>
          <a:xfrm>
            <a:off x="4541390" y="5977553"/>
            <a:ext cx="3042392" cy="461665"/>
          </a:xfrm>
          <a:prstGeom prst="rect">
            <a:avLst/>
          </a:prstGeom>
          <a:noFill/>
          <a:ln>
            <a:noFill/>
          </a:ln>
        </p:spPr>
        <p:txBody>
          <a:bodyPr wrap="square" rtlCol="0">
            <a:spAutoFit/>
          </a:bodyPr>
          <a:lstStyle/>
          <a:p>
            <a:pPr defTabSz="914400"/>
            <a:r>
              <a:rPr lang="en-US" sz="1200" dirty="0" smtClean="0"/>
              <a:t>Federally Facilitated Marketplace </a:t>
            </a:r>
          </a:p>
          <a:p>
            <a:pPr defTabSz="914400"/>
            <a:r>
              <a:rPr lang="en-US" sz="1200" dirty="0" smtClean="0"/>
              <a:t>or State-Partnership</a:t>
            </a:r>
            <a:endParaRPr lang="en-US" sz="1200" dirty="0"/>
          </a:p>
        </p:txBody>
      </p:sp>
      <p:cxnSp>
        <p:nvCxnSpPr>
          <p:cNvPr id="19" name="Straight Connector 18"/>
          <p:cNvCxnSpPr/>
          <p:nvPr/>
        </p:nvCxnSpPr>
        <p:spPr>
          <a:xfrm>
            <a:off x="797657" y="3857638"/>
            <a:ext cx="7981495" cy="0"/>
          </a:xfrm>
          <a:prstGeom prst="line">
            <a:avLst/>
          </a:prstGeom>
          <a:ln w="12700">
            <a:solidFill>
              <a:schemeClr val="tx1"/>
            </a:solidFill>
            <a:prstDash val="dash"/>
          </a:ln>
        </p:spPr>
        <p:style>
          <a:lnRef idx="1">
            <a:schemeClr val="accent6"/>
          </a:lnRef>
          <a:fillRef idx="0">
            <a:schemeClr val="accent6"/>
          </a:fillRef>
          <a:effectRef idx="0">
            <a:schemeClr val="accent6"/>
          </a:effectRef>
          <a:fontRef idx="minor">
            <a:schemeClr val="tx1"/>
          </a:fontRef>
        </p:style>
      </p:cxnSp>
      <p:sp>
        <p:nvSpPr>
          <p:cNvPr id="20" name="TextBox 19"/>
          <p:cNvSpPr txBox="1"/>
          <p:nvPr/>
        </p:nvSpPr>
        <p:spPr>
          <a:xfrm>
            <a:off x="5631030" y="3519084"/>
            <a:ext cx="3076263" cy="338554"/>
          </a:xfrm>
          <a:prstGeom prst="rect">
            <a:avLst/>
          </a:prstGeom>
          <a:noFill/>
        </p:spPr>
        <p:txBody>
          <a:bodyPr wrap="square" rtlCol="0">
            <a:spAutoFit/>
          </a:bodyPr>
          <a:lstStyle/>
          <a:p>
            <a:pPr algn="r" defTabSz="914400"/>
            <a:r>
              <a:rPr lang="en-US" sz="1600" b="1" dirty="0" smtClean="0">
                <a:solidFill>
                  <a:prstClr val="black"/>
                </a:solidFill>
                <a:latin typeface="Arial Narrow" panose="020B0606020202030204" pitchFamily="34" charset="0"/>
              </a:rPr>
              <a:t>National Average: +40%</a:t>
            </a:r>
            <a:endParaRPr lang="en-US" sz="1600" b="1" dirty="0">
              <a:solidFill>
                <a:prstClr val="black"/>
              </a:solidFill>
              <a:latin typeface="Arial Narrow" panose="020B0606020202030204" pitchFamily="34" charset="0"/>
            </a:endParaRPr>
          </a:p>
        </p:txBody>
      </p:sp>
      <p:sp>
        <p:nvSpPr>
          <p:cNvPr id="2" name="TextBox 1"/>
          <p:cNvSpPr txBox="1"/>
          <p:nvPr/>
        </p:nvSpPr>
        <p:spPr>
          <a:xfrm>
            <a:off x="1050862" y="1916884"/>
            <a:ext cx="745393" cy="261610"/>
          </a:xfrm>
          <a:prstGeom prst="rect">
            <a:avLst/>
          </a:prstGeom>
          <a:noFill/>
        </p:spPr>
        <p:txBody>
          <a:bodyPr wrap="square" rtlCol="0">
            <a:spAutoFit/>
          </a:bodyPr>
          <a:lstStyle/>
          <a:p>
            <a:r>
              <a:rPr lang="en-US" sz="1100" i="1" dirty="0" smtClean="0"/>
              <a:t>275%</a:t>
            </a:r>
            <a:endParaRPr lang="en-US" sz="1100" i="1" dirty="0"/>
          </a:p>
        </p:txBody>
      </p:sp>
      <p:cxnSp>
        <p:nvCxnSpPr>
          <p:cNvPr id="5" name="Straight Arrow Connector 4"/>
          <p:cNvCxnSpPr/>
          <p:nvPr/>
        </p:nvCxnSpPr>
        <p:spPr>
          <a:xfrm rot="-1500000" flipH="1">
            <a:off x="936625" y="2149289"/>
            <a:ext cx="178615"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 name="TextBox 2"/>
          <p:cNvSpPr txBox="1"/>
          <p:nvPr/>
        </p:nvSpPr>
        <p:spPr>
          <a:xfrm>
            <a:off x="8001000" y="4320264"/>
            <a:ext cx="857250" cy="553998"/>
          </a:xfrm>
          <a:prstGeom prst="rect">
            <a:avLst/>
          </a:prstGeom>
          <a:solidFill>
            <a:schemeClr val="accent6">
              <a:lumMod val="40000"/>
              <a:lumOff val="60000"/>
              <a:alpha val="64000"/>
            </a:schemeClr>
          </a:solidFill>
          <a:ln w="3175">
            <a:solidFill>
              <a:schemeClr val="accent6"/>
            </a:solidFill>
            <a:prstDash val="dash"/>
          </a:ln>
        </p:spPr>
        <p:txBody>
          <a:bodyPr wrap="square" rtlCol="0">
            <a:spAutoFit/>
          </a:bodyPr>
          <a:lstStyle/>
          <a:p>
            <a:pPr algn="ctr"/>
            <a:r>
              <a:rPr lang="en-US" sz="1000" i="1" dirty="0" smtClean="0"/>
              <a:t>*SBE data may be incomplete</a:t>
            </a:r>
            <a:endParaRPr lang="en-US" sz="1000" i="1" dirty="0"/>
          </a:p>
        </p:txBody>
      </p:sp>
      <p:sp>
        <p:nvSpPr>
          <p:cNvPr id="18" name="TextBox 17"/>
          <p:cNvSpPr txBox="1"/>
          <p:nvPr/>
        </p:nvSpPr>
        <p:spPr>
          <a:xfrm>
            <a:off x="6827814" y="3101240"/>
            <a:ext cx="1879479" cy="461665"/>
          </a:xfrm>
          <a:prstGeom prst="rect">
            <a:avLst/>
          </a:prstGeom>
          <a:noFill/>
        </p:spPr>
        <p:txBody>
          <a:bodyPr wrap="square" rtlCol="0">
            <a:spAutoFit/>
          </a:bodyPr>
          <a:lstStyle/>
          <a:p>
            <a:pPr algn="r" defTabSz="914400"/>
            <a:r>
              <a:rPr lang="en-US" sz="1200" b="1" i="1" dirty="0" smtClean="0">
                <a:solidFill>
                  <a:schemeClr val="tx2">
                    <a:lumMod val="50000"/>
                  </a:schemeClr>
                </a:solidFill>
                <a:latin typeface="Arial Narrow" panose="020B0606020202030204" pitchFamily="34" charset="0"/>
              </a:rPr>
              <a:t>FFE </a:t>
            </a:r>
            <a:r>
              <a:rPr lang="en-US" sz="1200" b="1" i="1" dirty="0" err="1" smtClean="0">
                <a:solidFill>
                  <a:schemeClr val="tx2">
                    <a:lumMod val="50000"/>
                  </a:schemeClr>
                </a:solidFill>
                <a:latin typeface="Arial Narrow" panose="020B0606020202030204" pitchFamily="34" charset="0"/>
              </a:rPr>
              <a:t>Avg</a:t>
            </a:r>
            <a:r>
              <a:rPr lang="en-US" sz="1200" b="1" i="1" dirty="0" smtClean="0">
                <a:solidFill>
                  <a:schemeClr val="tx2">
                    <a:lumMod val="50000"/>
                  </a:schemeClr>
                </a:solidFill>
                <a:latin typeface="Arial Narrow" panose="020B0606020202030204" pitchFamily="34" charset="0"/>
              </a:rPr>
              <a:t>: 43%</a:t>
            </a:r>
          </a:p>
          <a:p>
            <a:pPr algn="r" defTabSz="914400"/>
            <a:r>
              <a:rPr lang="en-US" sz="1200" b="1" i="1" dirty="0" smtClean="0">
                <a:solidFill>
                  <a:schemeClr val="tx2">
                    <a:lumMod val="50000"/>
                  </a:schemeClr>
                </a:solidFill>
                <a:latin typeface="Arial Narrow" panose="020B0606020202030204" pitchFamily="34" charset="0"/>
              </a:rPr>
              <a:t>SBE </a:t>
            </a:r>
            <a:r>
              <a:rPr lang="en-US" sz="1200" b="1" i="1" dirty="0" err="1" smtClean="0">
                <a:solidFill>
                  <a:schemeClr val="tx2">
                    <a:lumMod val="50000"/>
                  </a:schemeClr>
                </a:solidFill>
                <a:latin typeface="Arial Narrow" panose="020B0606020202030204" pitchFamily="34" charset="0"/>
              </a:rPr>
              <a:t>Avg</a:t>
            </a:r>
            <a:r>
              <a:rPr lang="en-US" sz="1200" b="1" i="1" dirty="0" smtClean="0">
                <a:solidFill>
                  <a:schemeClr val="tx2">
                    <a:lumMod val="50000"/>
                  </a:schemeClr>
                </a:solidFill>
                <a:latin typeface="Arial Narrow" panose="020B0606020202030204" pitchFamily="34" charset="0"/>
              </a:rPr>
              <a:t>: 31%</a:t>
            </a:r>
            <a:endParaRPr lang="en-US" sz="1200" b="1" i="1" dirty="0">
              <a:solidFill>
                <a:schemeClr val="tx2">
                  <a:lumMod val="50000"/>
                </a:schemeClr>
              </a:solidFill>
              <a:latin typeface="Arial Narrow" panose="020B0606020202030204" pitchFamily="34" charset="0"/>
            </a:endParaRPr>
          </a:p>
        </p:txBody>
      </p:sp>
      <p:sp>
        <p:nvSpPr>
          <p:cNvPr id="21" name="Wave 20"/>
          <p:cNvSpPr/>
          <p:nvPr/>
        </p:nvSpPr>
        <p:spPr>
          <a:xfrm>
            <a:off x="806893" y="2249772"/>
            <a:ext cx="129309" cy="55418"/>
          </a:xfrm>
          <a:prstGeom prst="wav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a:off x="725798" y="5003813"/>
            <a:ext cx="7981495" cy="0"/>
          </a:xfrm>
          <a:prstGeom prst="line">
            <a:avLst/>
          </a:prstGeom>
          <a:ln w="12700">
            <a:solidFill>
              <a:schemeClr val="tx1"/>
            </a:solidFill>
            <a:prstDash val="dash"/>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178196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310218" y="2038760"/>
            <a:ext cx="4939697" cy="4448822"/>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664203" y="2038760"/>
            <a:ext cx="4585713" cy="4448822"/>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Carriers achieve double-digit premium reductions when leveraging value networks</a:t>
            </a:r>
            <a:endParaRPr lang="en-US" dirty="0"/>
          </a:p>
        </p:txBody>
      </p:sp>
      <p:graphicFrame>
        <p:nvGraphicFramePr>
          <p:cNvPr id="3" name="Chart 2"/>
          <p:cNvGraphicFramePr/>
          <p:nvPr>
            <p:extLst>
              <p:ext uri="{D42A27DB-BD31-4B8C-83A1-F6EECF244321}">
                <p14:modId xmlns:p14="http://schemas.microsoft.com/office/powerpoint/2010/main" val="2676516708"/>
              </p:ext>
            </p:extLst>
          </p:nvPr>
        </p:nvGraphicFramePr>
        <p:xfrm>
          <a:off x="484171" y="2920557"/>
          <a:ext cx="4566307" cy="3190195"/>
        </p:xfrm>
        <a:graphic>
          <a:graphicData uri="http://schemas.openxmlformats.org/drawingml/2006/chart">
            <c:chart xmlns:c="http://schemas.openxmlformats.org/drawingml/2006/chart" xmlns:r="http://schemas.openxmlformats.org/officeDocument/2006/relationships" r:id="rId3"/>
          </a:graphicData>
        </a:graphic>
      </p:graphicFrame>
      <p:sp>
        <p:nvSpPr>
          <p:cNvPr id="4" name="Right Bracket 3"/>
          <p:cNvSpPr/>
          <p:nvPr/>
        </p:nvSpPr>
        <p:spPr>
          <a:xfrm rot="16200000">
            <a:off x="1022651" y="3754942"/>
            <a:ext cx="45719" cy="292100"/>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Right Bracket 6"/>
          <p:cNvSpPr/>
          <p:nvPr/>
        </p:nvSpPr>
        <p:spPr>
          <a:xfrm rot="16200000">
            <a:off x="2212643" y="3495863"/>
            <a:ext cx="45719" cy="292100"/>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Right Bracket 7"/>
          <p:cNvSpPr/>
          <p:nvPr/>
        </p:nvSpPr>
        <p:spPr>
          <a:xfrm rot="16200000">
            <a:off x="3330569" y="3236930"/>
            <a:ext cx="45719" cy="292100"/>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Right Bracket 8"/>
          <p:cNvSpPr/>
          <p:nvPr/>
        </p:nvSpPr>
        <p:spPr>
          <a:xfrm rot="16200000">
            <a:off x="4513251" y="3000564"/>
            <a:ext cx="45719" cy="292100"/>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p:cNvSpPr txBox="1"/>
          <p:nvPr/>
        </p:nvSpPr>
        <p:spPr>
          <a:xfrm>
            <a:off x="832785" y="3607907"/>
            <a:ext cx="435610" cy="215444"/>
          </a:xfrm>
          <a:prstGeom prst="rect">
            <a:avLst/>
          </a:prstGeom>
          <a:noFill/>
        </p:spPr>
        <p:txBody>
          <a:bodyPr wrap="square" lIns="0" tIns="0" rIns="0" bIns="0" rtlCol="0">
            <a:spAutoFit/>
          </a:bodyPr>
          <a:lstStyle/>
          <a:p>
            <a:pPr algn="ctr"/>
            <a:r>
              <a:rPr lang="en-US" sz="1400" b="1" dirty="0" smtClean="0">
                <a:latin typeface="Arial Narrow" panose="020B0606020202030204" pitchFamily="34" charset="0"/>
              </a:rPr>
              <a:t>10%</a:t>
            </a:r>
          </a:p>
        </p:txBody>
      </p:sp>
      <p:sp>
        <p:nvSpPr>
          <p:cNvPr id="11" name="TextBox 10"/>
          <p:cNvSpPr txBox="1"/>
          <p:nvPr/>
        </p:nvSpPr>
        <p:spPr>
          <a:xfrm>
            <a:off x="2017697" y="3403609"/>
            <a:ext cx="435610" cy="215444"/>
          </a:xfrm>
          <a:prstGeom prst="rect">
            <a:avLst/>
          </a:prstGeom>
          <a:noFill/>
        </p:spPr>
        <p:txBody>
          <a:bodyPr wrap="square" lIns="0" tIns="0" rIns="0" bIns="0" rtlCol="0">
            <a:spAutoFit/>
          </a:bodyPr>
          <a:lstStyle/>
          <a:p>
            <a:pPr algn="ctr"/>
            <a:r>
              <a:rPr lang="en-US" sz="1400" b="1" dirty="0" smtClean="0">
                <a:latin typeface="Arial Narrow" panose="020B0606020202030204" pitchFamily="34" charset="0"/>
              </a:rPr>
              <a:t>13%</a:t>
            </a:r>
          </a:p>
        </p:txBody>
      </p:sp>
      <p:sp>
        <p:nvSpPr>
          <p:cNvPr id="12" name="TextBox 11"/>
          <p:cNvSpPr txBox="1"/>
          <p:nvPr/>
        </p:nvSpPr>
        <p:spPr>
          <a:xfrm>
            <a:off x="3135623" y="3144676"/>
            <a:ext cx="435610" cy="215444"/>
          </a:xfrm>
          <a:prstGeom prst="rect">
            <a:avLst/>
          </a:prstGeom>
          <a:noFill/>
        </p:spPr>
        <p:txBody>
          <a:bodyPr wrap="square" lIns="0" tIns="0" rIns="0" bIns="0" rtlCol="0">
            <a:spAutoFit/>
          </a:bodyPr>
          <a:lstStyle/>
          <a:p>
            <a:pPr algn="ctr"/>
            <a:r>
              <a:rPr lang="en-US" sz="1400" b="1" dirty="0" smtClean="0">
                <a:latin typeface="Arial Narrow" panose="020B0606020202030204" pitchFamily="34" charset="0"/>
              </a:rPr>
              <a:t>14%</a:t>
            </a:r>
          </a:p>
        </p:txBody>
      </p:sp>
      <p:sp>
        <p:nvSpPr>
          <p:cNvPr id="13" name="TextBox 12"/>
          <p:cNvSpPr txBox="1"/>
          <p:nvPr/>
        </p:nvSpPr>
        <p:spPr>
          <a:xfrm>
            <a:off x="4318305" y="2908310"/>
            <a:ext cx="435610" cy="215444"/>
          </a:xfrm>
          <a:prstGeom prst="rect">
            <a:avLst/>
          </a:prstGeom>
          <a:noFill/>
        </p:spPr>
        <p:txBody>
          <a:bodyPr wrap="square" lIns="0" tIns="0" rIns="0" bIns="0" rtlCol="0">
            <a:spAutoFit/>
          </a:bodyPr>
          <a:lstStyle/>
          <a:p>
            <a:pPr algn="ctr"/>
            <a:r>
              <a:rPr lang="en-US" sz="1400" b="1" dirty="0" smtClean="0">
                <a:latin typeface="Arial Narrow" panose="020B0606020202030204" pitchFamily="34" charset="0"/>
              </a:rPr>
              <a:t>15%</a:t>
            </a:r>
          </a:p>
        </p:txBody>
      </p:sp>
      <p:sp>
        <p:nvSpPr>
          <p:cNvPr id="14" name="Rectangle 13"/>
          <p:cNvSpPr/>
          <p:nvPr/>
        </p:nvSpPr>
        <p:spPr>
          <a:xfrm>
            <a:off x="484171" y="2023370"/>
            <a:ext cx="4765745" cy="830997"/>
          </a:xfrm>
          <a:prstGeom prst="rect">
            <a:avLst/>
          </a:prstGeom>
        </p:spPr>
        <p:txBody>
          <a:bodyPr wrap="square">
            <a:spAutoFit/>
          </a:bodyPr>
          <a:lstStyle/>
          <a:p>
            <a:pPr algn="ctr"/>
            <a:r>
              <a:rPr lang="en-US" sz="1600" b="1" dirty="0" smtClean="0">
                <a:solidFill>
                  <a:schemeClr val="accent2"/>
                </a:solidFill>
              </a:rPr>
              <a:t>Median Premiums* for Value vs. Broad Networks from the Same Carrier, in Same Region, with Same Product Type</a:t>
            </a:r>
            <a:r>
              <a:rPr lang="en-US" sz="1600" b="1" baseline="30000" dirty="0" smtClean="0">
                <a:solidFill>
                  <a:schemeClr val="accent2"/>
                </a:solidFill>
              </a:rPr>
              <a:t>1</a:t>
            </a:r>
            <a:endParaRPr lang="en-US" sz="1600" b="1" baseline="30000" dirty="0">
              <a:solidFill>
                <a:schemeClr val="accent2"/>
              </a:solidFill>
            </a:endParaRPr>
          </a:p>
        </p:txBody>
      </p:sp>
      <p:sp>
        <p:nvSpPr>
          <p:cNvPr id="16" name="Rectangle 15"/>
          <p:cNvSpPr/>
          <p:nvPr/>
        </p:nvSpPr>
        <p:spPr>
          <a:xfrm>
            <a:off x="822948" y="5557623"/>
            <a:ext cx="463588" cy="230832"/>
          </a:xfrm>
          <a:prstGeom prst="rect">
            <a:avLst/>
          </a:prstGeom>
        </p:spPr>
        <p:txBody>
          <a:bodyPr wrap="none">
            <a:spAutoFit/>
          </a:bodyPr>
          <a:lstStyle/>
          <a:p>
            <a:r>
              <a:rPr lang="en-US" sz="900" dirty="0" smtClean="0"/>
              <a:t>N=94</a:t>
            </a:r>
            <a:endParaRPr lang="en-US" sz="900" dirty="0"/>
          </a:p>
        </p:txBody>
      </p:sp>
      <p:sp>
        <p:nvSpPr>
          <p:cNvPr id="17" name="Rectangle 16"/>
          <p:cNvSpPr/>
          <p:nvPr/>
        </p:nvSpPr>
        <p:spPr>
          <a:xfrm>
            <a:off x="1833538" y="5557623"/>
            <a:ext cx="463588" cy="230832"/>
          </a:xfrm>
          <a:prstGeom prst="rect">
            <a:avLst/>
          </a:prstGeom>
        </p:spPr>
        <p:txBody>
          <a:bodyPr wrap="none">
            <a:spAutoFit/>
          </a:bodyPr>
          <a:lstStyle/>
          <a:p>
            <a:r>
              <a:rPr lang="en-US" sz="900" dirty="0" smtClean="0"/>
              <a:t>N=95</a:t>
            </a:r>
            <a:endParaRPr lang="en-US" sz="900" dirty="0"/>
          </a:p>
        </p:txBody>
      </p:sp>
      <p:sp>
        <p:nvSpPr>
          <p:cNvPr id="18" name="Rectangle 17"/>
          <p:cNvSpPr/>
          <p:nvPr/>
        </p:nvSpPr>
        <p:spPr>
          <a:xfrm>
            <a:off x="2844128" y="5557623"/>
            <a:ext cx="463588" cy="230832"/>
          </a:xfrm>
          <a:prstGeom prst="rect">
            <a:avLst/>
          </a:prstGeom>
        </p:spPr>
        <p:txBody>
          <a:bodyPr wrap="none">
            <a:spAutoFit/>
          </a:bodyPr>
          <a:lstStyle/>
          <a:p>
            <a:r>
              <a:rPr lang="en-US" sz="900" dirty="0" smtClean="0"/>
              <a:t>N=84</a:t>
            </a:r>
            <a:endParaRPr lang="en-US" sz="900" dirty="0"/>
          </a:p>
        </p:txBody>
      </p:sp>
      <p:sp>
        <p:nvSpPr>
          <p:cNvPr id="19" name="Rectangle 18"/>
          <p:cNvSpPr/>
          <p:nvPr/>
        </p:nvSpPr>
        <p:spPr>
          <a:xfrm>
            <a:off x="3854717" y="5557623"/>
            <a:ext cx="463588" cy="230832"/>
          </a:xfrm>
          <a:prstGeom prst="rect">
            <a:avLst/>
          </a:prstGeom>
        </p:spPr>
        <p:txBody>
          <a:bodyPr wrap="none">
            <a:spAutoFit/>
          </a:bodyPr>
          <a:lstStyle/>
          <a:p>
            <a:r>
              <a:rPr lang="en-US" sz="900" dirty="0" smtClean="0"/>
              <a:t>N=40</a:t>
            </a:r>
            <a:endParaRPr lang="en-US" sz="900" dirty="0"/>
          </a:p>
        </p:txBody>
      </p:sp>
      <p:sp>
        <p:nvSpPr>
          <p:cNvPr id="20" name="Rectangle 19"/>
          <p:cNvSpPr/>
          <p:nvPr/>
        </p:nvSpPr>
        <p:spPr>
          <a:xfrm>
            <a:off x="310219" y="6540407"/>
            <a:ext cx="8265456" cy="323165"/>
          </a:xfrm>
          <a:prstGeom prst="rect">
            <a:avLst/>
          </a:prstGeom>
        </p:spPr>
        <p:txBody>
          <a:bodyPr wrap="square" lIns="0" tIns="0">
            <a:spAutoFit/>
          </a:bodyPr>
          <a:lstStyle/>
          <a:p>
            <a:r>
              <a:rPr lang="en-US" sz="900" dirty="0"/>
              <a:t>*Median Premium for a 40-Year Old </a:t>
            </a:r>
          </a:p>
          <a:p>
            <a:pPr lvl="0"/>
            <a:r>
              <a:rPr lang="en-US" sz="900" dirty="0" smtClean="0">
                <a:solidFill>
                  <a:prstClr val="black"/>
                </a:solidFill>
              </a:rPr>
              <a:t>Source: 1) ASPE </a:t>
            </a:r>
            <a:r>
              <a:rPr lang="en-US" sz="900" dirty="0">
                <a:solidFill>
                  <a:prstClr val="black"/>
                </a:solidFill>
              </a:rPr>
              <a:t>computations of CMS Federally-facilitated Marketplace data as of </a:t>
            </a:r>
            <a:r>
              <a:rPr lang="en-US" sz="900" dirty="0" smtClean="0">
                <a:solidFill>
                  <a:prstClr val="black"/>
                </a:solidFill>
              </a:rPr>
              <a:t>5/12/2014; </a:t>
            </a:r>
            <a:r>
              <a:rPr lang="en-US" sz="900" dirty="0" smtClean="0">
                <a:solidFill>
                  <a:schemeClr val="accent6"/>
                </a:solidFill>
              </a:rPr>
              <a:t>2) McKinsey Analysis as of 10/22/2014</a:t>
            </a:r>
            <a:endParaRPr lang="en-US" sz="900" dirty="0">
              <a:solidFill>
                <a:schemeClr val="accent6"/>
              </a:solidFill>
            </a:endParaRPr>
          </a:p>
        </p:txBody>
      </p:sp>
      <p:sp>
        <p:nvSpPr>
          <p:cNvPr id="10" name="TextBox 9"/>
          <p:cNvSpPr txBox="1"/>
          <p:nvPr/>
        </p:nvSpPr>
        <p:spPr>
          <a:xfrm>
            <a:off x="5589148" y="5389076"/>
            <a:ext cx="2986528" cy="784830"/>
          </a:xfrm>
          <a:prstGeom prst="rect">
            <a:avLst/>
          </a:prstGeom>
          <a:noFill/>
        </p:spPr>
        <p:txBody>
          <a:bodyPr wrap="square" lIns="0" tIns="0" rtlCol="0">
            <a:spAutoFit/>
          </a:bodyPr>
          <a:lstStyle/>
          <a:p>
            <a:pPr algn="ctr"/>
            <a:r>
              <a:rPr lang="en-US" sz="1600" b="1" i="1" dirty="0" smtClean="0">
                <a:solidFill>
                  <a:schemeClr val="accent3"/>
                </a:solidFill>
              </a:rPr>
              <a:t>Price spread increases significantly when there are 10+ hospitals</a:t>
            </a:r>
          </a:p>
        </p:txBody>
      </p:sp>
      <p:graphicFrame>
        <p:nvGraphicFramePr>
          <p:cNvPr id="15" name="Chart 14"/>
          <p:cNvGraphicFramePr/>
          <p:nvPr>
            <p:extLst>
              <p:ext uri="{D42A27DB-BD31-4B8C-83A1-F6EECF244321}">
                <p14:modId xmlns:p14="http://schemas.microsoft.com/office/powerpoint/2010/main" val="1522422154"/>
              </p:ext>
            </p:extLst>
          </p:nvPr>
        </p:nvGraphicFramePr>
        <p:xfrm>
          <a:off x="5594789" y="3016032"/>
          <a:ext cx="3334899" cy="2291525"/>
        </p:xfrm>
        <a:graphic>
          <a:graphicData uri="http://schemas.openxmlformats.org/drawingml/2006/chart">
            <c:chart xmlns:c="http://schemas.openxmlformats.org/drawingml/2006/chart" xmlns:r="http://schemas.openxmlformats.org/officeDocument/2006/relationships" r:id="rId4"/>
          </a:graphicData>
        </a:graphic>
      </p:graphicFrame>
      <p:sp>
        <p:nvSpPr>
          <p:cNvPr id="30" name="Rectangle 29"/>
          <p:cNvSpPr/>
          <p:nvPr/>
        </p:nvSpPr>
        <p:spPr>
          <a:xfrm>
            <a:off x="5411859" y="2023370"/>
            <a:ext cx="3517829" cy="1077218"/>
          </a:xfrm>
          <a:prstGeom prst="rect">
            <a:avLst/>
          </a:prstGeom>
        </p:spPr>
        <p:txBody>
          <a:bodyPr wrap="square">
            <a:spAutoFit/>
          </a:bodyPr>
          <a:lstStyle/>
          <a:p>
            <a:pPr algn="ctr"/>
            <a:r>
              <a:rPr lang="en-US" sz="1600" b="1" dirty="0" smtClean="0">
                <a:solidFill>
                  <a:schemeClr val="accent2"/>
                </a:solidFill>
              </a:rPr>
              <a:t>Price Spread of Lowest Cost Silver Plans in Regions with </a:t>
            </a:r>
          </a:p>
          <a:p>
            <a:pPr algn="ctr"/>
            <a:r>
              <a:rPr lang="en-US" sz="1600" b="1" dirty="0" smtClean="0">
                <a:solidFill>
                  <a:schemeClr val="accent2"/>
                </a:solidFill>
              </a:rPr>
              <a:t>3 or More Competitors, by Number of Hospitals in Region</a:t>
            </a:r>
            <a:endParaRPr lang="en-US" sz="1600" b="1" baseline="30000" dirty="0">
              <a:solidFill>
                <a:schemeClr val="accent2"/>
              </a:solidFill>
            </a:endParaRPr>
          </a:p>
        </p:txBody>
      </p:sp>
      <p:sp>
        <p:nvSpPr>
          <p:cNvPr id="6" name="Rectangle 5"/>
          <p:cNvSpPr/>
          <p:nvPr/>
        </p:nvSpPr>
        <p:spPr>
          <a:xfrm>
            <a:off x="5991367" y="4558351"/>
            <a:ext cx="2938321" cy="545911"/>
          </a:xfrm>
          <a:prstGeom prst="rect">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26694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1"/>
          </p:nvPr>
        </p:nvSpPr>
        <p:spPr/>
        <p:txBody>
          <a:bodyPr/>
          <a:lstStyle/>
          <a:p>
            <a:pPr lvl="0"/>
            <a:r>
              <a:rPr lang="en-US" sz="2400" dirty="0" smtClean="0"/>
              <a:t>Competitive positioning</a:t>
            </a:r>
          </a:p>
          <a:p>
            <a:pPr lvl="0"/>
            <a:r>
              <a:rPr lang="en-US" sz="2400" dirty="0" smtClean="0"/>
              <a:t>Legal/regulatory </a:t>
            </a:r>
            <a:r>
              <a:rPr lang="en-US" sz="2400" dirty="0"/>
              <a:t>compliance; </a:t>
            </a:r>
            <a:r>
              <a:rPr lang="en-US" sz="2400" dirty="0" smtClean="0"/>
              <a:t>accreditation</a:t>
            </a:r>
          </a:p>
          <a:p>
            <a:pPr lvl="0"/>
            <a:r>
              <a:rPr lang="en-US" sz="2400" dirty="0" smtClean="0"/>
              <a:t>Consumer needs and preferences</a:t>
            </a:r>
          </a:p>
          <a:p>
            <a:pPr lvl="1"/>
            <a:r>
              <a:rPr lang="en-US" sz="2200" dirty="0" smtClean="0"/>
              <a:t>Value (cost/quality)</a:t>
            </a:r>
          </a:p>
          <a:p>
            <a:pPr lvl="1"/>
            <a:r>
              <a:rPr lang="en-US" sz="2200" dirty="0" smtClean="0"/>
              <a:t>Access </a:t>
            </a:r>
          </a:p>
          <a:p>
            <a:pPr lvl="2"/>
            <a:r>
              <a:rPr lang="en-US" sz="2000" dirty="0" smtClean="0"/>
              <a:t>Geographic and demographic considerations</a:t>
            </a:r>
          </a:p>
          <a:p>
            <a:pPr lvl="2"/>
            <a:r>
              <a:rPr lang="en-US" sz="2000" smtClean="0"/>
              <a:t>Provider selection</a:t>
            </a:r>
            <a:endParaRPr lang="en-US" sz="2200" dirty="0" smtClean="0"/>
          </a:p>
          <a:p>
            <a:endParaRPr lang="en-US" sz="2400" dirty="0"/>
          </a:p>
        </p:txBody>
      </p:sp>
      <p:sp>
        <p:nvSpPr>
          <p:cNvPr id="3" name="Title 2"/>
          <p:cNvSpPr>
            <a:spLocks noGrp="1"/>
          </p:cNvSpPr>
          <p:nvPr>
            <p:ph type="title"/>
          </p:nvPr>
        </p:nvSpPr>
        <p:spPr/>
        <p:txBody>
          <a:bodyPr/>
          <a:lstStyle/>
          <a:p>
            <a:r>
              <a:rPr lang="en-US" sz="2800" dirty="0" smtClean="0"/>
              <a:t>Network/Product Design Considerations</a:t>
            </a:r>
            <a:endParaRPr lang="en-US" sz="2800" dirty="0"/>
          </a:p>
        </p:txBody>
      </p:sp>
    </p:spTree>
    <p:extLst>
      <p:ext uri="{BB962C8B-B14F-4D97-AF65-F5344CB8AC3E}">
        <p14:creationId xmlns:p14="http://schemas.microsoft.com/office/powerpoint/2010/main" val="27728498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541" y="878603"/>
            <a:ext cx="8229600" cy="492997"/>
          </a:xfrm>
        </p:spPr>
        <p:txBody>
          <a:bodyPr/>
          <a:lstStyle/>
          <a:p>
            <a:r>
              <a:rPr lang="en-US" dirty="0" smtClean="0"/>
              <a:t>Consumer Research on Network Design*</a:t>
            </a:r>
            <a:br>
              <a:rPr lang="en-US" dirty="0" smtClean="0"/>
            </a:br>
            <a:r>
              <a:rPr lang="en-US" sz="1600" b="1" dirty="0"/>
              <a:t/>
            </a:r>
            <a:br>
              <a:rPr lang="en-US" sz="1600" b="1" dirty="0"/>
            </a:br>
            <a:endParaRPr lang="en-US" sz="1600" dirty="0"/>
          </a:p>
        </p:txBody>
      </p:sp>
      <p:sp>
        <p:nvSpPr>
          <p:cNvPr id="4" name="TextBox 3"/>
          <p:cNvSpPr txBox="1"/>
          <p:nvPr/>
        </p:nvSpPr>
        <p:spPr>
          <a:xfrm>
            <a:off x="437536" y="1233742"/>
            <a:ext cx="8162621" cy="5463034"/>
          </a:xfrm>
          <a:prstGeom prst="rect">
            <a:avLst/>
          </a:prstGeom>
          <a:noFill/>
        </p:spPr>
        <p:txBody>
          <a:bodyPr wrap="square" lIns="0" tIns="0" rtlCol="0">
            <a:spAutoFit/>
          </a:bodyPr>
          <a:lstStyle/>
          <a:p>
            <a:pPr lvl="0"/>
            <a:r>
              <a:rPr lang="en-US" sz="2000" b="1" dirty="0" smtClean="0">
                <a:solidFill>
                  <a:schemeClr val="accent1">
                    <a:lumMod val="75000"/>
                  </a:schemeClr>
                </a:solidFill>
              </a:rPr>
              <a:t>What </a:t>
            </a:r>
            <a:r>
              <a:rPr lang="en-US" sz="2000" b="1" dirty="0">
                <a:solidFill>
                  <a:schemeClr val="accent1">
                    <a:lumMod val="75000"/>
                  </a:schemeClr>
                </a:solidFill>
              </a:rPr>
              <a:t>are consumer preferences toward various emerging value network models? </a:t>
            </a:r>
            <a:endParaRPr lang="en-US" sz="2000" dirty="0"/>
          </a:p>
          <a:p>
            <a:pPr marL="171450" indent="-171450">
              <a:buFont typeface="Arial" panose="020B0604020202020204" pitchFamily="34" charset="0"/>
              <a:buChar char="•"/>
            </a:pPr>
            <a:r>
              <a:rPr lang="en-US" sz="2000" dirty="0" smtClean="0"/>
              <a:t>“Choice-Based” approach was used to measure consumer preferences  </a:t>
            </a:r>
          </a:p>
          <a:p>
            <a:pPr marL="628650" lvl="1" indent="-171450">
              <a:buFont typeface="Arial" panose="020B0604020202020204" pitchFamily="34" charset="0"/>
              <a:buChar char="•"/>
            </a:pPr>
            <a:r>
              <a:rPr lang="en-US" sz="2000" dirty="0" smtClean="0"/>
              <a:t>Consumers select from a series of dual choice options</a:t>
            </a:r>
          </a:p>
          <a:p>
            <a:pPr marL="628650" lvl="1" indent="-171450">
              <a:buFont typeface="Arial" panose="020B0604020202020204" pitchFamily="34" charset="0"/>
              <a:buChar char="•"/>
            </a:pPr>
            <a:r>
              <a:rPr lang="en-US" sz="2000" dirty="0" smtClean="0"/>
              <a:t>Based on choice, can determine preferences for the price, network, and service features</a:t>
            </a:r>
          </a:p>
          <a:p>
            <a:pPr marL="171450" indent="-171450">
              <a:spcAft>
                <a:spcPts val="600"/>
              </a:spcAft>
              <a:buFont typeface="Arial" panose="020B0604020202020204" pitchFamily="34" charset="0"/>
              <a:buChar char="•"/>
            </a:pPr>
            <a:r>
              <a:rPr lang="en-US" sz="2000" dirty="0" smtClean="0"/>
              <a:t>This approach has the following advantages:</a:t>
            </a:r>
          </a:p>
          <a:p>
            <a:pPr marL="628650" lvl="1" indent="-171450">
              <a:spcAft>
                <a:spcPts val="600"/>
              </a:spcAft>
              <a:buFont typeface="Arial" panose="020B0604020202020204" pitchFamily="34" charset="0"/>
              <a:buChar char="•"/>
            </a:pPr>
            <a:r>
              <a:rPr lang="en-US" sz="2000" dirty="0" smtClean="0"/>
              <a:t>Consumers  actually choose rather than rate items so preference is measured in terms of market-like decision-making</a:t>
            </a:r>
          </a:p>
          <a:p>
            <a:pPr marL="628650" lvl="1" indent="-171450">
              <a:spcAft>
                <a:spcPts val="600"/>
              </a:spcAft>
              <a:buFont typeface="Arial" panose="020B0604020202020204" pitchFamily="34" charset="0"/>
              <a:buChar char="•"/>
            </a:pPr>
            <a:r>
              <a:rPr lang="en-US" sz="2000" dirty="0"/>
              <a:t>M</a:t>
            </a:r>
            <a:r>
              <a:rPr lang="en-US" sz="2000" dirty="0" smtClean="0"/>
              <a:t>easure consumer preference for various features by requiring  trade-off features, i.e. price and  access, similar to market-place choices</a:t>
            </a:r>
          </a:p>
          <a:p>
            <a:pPr marL="628650" lvl="1" indent="-171450">
              <a:spcAft>
                <a:spcPts val="600"/>
              </a:spcAft>
              <a:buFont typeface="Arial" panose="020B0604020202020204" pitchFamily="34" charset="0"/>
              <a:buChar char="•"/>
            </a:pPr>
            <a:r>
              <a:rPr lang="en-US" sz="2000" dirty="0" smtClean="0"/>
              <a:t>Models expected consumer behaviors under different market scenarios</a:t>
            </a:r>
            <a:endParaRPr lang="en-US" sz="2000" dirty="0"/>
          </a:p>
          <a:p>
            <a:pPr>
              <a:spcAft>
                <a:spcPts val="600"/>
              </a:spcAft>
            </a:pPr>
            <a:r>
              <a:rPr lang="en-US" sz="2000" dirty="0" smtClean="0"/>
              <a:t>*</a:t>
            </a:r>
            <a:r>
              <a:rPr lang="en-US" sz="1200" b="1" dirty="0" smtClean="0"/>
              <a:t>National </a:t>
            </a:r>
            <a:r>
              <a:rPr lang="en-US" sz="1200" b="1" dirty="0"/>
              <a:t>survey of nearly 1800 commercially insured consumers </a:t>
            </a:r>
            <a:r>
              <a:rPr lang="en-US" sz="1200" b="1" dirty="0" smtClean="0"/>
              <a:t>including oversample of direct and  </a:t>
            </a:r>
            <a:r>
              <a:rPr lang="en-US" sz="1200" b="1" dirty="0"/>
              <a:t>Exchange </a:t>
            </a:r>
            <a:r>
              <a:rPr lang="en-US" sz="1200" b="1" dirty="0" smtClean="0"/>
              <a:t>customers</a:t>
            </a:r>
            <a:endParaRPr lang="en-US" sz="1200" dirty="0" smtClean="0"/>
          </a:p>
        </p:txBody>
      </p:sp>
    </p:spTree>
    <p:extLst>
      <p:ext uri="{BB962C8B-B14F-4D97-AF65-F5344CB8AC3E}">
        <p14:creationId xmlns:p14="http://schemas.microsoft.com/office/powerpoint/2010/main" val="3228806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7" y="852435"/>
            <a:ext cx="8229600" cy="687387"/>
          </a:xfrm>
        </p:spPr>
        <p:txBody>
          <a:bodyPr/>
          <a:lstStyle/>
          <a:p>
            <a:r>
              <a:rPr lang="en-US" dirty="0" smtClean="0"/>
              <a:t>Key Findings – Consumer Network Research</a:t>
            </a:r>
            <a:endParaRPr lang="en-US" dirty="0"/>
          </a:p>
        </p:txBody>
      </p:sp>
      <p:sp>
        <p:nvSpPr>
          <p:cNvPr id="3" name="TextBox 2"/>
          <p:cNvSpPr txBox="1"/>
          <p:nvPr/>
        </p:nvSpPr>
        <p:spPr>
          <a:xfrm>
            <a:off x="457192" y="2086223"/>
            <a:ext cx="8229601" cy="4755148"/>
          </a:xfrm>
          <a:prstGeom prst="rect">
            <a:avLst/>
          </a:prstGeom>
          <a:noFill/>
        </p:spPr>
        <p:txBody>
          <a:bodyPr wrap="square" lIns="0" tIns="0" rtlCol="0">
            <a:spAutoFit/>
          </a:bodyPr>
          <a:lstStyle/>
          <a:p>
            <a:pPr marL="285750" indent="-285750">
              <a:spcBef>
                <a:spcPts val="600"/>
              </a:spcBef>
              <a:buClr>
                <a:srgbClr val="C2DBE8">
                  <a:lumMod val="50000"/>
                </a:srgbClr>
              </a:buClr>
              <a:buFont typeface="Arial" panose="020B0604020202020204" pitchFamily="34" charset="0"/>
              <a:buChar char="•"/>
            </a:pPr>
            <a:r>
              <a:rPr lang="en-US" b="1" dirty="0">
                <a:solidFill>
                  <a:srgbClr val="C2DBE8">
                    <a:lumMod val="50000"/>
                  </a:srgbClr>
                </a:solidFill>
              </a:rPr>
              <a:t>Cost—particularly OOP cost—is the most important factor in consumer </a:t>
            </a:r>
            <a:r>
              <a:rPr lang="en-US" b="1" dirty="0" smtClean="0">
                <a:solidFill>
                  <a:srgbClr val="C2DBE8">
                    <a:lumMod val="50000"/>
                  </a:srgbClr>
                </a:solidFill>
              </a:rPr>
              <a:t>decision-making</a:t>
            </a:r>
            <a:r>
              <a:rPr lang="en-US" dirty="0" smtClean="0">
                <a:solidFill>
                  <a:srgbClr val="C2DBE8">
                    <a:lumMod val="50000"/>
                  </a:srgbClr>
                </a:solidFill>
              </a:rPr>
              <a:t> </a:t>
            </a:r>
          </a:p>
          <a:p>
            <a:pPr marL="742950" lvl="1" indent="-285750">
              <a:spcBef>
                <a:spcPts val="600"/>
              </a:spcBef>
              <a:buClr>
                <a:srgbClr val="C2DBE8">
                  <a:lumMod val="50000"/>
                </a:srgbClr>
              </a:buClr>
              <a:buFont typeface="Arial" panose="020B0604020202020204" pitchFamily="34" charset="0"/>
              <a:buChar char="•"/>
            </a:pPr>
            <a:r>
              <a:rPr lang="en-US" dirty="0">
                <a:solidFill>
                  <a:prstClr val="black"/>
                </a:solidFill>
              </a:rPr>
              <a:t>T</a:t>
            </a:r>
            <a:r>
              <a:rPr lang="en-US" dirty="0" smtClean="0">
                <a:solidFill>
                  <a:prstClr val="black"/>
                </a:solidFill>
              </a:rPr>
              <a:t>hree </a:t>
            </a:r>
            <a:r>
              <a:rPr lang="en-US" dirty="0">
                <a:solidFill>
                  <a:prstClr val="black"/>
                </a:solidFill>
              </a:rPr>
              <a:t>out of four consumers are willing to trade-off some network choice to get lower premiums </a:t>
            </a:r>
            <a:r>
              <a:rPr lang="en-US" dirty="0" smtClean="0">
                <a:solidFill>
                  <a:prstClr val="black"/>
                </a:solidFill>
              </a:rPr>
              <a:t>and </a:t>
            </a:r>
            <a:r>
              <a:rPr lang="en-US" dirty="0">
                <a:solidFill>
                  <a:prstClr val="black"/>
                </a:solidFill>
              </a:rPr>
              <a:t>lower OOP </a:t>
            </a:r>
            <a:r>
              <a:rPr lang="en-US" dirty="0" smtClean="0">
                <a:solidFill>
                  <a:prstClr val="black"/>
                </a:solidFill>
              </a:rPr>
              <a:t>expenses</a:t>
            </a:r>
          </a:p>
          <a:p>
            <a:pPr marL="742950" lvl="1" indent="-285750">
              <a:spcBef>
                <a:spcPts val="600"/>
              </a:spcBef>
              <a:buClr>
                <a:srgbClr val="C2DBE8">
                  <a:lumMod val="50000"/>
                </a:srgbClr>
              </a:buClr>
              <a:buFont typeface="Arial" panose="020B0604020202020204" pitchFamily="34" charset="0"/>
              <a:buChar char="•"/>
            </a:pPr>
            <a:r>
              <a:rPr lang="en-US" dirty="0"/>
              <a:t>Value networks become more attractive than broad when the premium is discounted around 10% and out of pocket savings is around $</a:t>
            </a:r>
            <a:r>
              <a:rPr lang="en-US" dirty="0" smtClean="0"/>
              <a:t>1000</a:t>
            </a:r>
          </a:p>
          <a:p>
            <a:pPr lvl="1">
              <a:spcBef>
                <a:spcPts val="600"/>
              </a:spcBef>
              <a:buClr>
                <a:srgbClr val="C2DBE8">
                  <a:lumMod val="50000"/>
                </a:srgbClr>
              </a:buClr>
            </a:pPr>
            <a:endParaRPr lang="en-US" dirty="0"/>
          </a:p>
          <a:p>
            <a:pPr marL="285750" indent="-285750">
              <a:spcBef>
                <a:spcPts val="600"/>
              </a:spcBef>
              <a:buClr>
                <a:srgbClr val="C2DBE8">
                  <a:lumMod val="50000"/>
                </a:srgbClr>
              </a:buClr>
              <a:buFont typeface="Arial" panose="020B0604020202020204" pitchFamily="34" charset="0"/>
              <a:buChar char="•"/>
            </a:pPr>
            <a:r>
              <a:rPr lang="en-US" b="1" dirty="0" smtClean="0">
                <a:solidFill>
                  <a:srgbClr val="C2DBE8">
                    <a:lumMod val="50000"/>
                  </a:srgbClr>
                </a:solidFill>
              </a:rPr>
              <a:t>Most </a:t>
            </a:r>
            <a:r>
              <a:rPr lang="en-US" b="1" dirty="0">
                <a:solidFill>
                  <a:srgbClr val="C2DBE8">
                    <a:lumMod val="50000"/>
                  </a:srgbClr>
                </a:solidFill>
              </a:rPr>
              <a:t>consumers view access as being able to see the </a:t>
            </a:r>
            <a:r>
              <a:rPr lang="en-US" b="1" u="sng" dirty="0">
                <a:solidFill>
                  <a:srgbClr val="C2DBE8">
                    <a:lumMod val="50000"/>
                  </a:srgbClr>
                </a:solidFill>
              </a:rPr>
              <a:t>doctor</a:t>
            </a:r>
            <a:r>
              <a:rPr lang="en-US" b="1" dirty="0">
                <a:solidFill>
                  <a:srgbClr val="C2DBE8">
                    <a:lumMod val="50000"/>
                  </a:srgbClr>
                </a:solidFill>
              </a:rPr>
              <a:t> they want </a:t>
            </a:r>
            <a:r>
              <a:rPr lang="en-US" dirty="0">
                <a:solidFill>
                  <a:prstClr val="black"/>
                </a:solidFill>
              </a:rPr>
              <a:t>—hospital choice is less </a:t>
            </a:r>
            <a:r>
              <a:rPr lang="en-US" dirty="0" smtClean="0">
                <a:solidFill>
                  <a:prstClr val="black"/>
                </a:solidFill>
              </a:rPr>
              <a:t>important</a:t>
            </a:r>
          </a:p>
          <a:p>
            <a:pPr marL="742950" lvl="1" indent="-285750">
              <a:spcBef>
                <a:spcPts val="600"/>
              </a:spcBef>
              <a:buClr>
                <a:srgbClr val="C2DBE8">
                  <a:lumMod val="50000"/>
                </a:srgbClr>
              </a:buClr>
              <a:buFont typeface="Arial" panose="020B0604020202020204" pitchFamily="34" charset="0"/>
              <a:buChar char="•"/>
            </a:pPr>
            <a:r>
              <a:rPr lang="en-US" dirty="0"/>
              <a:t>The relative importance of doctor choice in selecting health coverage is three times greater than that of hospital </a:t>
            </a:r>
            <a:r>
              <a:rPr lang="en-US" dirty="0" smtClean="0"/>
              <a:t>choice</a:t>
            </a:r>
            <a:r>
              <a:rPr lang="en-US" dirty="0" smtClean="0">
                <a:solidFill>
                  <a:prstClr val="black"/>
                </a:solidFill>
              </a:rPr>
              <a:t>  </a:t>
            </a:r>
          </a:p>
          <a:p>
            <a:pPr marL="742950" lvl="1" indent="-285750">
              <a:spcBef>
                <a:spcPts val="600"/>
              </a:spcBef>
              <a:buClr>
                <a:srgbClr val="C2DBE8">
                  <a:lumMod val="50000"/>
                </a:srgbClr>
              </a:buClr>
              <a:buFont typeface="Arial" panose="020B0604020202020204" pitchFamily="34" charset="0"/>
              <a:buChar char="•"/>
            </a:pPr>
            <a:r>
              <a:rPr lang="en-US" dirty="0" smtClean="0"/>
              <a:t>Preference </a:t>
            </a:r>
            <a:r>
              <a:rPr lang="en-US" dirty="0"/>
              <a:t>for value networks increases slightly by offering </a:t>
            </a:r>
            <a:r>
              <a:rPr lang="en-US" dirty="0" smtClean="0"/>
              <a:t>tailored networks that enhance </a:t>
            </a:r>
            <a:r>
              <a:rPr lang="en-US" dirty="0"/>
              <a:t>PCP </a:t>
            </a:r>
            <a:r>
              <a:rPr lang="en-US" dirty="0" smtClean="0"/>
              <a:t>choice</a:t>
            </a:r>
          </a:p>
          <a:p>
            <a:pPr marL="742950" lvl="1" indent="-285750">
              <a:spcBef>
                <a:spcPts val="600"/>
              </a:spcBef>
              <a:buClr>
                <a:srgbClr val="C2DBE8">
                  <a:lumMod val="50000"/>
                </a:srgbClr>
              </a:buClr>
              <a:buFont typeface="Arial" panose="020B0604020202020204" pitchFamily="34" charset="0"/>
              <a:buChar char="•"/>
            </a:pPr>
            <a:endParaRPr lang="en-US" sz="1600" dirty="0"/>
          </a:p>
          <a:p>
            <a:pPr marL="285750" indent="-285750">
              <a:spcBef>
                <a:spcPts val="600"/>
              </a:spcBef>
              <a:buClr>
                <a:srgbClr val="C2DBE8">
                  <a:lumMod val="50000"/>
                </a:srgbClr>
              </a:buClr>
              <a:buFont typeface="Arial" panose="020B0604020202020204" pitchFamily="34" charset="0"/>
              <a:buChar char="•"/>
            </a:pPr>
            <a:endParaRPr lang="en-US" sz="1600" dirty="0">
              <a:solidFill>
                <a:prstClr val="black"/>
              </a:solidFill>
            </a:endParaRPr>
          </a:p>
        </p:txBody>
      </p:sp>
      <p:sp>
        <p:nvSpPr>
          <p:cNvPr id="4" name="TextBox 3"/>
          <p:cNvSpPr txBox="1"/>
          <p:nvPr/>
        </p:nvSpPr>
        <p:spPr>
          <a:xfrm>
            <a:off x="457194" y="1239740"/>
            <a:ext cx="8229601" cy="600164"/>
          </a:xfrm>
          <a:prstGeom prst="rect">
            <a:avLst/>
          </a:prstGeom>
          <a:noFill/>
        </p:spPr>
        <p:txBody>
          <a:bodyPr wrap="square" lIns="0" tIns="0" rtlCol="0">
            <a:spAutoFit/>
          </a:bodyPr>
          <a:lstStyle/>
          <a:p>
            <a:r>
              <a:rPr lang="en-US" b="1" i="1" dirty="0">
                <a:solidFill>
                  <a:prstClr val="black"/>
                </a:solidFill>
              </a:rPr>
              <a:t>Main Takeaway: Most Consumers will trade-off broad choice to obtain lower cost</a:t>
            </a:r>
          </a:p>
        </p:txBody>
      </p:sp>
    </p:spTree>
    <p:extLst>
      <p:ext uri="{BB962C8B-B14F-4D97-AF65-F5344CB8AC3E}">
        <p14:creationId xmlns:p14="http://schemas.microsoft.com/office/powerpoint/2010/main" val="2891656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3"/>
          </p:nvPr>
        </p:nvSpPr>
        <p:spPr bwMode="gray">
          <a:xfrm>
            <a:off x="457200" y="1538064"/>
            <a:ext cx="8229600" cy="457200"/>
          </a:xfrm>
        </p:spPr>
        <p:txBody>
          <a:bodyPr/>
          <a:lstStyle/>
          <a:p>
            <a:r>
              <a:rPr lang="en-US" dirty="0" smtClean="0"/>
              <a:t>Leveraging BCBS information and resources to </a:t>
            </a:r>
            <a:r>
              <a:rPr lang="en-US" dirty="0"/>
              <a:t>power user-friendly transparency </a:t>
            </a:r>
            <a:r>
              <a:rPr lang="en-US" dirty="0" smtClean="0"/>
              <a:t>tools that </a:t>
            </a:r>
            <a:r>
              <a:rPr lang="en-US" dirty="0"/>
              <a:t>ensure member access to </a:t>
            </a:r>
            <a:r>
              <a:rPr lang="en-US" dirty="0" smtClean="0"/>
              <a:t>meaningful cost and quality </a:t>
            </a:r>
            <a:r>
              <a:rPr lang="en-US" dirty="0"/>
              <a:t>information</a:t>
            </a:r>
          </a:p>
          <a:p>
            <a:endParaRPr lang="en-US" dirty="0" smtClean="0"/>
          </a:p>
          <a:p>
            <a:endParaRPr lang="en-US" dirty="0"/>
          </a:p>
        </p:txBody>
      </p:sp>
      <p:sp>
        <p:nvSpPr>
          <p:cNvPr id="5" name="Title 4"/>
          <p:cNvSpPr>
            <a:spLocks noGrp="1"/>
          </p:cNvSpPr>
          <p:nvPr>
            <p:ph type="title"/>
          </p:nvPr>
        </p:nvSpPr>
        <p:spPr bwMode="gray"/>
        <p:txBody>
          <a:bodyPr lIns="0" tIns="0"/>
          <a:lstStyle/>
          <a:p>
            <a:r>
              <a:rPr lang="en-US" sz="2000" dirty="0" smtClean="0">
                <a:solidFill>
                  <a:schemeClr val="accent2"/>
                </a:solidFill>
              </a:rPr>
              <a:t>Robust Transparency Tools Drive Informed Decisions</a:t>
            </a:r>
            <a:endParaRPr lang="en-US" sz="2000" dirty="0">
              <a:solidFill>
                <a:schemeClr val="accent2"/>
              </a:solidFill>
            </a:endParaRPr>
          </a:p>
        </p:txBody>
      </p:sp>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gray">
          <a:xfrm>
            <a:off x="329441" y="2215628"/>
            <a:ext cx="5200422" cy="3047999"/>
          </a:xfrm>
          <a:prstGeom prst="rect">
            <a:avLst/>
          </a:prstGeom>
          <a:noFill/>
          <a:ln w="9525">
            <a:noFill/>
            <a:miter lim="800000"/>
            <a:headEnd/>
            <a:tailEnd/>
          </a:ln>
        </p:spPr>
      </p:pic>
      <p:grpSp>
        <p:nvGrpSpPr>
          <p:cNvPr id="3" name="Group 2"/>
          <p:cNvGrpSpPr/>
          <p:nvPr/>
        </p:nvGrpSpPr>
        <p:grpSpPr bwMode="gray">
          <a:xfrm>
            <a:off x="1053567" y="4316158"/>
            <a:ext cx="4379597" cy="1447800"/>
            <a:chOff x="1019063" y="4764592"/>
            <a:chExt cx="4379597" cy="1447800"/>
          </a:xfrm>
        </p:grpSpPr>
        <p:pic>
          <p:nvPicPr>
            <p:cNvPr id="11" name="Picture 2"/>
            <p:cNvPicPr>
              <a:picLocks noChangeAspect="1" noChangeArrowheads="1"/>
            </p:cNvPicPr>
            <p:nvPr/>
          </p:nvPicPr>
          <p:blipFill>
            <a:blip r:embed="rId4" cstate="print"/>
            <a:srcRect l="22500" t="44000" r="1875" b="16000"/>
            <a:stretch>
              <a:fillRect/>
            </a:stretch>
          </p:blipFill>
          <p:spPr bwMode="gray">
            <a:xfrm>
              <a:off x="1019063" y="4764592"/>
              <a:ext cx="4379597" cy="1447800"/>
            </a:xfrm>
            <a:prstGeom prst="rect">
              <a:avLst/>
            </a:prstGeom>
            <a:noFill/>
            <a:ln w="9525">
              <a:noFill/>
              <a:miter lim="800000"/>
              <a:headEnd/>
              <a:tailEnd/>
            </a:ln>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gray">
            <a:xfrm>
              <a:off x="1232699" y="4967725"/>
              <a:ext cx="845483" cy="1110261"/>
            </a:xfrm>
            <a:prstGeom prst="rect">
              <a:avLst/>
            </a:prstGeom>
          </p:spPr>
        </p:pic>
      </p:grpSp>
      <p:sp>
        <p:nvSpPr>
          <p:cNvPr id="13" name="TextBox 12"/>
          <p:cNvSpPr txBox="1"/>
          <p:nvPr/>
        </p:nvSpPr>
        <p:spPr bwMode="gray">
          <a:xfrm>
            <a:off x="457200" y="6643900"/>
            <a:ext cx="4485736" cy="153886"/>
          </a:xfrm>
          <a:prstGeom prst="rect">
            <a:avLst/>
          </a:prstGeom>
          <a:noFill/>
        </p:spPr>
        <p:txBody>
          <a:bodyPr wrap="square" lIns="0" tIns="0" rtlCol="0">
            <a:spAutoFit/>
          </a:bodyPr>
          <a:lstStyle/>
          <a:p>
            <a:r>
              <a:rPr lang="en-US" sz="700" dirty="0">
                <a:solidFill>
                  <a:schemeClr val="tx1">
                    <a:lumMod val="50000"/>
                    <a:lumOff val="50000"/>
                  </a:schemeClr>
                </a:solidFill>
                <a:latin typeface="Arial" pitchFamily="34" charset="0"/>
                <a:cs typeface="Arial" pitchFamily="34" charset="0"/>
              </a:rPr>
              <a:t>Note: </a:t>
            </a:r>
            <a:r>
              <a:rPr lang="en-US" sz="700" dirty="0" smtClean="0">
                <a:solidFill>
                  <a:schemeClr val="tx1">
                    <a:lumMod val="50000"/>
                    <a:lumOff val="50000"/>
                  </a:schemeClr>
                </a:solidFill>
                <a:latin typeface="Arial" pitchFamily="34" charset="0"/>
                <a:cs typeface="Arial" pitchFamily="34" charset="0"/>
              </a:rPr>
              <a:t>Functionality </a:t>
            </a:r>
            <a:r>
              <a:rPr lang="en-US" sz="700" dirty="0">
                <a:solidFill>
                  <a:schemeClr val="tx1">
                    <a:lumMod val="50000"/>
                    <a:lumOff val="50000"/>
                  </a:schemeClr>
                </a:solidFill>
                <a:latin typeface="Arial" pitchFamily="34" charset="0"/>
                <a:cs typeface="Arial" pitchFamily="34" charset="0"/>
              </a:rPr>
              <a:t>views are </a:t>
            </a:r>
            <a:r>
              <a:rPr lang="en-US" sz="700" dirty="0" smtClean="0">
                <a:solidFill>
                  <a:schemeClr val="tx1">
                    <a:lumMod val="50000"/>
                    <a:lumOff val="50000"/>
                  </a:schemeClr>
                </a:solidFill>
                <a:latin typeface="Arial" pitchFamily="34" charset="0"/>
                <a:cs typeface="Arial" pitchFamily="34" charset="0"/>
              </a:rPr>
              <a:t>illustrative.</a:t>
            </a:r>
            <a:endParaRPr lang="en-US" sz="700" dirty="0">
              <a:solidFill>
                <a:schemeClr val="tx1">
                  <a:lumMod val="50000"/>
                  <a:lumOff val="50000"/>
                </a:schemeClr>
              </a:solidFill>
              <a:latin typeface="Arial" pitchFamily="34" charset="0"/>
              <a:cs typeface="Arial" pitchFamily="34" charset="0"/>
            </a:endParaRPr>
          </a:p>
        </p:txBody>
      </p:sp>
      <p:sp>
        <p:nvSpPr>
          <p:cNvPr id="14" name="Rectangle 13"/>
          <p:cNvSpPr/>
          <p:nvPr/>
        </p:nvSpPr>
        <p:spPr bwMode="gray">
          <a:xfrm>
            <a:off x="5862911" y="2395435"/>
            <a:ext cx="3033088" cy="1938992"/>
          </a:xfrm>
          <a:prstGeom prst="rect">
            <a:avLst/>
          </a:prstGeom>
        </p:spPr>
        <p:txBody>
          <a:bodyPr wrap="square">
            <a:spAutoFit/>
          </a:bodyPr>
          <a:lstStyle/>
          <a:p>
            <a:pPr lvl="0"/>
            <a:r>
              <a:rPr lang="en-US" sz="1200" b="1" dirty="0"/>
              <a:t>Cost estimator tools</a:t>
            </a:r>
            <a:r>
              <a:rPr lang="en-US" sz="1200" dirty="0"/>
              <a:t> enable members in most major markets to </a:t>
            </a:r>
            <a:r>
              <a:rPr lang="en-US" sz="1200" dirty="0" smtClean="0"/>
              <a:t>view and compare cost estimates for common treatments and procedures</a:t>
            </a:r>
            <a:endParaRPr lang="en-US" sz="1200" dirty="0"/>
          </a:p>
          <a:p>
            <a:pPr lvl="0"/>
            <a:endParaRPr lang="en-US" sz="1200" b="1" dirty="0" smtClean="0"/>
          </a:p>
          <a:p>
            <a:pPr lvl="0"/>
            <a:r>
              <a:rPr lang="en-US" sz="1200" b="1" dirty="0" smtClean="0"/>
              <a:t>Member </a:t>
            </a:r>
            <a:r>
              <a:rPr lang="en-US" sz="1200" b="1" dirty="0"/>
              <a:t>out-of-pocket tools </a:t>
            </a:r>
            <a:r>
              <a:rPr lang="en-US" sz="1200" dirty="0"/>
              <a:t>allow members of participating </a:t>
            </a:r>
            <a:r>
              <a:rPr lang="en-US" sz="1200" dirty="0" smtClean="0"/>
              <a:t>BCBS </a:t>
            </a:r>
            <a:r>
              <a:rPr lang="en-US" sz="1200" dirty="0"/>
              <a:t>Plans to obtain estimates of the amount of money they may have to pay for healthcare </a:t>
            </a:r>
            <a:r>
              <a:rPr lang="en-US" sz="1200" dirty="0" smtClean="0"/>
              <a:t>services</a:t>
            </a:r>
          </a:p>
        </p:txBody>
      </p:sp>
      <p:cxnSp>
        <p:nvCxnSpPr>
          <p:cNvPr id="15" name="Straight Connector 14"/>
          <p:cNvCxnSpPr/>
          <p:nvPr/>
        </p:nvCxnSpPr>
        <p:spPr bwMode="gray">
          <a:xfrm>
            <a:off x="5089585" y="2912267"/>
            <a:ext cx="773326" cy="0"/>
          </a:xfrm>
          <a:prstGeom prst="line">
            <a:avLst/>
          </a:prstGeom>
          <a:ln w="19050">
            <a:headEnd type="oval"/>
          </a:ln>
        </p:spPr>
        <p:style>
          <a:lnRef idx="1">
            <a:schemeClr val="accent1"/>
          </a:lnRef>
          <a:fillRef idx="0">
            <a:schemeClr val="accent1"/>
          </a:fillRef>
          <a:effectRef idx="0">
            <a:schemeClr val="accent1"/>
          </a:effectRef>
          <a:fontRef idx="minor">
            <a:schemeClr val="tx1"/>
          </a:fontRef>
        </p:style>
      </p:cxnSp>
      <p:cxnSp>
        <p:nvCxnSpPr>
          <p:cNvPr id="17" name="Elbow Connector 16"/>
          <p:cNvCxnSpPr/>
          <p:nvPr/>
        </p:nvCxnSpPr>
        <p:spPr bwMode="gray">
          <a:xfrm>
            <a:off x="5089585" y="3050289"/>
            <a:ext cx="773326" cy="703956"/>
          </a:xfrm>
          <a:prstGeom prst="bentConnector3">
            <a:avLst>
              <a:gd name="adj1" fmla="val 76772"/>
            </a:avLst>
          </a:prstGeom>
          <a:ln w="19050">
            <a:head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bwMode="gray">
          <a:xfrm>
            <a:off x="5089585" y="5020353"/>
            <a:ext cx="773326" cy="0"/>
          </a:xfrm>
          <a:prstGeom prst="line">
            <a:avLst/>
          </a:prstGeom>
          <a:ln w="19050">
            <a:headEnd type="ova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5862911" y="4752389"/>
            <a:ext cx="3000998" cy="1200329"/>
          </a:xfrm>
          <a:prstGeom prst="rect">
            <a:avLst/>
          </a:prstGeom>
        </p:spPr>
        <p:txBody>
          <a:bodyPr wrap="square">
            <a:spAutoFit/>
          </a:bodyPr>
          <a:lstStyle/>
          <a:p>
            <a:r>
              <a:rPr lang="en-US" sz="1200" b="1" dirty="0"/>
              <a:t>Physician quality measurement and recognition programs </a:t>
            </a:r>
            <a:r>
              <a:rPr lang="en-US" sz="1200" dirty="0"/>
              <a:t>allow members to view consistent measurements of </a:t>
            </a:r>
            <a:r>
              <a:rPr lang="en-US" sz="1200" dirty="0" smtClean="0"/>
              <a:t>BCBS </a:t>
            </a:r>
            <a:r>
              <a:rPr lang="en-US" sz="1200" dirty="0"/>
              <a:t>network providers to help engage members in their healthcare decision-making </a:t>
            </a:r>
          </a:p>
        </p:txBody>
      </p:sp>
    </p:spTree>
    <p:extLst>
      <p:ext uri="{BB962C8B-B14F-4D97-AF65-F5344CB8AC3E}">
        <p14:creationId xmlns:p14="http://schemas.microsoft.com/office/powerpoint/2010/main" val="2398537814"/>
      </p:ext>
    </p:extLst>
  </p:cSld>
  <p:clrMapOvr>
    <a:masterClrMapping/>
  </p:clrMapOvr>
  <p:timing>
    <p:tnLst>
      <p:par>
        <p:cTn id="1" dur="indefinite" restart="never" nodeType="tmRoot"/>
      </p:par>
    </p:tnLst>
  </p:timing>
</p:sld>
</file>

<file path=ppt/theme/theme1.xml><?xml version="1.0" encoding="utf-8"?>
<a:theme xmlns:a="http://schemas.openxmlformats.org/drawingml/2006/main" name="BCBSA Template">
  <a:themeElements>
    <a:clrScheme name="Custom 1">
      <a:dk1>
        <a:sysClr val="windowText" lastClr="000000"/>
      </a:dk1>
      <a:lt1>
        <a:sysClr val="window" lastClr="FFFFFF"/>
      </a:lt1>
      <a:dk2>
        <a:srgbClr val="C2DBE8"/>
      </a:dk2>
      <a:lt2>
        <a:srgbClr val="8CD2F4"/>
      </a:lt2>
      <a:accent1>
        <a:srgbClr val="0094D7"/>
      </a:accent1>
      <a:accent2>
        <a:srgbClr val="005984"/>
      </a:accent2>
      <a:accent3>
        <a:srgbClr val="003767"/>
      </a:accent3>
      <a:accent4>
        <a:srgbClr val="F1E5C7"/>
      </a:accent4>
      <a:accent5>
        <a:srgbClr val="8B6900"/>
      </a:accent5>
      <a:accent6>
        <a:srgbClr val="BF311A"/>
      </a:accent6>
      <a:hlink>
        <a:srgbClr val="0094D7"/>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VIDER PAGES">
  <a:themeElements>
    <a:clrScheme name="Custom 1">
      <a:dk1>
        <a:sysClr val="windowText" lastClr="000000"/>
      </a:dk1>
      <a:lt1>
        <a:sysClr val="window" lastClr="FFFFFF"/>
      </a:lt1>
      <a:dk2>
        <a:srgbClr val="C2DBE8"/>
      </a:dk2>
      <a:lt2>
        <a:srgbClr val="8CD2F4"/>
      </a:lt2>
      <a:accent1>
        <a:srgbClr val="0094D7"/>
      </a:accent1>
      <a:accent2>
        <a:srgbClr val="005984"/>
      </a:accent2>
      <a:accent3>
        <a:srgbClr val="003767"/>
      </a:accent3>
      <a:accent4>
        <a:srgbClr val="F1E5C7"/>
      </a:accent4>
      <a:accent5>
        <a:srgbClr val="8B6900"/>
      </a:accent5>
      <a:accent6>
        <a:srgbClr val="BF311A"/>
      </a:accent6>
      <a:hlink>
        <a:srgbClr val="0094D7"/>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WellPoint Data Design">
  <a:themeElements>
    <a:clrScheme name="WellPoint Palette">
      <a:dk1>
        <a:srgbClr val="000000"/>
      </a:dk1>
      <a:lt1>
        <a:sysClr val="window" lastClr="FFFFFF"/>
      </a:lt1>
      <a:dk2>
        <a:srgbClr val="5E5E5E"/>
      </a:dk2>
      <a:lt2>
        <a:srgbClr val="FFFFFF"/>
      </a:lt2>
      <a:accent1>
        <a:srgbClr val="0C2577"/>
      </a:accent1>
      <a:accent2>
        <a:srgbClr val="3D719C"/>
      </a:accent2>
      <a:accent3>
        <a:srgbClr val="FEC246"/>
      </a:accent3>
      <a:accent4>
        <a:srgbClr val="98B460"/>
      </a:accent4>
      <a:accent5>
        <a:srgbClr val="D9D9D9"/>
      </a:accent5>
      <a:accent6>
        <a:srgbClr val="D90026"/>
      </a:accent6>
      <a:hlink>
        <a:srgbClr val="3D719C"/>
      </a:hlink>
      <a:folHlink>
        <a:srgbClr val="FEC246"/>
      </a:folHlink>
    </a:clrScheme>
    <a:fontScheme name="WellPoint">
      <a:majorFont>
        <a:latin typeface="Georgia"/>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solidFill>
        <a:ln>
          <a:noFill/>
        </a:ln>
      </a:spPr>
      <a:bodyPr rtlCol="0" anchor="ctr"/>
      <a:lstStyle>
        <a:defPPr algn="ctr">
          <a:defRPr sz="2000" dirty="0" err="1"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1400" dirty="0" smtClean="0">
            <a:latin typeface="Arial" pitchFamily="34" charset="0"/>
            <a:cs typeface="Arial" pitchFamily="34" charset="0"/>
          </a:defRPr>
        </a:defPPr>
      </a:lst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19357</TotalTime>
  <Words>1300</Words>
  <Application>Microsoft Office PowerPoint</Application>
  <PresentationFormat>On-screen Show (4:3)</PresentationFormat>
  <Paragraphs>154</Paragraphs>
  <Slides>15</Slides>
  <Notes>11</Notes>
  <HiddenSlides>0</HiddenSlides>
  <MMClips>0</MMClips>
  <ScaleCrop>false</ScaleCrop>
  <HeadingPairs>
    <vt:vector size="4" baseType="variant">
      <vt:variant>
        <vt:lpstr>Theme</vt:lpstr>
      </vt:variant>
      <vt:variant>
        <vt:i4>4</vt:i4>
      </vt:variant>
      <vt:variant>
        <vt:lpstr>Slide Titles</vt:lpstr>
      </vt:variant>
      <vt:variant>
        <vt:i4>15</vt:i4>
      </vt:variant>
    </vt:vector>
  </HeadingPairs>
  <TitlesOfParts>
    <vt:vector size="19" baseType="lpstr">
      <vt:lpstr>BCBSA Template</vt:lpstr>
      <vt:lpstr>DIVIDER PAGES</vt:lpstr>
      <vt:lpstr>WellPoint Data Design</vt:lpstr>
      <vt:lpstr>3_Office Theme</vt:lpstr>
      <vt:lpstr>Healthcare Competition Workshop</vt:lpstr>
      <vt:lpstr>Meeting Market Demands</vt:lpstr>
      <vt:lpstr>2015 enrollment tracking above HHS projection </vt:lpstr>
      <vt:lpstr>Average state enrollment up 40% over 2014 SBE states achieving less growth</vt:lpstr>
      <vt:lpstr>Carriers achieve double-digit premium reductions when leveraging value networks</vt:lpstr>
      <vt:lpstr>Network/Product Design Considerations</vt:lpstr>
      <vt:lpstr>Consumer Research on Network Design*  </vt:lpstr>
      <vt:lpstr>Key Findings – Consumer Network Research</vt:lpstr>
      <vt:lpstr>Robust Transparency Tools Drive Informed Decisions</vt:lpstr>
      <vt:lpstr>The Health of America Report  </vt:lpstr>
      <vt:lpstr>Hip and Knee Replacement Cost Variation Study</vt:lpstr>
      <vt:lpstr>BCBSA Study Reveals Extreme Cost Variations for Knee and Hip Replacement Surgeries</vt:lpstr>
      <vt:lpstr>Key Finding  </vt:lpstr>
      <vt:lpstr>Additional Analyses</vt:lpstr>
      <vt:lpstr>Summing it up….</vt:lpstr>
    </vt:vector>
  </TitlesOfParts>
  <Company>Blue Cross Blue Shield Association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jewillia</dc:creator>
  <cp:lastModifiedBy>Holland, Kim</cp:lastModifiedBy>
  <cp:revision>1197</cp:revision>
  <cp:lastPrinted>2015-01-12T18:42:49Z</cp:lastPrinted>
  <dcterms:created xsi:type="dcterms:W3CDTF">2011-02-15T16:50:41Z</dcterms:created>
  <dcterms:modified xsi:type="dcterms:W3CDTF">2015-02-19T23:18:22Z</dcterms:modified>
</cp:coreProperties>
</file>