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1"/>
  </p:sldMasterIdLst>
  <p:notesMasterIdLst>
    <p:notesMasterId r:id="rId14"/>
  </p:notesMasterIdLst>
  <p:handoutMasterIdLst>
    <p:handoutMasterId r:id="rId15"/>
  </p:handoutMasterIdLst>
  <p:sldIdLst>
    <p:sldId id="256" r:id="rId2"/>
    <p:sldId id="510" r:id="rId3"/>
    <p:sldId id="511" r:id="rId4"/>
    <p:sldId id="473" r:id="rId5"/>
    <p:sldId id="474" r:id="rId6"/>
    <p:sldId id="499" r:id="rId7"/>
    <p:sldId id="500" r:id="rId8"/>
    <p:sldId id="501" r:id="rId9"/>
    <p:sldId id="502" r:id="rId10"/>
    <p:sldId id="505" r:id="rId11"/>
    <p:sldId id="346" r:id="rId12"/>
    <p:sldId id="491" r:id="rId13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01AB"/>
    <a:srgbClr val="6700B4"/>
    <a:srgbClr val="FF8F8F"/>
    <a:srgbClr val="FF3F3F"/>
    <a:srgbClr val="58009A"/>
    <a:srgbClr val="6900B8"/>
    <a:srgbClr val="560096"/>
    <a:srgbClr val="6600CC"/>
    <a:srgbClr val="6200AC"/>
    <a:srgbClr val="5201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7336" autoAdjust="0"/>
  </p:normalViewPr>
  <p:slideViewPr>
    <p:cSldViewPr>
      <p:cViewPr>
        <p:scale>
          <a:sx n="70" d="100"/>
          <a:sy n="70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92" y="-96"/>
      </p:cViewPr>
      <p:guideLst>
        <p:guide orient="horz" pos="293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Frequent meetings about quality</c:v>
                </c:pt>
                <c:pt idx="1">
                  <c:v>Registry of high-risk patients</c:v>
                </c:pt>
                <c:pt idx="2">
                  <c:v>Outreach for A1c testing</c:v>
                </c:pt>
                <c:pt idx="3">
                  <c:v>E-prescribing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0.31</c:v>
                </c:pt>
                <c:pt idx="1">
                  <c:v>0.1</c:v>
                </c:pt>
                <c:pt idx="2">
                  <c:v>0.25</c:v>
                </c:pt>
                <c:pt idx="3">
                  <c:v>0.39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Frequent meetings about quality</c:v>
                </c:pt>
                <c:pt idx="1">
                  <c:v>Registry of high-risk patients</c:v>
                </c:pt>
                <c:pt idx="2">
                  <c:v>Outreach for A1c testing</c:v>
                </c:pt>
                <c:pt idx="3">
                  <c:v>E-prescribing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0.79</c:v>
                </c:pt>
                <c:pt idx="1">
                  <c:v>0.93</c:v>
                </c:pt>
                <c:pt idx="2">
                  <c:v>0.79</c:v>
                </c:pt>
                <c:pt idx="3">
                  <c:v>0.86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265856"/>
        <c:axId val="174267392"/>
      </c:barChart>
      <c:catAx>
        <c:axId val="174265856"/>
        <c:scaling>
          <c:orientation val="minMax"/>
        </c:scaling>
        <c:delete val="0"/>
        <c:axPos val="b"/>
        <c:majorTickMark val="out"/>
        <c:minorTickMark val="none"/>
        <c:tickLblPos val="nextTo"/>
        <c:crossAx val="174267392"/>
        <c:crosses val="autoZero"/>
        <c:auto val="1"/>
        <c:lblAlgn val="ctr"/>
        <c:lblOffset val="100"/>
        <c:noMultiLvlLbl val="0"/>
      </c:catAx>
      <c:valAx>
        <c:axId val="1742673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742658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AC7B85-2D86-4FE2-8C3E-2A6FB9128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DE7A259-8528-4E85-B736-1C703BE8933D}">
      <dgm:prSet phldrT="[Text]"/>
      <dgm:spPr/>
      <dgm:t>
        <a:bodyPr/>
        <a:lstStyle/>
        <a:p>
          <a:r>
            <a:rPr lang="en-US" dirty="0" smtClean="0"/>
            <a:t>Intervention applied</a:t>
          </a:r>
          <a:endParaRPr lang="en-US" dirty="0"/>
        </a:p>
      </dgm:t>
    </dgm:pt>
    <dgm:pt modelId="{C7CD5D10-EAF7-41A3-B6D3-2390E9BCE8A5}" type="parTrans" cxnId="{BBA0B0EB-7A02-4D07-A7AF-36E9FDDD946B}">
      <dgm:prSet/>
      <dgm:spPr/>
      <dgm:t>
        <a:bodyPr/>
        <a:lstStyle/>
        <a:p>
          <a:endParaRPr lang="en-US"/>
        </a:p>
      </dgm:t>
    </dgm:pt>
    <dgm:pt modelId="{7F15C3A2-3052-4BC0-A967-B89E9F65854B}" type="sibTrans" cxnId="{BBA0B0EB-7A02-4D07-A7AF-36E9FDDD946B}">
      <dgm:prSet/>
      <dgm:spPr/>
      <dgm:t>
        <a:bodyPr/>
        <a:lstStyle/>
        <a:p>
          <a:endParaRPr lang="en-US"/>
        </a:p>
      </dgm:t>
    </dgm:pt>
    <dgm:pt modelId="{DCF3662A-FBC7-42D9-89E7-3293EFEC862D}">
      <dgm:prSet phldrT="[Text]"/>
      <dgm:spPr/>
      <dgm:t>
        <a:bodyPr/>
        <a:lstStyle/>
        <a:p>
          <a:r>
            <a:rPr lang="en-US" dirty="0" smtClean="0"/>
            <a:t>Some practices adopt model, </a:t>
          </a:r>
          <a:r>
            <a:rPr lang="en-US" u="none" dirty="0" smtClean="0"/>
            <a:t>to varying extents</a:t>
          </a:r>
          <a:endParaRPr lang="en-US" u="none" dirty="0"/>
        </a:p>
      </dgm:t>
    </dgm:pt>
    <dgm:pt modelId="{03122418-2C9D-4245-920B-F176E4C66CB9}" type="parTrans" cxnId="{C5D93C9C-835F-4EB5-8740-965ECB10B688}">
      <dgm:prSet/>
      <dgm:spPr/>
      <dgm:t>
        <a:bodyPr/>
        <a:lstStyle/>
        <a:p>
          <a:endParaRPr lang="en-US"/>
        </a:p>
      </dgm:t>
    </dgm:pt>
    <dgm:pt modelId="{A51BB289-4C96-4E44-B220-FA5D83EE866D}" type="sibTrans" cxnId="{C5D93C9C-835F-4EB5-8740-965ECB10B688}">
      <dgm:prSet/>
      <dgm:spPr/>
      <dgm:t>
        <a:bodyPr/>
        <a:lstStyle/>
        <a:p>
          <a:endParaRPr lang="en-US"/>
        </a:p>
      </dgm:t>
    </dgm:pt>
    <dgm:pt modelId="{B4A75A6A-4FF0-4344-9C72-60FE6D6C0BD0}">
      <dgm:prSet phldrT="[Text]"/>
      <dgm:spPr/>
      <dgm:t>
        <a:bodyPr/>
        <a:lstStyle/>
        <a:p>
          <a:r>
            <a:rPr lang="en-US" dirty="0" smtClean="0"/>
            <a:t>Changes in patient care</a:t>
          </a:r>
          <a:endParaRPr lang="en-US" dirty="0"/>
        </a:p>
      </dgm:t>
    </dgm:pt>
    <dgm:pt modelId="{E05BCF2C-4277-4507-A60A-244331943CD4}" type="parTrans" cxnId="{B9B7CA16-1605-4744-B597-46AB31E0F641}">
      <dgm:prSet/>
      <dgm:spPr/>
      <dgm:t>
        <a:bodyPr/>
        <a:lstStyle/>
        <a:p>
          <a:endParaRPr lang="en-US"/>
        </a:p>
      </dgm:t>
    </dgm:pt>
    <dgm:pt modelId="{235F751A-AA49-4187-86BF-307918EFA4E9}" type="sibTrans" cxnId="{B9B7CA16-1605-4744-B597-46AB31E0F641}">
      <dgm:prSet/>
      <dgm:spPr/>
      <dgm:t>
        <a:bodyPr/>
        <a:lstStyle/>
        <a:p>
          <a:endParaRPr lang="en-US"/>
        </a:p>
      </dgm:t>
    </dgm:pt>
    <dgm:pt modelId="{622AE1C0-185B-4B46-900A-C640289BA18E}" type="pres">
      <dgm:prSet presAssocID="{82AC7B85-2D86-4FE2-8C3E-2A6FB9128BAF}" presName="CompostProcess" presStyleCnt="0">
        <dgm:presLayoutVars>
          <dgm:dir/>
          <dgm:resizeHandles val="exact"/>
        </dgm:presLayoutVars>
      </dgm:prSet>
      <dgm:spPr/>
    </dgm:pt>
    <dgm:pt modelId="{584D2890-5C81-484A-9A17-E36F1AF2E4B4}" type="pres">
      <dgm:prSet presAssocID="{82AC7B85-2D86-4FE2-8C3E-2A6FB9128BAF}" presName="arrow" presStyleLbl="bgShp" presStyleIdx="0" presStyleCnt="1"/>
      <dgm:spPr/>
    </dgm:pt>
    <dgm:pt modelId="{D731F228-88AB-4B57-A22B-63651E42CDE1}" type="pres">
      <dgm:prSet presAssocID="{82AC7B85-2D86-4FE2-8C3E-2A6FB9128BAF}" presName="linearProcess" presStyleCnt="0"/>
      <dgm:spPr/>
    </dgm:pt>
    <dgm:pt modelId="{DBBA3F59-2CE6-4AF2-89AB-203F95323731}" type="pres">
      <dgm:prSet presAssocID="{4DE7A259-8528-4E85-B736-1C703BE8933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ECC28-9211-4628-A44B-A9F4206AD727}" type="pres">
      <dgm:prSet presAssocID="{7F15C3A2-3052-4BC0-A967-B89E9F65854B}" presName="sibTrans" presStyleCnt="0"/>
      <dgm:spPr/>
    </dgm:pt>
    <dgm:pt modelId="{D6FFC8D1-5A02-4530-86E9-F29BB28BA63A}" type="pres">
      <dgm:prSet presAssocID="{DCF3662A-FBC7-42D9-89E7-3293EFEC862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0A4B70-08C5-4433-BAE5-B67E0444F4E8}" type="pres">
      <dgm:prSet presAssocID="{A51BB289-4C96-4E44-B220-FA5D83EE866D}" presName="sibTrans" presStyleCnt="0"/>
      <dgm:spPr/>
    </dgm:pt>
    <dgm:pt modelId="{3DD9CECA-B79C-4DFD-9B98-BFB6BC7E4A71}" type="pres">
      <dgm:prSet presAssocID="{B4A75A6A-4FF0-4344-9C72-60FE6D6C0BD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B7CA16-1605-4744-B597-46AB31E0F641}" srcId="{82AC7B85-2D86-4FE2-8C3E-2A6FB9128BAF}" destId="{B4A75A6A-4FF0-4344-9C72-60FE6D6C0BD0}" srcOrd="2" destOrd="0" parTransId="{E05BCF2C-4277-4507-A60A-244331943CD4}" sibTransId="{235F751A-AA49-4187-86BF-307918EFA4E9}"/>
    <dgm:cxn modelId="{388F5EA2-DE80-4735-B614-7E01A9B7340F}" type="presOf" srcId="{82AC7B85-2D86-4FE2-8C3E-2A6FB9128BAF}" destId="{622AE1C0-185B-4B46-900A-C640289BA18E}" srcOrd="0" destOrd="0" presId="urn:microsoft.com/office/officeart/2005/8/layout/hProcess9"/>
    <dgm:cxn modelId="{F7B8B7C9-5C1B-4FD9-8FDB-FC8C396F2E26}" type="presOf" srcId="{4DE7A259-8528-4E85-B736-1C703BE8933D}" destId="{DBBA3F59-2CE6-4AF2-89AB-203F95323731}" srcOrd="0" destOrd="0" presId="urn:microsoft.com/office/officeart/2005/8/layout/hProcess9"/>
    <dgm:cxn modelId="{8124F796-FEF4-4C8B-85B8-9B81FE3CF799}" type="presOf" srcId="{DCF3662A-FBC7-42D9-89E7-3293EFEC862D}" destId="{D6FFC8D1-5A02-4530-86E9-F29BB28BA63A}" srcOrd="0" destOrd="0" presId="urn:microsoft.com/office/officeart/2005/8/layout/hProcess9"/>
    <dgm:cxn modelId="{BBA0B0EB-7A02-4D07-A7AF-36E9FDDD946B}" srcId="{82AC7B85-2D86-4FE2-8C3E-2A6FB9128BAF}" destId="{4DE7A259-8528-4E85-B736-1C703BE8933D}" srcOrd="0" destOrd="0" parTransId="{C7CD5D10-EAF7-41A3-B6D3-2390E9BCE8A5}" sibTransId="{7F15C3A2-3052-4BC0-A967-B89E9F65854B}"/>
    <dgm:cxn modelId="{A2307369-9FDE-42ED-8ADC-FC2B67DCF9A5}" type="presOf" srcId="{B4A75A6A-4FF0-4344-9C72-60FE6D6C0BD0}" destId="{3DD9CECA-B79C-4DFD-9B98-BFB6BC7E4A71}" srcOrd="0" destOrd="0" presId="urn:microsoft.com/office/officeart/2005/8/layout/hProcess9"/>
    <dgm:cxn modelId="{C5D93C9C-835F-4EB5-8740-965ECB10B688}" srcId="{82AC7B85-2D86-4FE2-8C3E-2A6FB9128BAF}" destId="{DCF3662A-FBC7-42D9-89E7-3293EFEC862D}" srcOrd="1" destOrd="0" parTransId="{03122418-2C9D-4245-920B-F176E4C66CB9}" sibTransId="{A51BB289-4C96-4E44-B220-FA5D83EE866D}"/>
    <dgm:cxn modelId="{94BE7DA1-2B2C-4985-8C49-9CB113420800}" type="presParOf" srcId="{622AE1C0-185B-4B46-900A-C640289BA18E}" destId="{584D2890-5C81-484A-9A17-E36F1AF2E4B4}" srcOrd="0" destOrd="0" presId="urn:microsoft.com/office/officeart/2005/8/layout/hProcess9"/>
    <dgm:cxn modelId="{E771E8A2-32E8-456B-A988-4834D840E3F0}" type="presParOf" srcId="{622AE1C0-185B-4B46-900A-C640289BA18E}" destId="{D731F228-88AB-4B57-A22B-63651E42CDE1}" srcOrd="1" destOrd="0" presId="urn:microsoft.com/office/officeart/2005/8/layout/hProcess9"/>
    <dgm:cxn modelId="{E9DD97AB-DBDA-4ECA-B5E4-91CC7503C583}" type="presParOf" srcId="{D731F228-88AB-4B57-A22B-63651E42CDE1}" destId="{DBBA3F59-2CE6-4AF2-89AB-203F95323731}" srcOrd="0" destOrd="0" presId="urn:microsoft.com/office/officeart/2005/8/layout/hProcess9"/>
    <dgm:cxn modelId="{2C455878-7AE2-4BC6-8A01-CDD940AB7BFF}" type="presParOf" srcId="{D731F228-88AB-4B57-A22B-63651E42CDE1}" destId="{344ECC28-9211-4628-A44B-A9F4206AD727}" srcOrd="1" destOrd="0" presId="urn:microsoft.com/office/officeart/2005/8/layout/hProcess9"/>
    <dgm:cxn modelId="{281F1DF3-F060-42B4-B8C3-AEBC0D38DE77}" type="presParOf" srcId="{D731F228-88AB-4B57-A22B-63651E42CDE1}" destId="{D6FFC8D1-5A02-4530-86E9-F29BB28BA63A}" srcOrd="2" destOrd="0" presId="urn:microsoft.com/office/officeart/2005/8/layout/hProcess9"/>
    <dgm:cxn modelId="{D62447AC-56F9-4D4F-BC17-A83FB401C09F}" type="presParOf" srcId="{D731F228-88AB-4B57-A22B-63651E42CDE1}" destId="{6A0A4B70-08C5-4433-BAE5-B67E0444F4E8}" srcOrd="3" destOrd="0" presId="urn:microsoft.com/office/officeart/2005/8/layout/hProcess9"/>
    <dgm:cxn modelId="{1B16D5EB-5D4D-4C01-B421-22D432371058}" type="presParOf" srcId="{D731F228-88AB-4B57-A22B-63651E42CDE1}" destId="{3DD9CECA-B79C-4DFD-9B98-BFB6BC7E4A7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AC7B85-2D86-4FE2-8C3E-2A6FB9128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DE7A259-8528-4E85-B736-1C703BE8933D}">
      <dgm:prSet phldrT="[Text]"/>
      <dgm:spPr/>
      <dgm:t>
        <a:bodyPr/>
        <a:lstStyle/>
        <a:p>
          <a:r>
            <a:rPr lang="en-US" dirty="0" smtClean="0"/>
            <a:t>Intervention applied</a:t>
          </a:r>
          <a:endParaRPr lang="en-US" dirty="0"/>
        </a:p>
      </dgm:t>
    </dgm:pt>
    <dgm:pt modelId="{C7CD5D10-EAF7-41A3-B6D3-2390E9BCE8A5}" type="parTrans" cxnId="{BBA0B0EB-7A02-4D07-A7AF-36E9FDDD946B}">
      <dgm:prSet/>
      <dgm:spPr/>
      <dgm:t>
        <a:bodyPr/>
        <a:lstStyle/>
        <a:p>
          <a:endParaRPr lang="en-US"/>
        </a:p>
      </dgm:t>
    </dgm:pt>
    <dgm:pt modelId="{7F15C3A2-3052-4BC0-A967-B89E9F65854B}" type="sibTrans" cxnId="{BBA0B0EB-7A02-4D07-A7AF-36E9FDDD946B}">
      <dgm:prSet/>
      <dgm:spPr/>
      <dgm:t>
        <a:bodyPr/>
        <a:lstStyle/>
        <a:p>
          <a:endParaRPr lang="en-US"/>
        </a:p>
      </dgm:t>
    </dgm:pt>
    <dgm:pt modelId="{DCF3662A-FBC7-42D9-89E7-3293EFEC862D}">
      <dgm:prSet phldrT="[Text]"/>
      <dgm:spPr/>
      <dgm:t>
        <a:bodyPr/>
        <a:lstStyle/>
        <a:p>
          <a:r>
            <a:rPr lang="en-US" dirty="0" smtClean="0"/>
            <a:t>Some practices adopt model, </a:t>
          </a:r>
          <a:r>
            <a:rPr lang="en-US" u="none" dirty="0" smtClean="0"/>
            <a:t>to varying extents</a:t>
          </a:r>
          <a:endParaRPr lang="en-US" u="none" dirty="0"/>
        </a:p>
      </dgm:t>
    </dgm:pt>
    <dgm:pt modelId="{03122418-2C9D-4245-920B-F176E4C66CB9}" type="parTrans" cxnId="{C5D93C9C-835F-4EB5-8740-965ECB10B688}">
      <dgm:prSet/>
      <dgm:spPr/>
      <dgm:t>
        <a:bodyPr/>
        <a:lstStyle/>
        <a:p>
          <a:endParaRPr lang="en-US"/>
        </a:p>
      </dgm:t>
    </dgm:pt>
    <dgm:pt modelId="{A51BB289-4C96-4E44-B220-FA5D83EE866D}" type="sibTrans" cxnId="{C5D93C9C-835F-4EB5-8740-965ECB10B688}">
      <dgm:prSet/>
      <dgm:spPr/>
      <dgm:t>
        <a:bodyPr/>
        <a:lstStyle/>
        <a:p>
          <a:endParaRPr lang="en-US"/>
        </a:p>
      </dgm:t>
    </dgm:pt>
    <dgm:pt modelId="{B4A75A6A-4FF0-4344-9C72-60FE6D6C0BD0}">
      <dgm:prSet phldrT="[Text]"/>
      <dgm:spPr/>
      <dgm:t>
        <a:bodyPr/>
        <a:lstStyle/>
        <a:p>
          <a:r>
            <a:rPr lang="en-US" dirty="0" smtClean="0"/>
            <a:t>Changes in patient care</a:t>
          </a:r>
          <a:endParaRPr lang="en-US" dirty="0"/>
        </a:p>
      </dgm:t>
    </dgm:pt>
    <dgm:pt modelId="{E05BCF2C-4277-4507-A60A-244331943CD4}" type="parTrans" cxnId="{B9B7CA16-1605-4744-B597-46AB31E0F641}">
      <dgm:prSet/>
      <dgm:spPr/>
      <dgm:t>
        <a:bodyPr/>
        <a:lstStyle/>
        <a:p>
          <a:endParaRPr lang="en-US"/>
        </a:p>
      </dgm:t>
    </dgm:pt>
    <dgm:pt modelId="{235F751A-AA49-4187-86BF-307918EFA4E9}" type="sibTrans" cxnId="{B9B7CA16-1605-4744-B597-46AB31E0F641}">
      <dgm:prSet/>
      <dgm:spPr/>
      <dgm:t>
        <a:bodyPr/>
        <a:lstStyle/>
        <a:p>
          <a:endParaRPr lang="en-US"/>
        </a:p>
      </dgm:t>
    </dgm:pt>
    <dgm:pt modelId="{622AE1C0-185B-4B46-900A-C640289BA18E}" type="pres">
      <dgm:prSet presAssocID="{82AC7B85-2D86-4FE2-8C3E-2A6FB9128BAF}" presName="CompostProcess" presStyleCnt="0">
        <dgm:presLayoutVars>
          <dgm:dir/>
          <dgm:resizeHandles val="exact"/>
        </dgm:presLayoutVars>
      </dgm:prSet>
      <dgm:spPr/>
    </dgm:pt>
    <dgm:pt modelId="{584D2890-5C81-484A-9A17-E36F1AF2E4B4}" type="pres">
      <dgm:prSet presAssocID="{82AC7B85-2D86-4FE2-8C3E-2A6FB9128BAF}" presName="arrow" presStyleLbl="bgShp" presStyleIdx="0" presStyleCnt="1"/>
      <dgm:spPr/>
    </dgm:pt>
    <dgm:pt modelId="{D731F228-88AB-4B57-A22B-63651E42CDE1}" type="pres">
      <dgm:prSet presAssocID="{82AC7B85-2D86-4FE2-8C3E-2A6FB9128BAF}" presName="linearProcess" presStyleCnt="0"/>
      <dgm:spPr/>
    </dgm:pt>
    <dgm:pt modelId="{DBBA3F59-2CE6-4AF2-89AB-203F95323731}" type="pres">
      <dgm:prSet presAssocID="{4DE7A259-8528-4E85-B736-1C703BE8933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ECC28-9211-4628-A44B-A9F4206AD727}" type="pres">
      <dgm:prSet presAssocID="{7F15C3A2-3052-4BC0-A967-B89E9F65854B}" presName="sibTrans" presStyleCnt="0"/>
      <dgm:spPr/>
    </dgm:pt>
    <dgm:pt modelId="{D6FFC8D1-5A02-4530-86E9-F29BB28BA63A}" type="pres">
      <dgm:prSet presAssocID="{DCF3662A-FBC7-42D9-89E7-3293EFEC862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0A4B70-08C5-4433-BAE5-B67E0444F4E8}" type="pres">
      <dgm:prSet presAssocID="{A51BB289-4C96-4E44-B220-FA5D83EE866D}" presName="sibTrans" presStyleCnt="0"/>
      <dgm:spPr/>
    </dgm:pt>
    <dgm:pt modelId="{3DD9CECA-B79C-4DFD-9B98-BFB6BC7E4A71}" type="pres">
      <dgm:prSet presAssocID="{B4A75A6A-4FF0-4344-9C72-60FE6D6C0BD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570628-5036-4E2F-8AC8-35B902779F91}" type="presOf" srcId="{B4A75A6A-4FF0-4344-9C72-60FE6D6C0BD0}" destId="{3DD9CECA-B79C-4DFD-9B98-BFB6BC7E4A71}" srcOrd="0" destOrd="0" presId="urn:microsoft.com/office/officeart/2005/8/layout/hProcess9"/>
    <dgm:cxn modelId="{BBA0B0EB-7A02-4D07-A7AF-36E9FDDD946B}" srcId="{82AC7B85-2D86-4FE2-8C3E-2A6FB9128BAF}" destId="{4DE7A259-8528-4E85-B736-1C703BE8933D}" srcOrd="0" destOrd="0" parTransId="{C7CD5D10-EAF7-41A3-B6D3-2390E9BCE8A5}" sibTransId="{7F15C3A2-3052-4BC0-A967-B89E9F65854B}"/>
    <dgm:cxn modelId="{C5D93C9C-835F-4EB5-8740-965ECB10B688}" srcId="{82AC7B85-2D86-4FE2-8C3E-2A6FB9128BAF}" destId="{DCF3662A-FBC7-42D9-89E7-3293EFEC862D}" srcOrd="1" destOrd="0" parTransId="{03122418-2C9D-4245-920B-F176E4C66CB9}" sibTransId="{A51BB289-4C96-4E44-B220-FA5D83EE866D}"/>
    <dgm:cxn modelId="{BF355A92-3648-466C-8324-BB94C1D9FCF2}" type="presOf" srcId="{DCF3662A-FBC7-42D9-89E7-3293EFEC862D}" destId="{D6FFC8D1-5A02-4530-86E9-F29BB28BA63A}" srcOrd="0" destOrd="0" presId="urn:microsoft.com/office/officeart/2005/8/layout/hProcess9"/>
    <dgm:cxn modelId="{DB027195-E5EE-419D-BEF5-A621FC5BAC64}" type="presOf" srcId="{82AC7B85-2D86-4FE2-8C3E-2A6FB9128BAF}" destId="{622AE1C0-185B-4B46-900A-C640289BA18E}" srcOrd="0" destOrd="0" presId="urn:microsoft.com/office/officeart/2005/8/layout/hProcess9"/>
    <dgm:cxn modelId="{B9B7CA16-1605-4744-B597-46AB31E0F641}" srcId="{82AC7B85-2D86-4FE2-8C3E-2A6FB9128BAF}" destId="{B4A75A6A-4FF0-4344-9C72-60FE6D6C0BD0}" srcOrd="2" destOrd="0" parTransId="{E05BCF2C-4277-4507-A60A-244331943CD4}" sibTransId="{235F751A-AA49-4187-86BF-307918EFA4E9}"/>
    <dgm:cxn modelId="{71EB05E0-03FE-4883-86E3-2B14F53806DA}" type="presOf" srcId="{4DE7A259-8528-4E85-B736-1C703BE8933D}" destId="{DBBA3F59-2CE6-4AF2-89AB-203F95323731}" srcOrd="0" destOrd="0" presId="urn:microsoft.com/office/officeart/2005/8/layout/hProcess9"/>
    <dgm:cxn modelId="{AD5F1775-667D-44AB-92C9-A289493BA411}" type="presParOf" srcId="{622AE1C0-185B-4B46-900A-C640289BA18E}" destId="{584D2890-5C81-484A-9A17-E36F1AF2E4B4}" srcOrd="0" destOrd="0" presId="urn:microsoft.com/office/officeart/2005/8/layout/hProcess9"/>
    <dgm:cxn modelId="{19287B8B-B6D3-47C1-A3CD-F90AB0D87AB9}" type="presParOf" srcId="{622AE1C0-185B-4B46-900A-C640289BA18E}" destId="{D731F228-88AB-4B57-A22B-63651E42CDE1}" srcOrd="1" destOrd="0" presId="urn:microsoft.com/office/officeart/2005/8/layout/hProcess9"/>
    <dgm:cxn modelId="{7691B767-5CD9-4A0C-981B-769196BBA1BF}" type="presParOf" srcId="{D731F228-88AB-4B57-A22B-63651E42CDE1}" destId="{DBBA3F59-2CE6-4AF2-89AB-203F95323731}" srcOrd="0" destOrd="0" presId="urn:microsoft.com/office/officeart/2005/8/layout/hProcess9"/>
    <dgm:cxn modelId="{951296B5-7ADB-468A-8CC1-2A50834239E0}" type="presParOf" srcId="{D731F228-88AB-4B57-A22B-63651E42CDE1}" destId="{344ECC28-9211-4628-A44B-A9F4206AD727}" srcOrd="1" destOrd="0" presId="urn:microsoft.com/office/officeart/2005/8/layout/hProcess9"/>
    <dgm:cxn modelId="{4EFFAFA7-87FF-42E6-91C9-E5CD5E519934}" type="presParOf" srcId="{D731F228-88AB-4B57-A22B-63651E42CDE1}" destId="{D6FFC8D1-5A02-4530-86E9-F29BB28BA63A}" srcOrd="2" destOrd="0" presId="urn:microsoft.com/office/officeart/2005/8/layout/hProcess9"/>
    <dgm:cxn modelId="{66998416-9214-4B4D-9D66-77E30644A34F}" type="presParOf" srcId="{D731F228-88AB-4B57-A22B-63651E42CDE1}" destId="{6A0A4B70-08C5-4433-BAE5-B67E0444F4E8}" srcOrd="3" destOrd="0" presId="urn:microsoft.com/office/officeart/2005/8/layout/hProcess9"/>
    <dgm:cxn modelId="{D1E97BBF-BE18-4CE0-9429-7202CAFD97D0}" type="presParOf" srcId="{D731F228-88AB-4B57-A22B-63651E42CDE1}" destId="{3DD9CECA-B79C-4DFD-9B98-BFB6BC7E4A7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AC7B85-2D86-4FE2-8C3E-2A6FB9128BAF}" type="doc">
      <dgm:prSet loTypeId="urn:microsoft.com/office/officeart/2005/8/layout/hProcess9" loCatId="process" qsTypeId="urn:microsoft.com/office/officeart/2005/8/quickstyle/simple1" qsCatId="simple" csTypeId="urn:microsoft.com/office/officeart/2005/8/colors/accent2_2" csCatId="accent2" phldr="1"/>
      <dgm:spPr/>
    </dgm:pt>
    <dgm:pt modelId="{4DE7A259-8528-4E85-B736-1C703BE8933D}">
      <dgm:prSet phldrT="[Text]"/>
      <dgm:spPr/>
      <dgm:t>
        <a:bodyPr/>
        <a:lstStyle/>
        <a:p>
          <a:r>
            <a:rPr lang="en-US" dirty="0" smtClean="0"/>
            <a:t>Intervention </a:t>
          </a:r>
          <a:r>
            <a:rPr lang="en-US" u="sng" dirty="0" smtClean="0"/>
            <a:t>not</a:t>
          </a:r>
          <a:r>
            <a:rPr lang="en-US" u="none" dirty="0" smtClean="0"/>
            <a:t> applied</a:t>
          </a:r>
          <a:endParaRPr lang="en-US" u="none" dirty="0"/>
        </a:p>
      </dgm:t>
    </dgm:pt>
    <dgm:pt modelId="{C7CD5D10-EAF7-41A3-B6D3-2390E9BCE8A5}" type="parTrans" cxnId="{BBA0B0EB-7A02-4D07-A7AF-36E9FDDD946B}">
      <dgm:prSet/>
      <dgm:spPr/>
      <dgm:t>
        <a:bodyPr/>
        <a:lstStyle/>
        <a:p>
          <a:endParaRPr lang="en-US"/>
        </a:p>
      </dgm:t>
    </dgm:pt>
    <dgm:pt modelId="{7F15C3A2-3052-4BC0-A967-B89E9F65854B}" type="sibTrans" cxnId="{BBA0B0EB-7A02-4D07-A7AF-36E9FDDD946B}">
      <dgm:prSet/>
      <dgm:spPr/>
      <dgm:t>
        <a:bodyPr/>
        <a:lstStyle/>
        <a:p>
          <a:endParaRPr lang="en-US"/>
        </a:p>
      </dgm:t>
    </dgm:pt>
    <dgm:pt modelId="{DCF3662A-FBC7-42D9-89E7-3293EFEC862D}">
      <dgm:prSet phldrT="[Text]"/>
      <dgm:spPr/>
      <dgm:t>
        <a:bodyPr/>
        <a:lstStyle/>
        <a:p>
          <a:r>
            <a:rPr lang="en-US" dirty="0" smtClean="0"/>
            <a:t>Some practices </a:t>
          </a:r>
          <a:r>
            <a:rPr lang="en-US" u="none" dirty="0" smtClean="0"/>
            <a:t>still might adopt</a:t>
          </a:r>
          <a:r>
            <a:rPr lang="en-US" dirty="0" smtClean="0"/>
            <a:t> </a:t>
          </a:r>
          <a:r>
            <a:rPr lang="en-US" dirty="0" smtClean="0"/>
            <a:t>model</a:t>
          </a:r>
          <a:endParaRPr lang="en-US" dirty="0"/>
        </a:p>
      </dgm:t>
    </dgm:pt>
    <dgm:pt modelId="{03122418-2C9D-4245-920B-F176E4C66CB9}" type="parTrans" cxnId="{C5D93C9C-835F-4EB5-8740-965ECB10B688}">
      <dgm:prSet/>
      <dgm:spPr/>
      <dgm:t>
        <a:bodyPr/>
        <a:lstStyle/>
        <a:p>
          <a:endParaRPr lang="en-US"/>
        </a:p>
      </dgm:t>
    </dgm:pt>
    <dgm:pt modelId="{A51BB289-4C96-4E44-B220-FA5D83EE866D}" type="sibTrans" cxnId="{C5D93C9C-835F-4EB5-8740-965ECB10B688}">
      <dgm:prSet/>
      <dgm:spPr/>
      <dgm:t>
        <a:bodyPr/>
        <a:lstStyle/>
        <a:p>
          <a:endParaRPr lang="en-US"/>
        </a:p>
      </dgm:t>
    </dgm:pt>
    <dgm:pt modelId="{B4A75A6A-4FF0-4344-9C72-60FE6D6C0BD0}">
      <dgm:prSet phldrT="[Text]"/>
      <dgm:spPr/>
      <dgm:t>
        <a:bodyPr/>
        <a:lstStyle/>
        <a:p>
          <a:r>
            <a:rPr lang="en-US" dirty="0" smtClean="0"/>
            <a:t>Changes in patient care</a:t>
          </a:r>
          <a:endParaRPr lang="en-US" dirty="0"/>
        </a:p>
      </dgm:t>
    </dgm:pt>
    <dgm:pt modelId="{E05BCF2C-4277-4507-A60A-244331943CD4}" type="parTrans" cxnId="{B9B7CA16-1605-4744-B597-46AB31E0F641}">
      <dgm:prSet/>
      <dgm:spPr/>
      <dgm:t>
        <a:bodyPr/>
        <a:lstStyle/>
        <a:p>
          <a:endParaRPr lang="en-US"/>
        </a:p>
      </dgm:t>
    </dgm:pt>
    <dgm:pt modelId="{235F751A-AA49-4187-86BF-307918EFA4E9}" type="sibTrans" cxnId="{B9B7CA16-1605-4744-B597-46AB31E0F641}">
      <dgm:prSet/>
      <dgm:spPr/>
      <dgm:t>
        <a:bodyPr/>
        <a:lstStyle/>
        <a:p>
          <a:endParaRPr lang="en-US"/>
        </a:p>
      </dgm:t>
    </dgm:pt>
    <dgm:pt modelId="{622AE1C0-185B-4B46-900A-C640289BA18E}" type="pres">
      <dgm:prSet presAssocID="{82AC7B85-2D86-4FE2-8C3E-2A6FB9128BAF}" presName="CompostProcess" presStyleCnt="0">
        <dgm:presLayoutVars>
          <dgm:dir/>
          <dgm:resizeHandles val="exact"/>
        </dgm:presLayoutVars>
      </dgm:prSet>
      <dgm:spPr/>
    </dgm:pt>
    <dgm:pt modelId="{584D2890-5C81-484A-9A17-E36F1AF2E4B4}" type="pres">
      <dgm:prSet presAssocID="{82AC7B85-2D86-4FE2-8C3E-2A6FB9128BAF}" presName="arrow" presStyleLbl="bgShp" presStyleIdx="0" presStyleCnt="1"/>
      <dgm:spPr/>
    </dgm:pt>
    <dgm:pt modelId="{D731F228-88AB-4B57-A22B-63651E42CDE1}" type="pres">
      <dgm:prSet presAssocID="{82AC7B85-2D86-4FE2-8C3E-2A6FB9128BAF}" presName="linearProcess" presStyleCnt="0"/>
      <dgm:spPr/>
    </dgm:pt>
    <dgm:pt modelId="{DBBA3F59-2CE6-4AF2-89AB-203F95323731}" type="pres">
      <dgm:prSet presAssocID="{4DE7A259-8528-4E85-B736-1C703BE8933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ECC28-9211-4628-A44B-A9F4206AD727}" type="pres">
      <dgm:prSet presAssocID="{7F15C3A2-3052-4BC0-A967-B89E9F65854B}" presName="sibTrans" presStyleCnt="0"/>
      <dgm:spPr/>
    </dgm:pt>
    <dgm:pt modelId="{D6FFC8D1-5A02-4530-86E9-F29BB28BA63A}" type="pres">
      <dgm:prSet presAssocID="{DCF3662A-FBC7-42D9-89E7-3293EFEC862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0A4B70-08C5-4433-BAE5-B67E0444F4E8}" type="pres">
      <dgm:prSet presAssocID="{A51BB289-4C96-4E44-B220-FA5D83EE866D}" presName="sibTrans" presStyleCnt="0"/>
      <dgm:spPr/>
    </dgm:pt>
    <dgm:pt modelId="{3DD9CECA-B79C-4DFD-9B98-BFB6BC7E4A71}" type="pres">
      <dgm:prSet presAssocID="{B4A75A6A-4FF0-4344-9C72-60FE6D6C0BD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489164-4A1F-4EC4-9B25-A479FC7C5BF1}" type="presOf" srcId="{B4A75A6A-4FF0-4344-9C72-60FE6D6C0BD0}" destId="{3DD9CECA-B79C-4DFD-9B98-BFB6BC7E4A71}" srcOrd="0" destOrd="0" presId="urn:microsoft.com/office/officeart/2005/8/layout/hProcess9"/>
    <dgm:cxn modelId="{BBA0B0EB-7A02-4D07-A7AF-36E9FDDD946B}" srcId="{82AC7B85-2D86-4FE2-8C3E-2A6FB9128BAF}" destId="{4DE7A259-8528-4E85-B736-1C703BE8933D}" srcOrd="0" destOrd="0" parTransId="{C7CD5D10-EAF7-41A3-B6D3-2390E9BCE8A5}" sibTransId="{7F15C3A2-3052-4BC0-A967-B89E9F65854B}"/>
    <dgm:cxn modelId="{C5D93C9C-835F-4EB5-8740-965ECB10B688}" srcId="{82AC7B85-2D86-4FE2-8C3E-2A6FB9128BAF}" destId="{DCF3662A-FBC7-42D9-89E7-3293EFEC862D}" srcOrd="1" destOrd="0" parTransId="{03122418-2C9D-4245-920B-F176E4C66CB9}" sibTransId="{A51BB289-4C96-4E44-B220-FA5D83EE866D}"/>
    <dgm:cxn modelId="{E2B3EAA7-3F13-4EA4-8E72-D6C704241F80}" type="presOf" srcId="{82AC7B85-2D86-4FE2-8C3E-2A6FB9128BAF}" destId="{622AE1C0-185B-4B46-900A-C640289BA18E}" srcOrd="0" destOrd="0" presId="urn:microsoft.com/office/officeart/2005/8/layout/hProcess9"/>
    <dgm:cxn modelId="{2D7F14B2-D9C6-404D-A3E4-B959E4254E01}" type="presOf" srcId="{DCF3662A-FBC7-42D9-89E7-3293EFEC862D}" destId="{D6FFC8D1-5A02-4530-86E9-F29BB28BA63A}" srcOrd="0" destOrd="0" presId="urn:microsoft.com/office/officeart/2005/8/layout/hProcess9"/>
    <dgm:cxn modelId="{B9B7CA16-1605-4744-B597-46AB31E0F641}" srcId="{82AC7B85-2D86-4FE2-8C3E-2A6FB9128BAF}" destId="{B4A75A6A-4FF0-4344-9C72-60FE6D6C0BD0}" srcOrd="2" destOrd="0" parTransId="{E05BCF2C-4277-4507-A60A-244331943CD4}" sibTransId="{235F751A-AA49-4187-86BF-307918EFA4E9}"/>
    <dgm:cxn modelId="{248131FE-8627-4C04-AAA9-C676CFF7E32B}" type="presOf" srcId="{4DE7A259-8528-4E85-B736-1C703BE8933D}" destId="{DBBA3F59-2CE6-4AF2-89AB-203F95323731}" srcOrd="0" destOrd="0" presId="urn:microsoft.com/office/officeart/2005/8/layout/hProcess9"/>
    <dgm:cxn modelId="{B1953CB3-A1D0-41C2-A4CF-E800F4967399}" type="presParOf" srcId="{622AE1C0-185B-4B46-900A-C640289BA18E}" destId="{584D2890-5C81-484A-9A17-E36F1AF2E4B4}" srcOrd="0" destOrd="0" presId="urn:microsoft.com/office/officeart/2005/8/layout/hProcess9"/>
    <dgm:cxn modelId="{BEC23421-B563-414D-B33B-AA1A245B4DE8}" type="presParOf" srcId="{622AE1C0-185B-4B46-900A-C640289BA18E}" destId="{D731F228-88AB-4B57-A22B-63651E42CDE1}" srcOrd="1" destOrd="0" presId="urn:microsoft.com/office/officeart/2005/8/layout/hProcess9"/>
    <dgm:cxn modelId="{7705F87D-724C-4F22-A7A4-721C28C386B4}" type="presParOf" srcId="{D731F228-88AB-4B57-A22B-63651E42CDE1}" destId="{DBBA3F59-2CE6-4AF2-89AB-203F95323731}" srcOrd="0" destOrd="0" presId="urn:microsoft.com/office/officeart/2005/8/layout/hProcess9"/>
    <dgm:cxn modelId="{1FFD911A-2541-4E21-B954-C44423976BE4}" type="presParOf" srcId="{D731F228-88AB-4B57-A22B-63651E42CDE1}" destId="{344ECC28-9211-4628-A44B-A9F4206AD727}" srcOrd="1" destOrd="0" presId="urn:microsoft.com/office/officeart/2005/8/layout/hProcess9"/>
    <dgm:cxn modelId="{F9AEFBF9-3DB0-44A8-A1CD-370F58962899}" type="presParOf" srcId="{D731F228-88AB-4B57-A22B-63651E42CDE1}" destId="{D6FFC8D1-5A02-4530-86E9-F29BB28BA63A}" srcOrd="2" destOrd="0" presId="urn:microsoft.com/office/officeart/2005/8/layout/hProcess9"/>
    <dgm:cxn modelId="{B3107D6B-C879-4D8B-8951-3715CA140CB2}" type="presParOf" srcId="{D731F228-88AB-4B57-A22B-63651E42CDE1}" destId="{6A0A4B70-08C5-4433-BAE5-B67E0444F4E8}" srcOrd="3" destOrd="0" presId="urn:microsoft.com/office/officeart/2005/8/layout/hProcess9"/>
    <dgm:cxn modelId="{D6020183-F75D-4510-B0FE-EB5F426FE351}" type="presParOf" srcId="{D731F228-88AB-4B57-A22B-63651E42CDE1}" destId="{3DD9CECA-B79C-4DFD-9B98-BFB6BC7E4A7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4D2890-5C81-484A-9A17-E36F1AF2E4B4}">
      <dsp:nvSpPr>
        <dsp:cNvPr id="0" name=""/>
        <dsp:cNvSpPr/>
      </dsp:nvSpPr>
      <dsp:spPr>
        <a:xfrm>
          <a:off x="497085" y="0"/>
          <a:ext cx="5633640" cy="236219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BA3F59-2CE6-4AF2-89AB-203F95323731}">
      <dsp:nvSpPr>
        <dsp:cNvPr id="0" name=""/>
        <dsp:cNvSpPr/>
      </dsp:nvSpPr>
      <dsp:spPr>
        <a:xfrm>
          <a:off x="224594" y="708659"/>
          <a:ext cx="1988343" cy="944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Intervention applied</a:t>
          </a:r>
          <a:endParaRPr lang="en-US" sz="1800" kern="1200" dirty="0"/>
        </a:p>
      </dsp:txBody>
      <dsp:txXfrm>
        <a:off x="270719" y="754784"/>
        <a:ext cx="1896093" cy="852629"/>
      </dsp:txXfrm>
    </dsp:sp>
    <dsp:sp modelId="{D6FFC8D1-5A02-4530-86E9-F29BB28BA63A}">
      <dsp:nvSpPr>
        <dsp:cNvPr id="0" name=""/>
        <dsp:cNvSpPr/>
      </dsp:nvSpPr>
      <dsp:spPr>
        <a:xfrm>
          <a:off x="2319734" y="708659"/>
          <a:ext cx="1988343" cy="944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Some practices adopt model, </a:t>
          </a:r>
          <a:r>
            <a:rPr lang="en-US" sz="1800" u="none" kern="1200" dirty="0" smtClean="0"/>
            <a:t>to varying extents</a:t>
          </a:r>
          <a:endParaRPr lang="en-US" sz="1800" u="none" kern="1200" dirty="0"/>
        </a:p>
      </dsp:txBody>
      <dsp:txXfrm>
        <a:off x="2365859" y="754784"/>
        <a:ext cx="1896093" cy="852629"/>
      </dsp:txXfrm>
    </dsp:sp>
    <dsp:sp modelId="{3DD9CECA-B79C-4DFD-9B98-BFB6BC7E4A71}">
      <dsp:nvSpPr>
        <dsp:cNvPr id="0" name=""/>
        <dsp:cNvSpPr/>
      </dsp:nvSpPr>
      <dsp:spPr>
        <a:xfrm>
          <a:off x="4414873" y="708659"/>
          <a:ext cx="1988343" cy="944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Changes in patient care</a:t>
          </a:r>
          <a:endParaRPr lang="en-US" sz="1800" kern="1200" dirty="0"/>
        </a:p>
      </dsp:txBody>
      <dsp:txXfrm>
        <a:off x="4460998" y="754784"/>
        <a:ext cx="1896093" cy="8526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4D2890-5C81-484A-9A17-E36F1AF2E4B4}">
      <dsp:nvSpPr>
        <dsp:cNvPr id="0" name=""/>
        <dsp:cNvSpPr/>
      </dsp:nvSpPr>
      <dsp:spPr>
        <a:xfrm>
          <a:off x="497085" y="0"/>
          <a:ext cx="5633640" cy="236219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BA3F59-2CE6-4AF2-89AB-203F95323731}">
      <dsp:nvSpPr>
        <dsp:cNvPr id="0" name=""/>
        <dsp:cNvSpPr/>
      </dsp:nvSpPr>
      <dsp:spPr>
        <a:xfrm>
          <a:off x="224594" y="708659"/>
          <a:ext cx="1988343" cy="944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Intervention applied</a:t>
          </a:r>
          <a:endParaRPr lang="en-US" sz="1800" kern="1200" dirty="0"/>
        </a:p>
      </dsp:txBody>
      <dsp:txXfrm>
        <a:off x="270719" y="754784"/>
        <a:ext cx="1896093" cy="852629"/>
      </dsp:txXfrm>
    </dsp:sp>
    <dsp:sp modelId="{D6FFC8D1-5A02-4530-86E9-F29BB28BA63A}">
      <dsp:nvSpPr>
        <dsp:cNvPr id="0" name=""/>
        <dsp:cNvSpPr/>
      </dsp:nvSpPr>
      <dsp:spPr>
        <a:xfrm>
          <a:off x="2319734" y="708659"/>
          <a:ext cx="1988343" cy="944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Some practices adopt model, </a:t>
          </a:r>
          <a:r>
            <a:rPr lang="en-US" sz="1800" u="none" kern="1200" dirty="0" smtClean="0"/>
            <a:t>to varying extents</a:t>
          </a:r>
          <a:endParaRPr lang="en-US" sz="1800" u="none" kern="1200" dirty="0"/>
        </a:p>
      </dsp:txBody>
      <dsp:txXfrm>
        <a:off x="2365859" y="754784"/>
        <a:ext cx="1896093" cy="852629"/>
      </dsp:txXfrm>
    </dsp:sp>
    <dsp:sp modelId="{3DD9CECA-B79C-4DFD-9B98-BFB6BC7E4A71}">
      <dsp:nvSpPr>
        <dsp:cNvPr id="0" name=""/>
        <dsp:cNvSpPr/>
      </dsp:nvSpPr>
      <dsp:spPr>
        <a:xfrm>
          <a:off x="4414873" y="708659"/>
          <a:ext cx="1988343" cy="944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Changes in patient care</a:t>
          </a:r>
          <a:endParaRPr lang="en-US" sz="1800" kern="1200" dirty="0"/>
        </a:p>
      </dsp:txBody>
      <dsp:txXfrm>
        <a:off x="4460998" y="754784"/>
        <a:ext cx="1896093" cy="8526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4D2890-5C81-484A-9A17-E36F1AF2E4B4}">
      <dsp:nvSpPr>
        <dsp:cNvPr id="0" name=""/>
        <dsp:cNvSpPr/>
      </dsp:nvSpPr>
      <dsp:spPr>
        <a:xfrm>
          <a:off x="497085" y="0"/>
          <a:ext cx="5633640" cy="2362199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BA3F59-2CE6-4AF2-89AB-203F95323731}">
      <dsp:nvSpPr>
        <dsp:cNvPr id="0" name=""/>
        <dsp:cNvSpPr/>
      </dsp:nvSpPr>
      <dsp:spPr>
        <a:xfrm>
          <a:off x="224594" y="708659"/>
          <a:ext cx="1988343" cy="9448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Intervention </a:t>
          </a:r>
          <a:r>
            <a:rPr lang="en-US" sz="1800" u="sng" kern="1200" dirty="0" smtClean="0"/>
            <a:t>not</a:t>
          </a:r>
          <a:r>
            <a:rPr lang="en-US" sz="1800" u="none" kern="1200" dirty="0" smtClean="0"/>
            <a:t> applied</a:t>
          </a:r>
          <a:endParaRPr lang="en-US" sz="1800" u="none" kern="1200" dirty="0"/>
        </a:p>
      </dsp:txBody>
      <dsp:txXfrm>
        <a:off x="270719" y="754784"/>
        <a:ext cx="1896093" cy="852629"/>
      </dsp:txXfrm>
    </dsp:sp>
    <dsp:sp modelId="{D6FFC8D1-5A02-4530-86E9-F29BB28BA63A}">
      <dsp:nvSpPr>
        <dsp:cNvPr id="0" name=""/>
        <dsp:cNvSpPr/>
      </dsp:nvSpPr>
      <dsp:spPr>
        <a:xfrm>
          <a:off x="2319734" y="708659"/>
          <a:ext cx="1988343" cy="9448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Some practices </a:t>
          </a:r>
          <a:r>
            <a:rPr lang="en-US" sz="1800" u="none" kern="1200" dirty="0" smtClean="0"/>
            <a:t>still might adopt</a:t>
          </a:r>
          <a:r>
            <a:rPr lang="en-US" sz="1800" kern="1200" dirty="0" smtClean="0"/>
            <a:t> </a:t>
          </a:r>
          <a:r>
            <a:rPr lang="en-US" sz="1800" kern="1200" dirty="0" smtClean="0"/>
            <a:t>model</a:t>
          </a:r>
          <a:endParaRPr lang="en-US" sz="1800" kern="1200" dirty="0"/>
        </a:p>
      </dsp:txBody>
      <dsp:txXfrm>
        <a:off x="2365859" y="754784"/>
        <a:ext cx="1896093" cy="852629"/>
      </dsp:txXfrm>
    </dsp:sp>
    <dsp:sp modelId="{3DD9CECA-B79C-4DFD-9B98-BFB6BC7E4A71}">
      <dsp:nvSpPr>
        <dsp:cNvPr id="0" name=""/>
        <dsp:cNvSpPr/>
      </dsp:nvSpPr>
      <dsp:spPr>
        <a:xfrm>
          <a:off x="4414873" y="708659"/>
          <a:ext cx="1988343" cy="9448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Changes in patient care</a:t>
          </a:r>
          <a:endParaRPr lang="en-US" sz="1800" kern="1200" dirty="0"/>
        </a:p>
      </dsp:txBody>
      <dsp:txXfrm>
        <a:off x="4460998" y="754784"/>
        <a:ext cx="1896093" cy="8526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8" tIns="46844" rIns="93688" bIns="46844" numCol="1" anchor="t" anchorCtr="0" compatLnSpc="1">
            <a:prstTxWarp prst="textNoShape">
              <a:avLst/>
            </a:prstTxWarp>
          </a:bodyPr>
          <a:lstStyle>
            <a:lvl1pPr defTabSz="936625" eaLnBrk="1" hangingPunct="1">
              <a:defRPr sz="1200"/>
            </a:lvl1pPr>
          </a:lstStyle>
          <a:p>
            <a:pPr>
              <a:defRPr/>
            </a:pPr>
            <a:r>
              <a:rPr lang="en-US" smtClean="0"/>
              <a:t>PRELIMINARY--NOT FOR DISSEMINATION</a:t>
            </a:r>
            <a:endParaRPr lang="en-US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8" tIns="46844" rIns="93688" bIns="46844" numCol="1" anchor="t" anchorCtr="0" compatLnSpc="1">
            <a:prstTxWarp prst="textNoShape">
              <a:avLst/>
            </a:prstTxWarp>
          </a:bodyPr>
          <a:lstStyle>
            <a:lvl1pPr algn="r" defTabSz="93662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8" tIns="46844" rIns="93688" bIns="46844" numCol="1" anchor="b" anchorCtr="0" compatLnSpc="1">
            <a:prstTxWarp prst="textNoShape">
              <a:avLst/>
            </a:prstTxWarp>
          </a:bodyPr>
          <a:lstStyle>
            <a:lvl1pPr defTabSz="93662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8" tIns="46844" rIns="93688" bIns="46844" numCol="1" anchor="b" anchorCtr="0" compatLnSpc="1">
            <a:prstTxWarp prst="textNoShape">
              <a:avLst/>
            </a:prstTxWarp>
          </a:bodyPr>
          <a:lstStyle>
            <a:lvl1pPr algn="r" defTabSz="936625" eaLnBrk="1" hangingPunct="1">
              <a:defRPr sz="1200"/>
            </a:lvl1pPr>
          </a:lstStyle>
          <a:p>
            <a:pPr>
              <a:defRPr/>
            </a:pPr>
            <a:fld id="{4AFE1201-1E95-4C85-BCF3-D969BCF61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506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8" tIns="46844" rIns="93688" bIns="46844" numCol="1" anchor="t" anchorCtr="0" compatLnSpc="1">
            <a:prstTxWarp prst="textNoShape">
              <a:avLst/>
            </a:prstTxWarp>
          </a:bodyPr>
          <a:lstStyle>
            <a:lvl1pPr defTabSz="936625" eaLnBrk="1" hangingPunct="1">
              <a:defRPr sz="1200"/>
            </a:lvl1pPr>
          </a:lstStyle>
          <a:p>
            <a:pPr>
              <a:defRPr/>
            </a:pPr>
            <a:r>
              <a:rPr lang="en-US" smtClean="0"/>
              <a:t>PRELIMINARY--NOT FOR DISSEMINATION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8" tIns="46844" rIns="93688" bIns="46844" numCol="1" anchor="t" anchorCtr="0" compatLnSpc="1">
            <a:prstTxWarp prst="textNoShape">
              <a:avLst/>
            </a:prstTxWarp>
          </a:bodyPr>
          <a:lstStyle>
            <a:lvl1pPr algn="r" defTabSz="93662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21188"/>
            <a:ext cx="5622925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8" tIns="46844" rIns="93688" bIns="46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77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8" tIns="46844" rIns="93688" bIns="46844" numCol="1" anchor="b" anchorCtr="0" compatLnSpc="1">
            <a:prstTxWarp prst="textNoShape">
              <a:avLst/>
            </a:prstTxWarp>
          </a:bodyPr>
          <a:lstStyle>
            <a:lvl1pPr defTabSz="93662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8" tIns="46844" rIns="93688" bIns="46844" numCol="1" anchor="b" anchorCtr="0" compatLnSpc="1">
            <a:prstTxWarp prst="textNoShape">
              <a:avLst/>
            </a:prstTxWarp>
          </a:bodyPr>
          <a:lstStyle>
            <a:lvl1pPr algn="r" defTabSz="936625" eaLnBrk="1" hangingPunct="1">
              <a:defRPr sz="1200"/>
            </a:lvl1pPr>
          </a:lstStyle>
          <a:p>
            <a:pPr>
              <a:defRPr/>
            </a:pPr>
            <a:fld id="{D8F3AE70-79A8-4C58-A199-17D124338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523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2975"/>
            <a:ext cx="19050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463800"/>
            <a:ext cx="91440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368800"/>
            <a:ext cx="9144000" cy="17526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91993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2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6100"/>
            <a:ext cx="2286000" cy="5456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46100"/>
            <a:ext cx="6705600" cy="5456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81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6100"/>
            <a:ext cx="9144000" cy="61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7388" y="1570038"/>
            <a:ext cx="3810000" cy="4432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570038"/>
            <a:ext cx="3810000" cy="4432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13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6100"/>
            <a:ext cx="9144000" cy="61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7388" y="1570038"/>
            <a:ext cx="7772400" cy="44323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981469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1417639"/>
            <a:ext cx="8229602" cy="4930775"/>
          </a:xfrm>
        </p:spPr>
        <p:txBody>
          <a:bodyPr anchor="t" anchorCtr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878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614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632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570038"/>
            <a:ext cx="3810000" cy="4432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570038"/>
            <a:ext cx="3810000" cy="4432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5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970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323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647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546100"/>
            <a:ext cx="91440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570038"/>
            <a:ext cx="77724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6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2975"/>
            <a:ext cx="19050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6" r:id="rId14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ct val="100000"/>
        </a:spcBef>
        <a:spcAft>
          <a:spcPct val="0"/>
        </a:spcAft>
        <a:buClr>
          <a:schemeClr val="tx2"/>
        </a:buClr>
        <a:buSzPct val="115000"/>
        <a:buChar char="•"/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90000"/>
        <a:buChar char="•"/>
        <a:defRPr sz="2400" b="1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90000"/>
        <a:buChar char="–"/>
        <a:defRPr sz="2400" b="1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80000"/>
        <a:buChar char="•"/>
        <a:defRPr sz="2400" b="1">
          <a:solidFill>
            <a:schemeClr val="tx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80000"/>
        <a:buChar char="•"/>
        <a:defRPr sz="2400" b="1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80000"/>
        <a:buChar char="•"/>
        <a:defRPr sz="2400" b="1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80000"/>
        <a:buChar char="•"/>
        <a:defRPr sz="2400" b="1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80000"/>
        <a:buChar char="•"/>
        <a:defRPr sz="2400" b="1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8153400" cy="2133600"/>
          </a:xfrm>
        </p:spPr>
        <p:txBody>
          <a:bodyPr/>
          <a:lstStyle/>
          <a:p>
            <a:r>
              <a:rPr lang="en-US" sz="3200" dirty="0" smtClean="0"/>
              <a:t>Medical Home Interventions: Evaluation and Evidence on Payment Models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dirty="0" smtClean="0">
                <a:solidFill>
                  <a:srgbClr val="660066"/>
                </a:solidFill>
                <a:latin typeface="Cambria" pitchFamily="18" charset="0"/>
              </a:rPr>
              <a:t/>
            </a:r>
            <a:br>
              <a:rPr lang="en-US" dirty="0" smtClean="0">
                <a:solidFill>
                  <a:srgbClr val="660066"/>
                </a:solidFill>
                <a:latin typeface="Cambria" pitchFamily="18" charset="0"/>
              </a:rPr>
            </a:br>
            <a:r>
              <a:rPr lang="en-US" dirty="0" smtClean="0">
                <a:solidFill>
                  <a:srgbClr val="660066"/>
                </a:solidFill>
                <a:latin typeface="Bookman Old Style" pitchFamily="18" charset="0"/>
              </a:rPr>
              <a:t>_____________________________</a:t>
            </a:r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1143000" y="4114800"/>
            <a:ext cx="4953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 smtClean="0"/>
              <a:t>Mark W. Friedberg, MD, MPP</a:t>
            </a:r>
            <a:endParaRPr lang="en-US" sz="2000" baseline="30000" dirty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143000" y="4694872"/>
            <a:ext cx="71628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 b="1" dirty="0" smtClean="0"/>
              <a:t>February 25, </a:t>
            </a:r>
            <a:r>
              <a:rPr lang="en-US" sz="1800" b="1" dirty="0" smtClean="0"/>
              <a:t>2015</a:t>
            </a:r>
          </a:p>
          <a:p>
            <a:endParaRPr lang="en-US" sz="1800" b="1" dirty="0" smtClean="0"/>
          </a:p>
          <a:p>
            <a:r>
              <a:rPr lang="en-US" sz="1800" b="1" dirty="0"/>
              <a:t>Federal Trade Commission &amp; Department of Justice Workshop:</a:t>
            </a:r>
          </a:p>
          <a:p>
            <a:r>
              <a:rPr lang="en-US" sz="1800" b="1" dirty="0"/>
              <a:t>Alternatives to Traditional Fee-for-Service Payment Models Panel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417639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6E01AB"/>
                </a:solidFill>
              </a:rPr>
              <a:t>We can use evidence to refine medical home interventions</a:t>
            </a:r>
            <a:endParaRPr lang="en-US" sz="3600" dirty="0">
              <a:solidFill>
                <a:srgbClr val="6E01AB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6626" y="1447800"/>
            <a:ext cx="8775091" cy="4953000"/>
          </a:xfrm>
        </p:spPr>
        <p:txBody>
          <a:bodyPr/>
          <a:lstStyle/>
          <a:p>
            <a:r>
              <a:rPr lang="en-US" sz="2400" b="0" dirty="0" smtClean="0">
                <a:latin typeface="Calibri" panose="020F0502020204030204" pitchFamily="34" charset="0"/>
              </a:rPr>
              <a:t>Within 2-3 years, the results of another 20-30 pilots should be </a:t>
            </a:r>
            <a:r>
              <a:rPr lang="en-US" sz="2400" b="0" dirty="0" smtClean="0">
                <a:latin typeface="Calibri" panose="020F0502020204030204" pitchFamily="34" charset="0"/>
              </a:rPr>
              <a:t>published, including </a:t>
            </a:r>
            <a:r>
              <a:rPr lang="en-US" b="0" dirty="0" smtClean="0">
                <a:latin typeface="Calibri" panose="020F0502020204030204" pitchFamily="34" charset="0"/>
              </a:rPr>
              <a:t>3 giant </a:t>
            </a:r>
            <a:r>
              <a:rPr lang="en-US" b="0" dirty="0" smtClean="0">
                <a:latin typeface="Calibri" panose="020F0502020204030204" pitchFamily="34" charset="0"/>
              </a:rPr>
              <a:t>CMS pilots</a:t>
            </a:r>
          </a:p>
          <a:p>
            <a:pPr>
              <a:buFont typeface="Arial"/>
              <a:buChar char="•"/>
            </a:pPr>
            <a:r>
              <a:rPr lang="en-US" b="0" dirty="0">
                <a:latin typeface="Calibri" panose="020F0502020204030204" pitchFamily="34" charset="0"/>
              </a:rPr>
              <a:t>Heterogeneity creates opportunity</a:t>
            </a:r>
          </a:p>
          <a:p>
            <a:pPr marL="800100" lvl="1" indent="-342900">
              <a:buFont typeface="Lucida Grande"/>
              <a:buChar char="‒"/>
            </a:pPr>
            <a:r>
              <a:rPr lang="en-US" b="0" dirty="0">
                <a:latin typeface="Calibri" panose="020F0502020204030204" pitchFamily="34" charset="0"/>
              </a:rPr>
              <a:t>Different </a:t>
            </a:r>
            <a:r>
              <a:rPr lang="en-US" b="0" dirty="0" smtClean="0">
                <a:latin typeface="Calibri" panose="020F0502020204030204" pitchFamily="34" charset="0"/>
              </a:rPr>
              <a:t>intervention “recipes” </a:t>
            </a:r>
            <a:r>
              <a:rPr lang="en-US" b="0" dirty="0">
                <a:latin typeface="Calibri" panose="020F0502020204030204" pitchFamily="34" charset="0"/>
              </a:rPr>
              <a:t>may lead to different outcomes</a:t>
            </a:r>
          </a:p>
          <a:p>
            <a:pPr marL="800100" lvl="1" indent="-342900">
              <a:buFont typeface="Lucida Grande"/>
              <a:buChar char="‒"/>
            </a:pPr>
            <a:r>
              <a:rPr lang="en-US" b="0" dirty="0">
                <a:latin typeface="Calibri" panose="020F0502020204030204" pitchFamily="34" charset="0"/>
              </a:rPr>
              <a:t>Evaluations will help us identify the key ingredients, including which payment models seem to work best</a:t>
            </a:r>
          </a:p>
          <a:p>
            <a:pPr>
              <a:buFont typeface="Arial"/>
              <a:buChar char="•"/>
            </a:pPr>
            <a:r>
              <a:rPr lang="en-US" sz="2400" b="0" dirty="0" smtClean="0">
                <a:latin typeface="Calibri" panose="020F0502020204030204" pitchFamily="34" charset="0"/>
              </a:rPr>
              <a:t>But right now, we do not have an evidence base that identifies the best ways to reform payment in medical home interventions</a:t>
            </a:r>
          </a:p>
          <a:p>
            <a:pPr lvl="1">
              <a:buFont typeface="Arial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In particular, no published evaluations of interventions that include shared savings</a:t>
            </a:r>
            <a:endParaRPr lang="en-US" b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74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09600"/>
            <a:ext cx="91440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6200AC"/>
                </a:solidFill>
              </a:rPr>
              <a:t>Thank you</a:t>
            </a:r>
            <a:endParaRPr lang="en-US" sz="2400" b="0" i="0" dirty="0" smtClean="0">
              <a:solidFill>
                <a:srgbClr val="6200AC"/>
              </a:solidFill>
            </a:endParaRP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8610600" y="63246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ABD185E-9C0A-4AAD-A338-E27AFF977048}" type="slidenum">
              <a:rPr lang="en-US" sz="1800"/>
              <a:pPr/>
              <a:t>11</a:t>
            </a:fld>
            <a:endParaRPr lang="en-US" sz="1800"/>
          </a:p>
        </p:txBody>
      </p:sp>
      <p:sp>
        <p:nvSpPr>
          <p:cNvPr id="4" name="TextBox 3"/>
          <p:cNvSpPr txBox="1"/>
          <p:nvPr/>
        </p:nvSpPr>
        <p:spPr>
          <a:xfrm>
            <a:off x="601785" y="1905000"/>
            <a:ext cx="38940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Contact:</a:t>
            </a:r>
          </a:p>
          <a:p>
            <a:r>
              <a:rPr lang="en-US" dirty="0" smtClean="0"/>
              <a:t>Mark </a:t>
            </a:r>
            <a:r>
              <a:rPr lang="en-US" dirty="0"/>
              <a:t>Friedberg, MD, MPP</a:t>
            </a:r>
            <a:br>
              <a:rPr lang="en-US" dirty="0"/>
            </a:br>
            <a:r>
              <a:rPr lang="en-US" dirty="0"/>
              <a:t>mfriedbe@rand.org</a:t>
            </a:r>
          </a:p>
        </p:txBody>
      </p:sp>
    </p:spTree>
    <p:extLst>
      <p:ext uri="{BB962C8B-B14F-4D97-AF65-F5344CB8AC3E}">
        <p14:creationId xmlns:p14="http://schemas.microsoft.com/office/powerpoint/2010/main" val="172232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670925" y="6208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17D9456-FC6D-4BBC-866E-C165E55A6479}" type="slidenum">
              <a:rPr lang="en-US" sz="1800"/>
              <a:pPr/>
              <a:t>12</a:t>
            </a:fld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29675" cy="611188"/>
          </a:xfrm>
        </p:spPr>
        <p:txBody>
          <a:bodyPr/>
          <a:lstStyle/>
          <a:p>
            <a:r>
              <a:rPr lang="en-US" dirty="0" smtClean="0">
                <a:solidFill>
                  <a:srgbClr val="6900B8"/>
                </a:solidFill>
              </a:rPr>
              <a:t>Evaluations of medical home models and interventions: some recent examples</a:t>
            </a:r>
            <a:endParaRPr lang="en-US" u="sng" dirty="0">
              <a:solidFill>
                <a:srgbClr val="6900B8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1201891"/>
              </p:ext>
            </p:extLst>
          </p:nvPr>
        </p:nvGraphicFramePr>
        <p:xfrm>
          <a:off x="687388" y="1524000"/>
          <a:ext cx="7923212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40370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Evaluations of models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Evaluations</a:t>
                      </a:r>
                      <a:r>
                        <a:rPr lang="en-US" baseline="0" dirty="0" smtClean="0"/>
                        <a:t> of interventions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Higgins</a:t>
                      </a:r>
                      <a:r>
                        <a:rPr lang="en-US" baseline="0" dirty="0" smtClean="0"/>
                        <a:t> et al, AJMC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Friedberg et al, JAMA</a:t>
                      </a:r>
                      <a:r>
                        <a:rPr lang="en-US" baseline="0" dirty="0" smtClean="0"/>
                        <a:t> 2014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Wang et al, J Public Health </a:t>
                      </a:r>
                      <a:r>
                        <a:rPr lang="en-US" dirty="0" err="1" smtClean="0"/>
                        <a:t>Manag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Prac</a:t>
                      </a:r>
                      <a:r>
                        <a:rPr lang="en-US" dirty="0" smtClean="0"/>
                        <a:t>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Rosenthal</a:t>
                      </a:r>
                      <a:r>
                        <a:rPr lang="en-US" baseline="0" dirty="0" smtClean="0"/>
                        <a:t> et al, JAMA Intern Med 2013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David</a:t>
                      </a:r>
                      <a:r>
                        <a:rPr lang="en-US" baseline="0" dirty="0" smtClean="0"/>
                        <a:t> et al, HSR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Werner et al, Me</a:t>
                      </a:r>
                      <a:r>
                        <a:rPr lang="en-US" baseline="0" dirty="0" smtClean="0"/>
                        <a:t>d Care 2013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Kern et al, Ann Intern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Med 2014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Fifield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et al, JGIM 2013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Paustian</a:t>
                      </a:r>
                      <a:r>
                        <a:rPr lang="en-US" baseline="0" dirty="0" smtClean="0"/>
                        <a:t> et al, HSR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Evidence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r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eviews on interventions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Wholey</a:t>
                      </a:r>
                      <a:r>
                        <a:rPr lang="en-US" dirty="0" smtClean="0"/>
                        <a:t> et al, Minnesota </a:t>
                      </a:r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 Health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Jackson et al, Ann Intern Med 2013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Van Hasselt et al, HSR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Peikes</a:t>
                      </a:r>
                      <a:r>
                        <a:rPr lang="en-US" dirty="0" smtClean="0"/>
                        <a:t> et al, AJMC 2012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 bwMode="auto">
          <a:xfrm>
            <a:off x="4572000" y="1371600"/>
            <a:ext cx="0" cy="38100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990600" y="5334000"/>
            <a:ext cx="73914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Broadly speaking, the findings of these two types of evaluations are not the same. This is not surprising. Remember, they are not asking the same question.</a:t>
            </a:r>
          </a:p>
        </p:txBody>
      </p:sp>
    </p:spTree>
    <p:extLst>
      <p:ext uri="{BB962C8B-B14F-4D97-AF65-F5344CB8AC3E}">
        <p14:creationId xmlns:p14="http://schemas.microsoft.com/office/powerpoint/2010/main" val="233183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1" y="1295400"/>
            <a:ext cx="8753474" cy="5127625"/>
          </a:xfrm>
          <a:solidFill>
            <a:schemeClr val="bg1"/>
          </a:solidFill>
        </p:spPr>
        <p:txBody>
          <a:bodyPr/>
          <a:lstStyle/>
          <a:p>
            <a:pPr marL="284163" indent="-284163"/>
            <a:r>
              <a:rPr lang="en-US" b="0" dirty="0" smtClean="0"/>
              <a:t>There is no such thing as “the medical home”</a:t>
            </a:r>
            <a:endParaRPr lang="en-US" b="0" u="sng" dirty="0" smtClean="0"/>
          </a:p>
          <a:p>
            <a:pPr marL="800100" lvl="1" indent="-284163"/>
            <a:r>
              <a:rPr lang="en-US" b="0" dirty="0" smtClean="0"/>
              <a:t>Instead, multiple definitions of medical home</a:t>
            </a:r>
            <a:r>
              <a:rPr lang="en-US" b="0" u="sng" dirty="0" smtClean="0"/>
              <a:t>s</a:t>
            </a:r>
          </a:p>
          <a:p>
            <a:pPr marL="800100" lvl="1" indent="-284163"/>
            <a:r>
              <a:rPr lang="en-US" b="0" dirty="0" smtClean="0"/>
              <a:t>Best not to assume that two </a:t>
            </a:r>
            <a:r>
              <a:rPr lang="en-US" b="0" dirty="0" smtClean="0"/>
              <a:t>people talking about “the medical home” </a:t>
            </a:r>
            <a:r>
              <a:rPr lang="en-US" b="0" dirty="0" smtClean="0"/>
              <a:t>are talking about the </a:t>
            </a:r>
            <a:r>
              <a:rPr lang="en-US" b="0" dirty="0" smtClean="0"/>
              <a:t>same thing</a:t>
            </a:r>
          </a:p>
          <a:p>
            <a:pPr marL="284163" indent="-284163"/>
            <a:r>
              <a:rPr lang="en-US" b="0" dirty="0" smtClean="0"/>
              <a:t>First question to ask: </a:t>
            </a:r>
            <a:r>
              <a:rPr lang="en-US" b="0" i="1" dirty="0" smtClean="0"/>
              <a:t>Do you mean medical </a:t>
            </a:r>
            <a:r>
              <a:rPr lang="en-US" b="0" i="1" dirty="0" smtClean="0"/>
              <a:t>home as a </a:t>
            </a:r>
            <a:r>
              <a:rPr lang="en-US" b="0" i="1" u="sng" dirty="0" smtClean="0"/>
              <a:t>model </a:t>
            </a:r>
            <a:r>
              <a:rPr lang="en-US" b="0" i="1" dirty="0" smtClean="0"/>
              <a:t>of primary care practice, </a:t>
            </a:r>
            <a:r>
              <a:rPr lang="en-US" b="0" i="1" dirty="0" smtClean="0"/>
              <a:t>or </a:t>
            </a:r>
            <a:r>
              <a:rPr lang="en-US" b="0" i="1" dirty="0" smtClean="0"/>
              <a:t>as an </a:t>
            </a:r>
            <a:r>
              <a:rPr lang="en-US" b="0" i="1" u="sng" dirty="0" smtClean="0"/>
              <a:t>intervention</a:t>
            </a:r>
            <a:r>
              <a:rPr lang="en-US" b="0" i="1" dirty="0" smtClean="0"/>
              <a:t> applied to primary care practices?</a:t>
            </a:r>
            <a:endParaRPr lang="en-US" b="0" i="1" dirty="0" smtClean="0"/>
          </a:p>
          <a:p>
            <a:pPr marL="284163" indent="-284163"/>
            <a:r>
              <a:rPr lang="en-US" b="0" dirty="0" smtClean="0"/>
              <a:t>Some studies evaluate models, others evaluate interventions</a:t>
            </a:r>
            <a:endParaRPr lang="en-US" b="0" dirty="0"/>
          </a:p>
          <a:p>
            <a:pPr marL="284163" indent="-284163"/>
            <a:r>
              <a:rPr lang="en-US" b="0" dirty="0" smtClean="0"/>
              <a:t>Changing how a primary care practice is paid is an </a:t>
            </a:r>
            <a:r>
              <a:rPr lang="en-US" b="0" u="sng" dirty="0" smtClean="0"/>
              <a:t>intervention</a:t>
            </a:r>
            <a:endParaRPr lang="en-US" b="0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670925" y="6208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17D9456-FC6D-4BBC-866E-C165E55A6479}" type="slidenum">
              <a:rPr lang="en-US" sz="1800"/>
              <a:pPr/>
              <a:t>2</a:t>
            </a:fld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29675" cy="611188"/>
          </a:xfrm>
        </p:spPr>
        <p:txBody>
          <a:bodyPr/>
          <a:lstStyle/>
          <a:p>
            <a:r>
              <a:rPr lang="en-US" dirty="0" smtClean="0">
                <a:solidFill>
                  <a:srgbClr val="6900B8"/>
                </a:solidFill>
              </a:rPr>
              <a:t>Defining “Medical Home”</a:t>
            </a:r>
            <a:endParaRPr lang="en-US" dirty="0">
              <a:solidFill>
                <a:srgbClr val="6900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94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670925" y="6208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17D9456-FC6D-4BBC-866E-C165E55A6479}" type="slidenum">
              <a:rPr lang="en-US" sz="1800"/>
              <a:pPr/>
              <a:t>3</a:t>
            </a:fld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611188"/>
          </a:xfrm>
        </p:spPr>
        <p:txBody>
          <a:bodyPr/>
          <a:lstStyle/>
          <a:p>
            <a:r>
              <a:rPr lang="en-US" dirty="0">
                <a:solidFill>
                  <a:srgbClr val="6900B8"/>
                </a:solidFill>
              </a:rPr>
              <a:t>Key ingredients of medical home </a:t>
            </a:r>
            <a:r>
              <a:rPr lang="en-US" dirty="0" smtClean="0">
                <a:solidFill>
                  <a:srgbClr val="6900B8"/>
                </a:solidFill>
              </a:rPr>
              <a:t>interventions</a:t>
            </a:r>
            <a:endParaRPr lang="en-US" dirty="0">
              <a:solidFill>
                <a:srgbClr val="6900B8"/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687388" y="1282700"/>
            <a:ext cx="7772400" cy="4737100"/>
          </a:xfrm>
        </p:spPr>
        <p:txBody>
          <a:bodyPr/>
          <a:lstStyle/>
          <a:p>
            <a:r>
              <a:rPr lang="en-US" dirty="0" smtClean="0"/>
              <a:t>New resources for primary care practices</a:t>
            </a:r>
          </a:p>
          <a:p>
            <a:pPr lvl="1"/>
            <a:r>
              <a:rPr lang="en-US" sz="2400" b="0" dirty="0" smtClean="0"/>
              <a:t>Technical </a:t>
            </a:r>
            <a:r>
              <a:rPr lang="en-US" sz="2400" b="0" dirty="0" smtClean="0"/>
              <a:t>assistance, coaching</a:t>
            </a:r>
            <a:endParaRPr lang="en-US" sz="2400" b="0" dirty="0" smtClean="0"/>
          </a:p>
          <a:p>
            <a:pPr lvl="1"/>
            <a:r>
              <a:rPr lang="en-US" sz="2400" b="0" dirty="0" smtClean="0"/>
              <a:t>In-kind contributions</a:t>
            </a:r>
          </a:p>
          <a:p>
            <a:pPr lvl="1"/>
            <a:r>
              <a:rPr lang="en-US" sz="2400" b="0" dirty="0" smtClean="0"/>
              <a:t>Enhanced payment, many possible forms:</a:t>
            </a:r>
          </a:p>
          <a:p>
            <a:pPr lvl="2"/>
            <a:r>
              <a:rPr lang="en-US" b="0" dirty="0" smtClean="0"/>
              <a:t>Per member </a:t>
            </a:r>
            <a:r>
              <a:rPr lang="en-US" b="0" dirty="0" smtClean="0"/>
              <a:t>per-month </a:t>
            </a:r>
            <a:r>
              <a:rPr lang="en-US" b="0" dirty="0" smtClean="0"/>
              <a:t>supplemental payment</a:t>
            </a:r>
          </a:p>
          <a:p>
            <a:pPr lvl="2"/>
            <a:r>
              <a:rPr lang="en-US" b="0" dirty="0" smtClean="0"/>
              <a:t>Shared savings</a:t>
            </a:r>
          </a:p>
          <a:p>
            <a:pPr lvl="2"/>
            <a:r>
              <a:rPr lang="en-US" b="0" dirty="0" smtClean="0"/>
              <a:t>Fee-for-service rate “uplift”</a:t>
            </a:r>
          </a:p>
          <a:p>
            <a:r>
              <a:rPr lang="en-US" dirty="0" smtClean="0"/>
              <a:t>New requirements for primary care practices</a:t>
            </a:r>
          </a:p>
          <a:p>
            <a:pPr lvl="1"/>
            <a:r>
              <a:rPr lang="en-US" sz="2400" b="0" dirty="0" smtClean="0"/>
              <a:t>Practice transformation / adopt new capabilities</a:t>
            </a:r>
          </a:p>
          <a:p>
            <a:pPr lvl="1"/>
            <a:r>
              <a:rPr lang="en-US" sz="2400" b="0" dirty="0" smtClean="0"/>
              <a:t>Demonstrate “medical </a:t>
            </a:r>
            <a:r>
              <a:rPr lang="en-US" sz="2400" b="0" dirty="0" err="1" smtClean="0"/>
              <a:t>homeness</a:t>
            </a:r>
            <a:r>
              <a:rPr lang="en-US" sz="2400" b="0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5469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670925" y="6208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17D9456-FC6D-4BBC-866E-C165E55A6479}" type="slidenum">
              <a:rPr lang="en-US" sz="1800"/>
              <a:pPr/>
              <a:t>4</a:t>
            </a:fld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29675" cy="611188"/>
          </a:xfrm>
        </p:spPr>
        <p:txBody>
          <a:bodyPr/>
          <a:lstStyle/>
          <a:p>
            <a:r>
              <a:rPr lang="en-US" dirty="0" smtClean="0">
                <a:solidFill>
                  <a:srgbClr val="6900B8"/>
                </a:solidFill>
              </a:rPr>
              <a:t>Relationship between intervention, model, and patient care</a:t>
            </a:r>
            <a:endParaRPr lang="en-US" dirty="0">
              <a:solidFill>
                <a:srgbClr val="6900B8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105318"/>
              </p:ext>
            </p:extLst>
          </p:nvPr>
        </p:nvGraphicFramePr>
        <p:xfrm>
          <a:off x="990600" y="1600200"/>
          <a:ext cx="6627812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282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670925" y="6208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17D9456-FC6D-4BBC-866E-C165E55A6479}" type="slidenum">
              <a:rPr lang="en-US" sz="1800"/>
              <a:pPr/>
              <a:t>5</a:t>
            </a:fld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29675" cy="611188"/>
          </a:xfrm>
        </p:spPr>
        <p:txBody>
          <a:bodyPr/>
          <a:lstStyle/>
          <a:p>
            <a:r>
              <a:rPr lang="en-US" dirty="0" smtClean="0">
                <a:solidFill>
                  <a:srgbClr val="6900B8"/>
                </a:solidFill>
              </a:rPr>
              <a:t>Relationship between intervention, model, and patient care</a:t>
            </a:r>
            <a:endParaRPr lang="en-US" dirty="0">
              <a:solidFill>
                <a:srgbClr val="6900B8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692416"/>
              </p:ext>
            </p:extLst>
          </p:nvPr>
        </p:nvGraphicFramePr>
        <p:xfrm>
          <a:off x="990600" y="1600200"/>
          <a:ext cx="6627812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1945105"/>
              </p:ext>
            </p:extLst>
          </p:nvPr>
        </p:nvGraphicFramePr>
        <p:xfrm>
          <a:off x="990600" y="3505200"/>
          <a:ext cx="6627812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42311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077200" cy="4800600"/>
          </a:xfrm>
        </p:spPr>
        <p:txBody>
          <a:bodyPr/>
          <a:lstStyle/>
          <a:p>
            <a:pPr marL="284163" indent="-284163"/>
            <a:r>
              <a:rPr lang="en-US" sz="2000" b="0" dirty="0" smtClean="0">
                <a:latin typeface="Calibri" pitchFamily="34" charset="0"/>
              </a:rPr>
              <a:t>32 practices, 6 payers, 3-year intervention: June 2008 - 2011</a:t>
            </a:r>
          </a:p>
          <a:p>
            <a:pPr marL="284163" indent="-284163"/>
            <a:r>
              <a:rPr lang="en-US" sz="2000" b="0" dirty="0" smtClean="0">
                <a:latin typeface="Calibri" pitchFamily="34" charset="0"/>
              </a:rPr>
              <a:t>Inputs:</a:t>
            </a:r>
            <a:endParaRPr lang="en-US" sz="20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800100" lvl="1" indent="-284163"/>
            <a:r>
              <a:rPr lang="en-US" sz="2000" b="0" dirty="0" smtClean="0">
                <a:solidFill>
                  <a:schemeClr val="tx1"/>
                </a:solidFill>
                <a:latin typeface="Calibri" pitchFamily="34" charset="0"/>
              </a:rPr>
              <a:t>Technical assistance</a:t>
            </a:r>
          </a:p>
          <a:p>
            <a:pPr marL="800100" lvl="1" indent="-284163"/>
            <a:r>
              <a:rPr lang="en-US" sz="2000" b="0" dirty="0" smtClean="0">
                <a:latin typeface="Calibri" pitchFamily="34" charset="0"/>
              </a:rPr>
              <a:t>Per member per-month bonus payments tied to NCQA recognition level</a:t>
            </a:r>
          </a:p>
          <a:p>
            <a:pPr marL="284163" indent="-284163"/>
            <a:r>
              <a:rPr lang="en-US" sz="2000" b="0" dirty="0" smtClean="0">
                <a:latin typeface="Calibri" pitchFamily="34" charset="0"/>
              </a:rPr>
              <a:t>Requirements:</a:t>
            </a:r>
          </a:p>
          <a:p>
            <a:pPr marL="800100" lvl="1" indent="-284163"/>
            <a:r>
              <a:rPr lang="en-US" sz="2000" b="0" dirty="0" smtClean="0">
                <a:latin typeface="Calibri" pitchFamily="34" charset="0"/>
              </a:rPr>
              <a:t>Obtain NCQA medical home recognition (level 1 or higher) within first 12 months</a:t>
            </a:r>
          </a:p>
          <a:p>
            <a:pPr marL="800100" lvl="1" indent="-284163"/>
            <a:r>
              <a:rPr lang="en-US" sz="2000" b="0" dirty="0" smtClean="0">
                <a:solidFill>
                  <a:schemeClr val="tx1"/>
                </a:solidFill>
                <a:latin typeface="Calibri" pitchFamily="34" charset="0"/>
              </a:rPr>
              <a:t>Participate in learning collaborative activities and report registry-based performance data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670925" y="6208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17D9456-FC6D-4BBC-866E-C165E55A6479}" type="slidenum">
              <a:rPr lang="en-US" sz="1800"/>
              <a:pPr/>
              <a:t>6</a:t>
            </a:fld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29675" cy="611188"/>
          </a:xfrm>
        </p:spPr>
        <p:txBody>
          <a:bodyPr/>
          <a:lstStyle/>
          <a:p>
            <a:r>
              <a:rPr lang="en-US" dirty="0" smtClean="0">
                <a:solidFill>
                  <a:srgbClr val="6900B8"/>
                </a:solidFill>
                <a:latin typeface="Calibri" pitchFamily="34" charset="0"/>
              </a:rPr>
              <a:t>Example of a medical home intervention: Southeast region of the Pennsylvania Chronic Care Initiative</a:t>
            </a:r>
            <a:endParaRPr lang="en-US" dirty="0">
              <a:solidFill>
                <a:srgbClr val="6900B8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4051" y="5569803"/>
            <a:ext cx="8408071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anose="020F0502020204030204" pitchFamily="34" charset="0"/>
              </a:rPr>
              <a:t>Friedberg </a:t>
            </a:r>
            <a:r>
              <a:rPr lang="en-US" sz="1600" dirty="0">
                <a:latin typeface="Calibri" panose="020F0502020204030204" pitchFamily="34" charset="0"/>
              </a:rPr>
              <a:t>MW, Schneider EC, Rosenthal MB, Volpp KG, Werner RM. </a:t>
            </a:r>
            <a:r>
              <a:rPr lang="en-US" sz="1600" dirty="0" smtClean="0">
                <a:latin typeface="Calibri" panose="020F0502020204030204" pitchFamily="34" charset="0"/>
              </a:rPr>
              <a:t>Association </a:t>
            </a:r>
            <a:r>
              <a:rPr lang="en-US" sz="1600" dirty="0">
                <a:latin typeface="Calibri" panose="020F0502020204030204" pitchFamily="34" charset="0"/>
              </a:rPr>
              <a:t>between participation in a multipayer medical home intervention and changes in quality, utilization, and costs of care.  JAMA 2014;311(8):</a:t>
            </a:r>
            <a:r>
              <a:rPr lang="en-US" sz="1600" dirty="0" smtClean="0">
                <a:latin typeface="Calibri" panose="020F0502020204030204" pitchFamily="34" charset="0"/>
              </a:rPr>
              <a:t>815-825.</a:t>
            </a:r>
            <a:endParaRPr lang="en-US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31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670925" y="6208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17D9456-FC6D-4BBC-866E-C165E55A6479}" type="slidenum">
              <a:rPr lang="en-US" sz="1800"/>
              <a:pPr/>
              <a:t>7</a:t>
            </a:fld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21700" cy="611188"/>
          </a:xfrm>
        </p:spPr>
        <p:txBody>
          <a:bodyPr/>
          <a:lstStyle/>
          <a:p>
            <a:r>
              <a:rPr lang="en-US" dirty="0" smtClean="0">
                <a:solidFill>
                  <a:srgbClr val="6900B8"/>
                </a:solidFill>
                <a:latin typeface="Calibri" pitchFamily="34" charset="0"/>
              </a:rPr>
              <a:t>Among pilot practices, there was structural transformation targeting quality</a:t>
            </a:r>
            <a:endParaRPr lang="en-US" dirty="0">
              <a:solidFill>
                <a:srgbClr val="6900B8"/>
              </a:solidFill>
              <a:latin typeface="Calibri" pitchFamily="34" charset="0"/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40761481"/>
              </p:ext>
            </p:extLst>
          </p:nvPr>
        </p:nvGraphicFramePr>
        <p:xfrm>
          <a:off x="462888" y="1220468"/>
          <a:ext cx="8213724" cy="4995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71800" y="6248400"/>
            <a:ext cx="416844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All changes significant at P&lt;0.05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3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670925" y="6208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17D9456-FC6D-4BBC-866E-C165E55A6479}" type="slidenum">
              <a:rPr lang="en-US" sz="1800"/>
              <a:pPr/>
              <a:t>8</a:t>
            </a:fld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11188"/>
          </a:xfrm>
        </p:spPr>
        <p:txBody>
          <a:bodyPr/>
          <a:lstStyle/>
          <a:p>
            <a:r>
              <a:rPr lang="en-US" dirty="0" smtClean="0">
                <a:solidFill>
                  <a:srgbClr val="6900B8"/>
                </a:solidFill>
                <a:latin typeface="Calibri" pitchFamily="34" charset="0"/>
              </a:rPr>
              <a:t>Limited changes in patient </a:t>
            </a:r>
            <a:r>
              <a:rPr lang="en-US" dirty="0" smtClean="0">
                <a:solidFill>
                  <a:srgbClr val="6900B8"/>
                </a:solidFill>
                <a:latin typeface="Calibri" pitchFamily="34" charset="0"/>
              </a:rPr>
              <a:t>care, relative to comparison practices</a:t>
            </a:r>
            <a:endParaRPr lang="en-US" dirty="0">
              <a:solidFill>
                <a:srgbClr val="6900B8"/>
              </a:solidFill>
              <a:latin typeface="Calibri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183576"/>
              </p:ext>
            </p:extLst>
          </p:nvPr>
        </p:nvGraphicFramePr>
        <p:xfrm>
          <a:off x="687388" y="1219200"/>
          <a:ext cx="7618412" cy="257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2012"/>
                <a:gridCol w="548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Findings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Statistically significant</a:t>
                      </a:r>
                      <a:r>
                        <a:rPr lang="en-US" baseline="0" dirty="0" smtClean="0"/>
                        <a:t> improvement on 1 process measure of diabetes care (nephropathy monitoring)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Trends towards improvement on 3 additional process measures of diabetes care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Utilization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No statistically significant differences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statistically significant differences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3988475"/>
            <a:ext cx="8597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Findings were robust to numerous sensitivity analyses: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Alternative functional forms, attribution rules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Patient, provider, and insurer subpopulations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Including analyses restricted to patients with diabetes: results were the same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u="sng" dirty="0" smtClean="0"/>
              <a:t>And</a:t>
            </a:r>
            <a:r>
              <a:rPr lang="en-US" sz="1800" dirty="0" smtClean="0"/>
              <a:t> including analyses* restricted to patients in the top 10% of Charlson scores: results were the same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2275796" y="6367046"/>
            <a:ext cx="48108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*Supplemental analysis we performed in April 2014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7202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71600"/>
            <a:ext cx="8140701" cy="4394775"/>
          </a:xfrm>
        </p:spPr>
        <p:txBody>
          <a:bodyPr/>
          <a:lstStyle/>
          <a:p>
            <a:pPr marL="284163" indent="-284163"/>
            <a:r>
              <a:rPr lang="en-US" b="0" dirty="0" smtClean="0">
                <a:latin typeface="Calibri" pitchFamily="34" charset="0"/>
              </a:rPr>
              <a:t>It is possible for a medical home intervention to have limited effects on patient care over a 3-year period</a:t>
            </a:r>
          </a:p>
          <a:p>
            <a:pPr marL="800100" lvl="1" indent="-284163"/>
            <a:r>
              <a:rPr lang="en-US" sz="2200" b="0" dirty="0" smtClean="0">
                <a:latin typeface="Calibri" pitchFamily="34" charset="0"/>
              </a:rPr>
              <a:t>Findings similar </a:t>
            </a:r>
            <a:r>
              <a:rPr lang="en-US" sz="2200" b="0" dirty="0">
                <a:latin typeface="Calibri" pitchFamily="34" charset="0"/>
              </a:rPr>
              <a:t>to </a:t>
            </a:r>
            <a:r>
              <a:rPr lang="en-US" sz="2200" b="0" dirty="0" smtClean="0">
                <a:latin typeface="Calibri" pitchFamily="34" charset="0"/>
              </a:rPr>
              <a:t>evaluations of other early </a:t>
            </a:r>
            <a:r>
              <a:rPr lang="en-US" sz="2200" b="0" dirty="0">
                <a:latin typeface="Calibri" pitchFamily="34" charset="0"/>
              </a:rPr>
              <a:t>medical home </a:t>
            </a:r>
            <a:r>
              <a:rPr lang="en-US" sz="2200" b="0" dirty="0" smtClean="0">
                <a:latin typeface="Calibri" pitchFamily="34" charset="0"/>
              </a:rPr>
              <a:t>interventions*</a:t>
            </a:r>
            <a:endParaRPr lang="en-US" sz="2200" b="0" dirty="0">
              <a:latin typeface="Calibri" pitchFamily="34" charset="0"/>
            </a:endParaRPr>
          </a:p>
          <a:p>
            <a:pPr marL="800100" lvl="1" indent="-284163"/>
            <a:r>
              <a:rPr lang="en-US" sz="2200" b="0" dirty="0" smtClean="0">
                <a:latin typeface="Calibri" pitchFamily="34" charset="0"/>
              </a:rPr>
              <a:t>So it’s not a “sure thing”</a:t>
            </a:r>
          </a:p>
          <a:p>
            <a:pPr marL="284163" indent="-284163">
              <a:spcBef>
                <a:spcPts val="1200"/>
              </a:spcBef>
            </a:pPr>
            <a:r>
              <a:rPr lang="en-US" b="0" dirty="0" smtClean="0">
                <a:latin typeface="Calibri" pitchFamily="34" charset="0"/>
              </a:rPr>
              <a:t>However, not all medical home pilots are alike, and implementers are refining their approaches</a:t>
            </a:r>
          </a:p>
          <a:p>
            <a:pPr marL="800100" lvl="1" indent="-284163"/>
            <a:r>
              <a:rPr lang="en-US" sz="2200" b="0" dirty="0" smtClean="0">
                <a:latin typeface="Calibri" pitchFamily="34" charset="0"/>
              </a:rPr>
              <a:t>Ongoing medical home interventions have different components, including different payment models</a:t>
            </a:r>
          </a:p>
          <a:p>
            <a:pPr marL="800100" lvl="1" indent="-284163"/>
            <a:r>
              <a:rPr lang="en-US" sz="2200" b="0" dirty="0" smtClean="0">
                <a:latin typeface="Calibri" pitchFamily="34" charset="0"/>
              </a:rPr>
              <a:t>These ongoing pilots may produce different results</a:t>
            </a:r>
          </a:p>
          <a:p>
            <a:pPr marL="800100" lvl="1" indent="-284163"/>
            <a:endParaRPr lang="en-US" sz="2200" b="0" dirty="0" smtClean="0">
              <a:latin typeface="Calibri" pitchFamily="34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670925" y="6208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17D9456-FC6D-4BBC-866E-C165E55A6479}" type="slidenum">
              <a:rPr lang="en-US" sz="1800"/>
              <a:pPr/>
              <a:t>9</a:t>
            </a:fld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611188"/>
          </a:xfrm>
        </p:spPr>
        <p:txBody>
          <a:bodyPr/>
          <a:lstStyle/>
          <a:p>
            <a:r>
              <a:rPr lang="en-US" dirty="0" smtClean="0">
                <a:solidFill>
                  <a:srgbClr val="6900B8"/>
                </a:solidFill>
                <a:latin typeface="Calibri" pitchFamily="34" charset="0"/>
              </a:rPr>
              <a:t>What can we take away from this evaluation?</a:t>
            </a:r>
            <a:endParaRPr lang="en-US" dirty="0">
              <a:solidFill>
                <a:srgbClr val="6900B8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8429" y="5646003"/>
            <a:ext cx="8408071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anose="020F0502020204030204" pitchFamily="34" charset="0"/>
              </a:rPr>
              <a:t>*See:  Werner </a:t>
            </a:r>
            <a:r>
              <a:rPr lang="en-US" sz="1600" dirty="0">
                <a:latin typeface="Calibri" panose="020F0502020204030204" pitchFamily="34" charset="0"/>
              </a:rPr>
              <a:t>RM, et al. </a:t>
            </a:r>
            <a:r>
              <a:rPr lang="en-US" sz="1600" dirty="0" smtClean="0">
                <a:latin typeface="Calibri" panose="020F0502020204030204" pitchFamily="34" charset="0"/>
              </a:rPr>
              <a:t>Med Care </a:t>
            </a:r>
            <a:r>
              <a:rPr lang="en-US" sz="1600" dirty="0">
                <a:latin typeface="Calibri" panose="020F0502020204030204" pitchFamily="34" charset="0"/>
              </a:rPr>
              <a:t>2013;51(6):</a:t>
            </a:r>
            <a:r>
              <a:rPr lang="en-US" sz="1600" dirty="0" smtClean="0">
                <a:latin typeface="Calibri" panose="020F0502020204030204" pitchFamily="34" charset="0"/>
              </a:rPr>
              <a:t>487-493</a:t>
            </a:r>
          </a:p>
          <a:p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smtClean="0">
                <a:latin typeface="Calibri" panose="020F0502020204030204" pitchFamily="34" charset="0"/>
              </a:rPr>
              <a:t>           Rosenthal </a:t>
            </a:r>
            <a:r>
              <a:rPr lang="en-US" sz="1600" dirty="0">
                <a:latin typeface="Calibri" panose="020F0502020204030204" pitchFamily="34" charset="0"/>
              </a:rPr>
              <a:t>MB, et al. </a:t>
            </a:r>
            <a:r>
              <a:rPr lang="en-US" sz="1600" dirty="0" smtClean="0">
                <a:latin typeface="Calibri" panose="020F0502020204030204" pitchFamily="34" charset="0"/>
              </a:rPr>
              <a:t>JAMA </a:t>
            </a:r>
            <a:r>
              <a:rPr lang="en-US" sz="1600" dirty="0">
                <a:latin typeface="Calibri" panose="020F0502020204030204" pitchFamily="34" charset="0"/>
              </a:rPr>
              <a:t>Intern </a:t>
            </a:r>
            <a:r>
              <a:rPr lang="en-US" sz="1600" dirty="0" smtClean="0">
                <a:latin typeface="Calibri" panose="020F0502020204030204" pitchFamily="34" charset="0"/>
              </a:rPr>
              <a:t>Med </a:t>
            </a:r>
            <a:r>
              <a:rPr lang="en-US" sz="1600" dirty="0">
                <a:latin typeface="Calibri" panose="020F0502020204030204" pitchFamily="34" charset="0"/>
              </a:rPr>
              <a:t>2013;173(20):</a:t>
            </a:r>
            <a:r>
              <a:rPr lang="en-US" sz="1600" dirty="0" smtClean="0">
                <a:latin typeface="Calibri" panose="020F0502020204030204" pitchFamily="34" charset="0"/>
              </a:rPr>
              <a:t>1907-1913</a:t>
            </a:r>
          </a:p>
          <a:p>
            <a:r>
              <a:rPr lang="en-US" sz="1600" dirty="0" smtClean="0">
                <a:latin typeface="Calibri" panose="020F0502020204030204" pitchFamily="34" charset="0"/>
              </a:rPr>
              <a:t>            </a:t>
            </a:r>
            <a:r>
              <a:rPr lang="en-US" sz="1600" dirty="0" err="1" smtClean="0">
                <a:latin typeface="Calibri" panose="020F0502020204030204" pitchFamily="34" charset="0"/>
              </a:rPr>
              <a:t>Fifield</a:t>
            </a:r>
            <a:r>
              <a:rPr lang="en-US" sz="1600" dirty="0" smtClean="0">
                <a:latin typeface="Calibri" panose="020F0502020204030204" pitchFamily="34" charset="0"/>
              </a:rPr>
              <a:t> J, et al. J Gen Intern Med 2013;28(6</a:t>
            </a:r>
            <a:r>
              <a:rPr lang="en-US" sz="1600" dirty="0">
                <a:latin typeface="Calibri" panose="020F0502020204030204" pitchFamily="34" charset="0"/>
              </a:rPr>
              <a:t>):778-86</a:t>
            </a:r>
          </a:p>
        </p:txBody>
      </p:sp>
    </p:spTree>
    <p:extLst>
      <p:ext uri="{BB962C8B-B14F-4D97-AF65-F5344CB8AC3E}">
        <p14:creationId xmlns:p14="http://schemas.microsoft.com/office/powerpoint/2010/main" val="187219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_wPurpleLogo">
  <a:themeElements>
    <a:clrScheme name="">
      <a:dk1>
        <a:srgbClr val="000000"/>
      </a:dk1>
      <a:lt1>
        <a:srgbClr val="FFFFFF"/>
      </a:lt1>
      <a:dk2>
        <a:srgbClr val="000000"/>
      </a:dk2>
      <a:lt2>
        <a:srgbClr val="569FD2"/>
      </a:lt2>
      <a:accent1>
        <a:srgbClr val="006C64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BAB8"/>
      </a:accent5>
      <a:accent6>
        <a:srgbClr val="0000E7"/>
      </a:accent6>
      <a:hlink>
        <a:srgbClr val="993366"/>
      </a:hlink>
      <a:folHlink>
        <a:srgbClr val="003366"/>
      </a:folHlink>
    </a:clrScheme>
    <a:fontScheme name="White_wPurpleLog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hite_wPurpleLog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wPurpleLog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wPurpleLog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wPurpleLog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wPurpleLog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wPurpleLog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wPurpleLog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10785</TotalTime>
  <Words>855</Words>
  <Application>Microsoft Office PowerPoint</Application>
  <PresentationFormat>On-screen Show (4:3)</PresentationFormat>
  <Paragraphs>110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White_wPurpleLogo</vt:lpstr>
      <vt:lpstr>Medical Home Interventions: Evaluation and Evidence on Payment Models   _____________________________</vt:lpstr>
      <vt:lpstr>Defining “Medical Home”</vt:lpstr>
      <vt:lpstr>Key ingredients of medical home interventions</vt:lpstr>
      <vt:lpstr>Relationship between intervention, model, and patient care</vt:lpstr>
      <vt:lpstr>Relationship between intervention, model, and patient care</vt:lpstr>
      <vt:lpstr>Example of a medical home intervention: Southeast region of the Pennsylvania Chronic Care Initiative</vt:lpstr>
      <vt:lpstr>Among pilot practices, there was structural transformation targeting quality</vt:lpstr>
      <vt:lpstr>Limited changes in patient care, relative to comparison practices</vt:lpstr>
      <vt:lpstr>What can we take away from this evaluation?</vt:lpstr>
      <vt:lpstr>We can use evidence to refine medical home interventions</vt:lpstr>
      <vt:lpstr>Thank you</vt:lpstr>
      <vt:lpstr>Evaluations of medical home models and interventions: some recent examples</vt:lpstr>
    </vt:vector>
  </TitlesOfParts>
  <Company>RAND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Dissemination and Adoption of CER Findings when Findings Challenge Current Practices</dc:title>
  <dc:creator>IST</dc:creator>
  <cp:lastModifiedBy>Mark Friedberg</cp:lastModifiedBy>
  <cp:revision>633</cp:revision>
  <dcterms:created xsi:type="dcterms:W3CDTF">2010-08-20T15:46:16Z</dcterms:created>
  <dcterms:modified xsi:type="dcterms:W3CDTF">2015-02-18T21:05:23Z</dcterms:modified>
</cp:coreProperties>
</file>