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9.xml" ContentType="application/vnd.openxmlformats-officedocument.presentationml.slide+xml"/>
  <Override PartName="/ppt/presentation.xml" ContentType="application/vnd.openxmlformats-officedocument.presentationml.presentation.main+xml"/>
  <Override PartName="/ppt/slides/slide17.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1.xml" ContentType="application/vnd.openxmlformats-officedocument.presentationml.slide+xml"/>
  <Override PartName="/ppt/slides/slide13.xml" ContentType="application/vnd.openxmlformats-officedocument.presentationml.slide+xml"/>
  <Override PartName="/ppt/slides/slide18.xml" ContentType="application/vnd.openxmlformats-officedocument.presentationml.slide+xml"/>
  <Override PartName="/ppt/slides/slide16.xml" ContentType="application/vnd.openxmlformats-officedocument.presentationml.slide+xml"/>
  <Override PartName="/ppt/slides/slide12.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Layouts/slideLayout18.xml" ContentType="application/vnd.openxmlformats-officedocument.presentationml.slideLayout+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4.xml" ContentType="application/vnd.openxmlformats-officedocument.presentationml.slideLayout+xml"/>
  <Override PartName="/ppt/slideLayouts/slideLayout43.xml" ContentType="application/vnd.openxmlformats-officedocument.presentationml.slideLayout+xml"/>
  <Override PartName="/ppt/slideLayouts/slideLayout42.xml" ContentType="application/vnd.openxmlformats-officedocument.presentationml.slideLayout+xml"/>
  <Override PartName="/ppt/slideLayouts/slideLayout41.xml" ContentType="application/vnd.openxmlformats-officedocument.presentationml.slideLayout+xml"/>
  <Override PartName="/ppt/slideLayouts/slideLayout40.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29.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17.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15.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slideLayouts/slideLayout4.xml" ContentType="application/vnd.openxmlformats-officedocument.presentationml.slideLayout+xml"/>
  <Override PartName="/ppt/notesSlides/notesSlide19.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slideLayouts/slideLayout3.xml" ContentType="application/vnd.openxmlformats-officedocument.presentationml.slideLayout+xml"/>
  <Override PartName="/ppt/slideLayouts/slideLayout11.xml" ContentType="application/vnd.openxmlformats-officedocument.presentationml.slideLayout+xml"/>
  <Override PartName="/ppt/notesSlides/notesSlide10.xml" ContentType="application/vnd.openxmlformats-officedocument.presentationml.notesSlide+xml"/>
  <Override PartName="/ppt/notesSlides/notesSlide8.xml" ContentType="application/vnd.openxmlformats-officedocument.presentationml.notesSlide+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9.xml" ContentType="application/vnd.openxmlformats-officedocument.presentationml.notesSlide+xml"/>
  <Override PartName="/ppt/slideLayouts/slideLayout8.xml" ContentType="application/vnd.openxmlformats-officedocument.presentationml.slideLayout+xml"/>
  <Override PartName="/ppt/slideLayouts/slideLayout6.xml" ContentType="application/vnd.openxmlformats-officedocument.presentationml.slideLayout+xml"/>
  <Override PartName="/ppt/notesSlides/notesSlide7.xml" ContentType="application/vnd.openxmlformats-officedocument.presentationml.notesSlide+xml"/>
  <Override PartName="/ppt/slideLayouts/slideLayout7.xml" ContentType="application/vnd.openxmlformats-officedocument.presentationml.slideLayout+xml"/>
  <Override PartName="/ppt/notesSlides/notesSlide6.xml" ContentType="application/vnd.openxmlformats-officedocument.presentationml.notesSlide+xml"/>
  <Override PartName="/ppt/slideLayouts/slideLayout5.xml" ContentType="application/vnd.openxmlformats-officedocument.presentationml.slideLayout+xml"/>
  <Override PartName="/ppt/notesSlides/notesSlide5.xml" ContentType="application/vnd.openxmlformats-officedocument.presentationml.notesSlid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2.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theme/theme6.xml" ContentType="application/vnd.openxmlformats-officedocument.theme+xml"/>
  <Override PartName="/ppt/theme/theme5.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9" r:id="rId1"/>
    <p:sldMasterId id="2147483755" r:id="rId2"/>
    <p:sldMasterId id="2147483767" r:id="rId3"/>
    <p:sldMasterId id="2147483779" r:id="rId4"/>
  </p:sldMasterIdLst>
  <p:notesMasterIdLst>
    <p:notesMasterId r:id="rId24"/>
  </p:notesMasterIdLst>
  <p:handoutMasterIdLst>
    <p:handoutMasterId r:id="rId25"/>
  </p:handoutMasterIdLst>
  <p:sldIdLst>
    <p:sldId id="390" r:id="rId5"/>
    <p:sldId id="391" r:id="rId6"/>
    <p:sldId id="409" r:id="rId7"/>
    <p:sldId id="472" r:id="rId8"/>
    <p:sldId id="473" r:id="rId9"/>
    <p:sldId id="474" r:id="rId10"/>
    <p:sldId id="475" r:id="rId11"/>
    <p:sldId id="490" r:id="rId12"/>
    <p:sldId id="476" r:id="rId13"/>
    <p:sldId id="481" r:id="rId14"/>
    <p:sldId id="485" r:id="rId15"/>
    <p:sldId id="487" r:id="rId16"/>
    <p:sldId id="486" r:id="rId17"/>
    <p:sldId id="489" r:id="rId18"/>
    <p:sldId id="501" r:id="rId19"/>
    <p:sldId id="495" r:id="rId20"/>
    <p:sldId id="496" r:id="rId21"/>
    <p:sldId id="497" r:id="rId22"/>
    <p:sldId id="500" r:id="rId23"/>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mn-cs"/>
      </a:defRPr>
    </a:lvl1pPr>
    <a:lvl2pPr marL="457200" algn="l" rtl="0" fontAlgn="base">
      <a:spcBef>
        <a:spcPct val="0"/>
      </a:spcBef>
      <a:spcAft>
        <a:spcPct val="0"/>
      </a:spcAft>
      <a:defRPr kern="1200">
        <a:solidFill>
          <a:schemeClr val="tx1"/>
        </a:solidFill>
        <a:latin typeface="Arial" charset="0"/>
        <a:ea typeface="ＭＳ Ｐゴシック" charset="0"/>
        <a:cs typeface="+mn-cs"/>
      </a:defRPr>
    </a:lvl2pPr>
    <a:lvl3pPr marL="914400" algn="l" rtl="0" fontAlgn="base">
      <a:spcBef>
        <a:spcPct val="0"/>
      </a:spcBef>
      <a:spcAft>
        <a:spcPct val="0"/>
      </a:spcAft>
      <a:defRPr kern="1200">
        <a:solidFill>
          <a:schemeClr val="tx1"/>
        </a:solidFill>
        <a:latin typeface="Arial" charset="0"/>
        <a:ea typeface="ＭＳ Ｐゴシック" charset="0"/>
        <a:cs typeface="+mn-cs"/>
      </a:defRPr>
    </a:lvl3pPr>
    <a:lvl4pPr marL="1371600" algn="l" rtl="0" fontAlgn="base">
      <a:spcBef>
        <a:spcPct val="0"/>
      </a:spcBef>
      <a:spcAft>
        <a:spcPct val="0"/>
      </a:spcAft>
      <a:defRPr kern="1200">
        <a:solidFill>
          <a:schemeClr val="tx1"/>
        </a:solidFill>
        <a:latin typeface="Arial" charset="0"/>
        <a:ea typeface="ＭＳ Ｐゴシック" charset="0"/>
        <a:cs typeface="+mn-cs"/>
      </a:defRPr>
    </a:lvl4pPr>
    <a:lvl5pPr marL="1828800" algn="l" rtl="0" fontAlgn="base">
      <a:spcBef>
        <a:spcPct val="0"/>
      </a:spcBef>
      <a:spcAft>
        <a:spcPct val="0"/>
      </a:spcAft>
      <a:defRPr kern="1200">
        <a:solidFill>
          <a:schemeClr val="tx1"/>
        </a:solidFill>
        <a:latin typeface="Arial" charset="0"/>
        <a:ea typeface="ＭＳ Ｐゴシック" charset="0"/>
        <a:cs typeface="+mn-cs"/>
      </a:defRPr>
    </a:lvl5pPr>
    <a:lvl6pPr marL="2286000" algn="l" defTabSz="457200" rtl="0" eaLnBrk="1" latinLnBrk="0" hangingPunct="1">
      <a:defRPr kern="1200">
        <a:solidFill>
          <a:schemeClr val="tx1"/>
        </a:solidFill>
        <a:latin typeface="Arial" charset="0"/>
        <a:ea typeface="ＭＳ Ｐゴシック" charset="0"/>
        <a:cs typeface="+mn-cs"/>
      </a:defRPr>
    </a:lvl6pPr>
    <a:lvl7pPr marL="2743200" algn="l" defTabSz="457200" rtl="0" eaLnBrk="1" latinLnBrk="0" hangingPunct="1">
      <a:defRPr kern="1200">
        <a:solidFill>
          <a:schemeClr val="tx1"/>
        </a:solidFill>
        <a:latin typeface="Arial" charset="0"/>
        <a:ea typeface="ＭＳ Ｐゴシック" charset="0"/>
        <a:cs typeface="+mn-cs"/>
      </a:defRPr>
    </a:lvl7pPr>
    <a:lvl8pPr marL="3200400" algn="l" defTabSz="457200" rtl="0" eaLnBrk="1" latinLnBrk="0" hangingPunct="1">
      <a:defRPr kern="1200">
        <a:solidFill>
          <a:schemeClr val="tx1"/>
        </a:solidFill>
        <a:latin typeface="Arial" charset="0"/>
        <a:ea typeface="ＭＳ Ｐゴシック" charset="0"/>
        <a:cs typeface="+mn-cs"/>
      </a:defRPr>
    </a:lvl8pPr>
    <a:lvl9pPr marL="3657600" algn="l" defTabSz="457200" rtl="0" eaLnBrk="1" latinLnBrk="0" hangingPunct="1">
      <a:defRPr kern="1200">
        <a:solidFill>
          <a:schemeClr val="tx1"/>
        </a:solidFill>
        <a:latin typeface="Arial"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gray"/>
  <p:clrMru>
    <a:srgbClr val="F7F7F5"/>
    <a:srgbClr val="EEEDEA"/>
    <a:srgbClr val="569898"/>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19" autoAdjust="0"/>
    <p:restoredTop sz="94660"/>
  </p:normalViewPr>
  <p:slideViewPr>
    <p:cSldViewPr snapToGrid="0">
      <p:cViewPr>
        <p:scale>
          <a:sx n="75" d="100"/>
          <a:sy n="75" d="100"/>
        </p:scale>
        <p:origin x="-1901" y="-54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C342E55C-9A47-FD40-B605-1C4ECDE4C0B4}" type="datetimeFigureOut">
              <a:rPr lang="en-US" smtClean="0"/>
              <a:t>2/18/2015</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511C93FF-1607-7C4A-97A9-49C4BEF8CE0C}" type="slidenum">
              <a:rPr lang="en-US" smtClean="0"/>
              <a:t>‹#›</a:t>
            </a:fld>
            <a:endParaRPr lang="en-US"/>
          </a:p>
        </p:txBody>
      </p:sp>
    </p:spTree>
    <p:extLst>
      <p:ext uri="{BB962C8B-B14F-4D97-AF65-F5344CB8AC3E}">
        <p14:creationId xmlns:p14="http://schemas.microsoft.com/office/powerpoint/2010/main" val="36215340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3169920" cy="480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6661" tIns="48331" rIns="96661" bIns="48331" numCol="1" anchor="t" anchorCtr="0" compatLnSpc="1">
            <a:prstTxWarp prst="textNoShape">
              <a:avLst/>
            </a:prstTxWarp>
          </a:bodyPr>
          <a:lstStyle>
            <a:lvl1pPr>
              <a:defRPr sz="1300"/>
            </a:lvl1pPr>
          </a:lstStyle>
          <a:p>
            <a:endParaRPr lang="en-US"/>
          </a:p>
        </p:txBody>
      </p:sp>
      <p:sp>
        <p:nvSpPr>
          <p:cNvPr id="43011" name="Rectangle 3"/>
          <p:cNvSpPr>
            <a:spLocks noGrp="1" noChangeArrowheads="1"/>
          </p:cNvSpPr>
          <p:nvPr>
            <p:ph type="dt" idx="1"/>
          </p:nvPr>
        </p:nvSpPr>
        <p:spPr bwMode="auto">
          <a:xfrm>
            <a:off x="4143587" y="0"/>
            <a:ext cx="3169920" cy="480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6661" tIns="48331" rIns="96661" bIns="48331" numCol="1" anchor="t" anchorCtr="0" compatLnSpc="1">
            <a:prstTxWarp prst="textNoShape">
              <a:avLst/>
            </a:prstTxWarp>
          </a:bodyPr>
          <a:lstStyle>
            <a:lvl1pPr algn="r">
              <a:defRPr sz="1300"/>
            </a:lvl1pPr>
          </a:lstStyle>
          <a:p>
            <a:endParaRPr lang="en-US"/>
          </a:p>
        </p:txBody>
      </p:sp>
      <p:sp>
        <p:nvSpPr>
          <p:cNvPr id="43012"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3013" name="Rectangle 5"/>
          <p:cNvSpPr>
            <a:spLocks noGrp="1" noChangeArrowheads="1"/>
          </p:cNvSpPr>
          <p:nvPr>
            <p:ph type="body" sz="quarter" idx="3"/>
          </p:nvPr>
        </p:nvSpPr>
        <p:spPr bwMode="auto">
          <a:xfrm>
            <a:off x="731520" y="4560570"/>
            <a:ext cx="5852160" cy="4320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6661" tIns="48331" rIns="96661" bIns="48331"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3014" name="Rectangle 6"/>
          <p:cNvSpPr>
            <a:spLocks noGrp="1" noChangeArrowheads="1"/>
          </p:cNvSpPr>
          <p:nvPr>
            <p:ph type="ftr" sz="quarter" idx="4"/>
          </p:nvPr>
        </p:nvSpPr>
        <p:spPr bwMode="auto">
          <a:xfrm>
            <a:off x="0" y="9119474"/>
            <a:ext cx="3169920" cy="480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6661" tIns="48331" rIns="96661" bIns="48331" numCol="1" anchor="b" anchorCtr="0" compatLnSpc="1">
            <a:prstTxWarp prst="textNoShape">
              <a:avLst/>
            </a:prstTxWarp>
          </a:bodyPr>
          <a:lstStyle>
            <a:lvl1pPr>
              <a:defRPr sz="1300"/>
            </a:lvl1pPr>
          </a:lstStyle>
          <a:p>
            <a:endParaRPr lang="en-US"/>
          </a:p>
        </p:txBody>
      </p:sp>
      <p:sp>
        <p:nvSpPr>
          <p:cNvPr id="43015" name="Rectangle 7"/>
          <p:cNvSpPr>
            <a:spLocks noGrp="1" noChangeArrowheads="1"/>
          </p:cNvSpPr>
          <p:nvPr>
            <p:ph type="sldNum" sz="quarter" idx="5"/>
          </p:nvPr>
        </p:nvSpPr>
        <p:spPr bwMode="auto">
          <a:xfrm>
            <a:off x="4143587" y="9119474"/>
            <a:ext cx="3169920" cy="480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6661" tIns="48331" rIns="96661" bIns="48331" numCol="1" anchor="b" anchorCtr="0" compatLnSpc="1">
            <a:prstTxWarp prst="textNoShape">
              <a:avLst/>
            </a:prstTxWarp>
          </a:bodyPr>
          <a:lstStyle>
            <a:lvl1pPr algn="r">
              <a:defRPr sz="1300"/>
            </a:lvl1pPr>
          </a:lstStyle>
          <a:p>
            <a:fld id="{2592E967-15FC-6949-A8F2-587F524632A5}" type="slidenum">
              <a:rPr lang="en-US"/>
              <a:pPr/>
              <a:t>‹#›</a:t>
            </a:fld>
            <a:endParaRPr lang="en-US"/>
          </a:p>
        </p:txBody>
      </p:sp>
    </p:spTree>
    <p:extLst>
      <p:ext uri="{BB962C8B-B14F-4D97-AF65-F5344CB8AC3E}">
        <p14:creationId xmlns:p14="http://schemas.microsoft.com/office/powerpoint/2010/main" val="39315915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charset="0"/>
        <a:cs typeface="+mn-cs"/>
      </a:defRPr>
    </a:lvl1pPr>
    <a:lvl2pPr marL="457200" algn="l" rtl="0" fontAlgn="base">
      <a:spcBef>
        <a:spcPct val="30000"/>
      </a:spcBef>
      <a:spcAft>
        <a:spcPct val="0"/>
      </a:spcAft>
      <a:defRPr sz="1200" kern="1200">
        <a:solidFill>
          <a:schemeClr val="tx1"/>
        </a:solidFill>
        <a:latin typeface="Arial" charset="0"/>
        <a:ea typeface="ＭＳ Ｐゴシック" charset="0"/>
        <a:cs typeface="+mn-cs"/>
      </a:defRPr>
    </a:lvl2pPr>
    <a:lvl3pPr marL="914400" algn="l" rtl="0" fontAlgn="base">
      <a:spcBef>
        <a:spcPct val="30000"/>
      </a:spcBef>
      <a:spcAft>
        <a:spcPct val="0"/>
      </a:spcAft>
      <a:defRPr sz="1200" kern="1200">
        <a:solidFill>
          <a:schemeClr val="tx1"/>
        </a:solidFill>
        <a:latin typeface="Arial" charset="0"/>
        <a:ea typeface="ＭＳ Ｐゴシック" charset="0"/>
        <a:cs typeface="+mn-cs"/>
      </a:defRPr>
    </a:lvl3pPr>
    <a:lvl4pPr marL="1371600" algn="l" rtl="0" fontAlgn="base">
      <a:spcBef>
        <a:spcPct val="30000"/>
      </a:spcBef>
      <a:spcAft>
        <a:spcPct val="0"/>
      </a:spcAft>
      <a:defRPr sz="1200" kern="1200">
        <a:solidFill>
          <a:schemeClr val="tx1"/>
        </a:solidFill>
        <a:latin typeface="Arial" charset="0"/>
        <a:ea typeface="ＭＳ Ｐゴシック" charset="0"/>
        <a:cs typeface="+mn-cs"/>
      </a:defRPr>
    </a:lvl4pPr>
    <a:lvl5pPr marL="1828800" algn="l" rtl="0" fontAlgn="base">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92E967-15FC-6949-A8F2-587F524632A5}" type="slidenum">
              <a:rPr lang="en-US" smtClean="0"/>
              <a:pPr/>
              <a:t>1</a:t>
            </a:fld>
            <a:endParaRPr lang="en-US"/>
          </a:p>
        </p:txBody>
      </p:sp>
    </p:spTree>
    <p:extLst>
      <p:ext uri="{BB962C8B-B14F-4D97-AF65-F5344CB8AC3E}">
        <p14:creationId xmlns:p14="http://schemas.microsoft.com/office/powerpoint/2010/main" val="25548746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4663D91-06F0-43C1-A3EC-678CCAC3ABF4}" type="slidenum">
              <a:rPr lang="en-US" smtClean="0">
                <a:solidFill>
                  <a:srgbClr val="000000"/>
                </a:solidFill>
              </a:rPr>
              <a:pPr>
                <a:defRPr/>
              </a:pPr>
              <a:t>10</a:t>
            </a:fld>
            <a:endParaRPr lang="en-US">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Other comparison metrics not shown: patient characteristics, provider characteristics, and survey items regarding attitudes towards and prior experience with P4P and quality measurement and reporting.  Few significant differences between groups noted in any of these metrics. </a:t>
            </a:r>
          </a:p>
          <a:p>
            <a:endParaRPr lang="en-US" dirty="0" smtClean="0"/>
          </a:p>
        </p:txBody>
      </p:sp>
      <p:sp>
        <p:nvSpPr>
          <p:cNvPr id="4" name="Slide Number Placeholder 3"/>
          <p:cNvSpPr>
            <a:spLocks noGrp="1"/>
          </p:cNvSpPr>
          <p:nvPr>
            <p:ph type="sldNum" sz="quarter" idx="10"/>
          </p:nvPr>
        </p:nvSpPr>
        <p:spPr/>
        <p:txBody>
          <a:bodyPr/>
          <a:lstStyle/>
          <a:p>
            <a:pPr>
              <a:defRPr/>
            </a:pPr>
            <a:fld id="{74663D91-06F0-43C1-A3EC-678CCAC3ABF4}" type="slidenum">
              <a:rPr lang="en-US" smtClean="0">
                <a:solidFill>
                  <a:srgbClr val="000000"/>
                </a:solidFill>
              </a:rPr>
              <a:pPr>
                <a:defRPr/>
              </a:pPr>
              <a:t>11</a:t>
            </a:fld>
            <a:endParaRPr lang="en-US">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Performance </a:t>
            </a:r>
            <a:r>
              <a:rPr lang="en-US" baseline="0" dirty="0" smtClean="0"/>
              <a:t>was high in cholesterol control (so we somehow managed to pick a topped out measure!).  There were differences in baseline </a:t>
            </a:r>
            <a:r>
              <a:rPr lang="en-US" baseline="0" dirty="0" err="1" smtClean="0"/>
              <a:t>performacnce</a:t>
            </a:r>
            <a:r>
              <a:rPr lang="en-US" baseline="0" dirty="0" smtClean="0"/>
              <a:t>. Sensitivity analyses showed that this was ok. </a:t>
            </a:r>
            <a:endParaRPr lang="en-US" dirty="0"/>
          </a:p>
        </p:txBody>
      </p:sp>
      <p:sp>
        <p:nvSpPr>
          <p:cNvPr id="4" name="Slide Number Placeholder 3"/>
          <p:cNvSpPr>
            <a:spLocks noGrp="1"/>
          </p:cNvSpPr>
          <p:nvPr>
            <p:ph type="sldNum" sz="quarter" idx="10"/>
          </p:nvPr>
        </p:nvSpPr>
        <p:spPr/>
        <p:txBody>
          <a:bodyPr/>
          <a:lstStyle/>
          <a:p>
            <a:pPr>
              <a:defRPr/>
            </a:pPr>
            <a:fld id="{74663D91-06F0-43C1-A3EC-678CCAC3ABF4}" type="slidenum">
              <a:rPr lang="en-US" smtClean="0">
                <a:solidFill>
                  <a:srgbClr val="000000"/>
                </a:solidFill>
              </a:rPr>
              <a:pPr>
                <a:defRPr/>
              </a:pPr>
              <a:t>12</a:t>
            </a:fld>
            <a:endParaRPr lang="en-US">
              <a:solidFill>
                <a:srgbClr val="000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Performance was low</a:t>
            </a:r>
            <a:r>
              <a:rPr lang="en-US" baseline="0" dirty="0" smtClean="0"/>
              <a:t> in DM</a:t>
            </a:r>
            <a:endParaRPr lang="en-US" dirty="0"/>
          </a:p>
        </p:txBody>
      </p:sp>
      <p:sp>
        <p:nvSpPr>
          <p:cNvPr id="4" name="Slide Number Placeholder 3"/>
          <p:cNvSpPr>
            <a:spLocks noGrp="1"/>
          </p:cNvSpPr>
          <p:nvPr>
            <p:ph type="sldNum" sz="quarter" idx="10"/>
          </p:nvPr>
        </p:nvSpPr>
        <p:spPr/>
        <p:txBody>
          <a:bodyPr/>
          <a:lstStyle/>
          <a:p>
            <a:pPr>
              <a:defRPr/>
            </a:pPr>
            <a:fld id="{74663D91-06F0-43C1-A3EC-678CCAC3ABF4}" type="slidenum">
              <a:rPr lang="en-US" smtClean="0">
                <a:solidFill>
                  <a:srgbClr val="000000"/>
                </a:solidFill>
              </a:rPr>
              <a:pPr>
                <a:defRPr/>
              </a:pPr>
              <a:t>13</a:t>
            </a:fld>
            <a:endParaRPr lang="en-US">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I</a:t>
            </a:r>
            <a:r>
              <a:rPr lang="en-US" baseline="0" dirty="0" smtClean="0"/>
              <a:t> highlighted the measures that showed statistically significant differences in improvement between the two groups. </a:t>
            </a:r>
            <a:endParaRPr lang="en-US" dirty="0" smtClean="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E8A5427-D09F-4349-B916-2D217D2AABA6}" type="slidenum">
              <a:rPr lang="en-US">
                <a:solidFill>
                  <a:srgbClr val="000000"/>
                </a:solidFill>
              </a:rPr>
              <a:pPr/>
              <a:t>14</a:t>
            </a:fld>
            <a:endParaRPr lang="en-US">
              <a:solidFill>
                <a:srgbClr val="000000"/>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A75C0DD-2404-4411-8AC0-C668455451DF}" type="slidenum">
              <a:rPr lang="en-US" smtClean="0">
                <a:solidFill>
                  <a:srgbClr val="000000"/>
                </a:solidFill>
              </a:rPr>
              <a:pPr>
                <a:defRPr/>
              </a:pPr>
              <a:t>15</a:t>
            </a:fld>
            <a:endParaRPr lang="en-US">
              <a:solidFill>
                <a:srgbClr val="000000"/>
              </a:solidFill>
            </a:endParaRPr>
          </a:p>
        </p:txBody>
      </p:sp>
    </p:spTree>
    <p:extLst>
      <p:ext uri="{BB962C8B-B14F-4D97-AF65-F5344CB8AC3E}">
        <p14:creationId xmlns:p14="http://schemas.microsoft.com/office/powerpoint/2010/main" val="35560626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Very high response rate=engagement with the</a:t>
            </a:r>
            <a:r>
              <a:rPr lang="en-US" baseline="0" dirty="0" smtClean="0"/>
              <a:t> program</a:t>
            </a:r>
            <a:endParaRPr lang="en-US" dirty="0"/>
          </a:p>
        </p:txBody>
      </p:sp>
      <p:sp>
        <p:nvSpPr>
          <p:cNvPr id="4" name="Slide Number Placeholder 3"/>
          <p:cNvSpPr>
            <a:spLocks noGrp="1"/>
          </p:cNvSpPr>
          <p:nvPr>
            <p:ph type="sldNum" sz="quarter" idx="10"/>
          </p:nvPr>
        </p:nvSpPr>
        <p:spPr/>
        <p:txBody>
          <a:bodyPr/>
          <a:lstStyle/>
          <a:p>
            <a:fld id="{2592E967-15FC-6949-A8F2-587F524632A5}" type="slidenum">
              <a:rPr lang="en-US" smtClean="0"/>
              <a:pPr/>
              <a:t>16</a:t>
            </a:fld>
            <a:endParaRPr lang="en-US"/>
          </a:p>
        </p:txBody>
      </p:sp>
    </p:spTree>
    <p:extLst>
      <p:ext uri="{BB962C8B-B14F-4D97-AF65-F5344CB8AC3E}">
        <p14:creationId xmlns:p14="http://schemas.microsoft.com/office/powerpoint/2010/main" val="23906067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Everyone agreed that the information was understandable, and that the metric</a:t>
            </a:r>
            <a:r>
              <a:rPr lang="en-US" baseline="0" dirty="0" smtClean="0"/>
              <a:t>s were important. </a:t>
            </a:r>
          </a:p>
          <a:p>
            <a:r>
              <a:rPr lang="en-US" baseline="0" dirty="0" smtClean="0"/>
              <a:t>For incentive clinicians: </a:t>
            </a:r>
            <a:r>
              <a:rPr lang="en-US" dirty="0" smtClean="0"/>
              <a:t>More signal</a:t>
            </a:r>
          </a:p>
          <a:p>
            <a:r>
              <a:rPr lang="en-US" dirty="0" smtClean="0"/>
              <a:t>More buy-in on the reports</a:t>
            </a:r>
            <a:endParaRPr lang="en-US" dirty="0"/>
          </a:p>
        </p:txBody>
      </p:sp>
      <p:sp>
        <p:nvSpPr>
          <p:cNvPr id="4" name="Slide Number Placeholder 3"/>
          <p:cNvSpPr>
            <a:spLocks noGrp="1"/>
          </p:cNvSpPr>
          <p:nvPr>
            <p:ph type="sldNum" sz="quarter" idx="10"/>
          </p:nvPr>
        </p:nvSpPr>
        <p:spPr/>
        <p:txBody>
          <a:bodyPr/>
          <a:lstStyle/>
          <a:p>
            <a:pPr>
              <a:defRPr/>
            </a:pPr>
            <a:fld id="{0A75C0DD-2404-4411-8AC0-C668455451DF}" type="slidenum">
              <a:rPr lang="en-US" smtClean="0">
                <a:solidFill>
                  <a:srgbClr val="000000"/>
                </a:solidFill>
              </a:rPr>
              <a:pPr>
                <a:defRPr/>
              </a:pPr>
              <a:t>17</a:t>
            </a:fld>
            <a:endParaRPr lang="en-US">
              <a:solidFill>
                <a:srgbClr val="000000"/>
              </a:solidFill>
            </a:endParaRPr>
          </a:p>
        </p:txBody>
      </p:sp>
    </p:spTree>
    <p:extLst>
      <p:ext uri="{BB962C8B-B14F-4D97-AF65-F5344CB8AC3E}">
        <p14:creationId xmlns:p14="http://schemas.microsoft.com/office/powerpoint/2010/main" val="7500758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t>
            </a:r>
            <a:r>
              <a:rPr lang="en-US" baseline="0" dirty="0" smtClean="0"/>
              <a:t>only statistically significant difference between control and incentive groups for questions on EHR functionalities was is in their comfort using Order sets, with there being a more than 20 percentage point difference in proportion of incentive </a:t>
            </a:r>
            <a:r>
              <a:rPr lang="en-US" baseline="0" dirty="0" err="1" smtClean="0"/>
              <a:t>clinicials</a:t>
            </a:r>
            <a:r>
              <a:rPr lang="en-US" baseline="0" dirty="0" smtClean="0"/>
              <a:t> who were comfortable compared to control clinicians. </a:t>
            </a:r>
          </a:p>
        </p:txBody>
      </p:sp>
      <p:sp>
        <p:nvSpPr>
          <p:cNvPr id="4" name="Slide Number Placeholder 3"/>
          <p:cNvSpPr>
            <a:spLocks noGrp="1"/>
          </p:cNvSpPr>
          <p:nvPr>
            <p:ph type="sldNum" sz="quarter" idx="10"/>
          </p:nvPr>
        </p:nvSpPr>
        <p:spPr/>
        <p:txBody>
          <a:bodyPr/>
          <a:lstStyle/>
          <a:p>
            <a:pPr>
              <a:defRPr/>
            </a:pPr>
            <a:fld id="{0A75C0DD-2404-4411-8AC0-C668455451DF}" type="slidenum">
              <a:rPr lang="en-US" smtClean="0">
                <a:solidFill>
                  <a:srgbClr val="000000"/>
                </a:solidFill>
              </a:rPr>
              <a:pPr>
                <a:defRPr/>
              </a:pPr>
              <a:t>18</a:t>
            </a:fld>
            <a:endParaRPr lang="en-US">
              <a:solidFill>
                <a:srgbClr val="000000"/>
              </a:solidFill>
            </a:endParaRPr>
          </a:p>
        </p:txBody>
      </p:sp>
    </p:spTree>
    <p:extLst>
      <p:ext uri="{BB962C8B-B14F-4D97-AF65-F5344CB8AC3E}">
        <p14:creationId xmlns:p14="http://schemas.microsoft.com/office/powerpoint/2010/main" val="30361575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A75C0DD-2404-4411-8AC0-C668455451DF}" type="slidenum">
              <a:rPr lang="en-US" smtClean="0">
                <a:solidFill>
                  <a:srgbClr val="000000"/>
                </a:solidFill>
              </a:rPr>
              <a:pPr>
                <a:defRPr/>
              </a:pPr>
              <a:t>19</a:t>
            </a:fld>
            <a:endParaRPr lang="en-US">
              <a:solidFill>
                <a:srgbClr val="000000"/>
              </a:solidFill>
            </a:endParaRPr>
          </a:p>
        </p:txBody>
      </p:sp>
    </p:spTree>
    <p:extLst>
      <p:ext uri="{BB962C8B-B14F-4D97-AF65-F5344CB8AC3E}">
        <p14:creationId xmlns:p14="http://schemas.microsoft.com/office/powerpoint/2010/main" val="2917904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92E967-15FC-6949-A8F2-587F524632A5}" type="slidenum">
              <a:rPr lang="en-US" smtClean="0"/>
              <a:pPr/>
              <a:t>2</a:t>
            </a:fld>
            <a:endParaRPr lang="en-US"/>
          </a:p>
        </p:txBody>
      </p:sp>
    </p:spTree>
    <p:extLst>
      <p:ext uri="{BB962C8B-B14F-4D97-AF65-F5344CB8AC3E}">
        <p14:creationId xmlns:p14="http://schemas.microsoft.com/office/powerpoint/2010/main" val="33573500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592E967-15FC-6949-A8F2-587F524632A5}" type="slidenum">
              <a:rPr lang="en-US" smtClean="0"/>
              <a:pPr/>
              <a:t>3</a:t>
            </a:fld>
            <a:endParaRPr lang="en-US"/>
          </a:p>
        </p:txBody>
      </p:sp>
    </p:spTree>
    <p:extLst>
      <p:ext uri="{BB962C8B-B14F-4D97-AF65-F5344CB8AC3E}">
        <p14:creationId xmlns:p14="http://schemas.microsoft.com/office/powerpoint/2010/main" val="1441064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6076" eaLnBrk="0" hangingPunct="0">
              <a:defRPr/>
            </a:pPr>
            <a:r>
              <a:rPr lang="en-US" dirty="0" smtClean="0"/>
              <a:t>Points to make re: the</a:t>
            </a:r>
            <a:r>
              <a:rPr lang="en-US" baseline="0" dirty="0" smtClean="0"/>
              <a:t> incentive design: addresses the issue of benchmarks by taking a piece-rate approach (an incentive that pays for every success, which is how we want to motivate providers to act), uses a graduated incentive structure that pays more for doing what is hard, addresses the issues of building infrastructure, and focused on outcomes. </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0A75C0DD-2404-4411-8AC0-C668455451DF}" type="slidenum">
              <a:rPr lang="en-US" smtClean="0">
                <a:solidFill>
                  <a:srgbClr val="000000"/>
                </a:solidFill>
              </a:rPr>
              <a:pPr>
                <a:defRPr/>
              </a:pPr>
              <a:t>4</a:t>
            </a:fld>
            <a:endParaRPr lang="en-US">
              <a:solidFill>
                <a:srgbClr val="000000"/>
              </a:solidFill>
            </a:endParaRPr>
          </a:p>
        </p:txBody>
      </p:sp>
    </p:spTree>
    <p:extLst>
      <p:ext uri="{BB962C8B-B14F-4D97-AF65-F5344CB8AC3E}">
        <p14:creationId xmlns:p14="http://schemas.microsoft.com/office/powerpoint/2010/main" val="3556062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Cluster randomized to avoid</a:t>
            </a:r>
            <a:r>
              <a:rPr lang="en-US" baseline="0" dirty="0" smtClean="0"/>
              <a:t> contamination; Paid at the clinic level to incentivize practice-level investments. Doing more for what is hard can include spending more time one on one with the patient, and also investing in clinic-level registries, additional care coordinator or care manager time to call in patients for BP checks, nutritional counseling and diabetes management. </a:t>
            </a:r>
          </a:p>
          <a:p>
            <a:r>
              <a:rPr lang="en-US" baseline="0" dirty="0" smtClean="0"/>
              <a:t>Consider mentioning the pragmatic design. </a:t>
            </a:r>
            <a:endParaRPr lang="en-US" dirty="0"/>
          </a:p>
        </p:txBody>
      </p:sp>
      <p:sp>
        <p:nvSpPr>
          <p:cNvPr id="4" name="Slide Number Placeholder 3"/>
          <p:cNvSpPr>
            <a:spLocks noGrp="1"/>
          </p:cNvSpPr>
          <p:nvPr>
            <p:ph type="sldNum" sz="quarter" idx="10"/>
          </p:nvPr>
        </p:nvSpPr>
        <p:spPr/>
        <p:txBody>
          <a:bodyPr/>
          <a:lstStyle/>
          <a:p>
            <a:pPr>
              <a:defRPr/>
            </a:pPr>
            <a:fld id="{0A75C0DD-2404-4411-8AC0-C668455451DF}" type="slidenum">
              <a:rPr lang="en-US" smtClean="0">
                <a:solidFill>
                  <a:srgbClr val="000000"/>
                </a:solidFill>
              </a:rPr>
              <a:pPr>
                <a:defRPr/>
              </a:pPr>
              <a:t>5</a:t>
            </a:fld>
            <a:endParaRPr lang="en-US">
              <a:solidFill>
                <a:srgbClr val="000000"/>
              </a:solidFill>
            </a:endParaRPr>
          </a:p>
        </p:txBody>
      </p:sp>
    </p:spTree>
    <p:extLst>
      <p:ext uri="{BB962C8B-B14F-4D97-AF65-F5344CB8AC3E}">
        <p14:creationId xmlns:p14="http://schemas.microsoft.com/office/powerpoint/2010/main" val="42457702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84 small</a:t>
            </a:r>
            <a:r>
              <a:rPr lang="en-US" baseline="0" dirty="0" smtClean="0"/>
              <a:t> provider practices in NYC, with 40-50% Medicaid patients by self report, so these are the practices supposedly least likely to be able to succeed.</a:t>
            </a:r>
          </a:p>
          <a:p>
            <a:pPr>
              <a:spcBef>
                <a:spcPct val="0"/>
              </a:spcBef>
            </a:pPr>
            <a:endParaRPr lang="en-US" dirty="0" smtClean="0"/>
          </a:p>
          <a:p>
            <a:pPr>
              <a:spcBef>
                <a:spcPct val="0"/>
              </a:spcBef>
            </a:pPr>
            <a:r>
              <a:rPr lang="en-US" dirty="0" smtClean="0"/>
              <a:t>PCIP is a City state and federally funded project in NYC</a:t>
            </a:r>
            <a:r>
              <a:rPr lang="en-US" baseline="0" dirty="0" smtClean="0"/>
              <a:t> that was implemented prior to the start of the study.  It put an EHR in every clinic in the study, using the same software in each clinic, with clinical decision support reminders for the study measures as well as for a much broader set of quality measures. </a:t>
            </a:r>
          </a:p>
          <a:p>
            <a:pPr>
              <a:spcBef>
                <a:spcPct val="0"/>
              </a:spcBef>
            </a:pPr>
            <a:r>
              <a:rPr lang="en-US" baseline="0" dirty="0" smtClean="0"/>
              <a:t>The EHR was the source of the data for the project.</a:t>
            </a:r>
          </a:p>
          <a:p>
            <a:pPr>
              <a:spcBef>
                <a:spcPct val="0"/>
              </a:spcBef>
            </a:pPr>
            <a:endParaRPr lang="en-US" baseline="0" dirty="0" smtClean="0"/>
          </a:p>
          <a:p>
            <a:pPr>
              <a:spcBef>
                <a:spcPct val="0"/>
              </a:spcBef>
            </a:pPr>
            <a:r>
              <a:rPr lang="en-US" baseline="0" dirty="0" smtClean="0"/>
              <a:t>PCIP also provided periodic visits from a quality improvement specialist to support improved documentation of measures and use of patient registries to improve care.  These interventions were in place at both the control and the intervention arm clinics.</a:t>
            </a: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A3D5354-BFC7-4B10-935C-8649DBAB45F3}" type="slidenum">
              <a:rPr lang="en-US">
                <a:solidFill>
                  <a:srgbClr val="000000"/>
                </a:solidFill>
              </a:rPr>
              <a:pPr/>
              <a:t>6</a:t>
            </a:fld>
            <a:endParaRPr lang="en-US">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illustrates what we</a:t>
            </a:r>
            <a:r>
              <a:rPr lang="en-US" baseline="0" dirty="0" smtClean="0"/>
              <a:t> mean by “graduated” incentives.  It is the same graphic that was distributed to incentive group practices after assignments were made.  </a:t>
            </a:r>
            <a:endParaRPr lang="en-US" dirty="0"/>
          </a:p>
        </p:txBody>
      </p:sp>
      <p:sp>
        <p:nvSpPr>
          <p:cNvPr id="4" name="Slide Number Placeholder 3"/>
          <p:cNvSpPr>
            <a:spLocks noGrp="1"/>
          </p:cNvSpPr>
          <p:nvPr>
            <p:ph type="sldNum" sz="quarter" idx="10"/>
          </p:nvPr>
        </p:nvSpPr>
        <p:spPr/>
        <p:txBody>
          <a:bodyPr/>
          <a:lstStyle/>
          <a:p>
            <a:pPr>
              <a:defRPr/>
            </a:pPr>
            <a:fld id="{74663D91-06F0-43C1-A3EC-678CCAC3ABF4}" type="slidenum">
              <a:rPr lang="en-US" smtClean="0">
                <a:solidFill>
                  <a:srgbClr val="000000"/>
                </a:solidFill>
              </a:rPr>
              <a:pPr>
                <a:defRPr/>
              </a:pPr>
              <a:t>7</a:t>
            </a:fld>
            <a:endParaRPr lang="en-US">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6076" eaLnBrk="0" hangingPunct="0">
              <a:defRPr/>
            </a:pPr>
            <a:r>
              <a:rPr lang="en-US" dirty="0" smtClean="0"/>
              <a:t>Points to make re: the</a:t>
            </a:r>
            <a:r>
              <a:rPr lang="en-US" baseline="0" dirty="0" smtClean="0"/>
              <a:t> incentive design: addresses the issue of benchmarks by taking a piece-rate approach (an incentive that pays for every success, which is how we want to motivate providers to act), uses a graduated incentive structure that pays more for doing what is hard, addresses the issues of building infrastructure, and focused on outcomes. </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0A75C0DD-2404-4411-8AC0-C668455451DF}" type="slidenum">
              <a:rPr lang="en-US" smtClean="0">
                <a:solidFill>
                  <a:srgbClr val="000000"/>
                </a:solidFill>
              </a:rPr>
              <a:pPr>
                <a:defRPr/>
              </a:pPr>
              <a:t>8</a:t>
            </a:fld>
            <a:endParaRPr lang="en-US">
              <a:solidFill>
                <a:srgbClr val="000000"/>
              </a:solidFill>
            </a:endParaRPr>
          </a:p>
        </p:txBody>
      </p:sp>
    </p:spTree>
    <p:extLst>
      <p:ext uri="{BB962C8B-B14F-4D97-AF65-F5344CB8AC3E}">
        <p14:creationId xmlns:p14="http://schemas.microsoft.com/office/powerpoint/2010/main" val="35560626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These are a selection of measures</a:t>
            </a:r>
            <a:r>
              <a:rPr lang="en-US" baseline="0" dirty="0" smtClean="0"/>
              <a:t> that were the focus of </a:t>
            </a:r>
            <a:r>
              <a:rPr lang="en-US" dirty="0" smtClean="0"/>
              <a:t>the incentives project.  There was neither time nor</a:t>
            </a:r>
            <a:r>
              <a:rPr lang="en-US" baseline="0" dirty="0" smtClean="0"/>
              <a:t> space to include all 7, but the patterns in the others were similar. </a:t>
            </a:r>
            <a:endParaRPr lang="en-US" dirty="0" smtClean="0"/>
          </a:p>
        </p:txBody>
      </p:sp>
      <p:sp>
        <p:nvSpPr>
          <p:cNvPr id="25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95FC40F-D271-4A76-B7A5-70F00DA65647}" type="slidenum">
              <a:rPr lang="en-US">
                <a:solidFill>
                  <a:srgbClr val="000000"/>
                </a:solidFill>
              </a:rPr>
              <a:pPr/>
              <a:t>9</a:t>
            </a:fld>
            <a:endParaRPr lang="en-US">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D090ED5-D81D-6542-8310-00853B2131A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838534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6C02D131-F13C-FB40-A5B9-753EA38FE20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499908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D008B9FB-AEB2-DE4F-A414-2543B7D75B8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629979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756025" y="2998788"/>
            <a:ext cx="4381500" cy="1470025"/>
          </a:xfrm>
        </p:spPr>
        <p:txBody>
          <a:bodyPr anchor="t"/>
          <a:lstStyle>
            <a:lvl1pPr>
              <a:defRPr sz="3500"/>
            </a:lvl1pPr>
          </a:lstStyle>
          <a:p>
            <a:r>
              <a:rPr lang="en-US"/>
              <a:t>Click to edit Master title style</a:t>
            </a:r>
          </a:p>
        </p:txBody>
      </p:sp>
      <p:sp>
        <p:nvSpPr>
          <p:cNvPr id="3075" name="Rectangle 3"/>
          <p:cNvSpPr>
            <a:spLocks noGrp="1" noChangeArrowheads="1"/>
          </p:cNvSpPr>
          <p:nvPr>
            <p:ph type="subTitle" idx="1"/>
          </p:nvPr>
        </p:nvSpPr>
        <p:spPr>
          <a:xfrm>
            <a:off x="3756025" y="4722813"/>
            <a:ext cx="4381500" cy="1520825"/>
          </a:xfrm>
        </p:spPr>
        <p:txBody>
          <a:bodyPr/>
          <a:lstStyle>
            <a:lvl1pPr marL="0" indent="0">
              <a:buFont typeface="Times" pitchFamily="70" charset="0"/>
              <a:buNone/>
              <a:defRPr sz="1900" b="0" i="1"/>
            </a:lvl1pPr>
          </a:lstStyle>
          <a:p>
            <a:r>
              <a:rPr lang="en-US"/>
              <a:t>Click to edit Master subtitle style</a:t>
            </a:r>
          </a:p>
        </p:txBody>
      </p:sp>
    </p:spTree>
    <p:extLst>
      <p:ext uri="{BB962C8B-B14F-4D97-AF65-F5344CB8AC3E}">
        <p14:creationId xmlns:p14="http://schemas.microsoft.com/office/powerpoint/2010/main" val="39088493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1153F5F-2D0F-4FED-B343-FFA61DB3AD53}" type="slidenum">
              <a:rPr lang="en-US">
                <a:solidFill>
                  <a:srgbClr val="FFFFFF"/>
                </a:solidFill>
              </a:rPr>
              <a:pPr>
                <a:defRPr/>
              </a:pPr>
              <a:t>‹#›</a:t>
            </a:fld>
            <a:endParaRPr lang="en-US">
              <a:solidFill>
                <a:srgbClr val="0D6072"/>
              </a:solidFill>
            </a:endParaRPr>
          </a:p>
        </p:txBody>
      </p:sp>
    </p:spTree>
    <p:extLst>
      <p:ext uri="{BB962C8B-B14F-4D97-AF65-F5344CB8AC3E}">
        <p14:creationId xmlns:p14="http://schemas.microsoft.com/office/powerpoint/2010/main" val="32157722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77FF029D-3935-4D9B-AFF1-5CC2C55ECED6}" type="slidenum">
              <a:rPr lang="en-US">
                <a:solidFill>
                  <a:srgbClr val="FFFFFF"/>
                </a:solidFill>
              </a:rPr>
              <a:pPr>
                <a:defRPr/>
              </a:pPr>
              <a:t>‹#›</a:t>
            </a:fld>
            <a:endParaRPr lang="en-US">
              <a:solidFill>
                <a:srgbClr val="0D6072"/>
              </a:solidFill>
            </a:endParaRPr>
          </a:p>
        </p:txBody>
      </p:sp>
    </p:spTree>
    <p:extLst>
      <p:ext uri="{BB962C8B-B14F-4D97-AF65-F5344CB8AC3E}">
        <p14:creationId xmlns:p14="http://schemas.microsoft.com/office/powerpoint/2010/main" val="30879417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49425" y="1606550"/>
            <a:ext cx="3392488" cy="477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94313" y="1606550"/>
            <a:ext cx="3392487" cy="477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DB9DF970-E80F-425E-ADDC-2B93F8EB2C98}" type="slidenum">
              <a:rPr lang="en-US">
                <a:solidFill>
                  <a:srgbClr val="FFFFFF"/>
                </a:solidFill>
              </a:rPr>
              <a:pPr>
                <a:defRPr/>
              </a:pPr>
              <a:t>‹#›</a:t>
            </a:fld>
            <a:endParaRPr lang="en-US">
              <a:solidFill>
                <a:srgbClr val="0D6072"/>
              </a:solidFill>
            </a:endParaRPr>
          </a:p>
        </p:txBody>
      </p:sp>
    </p:spTree>
    <p:extLst>
      <p:ext uri="{BB962C8B-B14F-4D97-AF65-F5344CB8AC3E}">
        <p14:creationId xmlns:p14="http://schemas.microsoft.com/office/powerpoint/2010/main" val="501210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F18AF64A-63FC-4654-B37A-BB87EF13BD85}" type="slidenum">
              <a:rPr lang="en-US">
                <a:solidFill>
                  <a:srgbClr val="FFFFFF"/>
                </a:solidFill>
              </a:rPr>
              <a:pPr>
                <a:defRPr/>
              </a:pPr>
              <a:t>‹#›</a:t>
            </a:fld>
            <a:endParaRPr lang="en-US">
              <a:solidFill>
                <a:srgbClr val="0D6072"/>
              </a:solidFill>
            </a:endParaRPr>
          </a:p>
        </p:txBody>
      </p:sp>
    </p:spTree>
    <p:extLst>
      <p:ext uri="{BB962C8B-B14F-4D97-AF65-F5344CB8AC3E}">
        <p14:creationId xmlns:p14="http://schemas.microsoft.com/office/powerpoint/2010/main" val="28533473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8C551818-60CB-4DBD-B467-B405F854C2D2}" type="slidenum">
              <a:rPr lang="en-US">
                <a:solidFill>
                  <a:srgbClr val="FFFFFF"/>
                </a:solidFill>
              </a:rPr>
              <a:pPr>
                <a:defRPr/>
              </a:pPr>
              <a:t>‹#›</a:t>
            </a:fld>
            <a:endParaRPr lang="en-US">
              <a:solidFill>
                <a:srgbClr val="0D6072"/>
              </a:solidFill>
            </a:endParaRPr>
          </a:p>
        </p:txBody>
      </p:sp>
    </p:spTree>
    <p:extLst>
      <p:ext uri="{BB962C8B-B14F-4D97-AF65-F5344CB8AC3E}">
        <p14:creationId xmlns:p14="http://schemas.microsoft.com/office/powerpoint/2010/main" val="8697264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A2313BB3-017D-40AF-8078-74A9EBB229B4}" type="slidenum">
              <a:rPr lang="en-US">
                <a:solidFill>
                  <a:srgbClr val="FFFFFF"/>
                </a:solidFill>
              </a:rPr>
              <a:pPr>
                <a:defRPr/>
              </a:pPr>
              <a:t>‹#›</a:t>
            </a:fld>
            <a:endParaRPr lang="en-US">
              <a:solidFill>
                <a:srgbClr val="0D6072"/>
              </a:solidFill>
            </a:endParaRPr>
          </a:p>
        </p:txBody>
      </p:sp>
    </p:spTree>
    <p:extLst>
      <p:ext uri="{BB962C8B-B14F-4D97-AF65-F5344CB8AC3E}">
        <p14:creationId xmlns:p14="http://schemas.microsoft.com/office/powerpoint/2010/main" val="8939045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576884E-DC63-45C8-8485-5F4297066F00}" type="slidenum">
              <a:rPr lang="en-US">
                <a:solidFill>
                  <a:srgbClr val="FFFFFF"/>
                </a:solidFill>
              </a:rPr>
              <a:pPr>
                <a:defRPr/>
              </a:pPr>
              <a:t>‹#›</a:t>
            </a:fld>
            <a:endParaRPr lang="en-US">
              <a:solidFill>
                <a:srgbClr val="0D6072"/>
              </a:solidFill>
            </a:endParaRPr>
          </a:p>
        </p:txBody>
      </p:sp>
    </p:spTree>
    <p:extLst>
      <p:ext uri="{BB962C8B-B14F-4D97-AF65-F5344CB8AC3E}">
        <p14:creationId xmlns:p14="http://schemas.microsoft.com/office/powerpoint/2010/main" val="1948523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ABC77D46-4815-834B-A2DE-33F10C5A4D7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9694891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B90833E7-EAE2-4FEB-B063-8FF065A1F990}" type="slidenum">
              <a:rPr lang="en-US">
                <a:solidFill>
                  <a:srgbClr val="FFFFFF"/>
                </a:solidFill>
              </a:rPr>
              <a:pPr>
                <a:defRPr/>
              </a:pPr>
              <a:t>‹#›</a:t>
            </a:fld>
            <a:endParaRPr lang="en-US">
              <a:solidFill>
                <a:srgbClr val="0D6072"/>
              </a:solidFill>
            </a:endParaRPr>
          </a:p>
        </p:txBody>
      </p:sp>
    </p:spTree>
    <p:extLst>
      <p:ext uri="{BB962C8B-B14F-4D97-AF65-F5344CB8AC3E}">
        <p14:creationId xmlns:p14="http://schemas.microsoft.com/office/powerpoint/2010/main" val="16355539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8D3118C-0689-43D3-911A-3BC494EDBC52}" type="slidenum">
              <a:rPr lang="en-US">
                <a:solidFill>
                  <a:srgbClr val="FFFFFF"/>
                </a:solidFill>
              </a:rPr>
              <a:pPr>
                <a:defRPr/>
              </a:pPr>
              <a:t>‹#›</a:t>
            </a:fld>
            <a:endParaRPr lang="en-US">
              <a:solidFill>
                <a:srgbClr val="0D6072"/>
              </a:solidFill>
            </a:endParaRPr>
          </a:p>
        </p:txBody>
      </p:sp>
    </p:spTree>
    <p:extLst>
      <p:ext uri="{BB962C8B-B14F-4D97-AF65-F5344CB8AC3E}">
        <p14:creationId xmlns:p14="http://schemas.microsoft.com/office/powerpoint/2010/main" val="15365612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9150" y="481013"/>
            <a:ext cx="1811338" cy="59007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31963" y="481013"/>
            <a:ext cx="5284787" cy="59007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A0A51639-AD17-4C16-9DC7-44E17291BE77}" type="slidenum">
              <a:rPr lang="en-US">
                <a:solidFill>
                  <a:srgbClr val="FFFFFF"/>
                </a:solidFill>
              </a:rPr>
              <a:pPr>
                <a:defRPr/>
              </a:pPr>
              <a:t>‹#›</a:t>
            </a:fld>
            <a:endParaRPr lang="en-US">
              <a:solidFill>
                <a:srgbClr val="0D6072"/>
              </a:solidFill>
            </a:endParaRPr>
          </a:p>
        </p:txBody>
      </p:sp>
    </p:spTree>
    <p:extLst>
      <p:ext uri="{BB962C8B-B14F-4D97-AF65-F5344CB8AC3E}">
        <p14:creationId xmlns:p14="http://schemas.microsoft.com/office/powerpoint/2010/main" val="14649160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756025" y="2998788"/>
            <a:ext cx="4381500" cy="1470025"/>
          </a:xfrm>
        </p:spPr>
        <p:txBody>
          <a:bodyPr anchor="t"/>
          <a:lstStyle>
            <a:lvl1pPr>
              <a:defRPr sz="3500"/>
            </a:lvl1pPr>
          </a:lstStyle>
          <a:p>
            <a:r>
              <a:rPr lang="en-US"/>
              <a:t>Click to edit Master title style</a:t>
            </a:r>
          </a:p>
        </p:txBody>
      </p:sp>
      <p:sp>
        <p:nvSpPr>
          <p:cNvPr id="3075" name="Rectangle 3"/>
          <p:cNvSpPr>
            <a:spLocks noGrp="1" noChangeArrowheads="1"/>
          </p:cNvSpPr>
          <p:nvPr>
            <p:ph type="subTitle" idx="1"/>
          </p:nvPr>
        </p:nvSpPr>
        <p:spPr>
          <a:xfrm>
            <a:off x="3756025" y="4722813"/>
            <a:ext cx="4381500" cy="1520825"/>
          </a:xfrm>
        </p:spPr>
        <p:txBody>
          <a:bodyPr/>
          <a:lstStyle>
            <a:lvl1pPr marL="0" indent="0">
              <a:buFont typeface="Times" pitchFamily="70" charset="0"/>
              <a:buNone/>
              <a:defRPr sz="1900" b="0" i="1"/>
            </a:lvl1pPr>
          </a:lstStyle>
          <a:p>
            <a:r>
              <a:rPr lang="en-US"/>
              <a:t>Click to edit Master subtitle style</a:t>
            </a:r>
          </a:p>
        </p:txBody>
      </p:sp>
    </p:spTree>
    <p:extLst>
      <p:ext uri="{BB962C8B-B14F-4D97-AF65-F5344CB8AC3E}">
        <p14:creationId xmlns:p14="http://schemas.microsoft.com/office/powerpoint/2010/main" val="29755704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78660806-CEF5-4ED5-9C40-CACBFB1D265A}" type="slidenum">
              <a:rPr lang="en-US"/>
              <a:pPr>
                <a:defRPr/>
              </a:pPr>
              <a:t>‹#›</a:t>
            </a:fld>
            <a:endParaRPr lang="en-US">
              <a:solidFill>
                <a:srgbClr val="0D6072"/>
              </a:solidFill>
            </a:endParaRPr>
          </a:p>
        </p:txBody>
      </p:sp>
    </p:spTree>
    <p:extLst>
      <p:ext uri="{BB962C8B-B14F-4D97-AF65-F5344CB8AC3E}">
        <p14:creationId xmlns:p14="http://schemas.microsoft.com/office/powerpoint/2010/main" val="18489159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64BB6541-EC44-420B-8CC2-D6B088F9380B}" type="slidenum">
              <a:rPr lang="en-US"/>
              <a:pPr>
                <a:defRPr/>
              </a:pPr>
              <a:t>‹#›</a:t>
            </a:fld>
            <a:endParaRPr lang="en-US">
              <a:solidFill>
                <a:srgbClr val="0D6072"/>
              </a:solidFill>
            </a:endParaRPr>
          </a:p>
        </p:txBody>
      </p:sp>
    </p:spTree>
    <p:extLst>
      <p:ext uri="{BB962C8B-B14F-4D97-AF65-F5344CB8AC3E}">
        <p14:creationId xmlns:p14="http://schemas.microsoft.com/office/powerpoint/2010/main" val="21850972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49425" y="1606550"/>
            <a:ext cx="3392488" cy="477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94313" y="1606550"/>
            <a:ext cx="3392487" cy="477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710C77AB-FFB8-4603-880D-32E55D89AB5E}" type="slidenum">
              <a:rPr lang="en-US"/>
              <a:pPr>
                <a:defRPr/>
              </a:pPr>
              <a:t>‹#›</a:t>
            </a:fld>
            <a:endParaRPr lang="en-US">
              <a:solidFill>
                <a:srgbClr val="0D6072"/>
              </a:solidFill>
            </a:endParaRPr>
          </a:p>
        </p:txBody>
      </p:sp>
    </p:spTree>
    <p:extLst>
      <p:ext uri="{BB962C8B-B14F-4D97-AF65-F5344CB8AC3E}">
        <p14:creationId xmlns:p14="http://schemas.microsoft.com/office/powerpoint/2010/main" val="4501143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F64574B3-307E-483B-95D7-6221C8756CB8}" type="slidenum">
              <a:rPr lang="en-US"/>
              <a:pPr>
                <a:defRPr/>
              </a:pPr>
              <a:t>‹#›</a:t>
            </a:fld>
            <a:endParaRPr lang="en-US">
              <a:solidFill>
                <a:srgbClr val="0D6072"/>
              </a:solidFill>
            </a:endParaRPr>
          </a:p>
        </p:txBody>
      </p:sp>
    </p:spTree>
    <p:extLst>
      <p:ext uri="{BB962C8B-B14F-4D97-AF65-F5344CB8AC3E}">
        <p14:creationId xmlns:p14="http://schemas.microsoft.com/office/powerpoint/2010/main" val="185935158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C1102A26-66FC-4982-82FE-4E928353FB09}" type="slidenum">
              <a:rPr lang="en-US"/>
              <a:pPr>
                <a:defRPr/>
              </a:pPr>
              <a:t>‹#›</a:t>
            </a:fld>
            <a:endParaRPr lang="en-US">
              <a:solidFill>
                <a:srgbClr val="0D6072"/>
              </a:solidFill>
            </a:endParaRPr>
          </a:p>
        </p:txBody>
      </p:sp>
    </p:spTree>
    <p:extLst>
      <p:ext uri="{BB962C8B-B14F-4D97-AF65-F5344CB8AC3E}">
        <p14:creationId xmlns:p14="http://schemas.microsoft.com/office/powerpoint/2010/main" val="33112427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876B7C04-3E9C-43E2-B7EB-49520AF9440F}" type="slidenum">
              <a:rPr lang="en-US"/>
              <a:pPr>
                <a:defRPr/>
              </a:pPr>
              <a:t>‹#›</a:t>
            </a:fld>
            <a:endParaRPr lang="en-US">
              <a:solidFill>
                <a:srgbClr val="0D6072"/>
              </a:solidFill>
            </a:endParaRPr>
          </a:p>
        </p:txBody>
      </p:sp>
    </p:spTree>
    <p:extLst>
      <p:ext uri="{BB962C8B-B14F-4D97-AF65-F5344CB8AC3E}">
        <p14:creationId xmlns:p14="http://schemas.microsoft.com/office/powerpoint/2010/main" val="2629973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02B4C53A-44CF-6849-BAC8-516C3C03B34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7906281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07780977-BF75-4052-948B-08EF8563465A}" type="slidenum">
              <a:rPr lang="en-US"/>
              <a:pPr>
                <a:defRPr/>
              </a:pPr>
              <a:t>‹#›</a:t>
            </a:fld>
            <a:endParaRPr lang="en-US">
              <a:solidFill>
                <a:srgbClr val="0D6072"/>
              </a:solidFill>
            </a:endParaRPr>
          </a:p>
        </p:txBody>
      </p:sp>
    </p:spTree>
    <p:extLst>
      <p:ext uri="{BB962C8B-B14F-4D97-AF65-F5344CB8AC3E}">
        <p14:creationId xmlns:p14="http://schemas.microsoft.com/office/powerpoint/2010/main" val="228777905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F32CCF4D-9689-45DB-84BD-0F2BB63D6393}" type="slidenum">
              <a:rPr lang="en-US"/>
              <a:pPr>
                <a:defRPr/>
              </a:pPr>
              <a:t>‹#›</a:t>
            </a:fld>
            <a:endParaRPr lang="en-US">
              <a:solidFill>
                <a:srgbClr val="0D6072"/>
              </a:solidFill>
            </a:endParaRPr>
          </a:p>
        </p:txBody>
      </p:sp>
    </p:spTree>
    <p:extLst>
      <p:ext uri="{BB962C8B-B14F-4D97-AF65-F5344CB8AC3E}">
        <p14:creationId xmlns:p14="http://schemas.microsoft.com/office/powerpoint/2010/main" val="168076817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D401E480-8847-4226-BD1B-25B877E04B2C}" type="slidenum">
              <a:rPr lang="en-US"/>
              <a:pPr>
                <a:defRPr/>
              </a:pPr>
              <a:t>‹#›</a:t>
            </a:fld>
            <a:endParaRPr lang="en-US">
              <a:solidFill>
                <a:srgbClr val="0D6072"/>
              </a:solidFill>
            </a:endParaRPr>
          </a:p>
        </p:txBody>
      </p:sp>
    </p:spTree>
    <p:extLst>
      <p:ext uri="{BB962C8B-B14F-4D97-AF65-F5344CB8AC3E}">
        <p14:creationId xmlns:p14="http://schemas.microsoft.com/office/powerpoint/2010/main" val="24797512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9150" y="481013"/>
            <a:ext cx="1811338" cy="59007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31963" y="481013"/>
            <a:ext cx="5284787" cy="59007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DC0FCDF-3E84-48BE-9543-97961013F8D0}" type="slidenum">
              <a:rPr lang="en-US"/>
              <a:pPr>
                <a:defRPr/>
              </a:pPr>
              <a:t>‹#›</a:t>
            </a:fld>
            <a:endParaRPr lang="en-US">
              <a:solidFill>
                <a:srgbClr val="0D6072"/>
              </a:solidFill>
            </a:endParaRPr>
          </a:p>
        </p:txBody>
      </p:sp>
    </p:spTree>
    <p:extLst>
      <p:ext uri="{BB962C8B-B14F-4D97-AF65-F5344CB8AC3E}">
        <p14:creationId xmlns:p14="http://schemas.microsoft.com/office/powerpoint/2010/main" val="29498170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756025" y="2998788"/>
            <a:ext cx="4381500" cy="1470025"/>
          </a:xfrm>
        </p:spPr>
        <p:txBody>
          <a:bodyPr anchor="t"/>
          <a:lstStyle>
            <a:lvl1pPr>
              <a:defRPr sz="3500"/>
            </a:lvl1pPr>
          </a:lstStyle>
          <a:p>
            <a:r>
              <a:rPr lang="en-US"/>
              <a:t>Click to edit Master title style</a:t>
            </a:r>
          </a:p>
        </p:txBody>
      </p:sp>
      <p:sp>
        <p:nvSpPr>
          <p:cNvPr id="3075" name="Rectangle 3"/>
          <p:cNvSpPr>
            <a:spLocks noGrp="1" noChangeArrowheads="1"/>
          </p:cNvSpPr>
          <p:nvPr>
            <p:ph type="subTitle" idx="1"/>
          </p:nvPr>
        </p:nvSpPr>
        <p:spPr>
          <a:xfrm>
            <a:off x="3756025" y="4722813"/>
            <a:ext cx="4381500" cy="1520825"/>
          </a:xfrm>
        </p:spPr>
        <p:txBody>
          <a:bodyPr/>
          <a:lstStyle>
            <a:lvl1pPr marL="0" indent="0">
              <a:buFont typeface="Times" pitchFamily="70" charset="0"/>
              <a:buNone/>
              <a:defRPr sz="1900" b="0" i="1"/>
            </a:lvl1pPr>
          </a:lstStyle>
          <a:p>
            <a:r>
              <a:rPr lang="en-US"/>
              <a:t>Click to edit Master subtitle style</a:t>
            </a:r>
          </a:p>
        </p:txBody>
      </p:sp>
    </p:spTree>
    <p:extLst>
      <p:ext uri="{BB962C8B-B14F-4D97-AF65-F5344CB8AC3E}">
        <p14:creationId xmlns:p14="http://schemas.microsoft.com/office/powerpoint/2010/main" val="390884931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1153F5F-2D0F-4FED-B343-FFA61DB3AD53}" type="slidenum">
              <a:rPr lang="en-US">
                <a:solidFill>
                  <a:srgbClr val="FFFFFF"/>
                </a:solidFill>
              </a:rPr>
              <a:pPr>
                <a:defRPr/>
              </a:pPr>
              <a:t>‹#›</a:t>
            </a:fld>
            <a:endParaRPr lang="en-US">
              <a:solidFill>
                <a:srgbClr val="0D6072"/>
              </a:solidFill>
            </a:endParaRPr>
          </a:p>
        </p:txBody>
      </p:sp>
    </p:spTree>
    <p:extLst>
      <p:ext uri="{BB962C8B-B14F-4D97-AF65-F5344CB8AC3E}">
        <p14:creationId xmlns:p14="http://schemas.microsoft.com/office/powerpoint/2010/main" val="321577220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77FF029D-3935-4D9B-AFF1-5CC2C55ECED6}" type="slidenum">
              <a:rPr lang="en-US">
                <a:solidFill>
                  <a:srgbClr val="FFFFFF"/>
                </a:solidFill>
              </a:rPr>
              <a:pPr>
                <a:defRPr/>
              </a:pPr>
              <a:t>‹#›</a:t>
            </a:fld>
            <a:endParaRPr lang="en-US">
              <a:solidFill>
                <a:srgbClr val="0D6072"/>
              </a:solidFill>
            </a:endParaRPr>
          </a:p>
        </p:txBody>
      </p:sp>
    </p:spTree>
    <p:extLst>
      <p:ext uri="{BB962C8B-B14F-4D97-AF65-F5344CB8AC3E}">
        <p14:creationId xmlns:p14="http://schemas.microsoft.com/office/powerpoint/2010/main" val="308794178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49425" y="1606550"/>
            <a:ext cx="3392488" cy="477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94313" y="1606550"/>
            <a:ext cx="3392487" cy="477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DB9DF970-E80F-425E-ADDC-2B93F8EB2C98}" type="slidenum">
              <a:rPr lang="en-US">
                <a:solidFill>
                  <a:srgbClr val="FFFFFF"/>
                </a:solidFill>
              </a:rPr>
              <a:pPr>
                <a:defRPr/>
              </a:pPr>
              <a:t>‹#›</a:t>
            </a:fld>
            <a:endParaRPr lang="en-US">
              <a:solidFill>
                <a:srgbClr val="0D6072"/>
              </a:solidFill>
            </a:endParaRPr>
          </a:p>
        </p:txBody>
      </p:sp>
    </p:spTree>
    <p:extLst>
      <p:ext uri="{BB962C8B-B14F-4D97-AF65-F5344CB8AC3E}">
        <p14:creationId xmlns:p14="http://schemas.microsoft.com/office/powerpoint/2010/main" val="5012106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F18AF64A-63FC-4654-B37A-BB87EF13BD85}" type="slidenum">
              <a:rPr lang="en-US">
                <a:solidFill>
                  <a:srgbClr val="FFFFFF"/>
                </a:solidFill>
              </a:rPr>
              <a:pPr>
                <a:defRPr/>
              </a:pPr>
              <a:t>‹#›</a:t>
            </a:fld>
            <a:endParaRPr lang="en-US">
              <a:solidFill>
                <a:srgbClr val="0D6072"/>
              </a:solidFill>
            </a:endParaRPr>
          </a:p>
        </p:txBody>
      </p:sp>
    </p:spTree>
    <p:extLst>
      <p:ext uri="{BB962C8B-B14F-4D97-AF65-F5344CB8AC3E}">
        <p14:creationId xmlns:p14="http://schemas.microsoft.com/office/powerpoint/2010/main" val="285334730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8C551818-60CB-4DBD-B467-B405F854C2D2}" type="slidenum">
              <a:rPr lang="en-US">
                <a:solidFill>
                  <a:srgbClr val="FFFFFF"/>
                </a:solidFill>
              </a:rPr>
              <a:pPr>
                <a:defRPr/>
              </a:pPr>
              <a:t>‹#›</a:t>
            </a:fld>
            <a:endParaRPr lang="en-US">
              <a:solidFill>
                <a:srgbClr val="0D6072"/>
              </a:solidFill>
            </a:endParaRPr>
          </a:p>
        </p:txBody>
      </p:sp>
    </p:spTree>
    <p:extLst>
      <p:ext uri="{BB962C8B-B14F-4D97-AF65-F5344CB8AC3E}">
        <p14:creationId xmlns:p14="http://schemas.microsoft.com/office/powerpoint/2010/main" val="869726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0E7EFB8F-8F15-5843-B2B9-B288F58A9F6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65163687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A2313BB3-017D-40AF-8078-74A9EBB229B4}" type="slidenum">
              <a:rPr lang="en-US">
                <a:solidFill>
                  <a:srgbClr val="FFFFFF"/>
                </a:solidFill>
              </a:rPr>
              <a:pPr>
                <a:defRPr/>
              </a:pPr>
              <a:t>‹#›</a:t>
            </a:fld>
            <a:endParaRPr lang="en-US">
              <a:solidFill>
                <a:srgbClr val="0D6072"/>
              </a:solidFill>
            </a:endParaRPr>
          </a:p>
        </p:txBody>
      </p:sp>
    </p:spTree>
    <p:extLst>
      <p:ext uri="{BB962C8B-B14F-4D97-AF65-F5344CB8AC3E}">
        <p14:creationId xmlns:p14="http://schemas.microsoft.com/office/powerpoint/2010/main" val="89390455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576884E-DC63-45C8-8485-5F4297066F00}" type="slidenum">
              <a:rPr lang="en-US">
                <a:solidFill>
                  <a:srgbClr val="FFFFFF"/>
                </a:solidFill>
              </a:rPr>
              <a:pPr>
                <a:defRPr/>
              </a:pPr>
              <a:t>‹#›</a:t>
            </a:fld>
            <a:endParaRPr lang="en-US">
              <a:solidFill>
                <a:srgbClr val="0D6072"/>
              </a:solidFill>
            </a:endParaRPr>
          </a:p>
        </p:txBody>
      </p:sp>
    </p:spTree>
    <p:extLst>
      <p:ext uri="{BB962C8B-B14F-4D97-AF65-F5344CB8AC3E}">
        <p14:creationId xmlns:p14="http://schemas.microsoft.com/office/powerpoint/2010/main" val="194852318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B90833E7-EAE2-4FEB-B063-8FF065A1F990}" type="slidenum">
              <a:rPr lang="en-US">
                <a:solidFill>
                  <a:srgbClr val="FFFFFF"/>
                </a:solidFill>
              </a:rPr>
              <a:pPr>
                <a:defRPr/>
              </a:pPr>
              <a:t>‹#›</a:t>
            </a:fld>
            <a:endParaRPr lang="en-US">
              <a:solidFill>
                <a:srgbClr val="0D6072"/>
              </a:solidFill>
            </a:endParaRPr>
          </a:p>
        </p:txBody>
      </p:sp>
    </p:spTree>
    <p:extLst>
      <p:ext uri="{BB962C8B-B14F-4D97-AF65-F5344CB8AC3E}">
        <p14:creationId xmlns:p14="http://schemas.microsoft.com/office/powerpoint/2010/main" val="163555393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8D3118C-0689-43D3-911A-3BC494EDBC52}" type="slidenum">
              <a:rPr lang="en-US">
                <a:solidFill>
                  <a:srgbClr val="FFFFFF"/>
                </a:solidFill>
              </a:rPr>
              <a:pPr>
                <a:defRPr/>
              </a:pPr>
              <a:t>‹#›</a:t>
            </a:fld>
            <a:endParaRPr lang="en-US">
              <a:solidFill>
                <a:srgbClr val="0D6072"/>
              </a:solidFill>
            </a:endParaRPr>
          </a:p>
        </p:txBody>
      </p:sp>
    </p:spTree>
    <p:extLst>
      <p:ext uri="{BB962C8B-B14F-4D97-AF65-F5344CB8AC3E}">
        <p14:creationId xmlns:p14="http://schemas.microsoft.com/office/powerpoint/2010/main" val="153656123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9150" y="481013"/>
            <a:ext cx="1811338" cy="59007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31963" y="481013"/>
            <a:ext cx="5284787" cy="59007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A0A51639-AD17-4C16-9DC7-44E17291BE77}" type="slidenum">
              <a:rPr lang="en-US">
                <a:solidFill>
                  <a:srgbClr val="FFFFFF"/>
                </a:solidFill>
              </a:rPr>
              <a:pPr>
                <a:defRPr/>
              </a:pPr>
              <a:t>‹#›</a:t>
            </a:fld>
            <a:endParaRPr lang="en-US">
              <a:solidFill>
                <a:srgbClr val="0D6072"/>
              </a:solidFill>
            </a:endParaRPr>
          </a:p>
        </p:txBody>
      </p:sp>
    </p:spTree>
    <p:extLst>
      <p:ext uri="{BB962C8B-B14F-4D97-AF65-F5344CB8AC3E}">
        <p14:creationId xmlns:p14="http://schemas.microsoft.com/office/powerpoint/2010/main" val="1464916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573B89E2-823B-134D-98A1-FAFC76A4E34F}"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644836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89BB9BC0-F756-C846-8750-8A258DD98A1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530468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C47D2715-4EA4-A545-B6AC-2FA3E407AC3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807802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F6C5BBE7-790C-F848-A157-1953CC17895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216831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8321CCC7-F9CD-AC4C-AACD-B110FF21C9B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06234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defRPr sz="1400"/>
            </a:lvl1pPr>
          </a:lstStyle>
          <a:p>
            <a:pPr eaLnBrk="0" hangingPunct="0"/>
            <a:endParaRPr lang="en-US">
              <a:solidFill>
                <a:srgbClr val="000000"/>
              </a:solidFill>
              <a:latin typeface="Times New Roman" charset="0"/>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ctr">
              <a:defRPr sz="1400"/>
            </a:lvl1pPr>
          </a:lstStyle>
          <a:p>
            <a:pPr eaLnBrk="0" hangingPunct="0"/>
            <a:endParaRPr lang="en-US">
              <a:solidFill>
                <a:srgbClr val="000000"/>
              </a:solidFill>
              <a:latin typeface="Times New Roman" charset="0"/>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400"/>
            </a:lvl1pPr>
          </a:lstStyle>
          <a:p>
            <a:pPr eaLnBrk="0" hangingPunct="0"/>
            <a:fld id="{7A330771-5752-4546-82E7-C06EA066A222}" type="slidenum">
              <a:rPr lang="en-US">
                <a:solidFill>
                  <a:srgbClr val="000000"/>
                </a:solidFill>
                <a:latin typeface="Times New Roman" charset="0"/>
              </a:rPr>
              <a:pPr eaLnBrk="0" hangingPunct="0"/>
              <a:t>‹#›</a:t>
            </a:fld>
            <a:endParaRPr lang="en-US">
              <a:solidFill>
                <a:srgbClr val="000000"/>
              </a:solidFill>
              <a:latin typeface="Times New Roman" charset="0"/>
            </a:endParaRP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ea typeface="ＭＳ Ｐゴシック" charset="0"/>
        </a:defRPr>
      </a:lvl2pPr>
      <a:lvl3pPr algn="ctr" rtl="0" eaLnBrk="0" fontAlgn="base" hangingPunct="0">
        <a:spcBef>
          <a:spcPct val="0"/>
        </a:spcBef>
        <a:spcAft>
          <a:spcPct val="0"/>
        </a:spcAft>
        <a:defRPr sz="4400">
          <a:solidFill>
            <a:schemeClr val="tx2"/>
          </a:solidFill>
          <a:latin typeface="Times New Roman" charset="0"/>
          <a:ea typeface="ＭＳ Ｐゴシック" charset="0"/>
        </a:defRPr>
      </a:lvl3pPr>
      <a:lvl4pPr algn="ctr" rtl="0" eaLnBrk="0" fontAlgn="base" hangingPunct="0">
        <a:spcBef>
          <a:spcPct val="0"/>
        </a:spcBef>
        <a:spcAft>
          <a:spcPct val="0"/>
        </a:spcAft>
        <a:defRPr sz="4400">
          <a:solidFill>
            <a:schemeClr val="tx2"/>
          </a:solidFill>
          <a:latin typeface="Times New Roman" charset="0"/>
          <a:ea typeface="ＭＳ Ｐゴシック" charset="0"/>
        </a:defRPr>
      </a:lvl4pPr>
      <a:lvl5pPr algn="ctr" rtl="0" eaLnBrk="0" fontAlgn="base" hangingPunct="0">
        <a:spcBef>
          <a:spcPct val="0"/>
        </a:spcBef>
        <a:spcAft>
          <a:spcPct val="0"/>
        </a:spcAft>
        <a:defRPr sz="4400">
          <a:solidFill>
            <a:schemeClr val="tx2"/>
          </a:solidFill>
          <a:latin typeface="Times New Roman" charset="0"/>
          <a:ea typeface="ＭＳ Ｐゴシック" charset="0"/>
        </a:defRPr>
      </a:lvl5pPr>
      <a:lvl6pPr marL="457200" algn="ctr" rtl="0" eaLnBrk="0" fontAlgn="base" hangingPunct="0">
        <a:spcBef>
          <a:spcPct val="0"/>
        </a:spcBef>
        <a:spcAft>
          <a:spcPct val="0"/>
        </a:spcAft>
        <a:defRPr sz="44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44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44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4400">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eaLnBrk="0" fontAlgn="base" hangingPunct="0">
        <a:spcBef>
          <a:spcPct val="20000"/>
        </a:spcBef>
        <a:spcAft>
          <a:spcPct val="0"/>
        </a:spcAft>
        <a:buChar char="»"/>
        <a:defRPr sz="2000">
          <a:solidFill>
            <a:schemeClr val="tx1"/>
          </a:solidFill>
          <a:latin typeface="+mn-lt"/>
          <a:ea typeface="+mn-ea"/>
        </a:defRPr>
      </a:lvl6pPr>
      <a:lvl7pPr marL="2971800" indent="-228600" algn="l" rtl="0" eaLnBrk="0" fontAlgn="base" hangingPunct="0">
        <a:spcBef>
          <a:spcPct val="20000"/>
        </a:spcBef>
        <a:spcAft>
          <a:spcPct val="0"/>
        </a:spcAft>
        <a:buChar char="»"/>
        <a:defRPr sz="2000">
          <a:solidFill>
            <a:schemeClr val="tx1"/>
          </a:solidFill>
          <a:latin typeface="+mn-lt"/>
          <a:ea typeface="+mn-ea"/>
        </a:defRPr>
      </a:lvl7pPr>
      <a:lvl8pPr marL="3429000" indent="-228600" algn="l" rtl="0" eaLnBrk="0" fontAlgn="base" hangingPunct="0">
        <a:spcBef>
          <a:spcPct val="20000"/>
        </a:spcBef>
        <a:spcAft>
          <a:spcPct val="0"/>
        </a:spcAft>
        <a:buChar char="»"/>
        <a:defRPr sz="2000">
          <a:solidFill>
            <a:schemeClr val="tx1"/>
          </a:solidFill>
          <a:latin typeface="+mn-lt"/>
          <a:ea typeface="+mn-ea"/>
        </a:defRPr>
      </a:lvl8pPr>
      <a:lvl9pPr marL="388620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sldNum" sz="quarter" idx="4"/>
          </p:nvPr>
        </p:nvSpPr>
        <p:spPr bwMode="auto">
          <a:xfrm>
            <a:off x="8458200" y="6613525"/>
            <a:ext cx="517525"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r">
              <a:spcBef>
                <a:spcPct val="50000"/>
              </a:spcBef>
              <a:defRPr sz="1000">
                <a:solidFill>
                  <a:schemeClr val="bg1"/>
                </a:solidFill>
              </a:defRPr>
            </a:lvl1pPr>
          </a:lstStyle>
          <a:p>
            <a:pPr>
              <a:defRPr/>
            </a:pPr>
            <a:fld id="{96EC58BA-7366-4B65-94B9-C6D47809F3AA}" type="slidenum">
              <a:rPr lang="en-US">
                <a:solidFill>
                  <a:srgbClr val="FFFFFF"/>
                </a:solidFill>
                <a:ea typeface="ＭＳ Ｐゴシック" charset="-128"/>
              </a:rPr>
              <a:pPr>
                <a:defRPr/>
              </a:pPr>
              <a:t>‹#›</a:t>
            </a:fld>
            <a:endParaRPr lang="en-US">
              <a:solidFill>
                <a:srgbClr val="0D6072"/>
              </a:solidFill>
              <a:ea typeface="ＭＳ Ｐゴシック" charset="-128"/>
            </a:endParaRPr>
          </a:p>
        </p:txBody>
      </p:sp>
      <p:sp>
        <p:nvSpPr>
          <p:cNvPr id="1027" name="Rectangle 3"/>
          <p:cNvSpPr>
            <a:spLocks noGrp="1" noChangeArrowheads="1"/>
          </p:cNvSpPr>
          <p:nvPr>
            <p:ph type="body" idx="1"/>
          </p:nvPr>
        </p:nvSpPr>
        <p:spPr bwMode="auto">
          <a:xfrm>
            <a:off x="1749425" y="1606550"/>
            <a:ext cx="6937375" cy="477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2"/>
          <p:cNvSpPr>
            <a:spLocks noGrp="1" noChangeArrowheads="1"/>
          </p:cNvSpPr>
          <p:nvPr>
            <p:ph type="title"/>
          </p:nvPr>
        </p:nvSpPr>
        <p:spPr bwMode="auto">
          <a:xfrm>
            <a:off x="1731963" y="481013"/>
            <a:ext cx="7248525" cy="92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hf hdr="0" ftr="0" dt="0"/>
  <p:txStyles>
    <p:titleStyle>
      <a:lvl1pPr algn="l" rtl="0" eaLnBrk="0" fontAlgn="base" hangingPunct="0">
        <a:lnSpc>
          <a:spcPct val="95000"/>
        </a:lnSpc>
        <a:spcBef>
          <a:spcPct val="0"/>
        </a:spcBef>
        <a:spcAft>
          <a:spcPct val="0"/>
        </a:spcAft>
        <a:defRPr sz="3200" b="1">
          <a:solidFill>
            <a:schemeClr val="tx1"/>
          </a:solidFill>
          <a:latin typeface="+mj-lt"/>
          <a:ea typeface="ＭＳ Ｐゴシック" pitchFamily="70" charset="-128"/>
          <a:cs typeface="ＭＳ Ｐゴシック" pitchFamily="70" charset="-128"/>
        </a:defRPr>
      </a:lvl1pPr>
      <a:lvl2pPr algn="l" rtl="0" eaLnBrk="0" fontAlgn="base" hangingPunct="0">
        <a:lnSpc>
          <a:spcPct val="95000"/>
        </a:lnSpc>
        <a:spcBef>
          <a:spcPct val="0"/>
        </a:spcBef>
        <a:spcAft>
          <a:spcPct val="0"/>
        </a:spcAft>
        <a:defRPr sz="3200" b="1">
          <a:solidFill>
            <a:schemeClr val="tx1"/>
          </a:solidFill>
          <a:latin typeface="Arial" pitchFamily="70" charset="0"/>
          <a:ea typeface="ＭＳ Ｐゴシック" pitchFamily="70" charset="-128"/>
          <a:cs typeface="ＭＳ Ｐゴシック" pitchFamily="70" charset="-128"/>
        </a:defRPr>
      </a:lvl2pPr>
      <a:lvl3pPr algn="l" rtl="0" eaLnBrk="0" fontAlgn="base" hangingPunct="0">
        <a:lnSpc>
          <a:spcPct val="95000"/>
        </a:lnSpc>
        <a:spcBef>
          <a:spcPct val="0"/>
        </a:spcBef>
        <a:spcAft>
          <a:spcPct val="0"/>
        </a:spcAft>
        <a:defRPr sz="3200" b="1">
          <a:solidFill>
            <a:schemeClr val="tx1"/>
          </a:solidFill>
          <a:latin typeface="Arial" pitchFamily="70" charset="0"/>
          <a:ea typeface="ＭＳ Ｐゴシック" pitchFamily="70" charset="-128"/>
          <a:cs typeface="ＭＳ Ｐゴシック" pitchFamily="70" charset="-128"/>
        </a:defRPr>
      </a:lvl3pPr>
      <a:lvl4pPr algn="l" rtl="0" eaLnBrk="0" fontAlgn="base" hangingPunct="0">
        <a:lnSpc>
          <a:spcPct val="95000"/>
        </a:lnSpc>
        <a:spcBef>
          <a:spcPct val="0"/>
        </a:spcBef>
        <a:spcAft>
          <a:spcPct val="0"/>
        </a:spcAft>
        <a:defRPr sz="3200" b="1">
          <a:solidFill>
            <a:schemeClr val="tx1"/>
          </a:solidFill>
          <a:latin typeface="Arial" pitchFamily="70" charset="0"/>
          <a:ea typeface="ＭＳ Ｐゴシック" pitchFamily="70" charset="-128"/>
          <a:cs typeface="ＭＳ Ｐゴシック" pitchFamily="70" charset="-128"/>
        </a:defRPr>
      </a:lvl4pPr>
      <a:lvl5pPr algn="l" rtl="0" eaLnBrk="0" fontAlgn="base" hangingPunct="0">
        <a:lnSpc>
          <a:spcPct val="95000"/>
        </a:lnSpc>
        <a:spcBef>
          <a:spcPct val="0"/>
        </a:spcBef>
        <a:spcAft>
          <a:spcPct val="0"/>
        </a:spcAft>
        <a:defRPr sz="3200" b="1">
          <a:solidFill>
            <a:schemeClr val="tx1"/>
          </a:solidFill>
          <a:latin typeface="Arial" pitchFamily="70" charset="0"/>
          <a:ea typeface="ＭＳ Ｐゴシック" pitchFamily="70" charset="-128"/>
          <a:cs typeface="ＭＳ Ｐゴシック" pitchFamily="70" charset="-128"/>
        </a:defRPr>
      </a:lvl5pPr>
      <a:lvl6pPr marL="457200" algn="l" rtl="0" fontAlgn="base">
        <a:lnSpc>
          <a:spcPct val="95000"/>
        </a:lnSpc>
        <a:spcBef>
          <a:spcPct val="0"/>
        </a:spcBef>
        <a:spcAft>
          <a:spcPct val="0"/>
        </a:spcAft>
        <a:defRPr sz="3200" b="1">
          <a:solidFill>
            <a:schemeClr val="tx1"/>
          </a:solidFill>
          <a:latin typeface="Arial" pitchFamily="70" charset="0"/>
        </a:defRPr>
      </a:lvl6pPr>
      <a:lvl7pPr marL="914400" algn="l" rtl="0" fontAlgn="base">
        <a:lnSpc>
          <a:spcPct val="95000"/>
        </a:lnSpc>
        <a:spcBef>
          <a:spcPct val="0"/>
        </a:spcBef>
        <a:spcAft>
          <a:spcPct val="0"/>
        </a:spcAft>
        <a:defRPr sz="3200" b="1">
          <a:solidFill>
            <a:schemeClr val="tx1"/>
          </a:solidFill>
          <a:latin typeface="Arial" pitchFamily="70" charset="0"/>
        </a:defRPr>
      </a:lvl7pPr>
      <a:lvl8pPr marL="1371600" algn="l" rtl="0" fontAlgn="base">
        <a:lnSpc>
          <a:spcPct val="95000"/>
        </a:lnSpc>
        <a:spcBef>
          <a:spcPct val="0"/>
        </a:spcBef>
        <a:spcAft>
          <a:spcPct val="0"/>
        </a:spcAft>
        <a:defRPr sz="3200" b="1">
          <a:solidFill>
            <a:schemeClr val="tx1"/>
          </a:solidFill>
          <a:latin typeface="Arial" pitchFamily="70" charset="0"/>
        </a:defRPr>
      </a:lvl8pPr>
      <a:lvl9pPr marL="1828800" algn="l" rtl="0" fontAlgn="base">
        <a:lnSpc>
          <a:spcPct val="95000"/>
        </a:lnSpc>
        <a:spcBef>
          <a:spcPct val="0"/>
        </a:spcBef>
        <a:spcAft>
          <a:spcPct val="0"/>
        </a:spcAft>
        <a:defRPr sz="3200" b="1">
          <a:solidFill>
            <a:schemeClr val="tx1"/>
          </a:solidFill>
          <a:latin typeface="Arial" pitchFamily="70" charset="0"/>
        </a:defRPr>
      </a:lvl9pPr>
    </p:titleStyle>
    <p:bodyStyle>
      <a:lvl1pPr marL="288925" indent="-288925" algn="l" rtl="0" eaLnBrk="0" fontAlgn="base" hangingPunct="0">
        <a:lnSpc>
          <a:spcPct val="95000"/>
        </a:lnSpc>
        <a:spcBef>
          <a:spcPct val="20000"/>
        </a:spcBef>
        <a:spcAft>
          <a:spcPct val="20000"/>
        </a:spcAft>
        <a:buClr>
          <a:schemeClr val="accent2"/>
        </a:buClr>
        <a:buFont typeface="Times" charset="0"/>
        <a:buChar char="•"/>
        <a:defRPr sz="2200" b="1">
          <a:solidFill>
            <a:schemeClr val="tx1"/>
          </a:solidFill>
          <a:latin typeface="+mn-lt"/>
          <a:ea typeface="ＭＳ Ｐゴシック" pitchFamily="70" charset="-128"/>
          <a:cs typeface="ＭＳ Ｐゴシック" pitchFamily="70" charset="-128"/>
        </a:defRPr>
      </a:lvl1pPr>
      <a:lvl2pPr marL="742950" indent="-285750" algn="l" rtl="0" eaLnBrk="0" fontAlgn="base" hangingPunct="0">
        <a:lnSpc>
          <a:spcPct val="95000"/>
        </a:lnSpc>
        <a:spcBef>
          <a:spcPct val="20000"/>
        </a:spcBef>
        <a:spcAft>
          <a:spcPct val="20000"/>
        </a:spcAft>
        <a:buClr>
          <a:schemeClr val="accent2"/>
        </a:buClr>
        <a:buChar char="–"/>
        <a:defRPr sz="2000" i="1">
          <a:solidFill>
            <a:schemeClr val="tx1"/>
          </a:solidFill>
          <a:latin typeface="+mn-lt"/>
          <a:ea typeface="ＭＳ Ｐゴシック" pitchFamily="70" charset="-128"/>
        </a:defRPr>
      </a:lvl2pPr>
      <a:lvl3pPr marL="1087438" indent="-173038" algn="l" rtl="0" eaLnBrk="0" fontAlgn="base" hangingPunct="0">
        <a:lnSpc>
          <a:spcPct val="95000"/>
        </a:lnSpc>
        <a:spcBef>
          <a:spcPct val="20000"/>
        </a:spcBef>
        <a:spcAft>
          <a:spcPct val="20000"/>
        </a:spcAft>
        <a:buClr>
          <a:schemeClr val="accent1"/>
        </a:buClr>
        <a:buFont typeface="Times" charset="0"/>
        <a:buChar char="•"/>
        <a:defRPr sz="2400">
          <a:solidFill>
            <a:schemeClr val="tx1"/>
          </a:solidFill>
          <a:latin typeface="+mn-lt"/>
          <a:ea typeface="ＭＳ Ｐゴシック" pitchFamily="70" charset="-128"/>
        </a:defRPr>
      </a:lvl3pPr>
      <a:lvl4pPr marL="1600200" indent="-228600" algn="l" rtl="0" eaLnBrk="0" fontAlgn="base" hangingPunct="0">
        <a:lnSpc>
          <a:spcPct val="95000"/>
        </a:lnSpc>
        <a:spcBef>
          <a:spcPct val="20000"/>
        </a:spcBef>
        <a:spcAft>
          <a:spcPct val="20000"/>
        </a:spcAft>
        <a:buClr>
          <a:schemeClr val="folHlink"/>
        </a:buClr>
        <a:buChar char="–"/>
        <a:defRPr sz="1600" i="1">
          <a:solidFill>
            <a:schemeClr val="tx1"/>
          </a:solidFill>
          <a:latin typeface="+mn-lt"/>
          <a:ea typeface="ＭＳ Ｐゴシック" pitchFamily="70" charset="-128"/>
        </a:defRPr>
      </a:lvl4pPr>
      <a:lvl5pPr marL="2001838" indent="-173038" algn="l" rtl="0" eaLnBrk="0" fontAlgn="base" hangingPunct="0">
        <a:lnSpc>
          <a:spcPct val="95000"/>
        </a:lnSpc>
        <a:spcBef>
          <a:spcPct val="20000"/>
        </a:spcBef>
        <a:spcAft>
          <a:spcPct val="20000"/>
        </a:spcAft>
        <a:buClr>
          <a:schemeClr val="bg2"/>
        </a:buClr>
        <a:buSzPct val="105000"/>
        <a:buFont typeface="Arial" charset="0"/>
        <a:buChar char="&gt;"/>
        <a:defRPr sz="1400">
          <a:solidFill>
            <a:schemeClr val="tx1"/>
          </a:solidFill>
          <a:latin typeface="+mn-lt"/>
          <a:ea typeface="ＭＳ Ｐゴシック" pitchFamily="70" charset="-128"/>
        </a:defRPr>
      </a:lvl5pPr>
      <a:lvl6pPr marL="2459038" indent="-173038" algn="l" rtl="0" fontAlgn="base">
        <a:lnSpc>
          <a:spcPct val="95000"/>
        </a:lnSpc>
        <a:spcBef>
          <a:spcPct val="20000"/>
        </a:spcBef>
        <a:spcAft>
          <a:spcPct val="20000"/>
        </a:spcAft>
        <a:buClr>
          <a:schemeClr val="bg2"/>
        </a:buClr>
        <a:buSzPct val="105000"/>
        <a:buFont typeface="Arial" pitchFamily="70" charset="0"/>
        <a:buChar char="&gt;"/>
        <a:defRPr sz="1400">
          <a:solidFill>
            <a:schemeClr val="tx1"/>
          </a:solidFill>
          <a:latin typeface="+mn-lt"/>
          <a:ea typeface="ＭＳ Ｐゴシック" pitchFamily="70" charset="-128"/>
        </a:defRPr>
      </a:lvl6pPr>
      <a:lvl7pPr marL="2916238" indent="-173038" algn="l" rtl="0" fontAlgn="base">
        <a:lnSpc>
          <a:spcPct val="95000"/>
        </a:lnSpc>
        <a:spcBef>
          <a:spcPct val="20000"/>
        </a:spcBef>
        <a:spcAft>
          <a:spcPct val="20000"/>
        </a:spcAft>
        <a:buClr>
          <a:schemeClr val="bg2"/>
        </a:buClr>
        <a:buSzPct val="105000"/>
        <a:buFont typeface="Arial" pitchFamily="70" charset="0"/>
        <a:buChar char="&gt;"/>
        <a:defRPr sz="1400">
          <a:solidFill>
            <a:schemeClr val="tx1"/>
          </a:solidFill>
          <a:latin typeface="+mn-lt"/>
          <a:ea typeface="ＭＳ Ｐゴシック" pitchFamily="70" charset="-128"/>
        </a:defRPr>
      </a:lvl7pPr>
      <a:lvl8pPr marL="3373438" indent="-173038" algn="l" rtl="0" fontAlgn="base">
        <a:lnSpc>
          <a:spcPct val="95000"/>
        </a:lnSpc>
        <a:spcBef>
          <a:spcPct val="20000"/>
        </a:spcBef>
        <a:spcAft>
          <a:spcPct val="20000"/>
        </a:spcAft>
        <a:buClr>
          <a:schemeClr val="bg2"/>
        </a:buClr>
        <a:buSzPct val="105000"/>
        <a:buFont typeface="Arial" pitchFamily="70" charset="0"/>
        <a:buChar char="&gt;"/>
        <a:defRPr sz="1400">
          <a:solidFill>
            <a:schemeClr val="tx1"/>
          </a:solidFill>
          <a:latin typeface="+mn-lt"/>
          <a:ea typeface="ＭＳ Ｐゴシック" pitchFamily="70" charset="-128"/>
        </a:defRPr>
      </a:lvl8pPr>
      <a:lvl9pPr marL="3830638" indent="-173038" algn="l" rtl="0" fontAlgn="base">
        <a:lnSpc>
          <a:spcPct val="95000"/>
        </a:lnSpc>
        <a:spcBef>
          <a:spcPct val="20000"/>
        </a:spcBef>
        <a:spcAft>
          <a:spcPct val="20000"/>
        </a:spcAft>
        <a:buClr>
          <a:schemeClr val="bg2"/>
        </a:buClr>
        <a:buSzPct val="105000"/>
        <a:buFont typeface="Arial" pitchFamily="70" charset="0"/>
        <a:buChar char="&gt;"/>
        <a:defRPr sz="1400">
          <a:solidFill>
            <a:schemeClr val="tx1"/>
          </a:solidFill>
          <a:latin typeface="+mn-lt"/>
          <a:ea typeface="ＭＳ Ｐゴシック" pitchFamily="70"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sldNum" sz="quarter" idx="4"/>
          </p:nvPr>
        </p:nvSpPr>
        <p:spPr bwMode="auto">
          <a:xfrm>
            <a:off x="8458200" y="6613525"/>
            <a:ext cx="517525"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r">
              <a:spcBef>
                <a:spcPct val="50000"/>
              </a:spcBef>
              <a:defRPr sz="1000">
                <a:solidFill>
                  <a:srgbClr val="FFFFFF"/>
                </a:solidFill>
                <a:latin typeface="Arial" charset="0"/>
                <a:ea typeface="ＭＳ Ｐゴシック" charset="-128"/>
              </a:defRPr>
            </a:lvl1pPr>
          </a:lstStyle>
          <a:p>
            <a:pPr>
              <a:defRPr/>
            </a:pPr>
            <a:fld id="{F76AED1E-A09C-4ECF-8478-581D3310CADF}" type="slidenum">
              <a:rPr lang="en-US"/>
              <a:pPr>
                <a:defRPr/>
              </a:pPr>
              <a:t>‹#›</a:t>
            </a:fld>
            <a:endParaRPr lang="en-US">
              <a:solidFill>
                <a:srgbClr val="0D6072"/>
              </a:solidFill>
            </a:endParaRPr>
          </a:p>
        </p:txBody>
      </p:sp>
      <p:sp>
        <p:nvSpPr>
          <p:cNvPr id="2051" name="Rectangle 3"/>
          <p:cNvSpPr>
            <a:spLocks noGrp="1" noChangeArrowheads="1"/>
          </p:cNvSpPr>
          <p:nvPr>
            <p:ph type="body" idx="1"/>
          </p:nvPr>
        </p:nvSpPr>
        <p:spPr bwMode="auto">
          <a:xfrm>
            <a:off x="1749425" y="1606550"/>
            <a:ext cx="6937375" cy="477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2" name="Rectangle 2"/>
          <p:cNvSpPr>
            <a:spLocks noGrp="1" noChangeArrowheads="1"/>
          </p:cNvSpPr>
          <p:nvPr>
            <p:ph type="title"/>
          </p:nvPr>
        </p:nvSpPr>
        <p:spPr bwMode="auto">
          <a:xfrm>
            <a:off x="1731963" y="481013"/>
            <a:ext cx="7248525" cy="92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hf hdr="0" ftr="0" dt="0"/>
  <p:txStyles>
    <p:titleStyle>
      <a:lvl1pPr algn="l" rtl="0" eaLnBrk="0" fontAlgn="base" hangingPunct="0">
        <a:lnSpc>
          <a:spcPct val="95000"/>
        </a:lnSpc>
        <a:spcBef>
          <a:spcPct val="0"/>
        </a:spcBef>
        <a:spcAft>
          <a:spcPct val="0"/>
        </a:spcAft>
        <a:defRPr sz="3200" b="1">
          <a:solidFill>
            <a:schemeClr val="tx1"/>
          </a:solidFill>
          <a:latin typeface="+mj-lt"/>
          <a:ea typeface="ＭＳ Ｐゴシック" charset="-128"/>
          <a:cs typeface="ＭＳ Ｐゴシック" pitchFamily="70" charset="-128"/>
        </a:defRPr>
      </a:lvl1pPr>
      <a:lvl2pPr algn="l" rtl="0" eaLnBrk="0" fontAlgn="base" hangingPunct="0">
        <a:lnSpc>
          <a:spcPct val="95000"/>
        </a:lnSpc>
        <a:spcBef>
          <a:spcPct val="0"/>
        </a:spcBef>
        <a:spcAft>
          <a:spcPct val="0"/>
        </a:spcAft>
        <a:defRPr sz="3200" b="1">
          <a:solidFill>
            <a:schemeClr val="tx1"/>
          </a:solidFill>
          <a:latin typeface="Arial" pitchFamily="70" charset="0"/>
          <a:ea typeface="ＭＳ Ｐゴシック" charset="-128"/>
          <a:cs typeface="ＭＳ Ｐゴシック" pitchFamily="70" charset="-128"/>
        </a:defRPr>
      </a:lvl2pPr>
      <a:lvl3pPr algn="l" rtl="0" eaLnBrk="0" fontAlgn="base" hangingPunct="0">
        <a:lnSpc>
          <a:spcPct val="95000"/>
        </a:lnSpc>
        <a:spcBef>
          <a:spcPct val="0"/>
        </a:spcBef>
        <a:spcAft>
          <a:spcPct val="0"/>
        </a:spcAft>
        <a:defRPr sz="3200" b="1">
          <a:solidFill>
            <a:schemeClr val="tx1"/>
          </a:solidFill>
          <a:latin typeface="Arial" pitchFamily="70" charset="0"/>
          <a:ea typeface="ＭＳ Ｐゴシック" charset="-128"/>
          <a:cs typeface="ＭＳ Ｐゴシック" pitchFamily="70" charset="-128"/>
        </a:defRPr>
      </a:lvl3pPr>
      <a:lvl4pPr algn="l" rtl="0" eaLnBrk="0" fontAlgn="base" hangingPunct="0">
        <a:lnSpc>
          <a:spcPct val="95000"/>
        </a:lnSpc>
        <a:spcBef>
          <a:spcPct val="0"/>
        </a:spcBef>
        <a:spcAft>
          <a:spcPct val="0"/>
        </a:spcAft>
        <a:defRPr sz="3200" b="1">
          <a:solidFill>
            <a:schemeClr val="tx1"/>
          </a:solidFill>
          <a:latin typeface="Arial" pitchFamily="70" charset="0"/>
          <a:ea typeface="ＭＳ Ｐゴシック" charset="-128"/>
          <a:cs typeface="ＭＳ Ｐゴシック" pitchFamily="70" charset="-128"/>
        </a:defRPr>
      </a:lvl4pPr>
      <a:lvl5pPr algn="l" rtl="0" eaLnBrk="0" fontAlgn="base" hangingPunct="0">
        <a:lnSpc>
          <a:spcPct val="95000"/>
        </a:lnSpc>
        <a:spcBef>
          <a:spcPct val="0"/>
        </a:spcBef>
        <a:spcAft>
          <a:spcPct val="0"/>
        </a:spcAft>
        <a:defRPr sz="3200" b="1">
          <a:solidFill>
            <a:schemeClr val="tx1"/>
          </a:solidFill>
          <a:latin typeface="Arial" pitchFamily="70" charset="0"/>
          <a:ea typeface="ＭＳ Ｐゴシック" charset="-128"/>
          <a:cs typeface="ＭＳ Ｐゴシック" pitchFamily="70" charset="-128"/>
        </a:defRPr>
      </a:lvl5pPr>
      <a:lvl6pPr marL="457200" algn="l" rtl="0" fontAlgn="base">
        <a:lnSpc>
          <a:spcPct val="95000"/>
        </a:lnSpc>
        <a:spcBef>
          <a:spcPct val="0"/>
        </a:spcBef>
        <a:spcAft>
          <a:spcPct val="0"/>
        </a:spcAft>
        <a:defRPr sz="3200" b="1">
          <a:solidFill>
            <a:schemeClr val="tx1"/>
          </a:solidFill>
          <a:latin typeface="Arial" pitchFamily="70" charset="0"/>
        </a:defRPr>
      </a:lvl6pPr>
      <a:lvl7pPr marL="914400" algn="l" rtl="0" fontAlgn="base">
        <a:lnSpc>
          <a:spcPct val="95000"/>
        </a:lnSpc>
        <a:spcBef>
          <a:spcPct val="0"/>
        </a:spcBef>
        <a:spcAft>
          <a:spcPct val="0"/>
        </a:spcAft>
        <a:defRPr sz="3200" b="1">
          <a:solidFill>
            <a:schemeClr val="tx1"/>
          </a:solidFill>
          <a:latin typeface="Arial" pitchFamily="70" charset="0"/>
        </a:defRPr>
      </a:lvl7pPr>
      <a:lvl8pPr marL="1371600" algn="l" rtl="0" fontAlgn="base">
        <a:lnSpc>
          <a:spcPct val="95000"/>
        </a:lnSpc>
        <a:spcBef>
          <a:spcPct val="0"/>
        </a:spcBef>
        <a:spcAft>
          <a:spcPct val="0"/>
        </a:spcAft>
        <a:defRPr sz="3200" b="1">
          <a:solidFill>
            <a:schemeClr val="tx1"/>
          </a:solidFill>
          <a:latin typeface="Arial" pitchFamily="70" charset="0"/>
        </a:defRPr>
      </a:lvl8pPr>
      <a:lvl9pPr marL="1828800" algn="l" rtl="0" fontAlgn="base">
        <a:lnSpc>
          <a:spcPct val="95000"/>
        </a:lnSpc>
        <a:spcBef>
          <a:spcPct val="0"/>
        </a:spcBef>
        <a:spcAft>
          <a:spcPct val="0"/>
        </a:spcAft>
        <a:defRPr sz="3200" b="1">
          <a:solidFill>
            <a:schemeClr val="tx1"/>
          </a:solidFill>
          <a:latin typeface="Arial" pitchFamily="70" charset="0"/>
        </a:defRPr>
      </a:lvl9pPr>
    </p:titleStyle>
    <p:bodyStyle>
      <a:lvl1pPr marL="288925" indent="-288925" algn="l" rtl="0" eaLnBrk="0" fontAlgn="base" hangingPunct="0">
        <a:lnSpc>
          <a:spcPct val="95000"/>
        </a:lnSpc>
        <a:spcBef>
          <a:spcPct val="20000"/>
        </a:spcBef>
        <a:spcAft>
          <a:spcPct val="20000"/>
        </a:spcAft>
        <a:buClr>
          <a:schemeClr val="accent2"/>
        </a:buClr>
        <a:buFont typeface="Times" charset="0"/>
        <a:buChar char="•"/>
        <a:defRPr sz="2200" b="1">
          <a:solidFill>
            <a:schemeClr val="tx1"/>
          </a:solidFill>
          <a:latin typeface="+mn-lt"/>
          <a:ea typeface="ＭＳ Ｐゴシック" charset="-128"/>
          <a:cs typeface="ＭＳ Ｐゴシック" pitchFamily="70" charset="-128"/>
        </a:defRPr>
      </a:lvl1pPr>
      <a:lvl2pPr marL="742950" indent="-285750" algn="l" rtl="0" eaLnBrk="0" fontAlgn="base" hangingPunct="0">
        <a:lnSpc>
          <a:spcPct val="95000"/>
        </a:lnSpc>
        <a:spcBef>
          <a:spcPct val="20000"/>
        </a:spcBef>
        <a:spcAft>
          <a:spcPct val="20000"/>
        </a:spcAft>
        <a:buClr>
          <a:schemeClr val="accent2"/>
        </a:buClr>
        <a:buChar char="–"/>
        <a:defRPr sz="2000" i="1">
          <a:solidFill>
            <a:schemeClr val="tx1"/>
          </a:solidFill>
          <a:latin typeface="+mn-lt"/>
          <a:ea typeface="ＭＳ Ｐゴシック" charset="-128"/>
        </a:defRPr>
      </a:lvl2pPr>
      <a:lvl3pPr marL="1087438" indent="-173038" algn="l" rtl="0" eaLnBrk="0" fontAlgn="base" hangingPunct="0">
        <a:lnSpc>
          <a:spcPct val="95000"/>
        </a:lnSpc>
        <a:spcBef>
          <a:spcPct val="20000"/>
        </a:spcBef>
        <a:spcAft>
          <a:spcPct val="20000"/>
        </a:spcAft>
        <a:buClr>
          <a:schemeClr val="accent1"/>
        </a:buClr>
        <a:buFont typeface="Times" charset="0"/>
        <a:buChar char="•"/>
        <a:defRPr sz="2400">
          <a:solidFill>
            <a:schemeClr val="tx1"/>
          </a:solidFill>
          <a:latin typeface="+mn-lt"/>
          <a:ea typeface="ＭＳ Ｐゴシック" charset="-128"/>
        </a:defRPr>
      </a:lvl3pPr>
      <a:lvl4pPr marL="1600200" indent="-228600" algn="l" rtl="0" eaLnBrk="0" fontAlgn="base" hangingPunct="0">
        <a:lnSpc>
          <a:spcPct val="95000"/>
        </a:lnSpc>
        <a:spcBef>
          <a:spcPct val="20000"/>
        </a:spcBef>
        <a:spcAft>
          <a:spcPct val="20000"/>
        </a:spcAft>
        <a:buClr>
          <a:schemeClr val="folHlink"/>
        </a:buClr>
        <a:buChar char="–"/>
        <a:defRPr sz="1600" i="1">
          <a:solidFill>
            <a:schemeClr val="tx1"/>
          </a:solidFill>
          <a:latin typeface="+mn-lt"/>
          <a:ea typeface="ＭＳ Ｐゴシック" charset="-128"/>
        </a:defRPr>
      </a:lvl4pPr>
      <a:lvl5pPr marL="2001838" indent="-173038" algn="l" rtl="0" eaLnBrk="0" fontAlgn="base" hangingPunct="0">
        <a:lnSpc>
          <a:spcPct val="95000"/>
        </a:lnSpc>
        <a:spcBef>
          <a:spcPct val="20000"/>
        </a:spcBef>
        <a:spcAft>
          <a:spcPct val="20000"/>
        </a:spcAft>
        <a:buClr>
          <a:schemeClr val="bg2"/>
        </a:buClr>
        <a:buSzPct val="105000"/>
        <a:buFont typeface="Arial" charset="0"/>
        <a:buChar char="&gt;"/>
        <a:defRPr sz="1400">
          <a:solidFill>
            <a:schemeClr val="tx1"/>
          </a:solidFill>
          <a:latin typeface="+mn-lt"/>
          <a:ea typeface="ＭＳ Ｐゴシック" charset="-128"/>
        </a:defRPr>
      </a:lvl5pPr>
      <a:lvl6pPr marL="2459038" indent="-173038" algn="l" rtl="0" fontAlgn="base">
        <a:lnSpc>
          <a:spcPct val="95000"/>
        </a:lnSpc>
        <a:spcBef>
          <a:spcPct val="20000"/>
        </a:spcBef>
        <a:spcAft>
          <a:spcPct val="20000"/>
        </a:spcAft>
        <a:buClr>
          <a:schemeClr val="bg2"/>
        </a:buClr>
        <a:buSzPct val="105000"/>
        <a:buFont typeface="Arial" pitchFamily="70" charset="0"/>
        <a:buChar char="&gt;"/>
        <a:defRPr sz="1400">
          <a:solidFill>
            <a:schemeClr val="tx1"/>
          </a:solidFill>
          <a:latin typeface="+mn-lt"/>
          <a:ea typeface="ＭＳ Ｐゴシック" pitchFamily="70" charset="-128"/>
        </a:defRPr>
      </a:lvl6pPr>
      <a:lvl7pPr marL="2916238" indent="-173038" algn="l" rtl="0" fontAlgn="base">
        <a:lnSpc>
          <a:spcPct val="95000"/>
        </a:lnSpc>
        <a:spcBef>
          <a:spcPct val="20000"/>
        </a:spcBef>
        <a:spcAft>
          <a:spcPct val="20000"/>
        </a:spcAft>
        <a:buClr>
          <a:schemeClr val="bg2"/>
        </a:buClr>
        <a:buSzPct val="105000"/>
        <a:buFont typeface="Arial" pitchFamily="70" charset="0"/>
        <a:buChar char="&gt;"/>
        <a:defRPr sz="1400">
          <a:solidFill>
            <a:schemeClr val="tx1"/>
          </a:solidFill>
          <a:latin typeface="+mn-lt"/>
          <a:ea typeface="ＭＳ Ｐゴシック" pitchFamily="70" charset="-128"/>
        </a:defRPr>
      </a:lvl7pPr>
      <a:lvl8pPr marL="3373438" indent="-173038" algn="l" rtl="0" fontAlgn="base">
        <a:lnSpc>
          <a:spcPct val="95000"/>
        </a:lnSpc>
        <a:spcBef>
          <a:spcPct val="20000"/>
        </a:spcBef>
        <a:spcAft>
          <a:spcPct val="20000"/>
        </a:spcAft>
        <a:buClr>
          <a:schemeClr val="bg2"/>
        </a:buClr>
        <a:buSzPct val="105000"/>
        <a:buFont typeface="Arial" pitchFamily="70" charset="0"/>
        <a:buChar char="&gt;"/>
        <a:defRPr sz="1400">
          <a:solidFill>
            <a:schemeClr val="tx1"/>
          </a:solidFill>
          <a:latin typeface="+mn-lt"/>
          <a:ea typeface="ＭＳ Ｐゴシック" pitchFamily="70" charset="-128"/>
        </a:defRPr>
      </a:lvl8pPr>
      <a:lvl9pPr marL="3830638" indent="-173038" algn="l" rtl="0" fontAlgn="base">
        <a:lnSpc>
          <a:spcPct val="95000"/>
        </a:lnSpc>
        <a:spcBef>
          <a:spcPct val="20000"/>
        </a:spcBef>
        <a:spcAft>
          <a:spcPct val="20000"/>
        </a:spcAft>
        <a:buClr>
          <a:schemeClr val="bg2"/>
        </a:buClr>
        <a:buSzPct val="105000"/>
        <a:buFont typeface="Arial" pitchFamily="70" charset="0"/>
        <a:buChar char="&gt;"/>
        <a:defRPr sz="1400">
          <a:solidFill>
            <a:schemeClr val="tx1"/>
          </a:solidFill>
          <a:latin typeface="+mn-lt"/>
          <a:ea typeface="ＭＳ Ｐゴシック" pitchFamily="70"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sldNum" sz="quarter" idx="4"/>
          </p:nvPr>
        </p:nvSpPr>
        <p:spPr bwMode="auto">
          <a:xfrm>
            <a:off x="8458200" y="6613525"/>
            <a:ext cx="517525"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r">
              <a:spcBef>
                <a:spcPct val="50000"/>
              </a:spcBef>
              <a:defRPr sz="1000">
                <a:solidFill>
                  <a:schemeClr val="bg1"/>
                </a:solidFill>
              </a:defRPr>
            </a:lvl1pPr>
          </a:lstStyle>
          <a:p>
            <a:pPr>
              <a:defRPr/>
            </a:pPr>
            <a:fld id="{96EC58BA-7366-4B65-94B9-C6D47809F3AA}" type="slidenum">
              <a:rPr lang="en-US">
                <a:solidFill>
                  <a:srgbClr val="FFFFFF"/>
                </a:solidFill>
                <a:ea typeface="ＭＳ Ｐゴシック" charset="-128"/>
              </a:rPr>
              <a:pPr>
                <a:defRPr/>
              </a:pPr>
              <a:t>‹#›</a:t>
            </a:fld>
            <a:endParaRPr lang="en-US">
              <a:solidFill>
                <a:srgbClr val="0D6072"/>
              </a:solidFill>
              <a:ea typeface="ＭＳ Ｐゴシック" charset="-128"/>
            </a:endParaRPr>
          </a:p>
        </p:txBody>
      </p:sp>
      <p:sp>
        <p:nvSpPr>
          <p:cNvPr id="1027" name="Rectangle 3"/>
          <p:cNvSpPr>
            <a:spLocks noGrp="1" noChangeArrowheads="1"/>
          </p:cNvSpPr>
          <p:nvPr>
            <p:ph type="body" idx="1"/>
          </p:nvPr>
        </p:nvSpPr>
        <p:spPr bwMode="auto">
          <a:xfrm>
            <a:off x="1749425" y="1606550"/>
            <a:ext cx="6937375" cy="477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2"/>
          <p:cNvSpPr>
            <a:spLocks noGrp="1" noChangeArrowheads="1"/>
          </p:cNvSpPr>
          <p:nvPr>
            <p:ph type="title"/>
          </p:nvPr>
        </p:nvSpPr>
        <p:spPr bwMode="auto">
          <a:xfrm>
            <a:off x="1731963" y="481013"/>
            <a:ext cx="7248525" cy="92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hf hdr="0" ftr="0" dt="0"/>
  <p:txStyles>
    <p:titleStyle>
      <a:lvl1pPr algn="l" rtl="0" eaLnBrk="0" fontAlgn="base" hangingPunct="0">
        <a:lnSpc>
          <a:spcPct val="95000"/>
        </a:lnSpc>
        <a:spcBef>
          <a:spcPct val="0"/>
        </a:spcBef>
        <a:spcAft>
          <a:spcPct val="0"/>
        </a:spcAft>
        <a:defRPr sz="3200" b="1">
          <a:solidFill>
            <a:schemeClr val="tx1"/>
          </a:solidFill>
          <a:latin typeface="+mj-lt"/>
          <a:ea typeface="ＭＳ Ｐゴシック" pitchFamily="70" charset="-128"/>
          <a:cs typeface="ＭＳ Ｐゴシック" pitchFamily="70" charset="-128"/>
        </a:defRPr>
      </a:lvl1pPr>
      <a:lvl2pPr algn="l" rtl="0" eaLnBrk="0" fontAlgn="base" hangingPunct="0">
        <a:lnSpc>
          <a:spcPct val="95000"/>
        </a:lnSpc>
        <a:spcBef>
          <a:spcPct val="0"/>
        </a:spcBef>
        <a:spcAft>
          <a:spcPct val="0"/>
        </a:spcAft>
        <a:defRPr sz="3200" b="1">
          <a:solidFill>
            <a:schemeClr val="tx1"/>
          </a:solidFill>
          <a:latin typeface="Arial" pitchFamily="70" charset="0"/>
          <a:ea typeface="ＭＳ Ｐゴシック" pitchFamily="70" charset="-128"/>
          <a:cs typeface="ＭＳ Ｐゴシック" pitchFamily="70" charset="-128"/>
        </a:defRPr>
      </a:lvl2pPr>
      <a:lvl3pPr algn="l" rtl="0" eaLnBrk="0" fontAlgn="base" hangingPunct="0">
        <a:lnSpc>
          <a:spcPct val="95000"/>
        </a:lnSpc>
        <a:spcBef>
          <a:spcPct val="0"/>
        </a:spcBef>
        <a:spcAft>
          <a:spcPct val="0"/>
        </a:spcAft>
        <a:defRPr sz="3200" b="1">
          <a:solidFill>
            <a:schemeClr val="tx1"/>
          </a:solidFill>
          <a:latin typeface="Arial" pitchFamily="70" charset="0"/>
          <a:ea typeface="ＭＳ Ｐゴシック" pitchFamily="70" charset="-128"/>
          <a:cs typeface="ＭＳ Ｐゴシック" pitchFamily="70" charset="-128"/>
        </a:defRPr>
      </a:lvl3pPr>
      <a:lvl4pPr algn="l" rtl="0" eaLnBrk="0" fontAlgn="base" hangingPunct="0">
        <a:lnSpc>
          <a:spcPct val="95000"/>
        </a:lnSpc>
        <a:spcBef>
          <a:spcPct val="0"/>
        </a:spcBef>
        <a:spcAft>
          <a:spcPct val="0"/>
        </a:spcAft>
        <a:defRPr sz="3200" b="1">
          <a:solidFill>
            <a:schemeClr val="tx1"/>
          </a:solidFill>
          <a:latin typeface="Arial" pitchFamily="70" charset="0"/>
          <a:ea typeface="ＭＳ Ｐゴシック" pitchFamily="70" charset="-128"/>
          <a:cs typeface="ＭＳ Ｐゴシック" pitchFamily="70" charset="-128"/>
        </a:defRPr>
      </a:lvl4pPr>
      <a:lvl5pPr algn="l" rtl="0" eaLnBrk="0" fontAlgn="base" hangingPunct="0">
        <a:lnSpc>
          <a:spcPct val="95000"/>
        </a:lnSpc>
        <a:spcBef>
          <a:spcPct val="0"/>
        </a:spcBef>
        <a:spcAft>
          <a:spcPct val="0"/>
        </a:spcAft>
        <a:defRPr sz="3200" b="1">
          <a:solidFill>
            <a:schemeClr val="tx1"/>
          </a:solidFill>
          <a:latin typeface="Arial" pitchFamily="70" charset="0"/>
          <a:ea typeface="ＭＳ Ｐゴシック" pitchFamily="70" charset="-128"/>
          <a:cs typeface="ＭＳ Ｐゴシック" pitchFamily="70" charset="-128"/>
        </a:defRPr>
      </a:lvl5pPr>
      <a:lvl6pPr marL="457200" algn="l" rtl="0" fontAlgn="base">
        <a:lnSpc>
          <a:spcPct val="95000"/>
        </a:lnSpc>
        <a:spcBef>
          <a:spcPct val="0"/>
        </a:spcBef>
        <a:spcAft>
          <a:spcPct val="0"/>
        </a:spcAft>
        <a:defRPr sz="3200" b="1">
          <a:solidFill>
            <a:schemeClr val="tx1"/>
          </a:solidFill>
          <a:latin typeface="Arial" pitchFamily="70" charset="0"/>
        </a:defRPr>
      </a:lvl6pPr>
      <a:lvl7pPr marL="914400" algn="l" rtl="0" fontAlgn="base">
        <a:lnSpc>
          <a:spcPct val="95000"/>
        </a:lnSpc>
        <a:spcBef>
          <a:spcPct val="0"/>
        </a:spcBef>
        <a:spcAft>
          <a:spcPct val="0"/>
        </a:spcAft>
        <a:defRPr sz="3200" b="1">
          <a:solidFill>
            <a:schemeClr val="tx1"/>
          </a:solidFill>
          <a:latin typeface="Arial" pitchFamily="70" charset="0"/>
        </a:defRPr>
      </a:lvl7pPr>
      <a:lvl8pPr marL="1371600" algn="l" rtl="0" fontAlgn="base">
        <a:lnSpc>
          <a:spcPct val="95000"/>
        </a:lnSpc>
        <a:spcBef>
          <a:spcPct val="0"/>
        </a:spcBef>
        <a:spcAft>
          <a:spcPct val="0"/>
        </a:spcAft>
        <a:defRPr sz="3200" b="1">
          <a:solidFill>
            <a:schemeClr val="tx1"/>
          </a:solidFill>
          <a:latin typeface="Arial" pitchFamily="70" charset="0"/>
        </a:defRPr>
      </a:lvl8pPr>
      <a:lvl9pPr marL="1828800" algn="l" rtl="0" fontAlgn="base">
        <a:lnSpc>
          <a:spcPct val="95000"/>
        </a:lnSpc>
        <a:spcBef>
          <a:spcPct val="0"/>
        </a:spcBef>
        <a:spcAft>
          <a:spcPct val="0"/>
        </a:spcAft>
        <a:defRPr sz="3200" b="1">
          <a:solidFill>
            <a:schemeClr val="tx1"/>
          </a:solidFill>
          <a:latin typeface="Arial" pitchFamily="70" charset="0"/>
        </a:defRPr>
      </a:lvl9pPr>
    </p:titleStyle>
    <p:bodyStyle>
      <a:lvl1pPr marL="288925" indent="-288925" algn="l" rtl="0" eaLnBrk="0" fontAlgn="base" hangingPunct="0">
        <a:lnSpc>
          <a:spcPct val="95000"/>
        </a:lnSpc>
        <a:spcBef>
          <a:spcPct val="20000"/>
        </a:spcBef>
        <a:spcAft>
          <a:spcPct val="20000"/>
        </a:spcAft>
        <a:buClr>
          <a:schemeClr val="accent2"/>
        </a:buClr>
        <a:buFont typeface="Times" charset="0"/>
        <a:buChar char="•"/>
        <a:defRPr sz="2200" b="1">
          <a:solidFill>
            <a:schemeClr val="tx1"/>
          </a:solidFill>
          <a:latin typeface="+mn-lt"/>
          <a:ea typeface="ＭＳ Ｐゴシック" pitchFamily="70" charset="-128"/>
          <a:cs typeface="ＭＳ Ｐゴシック" pitchFamily="70" charset="-128"/>
        </a:defRPr>
      </a:lvl1pPr>
      <a:lvl2pPr marL="742950" indent="-285750" algn="l" rtl="0" eaLnBrk="0" fontAlgn="base" hangingPunct="0">
        <a:lnSpc>
          <a:spcPct val="95000"/>
        </a:lnSpc>
        <a:spcBef>
          <a:spcPct val="20000"/>
        </a:spcBef>
        <a:spcAft>
          <a:spcPct val="20000"/>
        </a:spcAft>
        <a:buClr>
          <a:schemeClr val="accent2"/>
        </a:buClr>
        <a:buChar char="–"/>
        <a:defRPr sz="2000" i="1">
          <a:solidFill>
            <a:schemeClr val="tx1"/>
          </a:solidFill>
          <a:latin typeface="+mn-lt"/>
          <a:ea typeface="ＭＳ Ｐゴシック" pitchFamily="70" charset="-128"/>
        </a:defRPr>
      </a:lvl2pPr>
      <a:lvl3pPr marL="1087438" indent="-173038" algn="l" rtl="0" eaLnBrk="0" fontAlgn="base" hangingPunct="0">
        <a:lnSpc>
          <a:spcPct val="95000"/>
        </a:lnSpc>
        <a:spcBef>
          <a:spcPct val="20000"/>
        </a:spcBef>
        <a:spcAft>
          <a:spcPct val="20000"/>
        </a:spcAft>
        <a:buClr>
          <a:schemeClr val="accent1"/>
        </a:buClr>
        <a:buFont typeface="Times" charset="0"/>
        <a:buChar char="•"/>
        <a:defRPr sz="2400">
          <a:solidFill>
            <a:schemeClr val="tx1"/>
          </a:solidFill>
          <a:latin typeface="+mn-lt"/>
          <a:ea typeface="ＭＳ Ｐゴシック" pitchFamily="70" charset="-128"/>
        </a:defRPr>
      </a:lvl3pPr>
      <a:lvl4pPr marL="1600200" indent="-228600" algn="l" rtl="0" eaLnBrk="0" fontAlgn="base" hangingPunct="0">
        <a:lnSpc>
          <a:spcPct val="95000"/>
        </a:lnSpc>
        <a:spcBef>
          <a:spcPct val="20000"/>
        </a:spcBef>
        <a:spcAft>
          <a:spcPct val="20000"/>
        </a:spcAft>
        <a:buClr>
          <a:schemeClr val="folHlink"/>
        </a:buClr>
        <a:buChar char="–"/>
        <a:defRPr sz="1600" i="1">
          <a:solidFill>
            <a:schemeClr val="tx1"/>
          </a:solidFill>
          <a:latin typeface="+mn-lt"/>
          <a:ea typeface="ＭＳ Ｐゴシック" pitchFamily="70" charset="-128"/>
        </a:defRPr>
      </a:lvl4pPr>
      <a:lvl5pPr marL="2001838" indent="-173038" algn="l" rtl="0" eaLnBrk="0" fontAlgn="base" hangingPunct="0">
        <a:lnSpc>
          <a:spcPct val="95000"/>
        </a:lnSpc>
        <a:spcBef>
          <a:spcPct val="20000"/>
        </a:spcBef>
        <a:spcAft>
          <a:spcPct val="20000"/>
        </a:spcAft>
        <a:buClr>
          <a:schemeClr val="bg2"/>
        </a:buClr>
        <a:buSzPct val="105000"/>
        <a:buFont typeface="Arial" charset="0"/>
        <a:buChar char="&gt;"/>
        <a:defRPr sz="1400">
          <a:solidFill>
            <a:schemeClr val="tx1"/>
          </a:solidFill>
          <a:latin typeface="+mn-lt"/>
          <a:ea typeface="ＭＳ Ｐゴシック" pitchFamily="70" charset="-128"/>
        </a:defRPr>
      </a:lvl5pPr>
      <a:lvl6pPr marL="2459038" indent="-173038" algn="l" rtl="0" fontAlgn="base">
        <a:lnSpc>
          <a:spcPct val="95000"/>
        </a:lnSpc>
        <a:spcBef>
          <a:spcPct val="20000"/>
        </a:spcBef>
        <a:spcAft>
          <a:spcPct val="20000"/>
        </a:spcAft>
        <a:buClr>
          <a:schemeClr val="bg2"/>
        </a:buClr>
        <a:buSzPct val="105000"/>
        <a:buFont typeface="Arial" pitchFamily="70" charset="0"/>
        <a:buChar char="&gt;"/>
        <a:defRPr sz="1400">
          <a:solidFill>
            <a:schemeClr val="tx1"/>
          </a:solidFill>
          <a:latin typeface="+mn-lt"/>
          <a:ea typeface="ＭＳ Ｐゴシック" pitchFamily="70" charset="-128"/>
        </a:defRPr>
      </a:lvl6pPr>
      <a:lvl7pPr marL="2916238" indent="-173038" algn="l" rtl="0" fontAlgn="base">
        <a:lnSpc>
          <a:spcPct val="95000"/>
        </a:lnSpc>
        <a:spcBef>
          <a:spcPct val="20000"/>
        </a:spcBef>
        <a:spcAft>
          <a:spcPct val="20000"/>
        </a:spcAft>
        <a:buClr>
          <a:schemeClr val="bg2"/>
        </a:buClr>
        <a:buSzPct val="105000"/>
        <a:buFont typeface="Arial" pitchFamily="70" charset="0"/>
        <a:buChar char="&gt;"/>
        <a:defRPr sz="1400">
          <a:solidFill>
            <a:schemeClr val="tx1"/>
          </a:solidFill>
          <a:latin typeface="+mn-lt"/>
          <a:ea typeface="ＭＳ Ｐゴシック" pitchFamily="70" charset="-128"/>
        </a:defRPr>
      </a:lvl7pPr>
      <a:lvl8pPr marL="3373438" indent="-173038" algn="l" rtl="0" fontAlgn="base">
        <a:lnSpc>
          <a:spcPct val="95000"/>
        </a:lnSpc>
        <a:spcBef>
          <a:spcPct val="20000"/>
        </a:spcBef>
        <a:spcAft>
          <a:spcPct val="20000"/>
        </a:spcAft>
        <a:buClr>
          <a:schemeClr val="bg2"/>
        </a:buClr>
        <a:buSzPct val="105000"/>
        <a:buFont typeface="Arial" pitchFamily="70" charset="0"/>
        <a:buChar char="&gt;"/>
        <a:defRPr sz="1400">
          <a:solidFill>
            <a:schemeClr val="tx1"/>
          </a:solidFill>
          <a:latin typeface="+mn-lt"/>
          <a:ea typeface="ＭＳ Ｐゴシック" pitchFamily="70" charset="-128"/>
        </a:defRPr>
      </a:lvl8pPr>
      <a:lvl9pPr marL="3830638" indent="-173038" algn="l" rtl="0" fontAlgn="base">
        <a:lnSpc>
          <a:spcPct val="95000"/>
        </a:lnSpc>
        <a:spcBef>
          <a:spcPct val="20000"/>
        </a:spcBef>
        <a:spcAft>
          <a:spcPct val="20000"/>
        </a:spcAft>
        <a:buClr>
          <a:schemeClr val="bg2"/>
        </a:buClr>
        <a:buSzPct val="105000"/>
        <a:buFont typeface="Arial" pitchFamily="70" charset="0"/>
        <a:buChar char="&gt;"/>
        <a:defRPr sz="1400">
          <a:solidFill>
            <a:schemeClr val="tx1"/>
          </a:solidFill>
          <a:latin typeface="+mn-lt"/>
          <a:ea typeface="ＭＳ Ｐゴシック" pitchFamily="70"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8.xml"/></Relationships>
</file>

<file path=ppt/slides/_rels/slide15.xml.rels><?xml version="1.0" encoding="UTF-8" standalone="yes"?>
<Relationships xmlns="http://schemas.openxmlformats.org/package/2006/relationships"><Relationship Id="rId3" Type="http://schemas.openxmlformats.org/officeDocument/2006/relationships/hyperlink" Target="http://www.robinhood.org/home.aspx" TargetMode="External"/><Relationship Id="rId2" Type="http://schemas.openxmlformats.org/officeDocument/2006/relationships/notesSlide" Target="../notesSlides/notesSlide15.xml"/><Relationship Id="rId1" Type="http://schemas.openxmlformats.org/officeDocument/2006/relationships/slideLayout" Target="../slideLayouts/slideLayout18.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5.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4.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4.xml"/><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robinhood.org/home.aspx" TargetMode="External"/><Relationship Id="rId2" Type="http://schemas.openxmlformats.org/officeDocument/2006/relationships/notesSlide" Target="../notesSlides/notesSlide4.xml"/><Relationship Id="rId1" Type="http://schemas.openxmlformats.org/officeDocument/2006/relationships/slideLayout" Target="../slideLayouts/slideLayout18.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85800" y="93145"/>
            <a:ext cx="7772400" cy="1676400"/>
          </a:xfrm>
        </p:spPr>
        <p:txBody>
          <a:bodyPr/>
          <a:lstStyle/>
          <a:p>
            <a:r>
              <a:rPr lang="en-US" sz="3600" dirty="0" smtClean="0">
                <a:solidFill>
                  <a:srgbClr val="FFFF00"/>
                </a:solidFill>
              </a:rPr>
              <a:t>Pay-for-Performance: The Next Generation of Program Designs</a:t>
            </a:r>
            <a:endParaRPr lang="en-US" sz="3600" dirty="0">
              <a:solidFill>
                <a:srgbClr val="FFFF00"/>
              </a:solidFill>
              <a:latin typeface="Times" charset="0"/>
              <a:ea typeface="ＭＳ Ｐゴシック" charset="0"/>
              <a:cs typeface="ＭＳ Ｐゴシック" charset="0"/>
            </a:endParaRPr>
          </a:p>
        </p:txBody>
      </p:sp>
      <p:sp>
        <p:nvSpPr>
          <p:cNvPr id="15363" name="Rectangle 3"/>
          <p:cNvSpPr>
            <a:spLocks noGrp="1" noChangeArrowheads="1"/>
          </p:cNvSpPr>
          <p:nvPr>
            <p:ph type="subTitle" idx="1"/>
          </p:nvPr>
        </p:nvSpPr>
        <p:spPr>
          <a:xfrm>
            <a:off x="914400" y="2150548"/>
            <a:ext cx="7315200" cy="1752600"/>
          </a:xfrm>
        </p:spPr>
        <p:txBody>
          <a:bodyPr/>
          <a:lstStyle/>
          <a:p>
            <a:pPr eaLnBrk="1" hangingPunct="1">
              <a:lnSpc>
                <a:spcPct val="90000"/>
              </a:lnSpc>
            </a:pPr>
            <a:r>
              <a:rPr lang="en-US" sz="1800" dirty="0" smtClean="0">
                <a:solidFill>
                  <a:srgbClr val="FFFFFF"/>
                </a:solidFill>
                <a:latin typeface="Times" charset="0"/>
                <a:ea typeface="ＭＳ Ｐゴシック" charset="0"/>
                <a:cs typeface="ＭＳ Ｐゴシック" charset="0"/>
              </a:rPr>
              <a:t>R</a:t>
            </a:r>
            <a:r>
              <a:rPr lang="en-US" sz="1800" dirty="0">
                <a:solidFill>
                  <a:srgbClr val="FFFFFF"/>
                </a:solidFill>
                <a:latin typeface="Times" charset="0"/>
                <a:ea typeface="ＭＳ Ｐゴシック" charset="0"/>
                <a:cs typeface="ＭＳ Ｐゴシック" charset="0"/>
              </a:rPr>
              <a:t>. Adams Dudley, MD, </a:t>
            </a:r>
            <a:r>
              <a:rPr lang="en-US" sz="1800" dirty="0" smtClean="0">
                <a:solidFill>
                  <a:srgbClr val="FFFFFF"/>
                </a:solidFill>
                <a:latin typeface="Times" charset="0"/>
                <a:ea typeface="ＭＳ Ｐゴシック" charset="0"/>
                <a:cs typeface="ＭＳ Ｐゴシック" charset="0"/>
              </a:rPr>
              <a:t>MBA</a:t>
            </a:r>
            <a:endParaRPr lang="en-US" sz="1800" dirty="0">
              <a:solidFill>
                <a:srgbClr val="FFFFFF"/>
              </a:solidFill>
              <a:latin typeface="Times" charset="0"/>
              <a:ea typeface="ＭＳ Ｐゴシック" charset="0"/>
              <a:cs typeface="ＭＳ Ｐゴシック" charset="0"/>
            </a:endParaRPr>
          </a:p>
          <a:p>
            <a:pPr eaLnBrk="1" hangingPunct="1">
              <a:lnSpc>
                <a:spcPct val="90000"/>
              </a:lnSpc>
            </a:pPr>
            <a:r>
              <a:rPr lang="en-US" sz="1800" dirty="0" smtClean="0">
                <a:solidFill>
                  <a:srgbClr val="FFFFFF"/>
                </a:solidFill>
                <a:latin typeface="Times" charset="0"/>
                <a:ea typeface="ＭＳ Ｐゴシック" charset="0"/>
                <a:cs typeface="ＭＳ Ｐゴシック" charset="0"/>
              </a:rPr>
              <a:t>Director, UCSF Center for Healthcare Value</a:t>
            </a:r>
            <a:endParaRPr lang="en-US" sz="1800" dirty="0">
              <a:solidFill>
                <a:srgbClr val="FFFFFF"/>
              </a:solidFill>
              <a:latin typeface="Times" charset="0"/>
              <a:ea typeface="ＭＳ Ｐゴシック" charset="0"/>
              <a:cs typeface="ＭＳ Ｐゴシック" charset="0"/>
            </a:endParaRPr>
          </a:p>
          <a:p>
            <a:pPr eaLnBrk="1" hangingPunct="1">
              <a:lnSpc>
                <a:spcPct val="90000"/>
              </a:lnSpc>
            </a:pPr>
            <a:r>
              <a:rPr lang="en-US" sz="1800" dirty="0" smtClean="0">
                <a:solidFill>
                  <a:srgbClr val="FFFFFF"/>
                </a:solidFill>
                <a:latin typeface="Times" charset="0"/>
                <a:ea typeface="ＭＳ Ｐゴシック" charset="0"/>
                <a:cs typeface="ＭＳ Ｐゴシック" charset="0"/>
              </a:rPr>
              <a:t>Assoc. Dir. </a:t>
            </a:r>
            <a:r>
              <a:rPr lang="en-US" sz="1800" dirty="0">
                <a:solidFill>
                  <a:srgbClr val="FFFFFF"/>
                </a:solidFill>
                <a:latin typeface="Times" charset="0"/>
                <a:ea typeface="ＭＳ Ｐゴシック" charset="0"/>
                <a:cs typeface="ＭＳ Ｐゴシック" charset="0"/>
              </a:rPr>
              <a:t>for </a:t>
            </a:r>
            <a:r>
              <a:rPr lang="en-US" sz="1800" dirty="0" smtClean="0">
                <a:solidFill>
                  <a:srgbClr val="FFFFFF"/>
                </a:solidFill>
                <a:latin typeface="Times" charset="0"/>
                <a:ea typeface="ＭＳ Ｐゴシック" charset="0"/>
                <a:cs typeface="ＭＳ Ｐゴシック" charset="0"/>
              </a:rPr>
              <a:t>Research, Philip </a:t>
            </a:r>
            <a:r>
              <a:rPr lang="en-US" sz="1800" dirty="0">
                <a:solidFill>
                  <a:srgbClr val="FFFFFF"/>
                </a:solidFill>
                <a:latin typeface="Times" charset="0"/>
                <a:ea typeface="ＭＳ Ｐゴシック" charset="0"/>
                <a:cs typeface="ＭＳ Ｐゴシック" charset="0"/>
              </a:rPr>
              <a:t>R. Lee Institute for Health Policy Studies</a:t>
            </a:r>
          </a:p>
          <a:p>
            <a:pPr eaLnBrk="1" hangingPunct="1">
              <a:lnSpc>
                <a:spcPct val="90000"/>
              </a:lnSpc>
            </a:pPr>
            <a:r>
              <a:rPr lang="en-US" sz="1800" dirty="0">
                <a:solidFill>
                  <a:srgbClr val="FFFFFF"/>
                </a:solidFill>
                <a:latin typeface="Times" charset="0"/>
                <a:ea typeface="ＭＳ Ｐゴシック" charset="0"/>
                <a:cs typeface="ＭＳ Ｐゴシック" charset="0"/>
              </a:rPr>
              <a:t>University of California, San </a:t>
            </a:r>
            <a:r>
              <a:rPr lang="en-US" sz="1800" dirty="0" smtClean="0">
                <a:solidFill>
                  <a:srgbClr val="FFFFFF"/>
                </a:solidFill>
                <a:latin typeface="Times" charset="0"/>
                <a:ea typeface="ＭＳ Ｐゴシック" charset="0"/>
                <a:cs typeface="ＭＳ Ｐゴシック" charset="0"/>
              </a:rPr>
              <a:t>Francisco</a:t>
            </a:r>
          </a:p>
          <a:p>
            <a:pPr eaLnBrk="1" hangingPunct="1">
              <a:lnSpc>
                <a:spcPct val="90000"/>
              </a:lnSpc>
            </a:pPr>
            <a:r>
              <a:rPr lang="en-US" sz="1800" dirty="0" err="1">
                <a:solidFill>
                  <a:srgbClr val="FFFFFF"/>
                </a:solidFill>
                <a:latin typeface="Times" charset="0"/>
                <a:ea typeface="ＭＳ Ｐゴシック" charset="0"/>
                <a:cs typeface="ＭＳ Ｐゴシック" charset="0"/>
              </a:rPr>
              <a:t>a</a:t>
            </a:r>
            <a:r>
              <a:rPr lang="en-US" sz="1800" dirty="0" err="1" smtClean="0">
                <a:solidFill>
                  <a:srgbClr val="FFFFFF"/>
                </a:solidFill>
                <a:latin typeface="Times" charset="0"/>
                <a:ea typeface="ＭＳ Ｐゴシック" charset="0"/>
                <a:cs typeface="ＭＳ Ｐゴシック" charset="0"/>
              </a:rPr>
              <a:t>dams.dudley@ucsf.edu</a:t>
            </a:r>
            <a:endParaRPr lang="en-US" sz="1800" dirty="0" smtClean="0">
              <a:solidFill>
                <a:srgbClr val="FFFFFF"/>
              </a:solidFill>
              <a:latin typeface="Times" charset="0"/>
              <a:ea typeface="ＭＳ Ｐゴシック" charset="0"/>
              <a:cs typeface="ＭＳ Ｐゴシック" charset="0"/>
            </a:endParaRPr>
          </a:p>
          <a:p>
            <a:pPr eaLnBrk="1" hangingPunct="1">
              <a:lnSpc>
                <a:spcPct val="90000"/>
              </a:lnSpc>
            </a:pPr>
            <a:endParaRPr lang="en-US" sz="1800" dirty="0" smtClean="0">
              <a:solidFill>
                <a:srgbClr val="FFFFFF"/>
              </a:solidFill>
              <a:latin typeface="Times" charset="0"/>
              <a:ea typeface="ＭＳ Ｐゴシック" charset="0"/>
              <a:cs typeface="ＭＳ Ｐゴシック" charset="0"/>
            </a:endParaRPr>
          </a:p>
          <a:p>
            <a:pPr eaLnBrk="1" hangingPunct="1">
              <a:lnSpc>
                <a:spcPct val="90000"/>
              </a:lnSpc>
            </a:pPr>
            <a:r>
              <a:rPr lang="en-US" sz="1800" dirty="0" smtClean="0">
                <a:solidFill>
                  <a:srgbClr val="FFFFFF"/>
                </a:solidFill>
                <a:latin typeface="Times" charset="0"/>
                <a:ea typeface="ＭＳ Ｐゴシック" charset="0"/>
                <a:cs typeface="ＭＳ Ｐゴシック" charset="0"/>
              </a:rPr>
              <a:t>Follow on Twitter: @</a:t>
            </a:r>
            <a:r>
              <a:rPr lang="en-US" sz="1800" dirty="0" err="1" smtClean="0">
                <a:solidFill>
                  <a:srgbClr val="FFFFFF"/>
                </a:solidFill>
                <a:latin typeface="Times" charset="0"/>
                <a:ea typeface="ＭＳ Ｐゴシック" charset="0"/>
                <a:cs typeface="ＭＳ Ｐゴシック" charset="0"/>
              </a:rPr>
              <a:t>RAdamsDudleyMD</a:t>
            </a:r>
            <a:endParaRPr lang="en-US" sz="1800" dirty="0">
              <a:solidFill>
                <a:srgbClr val="FFFFFF"/>
              </a:solidFill>
              <a:latin typeface="Times" charset="0"/>
              <a:ea typeface="ＭＳ Ｐゴシック" charset="0"/>
              <a:cs typeface="ＭＳ Ｐゴシック" charset="0"/>
            </a:endParaRPr>
          </a:p>
          <a:p>
            <a:pPr eaLnBrk="1" hangingPunct="1">
              <a:lnSpc>
                <a:spcPct val="90000"/>
              </a:lnSpc>
            </a:pPr>
            <a:endParaRPr lang="en-US" sz="1800" dirty="0" smtClean="0">
              <a:solidFill>
                <a:srgbClr val="FFFFFF"/>
              </a:solidFill>
              <a:latin typeface="Times" charset="0"/>
              <a:ea typeface="ＭＳ Ｐゴシック" charset="0"/>
              <a:cs typeface="ＭＳ Ｐゴシック" charset="0"/>
            </a:endParaRPr>
          </a:p>
          <a:p>
            <a:pPr eaLnBrk="1" hangingPunct="1">
              <a:lnSpc>
                <a:spcPct val="90000"/>
              </a:lnSpc>
            </a:pPr>
            <a:r>
              <a:rPr lang="en-US" sz="1800" u="sng" dirty="0" smtClean="0">
                <a:solidFill>
                  <a:srgbClr val="FFFFFF"/>
                </a:solidFill>
                <a:latin typeface="Times" charset="0"/>
                <a:ea typeface="ＭＳ Ｐゴシック" charset="0"/>
                <a:cs typeface="ＭＳ Ｐゴシック" charset="0"/>
              </a:rPr>
              <a:t>Support</a:t>
            </a:r>
            <a:r>
              <a:rPr lang="en-US" sz="1800" dirty="0" smtClean="0">
                <a:solidFill>
                  <a:srgbClr val="FFFFFF"/>
                </a:solidFill>
                <a:latin typeface="Times" charset="0"/>
                <a:ea typeface="ＭＳ Ｐゴシック" charset="0"/>
                <a:cs typeface="ＭＳ Ｐゴシック" charset="0"/>
              </a:rPr>
              <a:t>:  </a:t>
            </a:r>
            <a:r>
              <a:rPr lang="en-US" sz="1800" i="1" dirty="0" smtClean="0">
                <a:solidFill>
                  <a:srgbClr val="FFFFFF"/>
                </a:solidFill>
                <a:latin typeface="Times" charset="0"/>
                <a:ea typeface="ＭＳ Ｐゴシック" charset="0"/>
                <a:cs typeface="ＭＳ Ｐゴシック" charset="0"/>
              </a:rPr>
              <a:t>AHRQ, California Health Care Foundation, California Department of Insurance, Robert Wood Johnson Foundation, Robin Hood Foundation</a:t>
            </a:r>
          </a:p>
          <a:p>
            <a:pPr eaLnBrk="1" hangingPunct="1">
              <a:lnSpc>
                <a:spcPct val="90000"/>
              </a:lnSpc>
            </a:pPr>
            <a:endParaRPr lang="en-US" sz="800" dirty="0">
              <a:solidFill>
                <a:srgbClr val="FFFFFF"/>
              </a:solidFill>
              <a:latin typeface="Times" charset="0"/>
              <a:ea typeface="ＭＳ Ｐゴシック" charset="0"/>
              <a:cs typeface="ＭＳ Ｐゴシック" charset="0"/>
            </a:endParaRPr>
          </a:p>
          <a:p>
            <a:pPr eaLnBrk="1" hangingPunct="1">
              <a:lnSpc>
                <a:spcPct val="90000"/>
              </a:lnSpc>
            </a:pPr>
            <a:r>
              <a:rPr lang="en-US" sz="1800" dirty="0" smtClean="0">
                <a:solidFill>
                  <a:srgbClr val="FFFFFF"/>
                </a:solidFill>
                <a:latin typeface="Times" charset="0"/>
                <a:ea typeface="ＭＳ Ｐゴシック" charset="0"/>
                <a:cs typeface="ＭＳ Ｐゴシック" charset="0"/>
              </a:rPr>
              <a:t>No financial relationships to disclose.</a:t>
            </a:r>
          </a:p>
        </p:txBody>
      </p:sp>
    </p:spTree>
    <p:extLst>
      <p:ext uri="{BB962C8B-B14F-4D97-AF65-F5344CB8AC3E}">
        <p14:creationId xmlns:p14="http://schemas.microsoft.com/office/powerpoint/2010/main" val="581868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373479"/>
            <a:ext cx="1691640" cy="619963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latin typeface="Arial"/>
            </a:endParaRPr>
          </a:p>
        </p:txBody>
      </p:sp>
      <p:sp>
        <p:nvSpPr>
          <p:cNvPr id="21506" name="Title 1"/>
          <p:cNvSpPr>
            <a:spLocks noGrp="1"/>
          </p:cNvSpPr>
          <p:nvPr>
            <p:ph type="title"/>
          </p:nvPr>
        </p:nvSpPr>
        <p:spPr>
          <a:xfrm>
            <a:off x="406001" y="555709"/>
            <a:ext cx="7248525" cy="928687"/>
          </a:xfrm>
        </p:spPr>
        <p:txBody>
          <a:bodyPr/>
          <a:lstStyle/>
          <a:p>
            <a:r>
              <a:rPr lang="en-US" dirty="0" smtClean="0"/>
              <a:t>Analysis</a:t>
            </a:r>
          </a:p>
        </p:txBody>
      </p:sp>
      <p:sp>
        <p:nvSpPr>
          <p:cNvPr id="3" name="Content Placeholder 2"/>
          <p:cNvSpPr>
            <a:spLocks noGrp="1"/>
          </p:cNvSpPr>
          <p:nvPr>
            <p:ph idx="1"/>
          </p:nvPr>
        </p:nvSpPr>
        <p:spPr>
          <a:xfrm>
            <a:off x="460815" y="1457159"/>
            <a:ext cx="6937375" cy="4775200"/>
          </a:xfrm>
        </p:spPr>
        <p:txBody>
          <a:bodyPr rtlCol="0">
            <a:normAutofit/>
          </a:bodyPr>
          <a:lstStyle/>
          <a:p>
            <a:pPr fontAlgn="auto">
              <a:spcAft>
                <a:spcPts val="0"/>
              </a:spcAft>
              <a:buFont typeface="Arial" pitchFamily="34" charset="0"/>
              <a:buChar char="•"/>
              <a:defRPr/>
            </a:pPr>
            <a:r>
              <a:rPr lang="en-US" dirty="0" smtClean="0"/>
              <a:t>Difference</a:t>
            </a:r>
            <a:r>
              <a:rPr lang="en-US" dirty="0"/>
              <a:t>-in-differences approach </a:t>
            </a:r>
            <a:r>
              <a:rPr lang="en-US" dirty="0" smtClean="0"/>
              <a:t>to </a:t>
            </a:r>
            <a:r>
              <a:rPr lang="en-US" dirty="0"/>
              <a:t>quantify the effect size in each </a:t>
            </a:r>
            <a:r>
              <a:rPr lang="en-US" dirty="0" smtClean="0"/>
              <a:t>cohort</a:t>
            </a:r>
          </a:p>
          <a:p>
            <a:pPr lvl="1" fontAlgn="auto">
              <a:spcAft>
                <a:spcPts val="0"/>
              </a:spcAft>
              <a:buFont typeface="Arial" pitchFamily="34" charset="0"/>
              <a:buChar char="•"/>
              <a:defRPr/>
            </a:pPr>
            <a:r>
              <a:rPr lang="en-US" dirty="0" smtClean="0"/>
              <a:t>Compares </a:t>
            </a:r>
            <a:r>
              <a:rPr lang="en-US" dirty="0"/>
              <a:t>the difference in performance change over time between intervention and control </a:t>
            </a:r>
            <a:r>
              <a:rPr lang="en-US" dirty="0" smtClean="0"/>
              <a:t>clinics </a:t>
            </a:r>
          </a:p>
        </p:txBody>
      </p:sp>
    </p:spTree>
    <p:extLst>
      <p:ext uri="{BB962C8B-B14F-4D97-AF65-F5344CB8AC3E}">
        <p14:creationId xmlns:p14="http://schemas.microsoft.com/office/powerpoint/2010/main" val="20405692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28373" y="777272"/>
            <a:ext cx="379124" cy="53081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latin typeface="Arial"/>
            </a:endParaRPr>
          </a:p>
        </p:txBody>
      </p:sp>
      <p:sp>
        <p:nvSpPr>
          <p:cNvPr id="6" name="Rectangle 5"/>
          <p:cNvSpPr/>
          <p:nvPr/>
        </p:nvSpPr>
        <p:spPr>
          <a:xfrm>
            <a:off x="-1" y="373479"/>
            <a:ext cx="1691640" cy="619963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latin typeface="Arial"/>
            </a:endParaRPr>
          </a:p>
        </p:txBody>
      </p:sp>
      <p:sp>
        <p:nvSpPr>
          <p:cNvPr id="2" name="Title 1"/>
          <p:cNvSpPr>
            <a:spLocks noGrp="1"/>
          </p:cNvSpPr>
          <p:nvPr>
            <p:ph type="title"/>
          </p:nvPr>
        </p:nvSpPr>
        <p:spPr>
          <a:xfrm>
            <a:off x="0" y="-2"/>
            <a:ext cx="9144000" cy="876854"/>
          </a:xfrm>
          <a:solidFill>
            <a:schemeClr val="bg1"/>
          </a:solidFill>
        </p:spPr>
        <p:txBody>
          <a:bodyPr rtlCol="0">
            <a:normAutofit fontScale="90000"/>
          </a:bodyPr>
          <a:lstStyle/>
          <a:p>
            <a:pPr fontAlgn="auto">
              <a:spcAft>
                <a:spcPts val="0"/>
              </a:spcAft>
              <a:defRPr/>
            </a:pPr>
            <a:r>
              <a:rPr lang="en-US" dirty="0" smtClean="0"/>
              <a:t/>
            </a:r>
            <a:br>
              <a:rPr lang="en-US" dirty="0" smtClean="0"/>
            </a:br>
            <a:r>
              <a:rPr lang="en-US" sz="3600" dirty="0"/>
              <a:t>Baseline Characteristics of Intervention and Control </a:t>
            </a:r>
            <a:r>
              <a:rPr lang="en-US" sz="3600" dirty="0" smtClean="0"/>
              <a:t>Clinics</a:t>
            </a:r>
            <a:endParaRPr lang="en-US" sz="3600" dirty="0"/>
          </a:p>
        </p:txBody>
      </p:sp>
      <p:graphicFrame>
        <p:nvGraphicFramePr>
          <p:cNvPr id="4" name="Table 3"/>
          <p:cNvGraphicFramePr>
            <a:graphicFrameLocks noGrp="1"/>
          </p:cNvGraphicFramePr>
          <p:nvPr>
            <p:extLst>
              <p:ext uri="{D42A27DB-BD31-4B8C-83A1-F6EECF244321}">
                <p14:modId xmlns:p14="http://schemas.microsoft.com/office/powerpoint/2010/main" val="4182231604"/>
              </p:ext>
            </p:extLst>
          </p:nvPr>
        </p:nvGraphicFramePr>
        <p:xfrm>
          <a:off x="0" y="1276811"/>
          <a:ext cx="9143999" cy="5477864"/>
        </p:xfrm>
        <a:graphic>
          <a:graphicData uri="http://schemas.openxmlformats.org/drawingml/2006/table">
            <a:tbl>
              <a:tblPr firstRow="1" bandRow="1">
                <a:tableStyleId>{5C22544A-7EE6-4342-B048-85BDC9FD1C3A}</a:tableStyleId>
              </a:tblPr>
              <a:tblGrid>
                <a:gridCol w="4043199"/>
                <a:gridCol w="1890010"/>
                <a:gridCol w="1932616"/>
                <a:gridCol w="1278174"/>
              </a:tblGrid>
              <a:tr h="50566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200" dirty="0" smtClean="0"/>
                        <a:t>Clinic Characteristics</a:t>
                      </a:r>
                    </a:p>
                  </a:txBody>
                  <a:tcPr/>
                </a:tc>
                <a:tc>
                  <a:txBody>
                    <a:bodyPr/>
                    <a:lstStyle/>
                    <a:p>
                      <a:pPr algn="ctr"/>
                      <a:r>
                        <a:rPr lang="en-US" sz="2200" dirty="0" smtClean="0"/>
                        <a:t>Incentive</a:t>
                      </a:r>
                      <a:endParaRPr lang="en-US" sz="2200" dirty="0"/>
                    </a:p>
                  </a:txBody>
                  <a:tcPr/>
                </a:tc>
                <a:tc>
                  <a:txBody>
                    <a:bodyPr/>
                    <a:lstStyle/>
                    <a:p>
                      <a:pPr algn="ctr"/>
                      <a:r>
                        <a:rPr lang="en-US" sz="2200" dirty="0" smtClean="0"/>
                        <a:t>Control</a:t>
                      </a:r>
                      <a:endParaRPr lang="en-US" sz="2200" dirty="0"/>
                    </a:p>
                  </a:txBody>
                  <a:tcPr/>
                </a:tc>
                <a:tc>
                  <a:txBody>
                    <a:bodyPr/>
                    <a:lstStyle/>
                    <a:p>
                      <a:pPr algn="ctr"/>
                      <a:r>
                        <a:rPr lang="en-US" sz="2200" dirty="0" smtClean="0"/>
                        <a:t>P value</a:t>
                      </a:r>
                      <a:endParaRPr lang="en-US" sz="2200" dirty="0"/>
                    </a:p>
                  </a:txBody>
                  <a:tcPr/>
                </a:tc>
              </a:tr>
              <a:tr h="505663">
                <a:tc>
                  <a:txBody>
                    <a:bodyPr/>
                    <a:lstStyle/>
                    <a:p>
                      <a:pPr marL="227013" indent="-227013"/>
                      <a:r>
                        <a:rPr lang="en-US" sz="2200" b="0" i="0" u="none" strike="noStrike" kern="1200" baseline="0" dirty="0" smtClean="0">
                          <a:solidFill>
                            <a:schemeClr val="dk1"/>
                          </a:solidFill>
                          <a:latin typeface="+mn-lt"/>
                          <a:ea typeface="+mn-ea"/>
                          <a:cs typeface="+mn-cs"/>
                        </a:rPr>
                        <a:t>Clinicians, median (IQR)</a:t>
                      </a:r>
                      <a:endParaRPr lang="en-US" sz="2200" dirty="0" smtClean="0"/>
                    </a:p>
                  </a:txBody>
                  <a:tcPr/>
                </a:tc>
                <a:tc>
                  <a:txBody>
                    <a:bodyPr/>
                    <a:lstStyle/>
                    <a:p>
                      <a:pPr algn="ctr"/>
                      <a:r>
                        <a:rPr lang="en-US" sz="2200" b="0" i="0" u="none" strike="noStrike" kern="1200" baseline="0" dirty="0" smtClean="0">
                          <a:solidFill>
                            <a:schemeClr val="dk1"/>
                          </a:solidFill>
                          <a:latin typeface="+mn-lt"/>
                          <a:ea typeface="+mn-ea"/>
                          <a:cs typeface="+mn-cs"/>
                        </a:rPr>
                        <a:t>1 (1-2)</a:t>
                      </a:r>
                      <a:endParaRPr lang="en-US" sz="2200" dirty="0"/>
                    </a:p>
                  </a:txBody>
                  <a:tcPr/>
                </a:tc>
                <a:tc>
                  <a:txBody>
                    <a:bodyPr/>
                    <a:lstStyle/>
                    <a:p>
                      <a:pPr algn="ctr"/>
                      <a:r>
                        <a:rPr lang="en-US" sz="2200" b="0" i="0" u="none" strike="noStrike" kern="1200" baseline="0" dirty="0" smtClean="0">
                          <a:solidFill>
                            <a:schemeClr val="dk1"/>
                          </a:solidFill>
                          <a:latin typeface="+mn-lt"/>
                          <a:ea typeface="+mn-ea"/>
                          <a:cs typeface="+mn-cs"/>
                        </a:rPr>
                        <a:t>1 (1-2)</a:t>
                      </a:r>
                      <a:endParaRPr lang="en-US" sz="2200" dirty="0"/>
                    </a:p>
                  </a:txBody>
                  <a:tcPr/>
                </a:tc>
                <a:tc>
                  <a:txBody>
                    <a:bodyPr/>
                    <a:lstStyle/>
                    <a:p>
                      <a:pPr algn="ctr"/>
                      <a:r>
                        <a:rPr lang="en-US" sz="2200" dirty="0" smtClean="0"/>
                        <a:t>0.77</a:t>
                      </a:r>
                      <a:endParaRPr lang="en-US" sz="2200" dirty="0"/>
                    </a:p>
                  </a:txBody>
                  <a:tcPr/>
                </a:tc>
              </a:tr>
              <a:tr h="505663">
                <a:tc>
                  <a:txBody>
                    <a:bodyPr/>
                    <a:lstStyle/>
                    <a:p>
                      <a:pPr marL="0" indent="0"/>
                      <a:r>
                        <a:rPr lang="en-US" sz="2200" b="0" i="0" u="none" strike="noStrike" kern="1200" baseline="0" dirty="0" smtClean="0">
                          <a:solidFill>
                            <a:schemeClr val="dk1"/>
                          </a:solidFill>
                          <a:latin typeface="+mn-lt"/>
                          <a:ea typeface="+mn-ea"/>
                          <a:cs typeface="+mn-cs"/>
                        </a:rPr>
                        <a:t>Patients, median (IQR) </a:t>
                      </a:r>
                      <a:endParaRPr lang="en-US" sz="2200" dirty="0" smtClean="0"/>
                    </a:p>
                  </a:txBody>
                  <a:tcPr/>
                </a:tc>
                <a:tc>
                  <a:txBody>
                    <a:bodyPr/>
                    <a:lstStyle/>
                    <a:p>
                      <a:pPr algn="ctr"/>
                      <a:r>
                        <a:rPr lang="en-US" sz="2200" b="0" i="0" u="none" strike="noStrike" kern="1200" baseline="0" dirty="0" smtClean="0">
                          <a:solidFill>
                            <a:schemeClr val="dk1"/>
                          </a:solidFill>
                          <a:latin typeface="+mn-lt"/>
                          <a:ea typeface="+mn-ea"/>
                          <a:cs typeface="+mn-cs"/>
                        </a:rPr>
                        <a:t>2500 </a:t>
                      </a:r>
                    </a:p>
                    <a:p>
                      <a:pPr algn="ctr"/>
                      <a:r>
                        <a:rPr lang="en-US" sz="1600" b="0" i="0" u="none" strike="noStrike" kern="1200" baseline="0" dirty="0" smtClean="0">
                          <a:solidFill>
                            <a:schemeClr val="dk1"/>
                          </a:solidFill>
                          <a:latin typeface="+mn-lt"/>
                          <a:ea typeface="+mn-ea"/>
                          <a:cs typeface="+mn-cs"/>
                        </a:rPr>
                        <a:t>(1200-4607)</a:t>
                      </a:r>
                      <a:endParaRPr lang="en-US" sz="1600" dirty="0"/>
                    </a:p>
                  </a:txBody>
                  <a:tcPr/>
                </a:tc>
                <a:tc>
                  <a:txBody>
                    <a:bodyPr/>
                    <a:lstStyle/>
                    <a:p>
                      <a:pPr algn="ctr"/>
                      <a:r>
                        <a:rPr lang="en-US" sz="2200" b="0" i="0" u="none" strike="noStrike" kern="1200" baseline="0" dirty="0" smtClean="0">
                          <a:solidFill>
                            <a:schemeClr val="dk1"/>
                          </a:solidFill>
                          <a:latin typeface="+mn-lt"/>
                          <a:ea typeface="+mn-ea"/>
                          <a:cs typeface="+mn-cs"/>
                        </a:rPr>
                        <a:t>2000 </a:t>
                      </a:r>
                    </a:p>
                    <a:p>
                      <a:pPr algn="ctr"/>
                      <a:r>
                        <a:rPr lang="en-US" sz="1600" b="0" i="0" u="none" strike="noStrike" kern="1200" baseline="0" dirty="0" smtClean="0">
                          <a:solidFill>
                            <a:schemeClr val="dk1"/>
                          </a:solidFill>
                          <a:latin typeface="+mn-lt"/>
                          <a:ea typeface="+mn-ea"/>
                          <a:cs typeface="+mn-cs"/>
                        </a:rPr>
                        <a:t>(1100-3500)</a:t>
                      </a:r>
                      <a:endParaRPr lang="en-US" sz="1600" dirty="0"/>
                    </a:p>
                  </a:txBody>
                  <a:tcPr/>
                </a:tc>
                <a:tc>
                  <a:txBody>
                    <a:bodyPr/>
                    <a:lstStyle/>
                    <a:p>
                      <a:pPr algn="ctr"/>
                      <a:r>
                        <a:rPr lang="en-US" sz="2200" dirty="0" smtClean="0"/>
                        <a:t>0.45</a:t>
                      </a:r>
                      <a:endParaRPr lang="en-US" sz="2200" dirty="0"/>
                    </a:p>
                  </a:txBody>
                  <a:tcPr/>
                </a:tc>
              </a:tr>
              <a:tr h="505663">
                <a:tc>
                  <a:txBody>
                    <a:bodyPr/>
                    <a:lstStyle/>
                    <a:p>
                      <a:pPr marL="0" indent="0"/>
                      <a:r>
                        <a:rPr lang="en-US" sz="2200" b="0" i="0" u="none" strike="noStrike" kern="1200" baseline="0" dirty="0" smtClean="0">
                          <a:solidFill>
                            <a:schemeClr val="dk1"/>
                          </a:solidFill>
                          <a:latin typeface="+mn-lt"/>
                          <a:ea typeface="+mn-ea"/>
                          <a:cs typeface="+mn-cs"/>
                        </a:rPr>
                        <a:t>Time since EHR implementation, </a:t>
                      </a:r>
                      <a:r>
                        <a:rPr lang="en-US" sz="2200" b="0" i="0" u="none" strike="noStrike" kern="1200" baseline="0" dirty="0" err="1" smtClean="0">
                          <a:solidFill>
                            <a:schemeClr val="dk1"/>
                          </a:solidFill>
                          <a:latin typeface="+mn-lt"/>
                          <a:ea typeface="+mn-ea"/>
                          <a:cs typeface="+mn-cs"/>
                        </a:rPr>
                        <a:t>mo</a:t>
                      </a:r>
                      <a:endParaRPr lang="en-US" sz="2200" dirty="0" smtClean="0"/>
                    </a:p>
                  </a:txBody>
                  <a:tcPr/>
                </a:tc>
                <a:tc>
                  <a:txBody>
                    <a:bodyPr/>
                    <a:lstStyle/>
                    <a:p>
                      <a:pPr algn="ctr"/>
                      <a:r>
                        <a:rPr lang="en-US" sz="2200" b="0" i="0" u="none" strike="noStrike" kern="1200" baseline="0" dirty="0" smtClean="0">
                          <a:solidFill>
                            <a:schemeClr val="dk1"/>
                          </a:solidFill>
                          <a:latin typeface="+mn-lt"/>
                          <a:ea typeface="+mn-ea"/>
                          <a:cs typeface="+mn-cs"/>
                        </a:rPr>
                        <a:t>9.93 (4.47)</a:t>
                      </a:r>
                      <a:endParaRPr lang="en-US" sz="2200" dirty="0"/>
                    </a:p>
                  </a:txBody>
                  <a:tcPr/>
                </a:tc>
                <a:tc>
                  <a:txBody>
                    <a:bodyPr/>
                    <a:lstStyle/>
                    <a:p>
                      <a:pPr algn="ctr"/>
                      <a:r>
                        <a:rPr lang="en-US" sz="2200" b="0" i="0" u="none" strike="noStrike" kern="1200" baseline="0" dirty="0" smtClean="0">
                          <a:solidFill>
                            <a:schemeClr val="dk1"/>
                          </a:solidFill>
                          <a:latin typeface="+mn-lt"/>
                          <a:ea typeface="+mn-ea"/>
                          <a:cs typeface="+mn-cs"/>
                        </a:rPr>
                        <a:t>9.57 (4.44)</a:t>
                      </a:r>
                      <a:endParaRPr lang="en-US" sz="2200" dirty="0"/>
                    </a:p>
                  </a:txBody>
                  <a:tcPr/>
                </a:tc>
                <a:tc>
                  <a:txBody>
                    <a:bodyPr/>
                    <a:lstStyle/>
                    <a:p>
                      <a:pPr algn="ctr"/>
                      <a:r>
                        <a:rPr lang="en-US" sz="2200" dirty="0" smtClean="0"/>
                        <a:t>0.81</a:t>
                      </a:r>
                      <a:endParaRPr lang="en-US" sz="2200" dirty="0"/>
                    </a:p>
                  </a:txBody>
                  <a:tcPr/>
                </a:tc>
              </a:tr>
              <a:tr h="505663">
                <a:tc>
                  <a:txBody>
                    <a:bodyPr/>
                    <a:lstStyle/>
                    <a:p>
                      <a:pPr marL="0" indent="0"/>
                      <a:r>
                        <a:rPr lang="en-US" sz="2200" b="0" i="0" u="none" strike="noStrike" kern="1200" baseline="0" dirty="0" smtClean="0">
                          <a:solidFill>
                            <a:schemeClr val="dk1"/>
                          </a:solidFill>
                          <a:latin typeface="+mn-lt"/>
                          <a:ea typeface="+mn-ea"/>
                          <a:cs typeface="+mn-cs"/>
                        </a:rPr>
                        <a:t>QI specialist visits</a:t>
                      </a:r>
                      <a:endParaRPr lang="en-US" sz="2200" dirty="0" smtClean="0"/>
                    </a:p>
                  </a:txBody>
                  <a:tcPr/>
                </a:tc>
                <a:tc>
                  <a:txBody>
                    <a:bodyPr/>
                    <a:lstStyle/>
                    <a:p>
                      <a:pPr algn="ctr"/>
                      <a:r>
                        <a:rPr lang="en-US" sz="2200" b="0" i="0" u="none" strike="noStrike" kern="1200" baseline="0" dirty="0" smtClean="0">
                          <a:solidFill>
                            <a:schemeClr val="dk1"/>
                          </a:solidFill>
                          <a:latin typeface="+mn-lt"/>
                          <a:ea typeface="+mn-ea"/>
                          <a:cs typeface="+mn-cs"/>
                        </a:rPr>
                        <a:t>5.17 (3.43)</a:t>
                      </a:r>
                      <a:endParaRPr lang="en-US" sz="2200" dirty="0"/>
                    </a:p>
                  </a:txBody>
                  <a:tcPr/>
                </a:tc>
                <a:tc>
                  <a:txBody>
                    <a:bodyPr/>
                    <a:lstStyle/>
                    <a:p>
                      <a:pPr algn="ctr"/>
                      <a:r>
                        <a:rPr lang="en-US" sz="2200" b="0" i="0" u="none" strike="noStrike" kern="1200" baseline="0" dirty="0" smtClean="0">
                          <a:solidFill>
                            <a:schemeClr val="dk1"/>
                          </a:solidFill>
                          <a:latin typeface="+mn-lt"/>
                          <a:ea typeface="+mn-ea"/>
                          <a:cs typeface="+mn-cs"/>
                        </a:rPr>
                        <a:t>4.24 (2.73)</a:t>
                      </a:r>
                      <a:endParaRPr lang="en-US" sz="2200" dirty="0"/>
                    </a:p>
                  </a:txBody>
                  <a:tcPr/>
                </a:tc>
                <a:tc>
                  <a:txBody>
                    <a:bodyPr/>
                    <a:lstStyle/>
                    <a:p>
                      <a:pPr algn="ctr"/>
                      <a:r>
                        <a:rPr lang="en-US" sz="2200" dirty="0" smtClean="0"/>
                        <a:t>0.25</a:t>
                      </a:r>
                      <a:endParaRPr lang="en-US" sz="2200" dirty="0"/>
                    </a:p>
                  </a:txBody>
                  <a:tcPr/>
                </a:tc>
              </a:tr>
              <a:tr h="505663">
                <a:tc>
                  <a:txBody>
                    <a:bodyPr/>
                    <a:lstStyle/>
                    <a:p>
                      <a:pPr marL="0" indent="0"/>
                      <a:r>
                        <a:rPr lang="en-US" sz="2200" b="0" i="0" u="none" strike="noStrike" kern="1200" baseline="0" dirty="0" smtClean="0">
                          <a:solidFill>
                            <a:schemeClr val="dk1"/>
                          </a:solidFill>
                          <a:latin typeface="+mn-lt"/>
                          <a:ea typeface="+mn-ea"/>
                          <a:cs typeface="+mn-cs"/>
                        </a:rPr>
                        <a:t>Insurance, %</a:t>
                      </a:r>
                      <a:endParaRPr lang="en-US" sz="2200" dirty="0" smtClean="0"/>
                    </a:p>
                  </a:txBody>
                  <a:tcPr/>
                </a:tc>
                <a:tc>
                  <a:txBody>
                    <a:bodyPr/>
                    <a:lstStyle/>
                    <a:p>
                      <a:pPr algn="ctr"/>
                      <a:endParaRPr lang="en-US" sz="2200" dirty="0"/>
                    </a:p>
                  </a:txBody>
                  <a:tcPr/>
                </a:tc>
                <a:tc>
                  <a:txBody>
                    <a:bodyPr/>
                    <a:lstStyle/>
                    <a:p>
                      <a:pPr algn="ctr"/>
                      <a:endParaRPr lang="en-US" sz="2200" dirty="0"/>
                    </a:p>
                  </a:txBody>
                  <a:tcPr/>
                </a:tc>
                <a:tc>
                  <a:txBody>
                    <a:bodyPr/>
                    <a:lstStyle/>
                    <a:p>
                      <a:pPr algn="ctr"/>
                      <a:endParaRPr lang="en-US" sz="2200" dirty="0"/>
                    </a:p>
                  </a:txBody>
                  <a:tcPr/>
                </a:tc>
              </a:tr>
              <a:tr h="505663">
                <a:tc>
                  <a:txBody>
                    <a:bodyPr/>
                    <a:lstStyle/>
                    <a:p>
                      <a:pPr marL="0" indent="227013"/>
                      <a:r>
                        <a:rPr lang="en-US" sz="2200" dirty="0" smtClean="0"/>
                        <a:t>Commercial</a:t>
                      </a:r>
                    </a:p>
                  </a:txBody>
                  <a:tcPr/>
                </a:tc>
                <a:tc>
                  <a:txBody>
                    <a:bodyPr/>
                    <a:lstStyle/>
                    <a:p>
                      <a:pPr algn="ctr"/>
                      <a:r>
                        <a:rPr lang="en-US" sz="2200" b="0" i="0" u="none" strike="noStrike" kern="1200" baseline="0" dirty="0" smtClean="0">
                          <a:solidFill>
                            <a:schemeClr val="dk1"/>
                          </a:solidFill>
                          <a:latin typeface="+mn-lt"/>
                          <a:ea typeface="+mn-ea"/>
                          <a:cs typeface="+mn-cs"/>
                        </a:rPr>
                        <a:t>33.8 (23.9)</a:t>
                      </a:r>
                      <a:endParaRPr lang="en-US" sz="2200" dirty="0"/>
                    </a:p>
                  </a:txBody>
                  <a:tcPr/>
                </a:tc>
                <a:tc>
                  <a:txBody>
                    <a:bodyPr/>
                    <a:lstStyle/>
                    <a:p>
                      <a:pPr algn="ctr"/>
                      <a:r>
                        <a:rPr lang="en-US" sz="2200" b="0" i="0" u="none" strike="noStrike" kern="1200" baseline="0" dirty="0" smtClean="0">
                          <a:solidFill>
                            <a:schemeClr val="dk1"/>
                          </a:solidFill>
                          <a:latin typeface="+mn-lt"/>
                          <a:ea typeface="+mn-ea"/>
                          <a:cs typeface="+mn-cs"/>
                        </a:rPr>
                        <a:t>32.1 (21.6)</a:t>
                      </a:r>
                      <a:endParaRPr lang="en-US" sz="2200" dirty="0"/>
                    </a:p>
                  </a:txBody>
                  <a:tcPr/>
                </a:tc>
                <a:tc>
                  <a:txBody>
                    <a:bodyPr/>
                    <a:lstStyle/>
                    <a:p>
                      <a:pPr algn="ctr"/>
                      <a:r>
                        <a:rPr lang="en-US" sz="2200" dirty="0" smtClean="0"/>
                        <a:t>0.89</a:t>
                      </a:r>
                      <a:endParaRPr lang="en-US" sz="2200" dirty="0"/>
                    </a:p>
                  </a:txBody>
                  <a:tcPr/>
                </a:tc>
              </a:tr>
              <a:tr h="505663">
                <a:tc>
                  <a:txBody>
                    <a:bodyPr/>
                    <a:lstStyle/>
                    <a:p>
                      <a:pPr marL="0" indent="227013"/>
                      <a:r>
                        <a:rPr lang="en-US" sz="2200" dirty="0" smtClean="0"/>
                        <a:t>Medicare</a:t>
                      </a:r>
                    </a:p>
                  </a:txBody>
                  <a:tcPr/>
                </a:tc>
                <a:tc>
                  <a:txBody>
                    <a:bodyPr/>
                    <a:lstStyle/>
                    <a:p>
                      <a:pPr algn="ctr"/>
                      <a:r>
                        <a:rPr lang="en-US" sz="2200" b="0" i="0" u="none" strike="noStrike" kern="1200" baseline="0" dirty="0" smtClean="0">
                          <a:solidFill>
                            <a:schemeClr val="dk1"/>
                          </a:solidFill>
                          <a:latin typeface="+mn-lt"/>
                          <a:ea typeface="+mn-ea"/>
                          <a:cs typeface="+mn-cs"/>
                        </a:rPr>
                        <a:t>25.6 (22.0)</a:t>
                      </a:r>
                      <a:endParaRPr lang="en-US" sz="2200" dirty="0"/>
                    </a:p>
                  </a:txBody>
                  <a:tcPr/>
                </a:tc>
                <a:tc>
                  <a:txBody>
                    <a:bodyPr/>
                    <a:lstStyle/>
                    <a:p>
                      <a:pPr algn="ctr"/>
                      <a:r>
                        <a:rPr lang="en-US" sz="2200" b="0" i="0" u="none" strike="noStrike" kern="1200" baseline="0" dirty="0" smtClean="0">
                          <a:solidFill>
                            <a:schemeClr val="dk1"/>
                          </a:solidFill>
                          <a:latin typeface="+mn-lt"/>
                          <a:ea typeface="+mn-ea"/>
                          <a:cs typeface="+mn-cs"/>
                        </a:rPr>
                        <a:t>26.8 (17.6)</a:t>
                      </a:r>
                      <a:endParaRPr lang="en-US" sz="2200" dirty="0"/>
                    </a:p>
                  </a:txBody>
                  <a:tcPr/>
                </a:tc>
                <a:tc>
                  <a:txBody>
                    <a:bodyPr/>
                    <a:lstStyle/>
                    <a:p>
                      <a:pPr algn="ctr"/>
                      <a:r>
                        <a:rPr lang="en-US" sz="2200" dirty="0" smtClean="0"/>
                        <a:t>0.32</a:t>
                      </a:r>
                      <a:endParaRPr lang="en-US" sz="2200" dirty="0"/>
                    </a:p>
                  </a:txBody>
                  <a:tcPr/>
                </a:tc>
              </a:tr>
              <a:tr h="505663">
                <a:tc>
                  <a:txBody>
                    <a:bodyPr/>
                    <a:lstStyle/>
                    <a:p>
                      <a:pPr marL="0" indent="227013"/>
                      <a:r>
                        <a:rPr lang="en-US" sz="2200" dirty="0" smtClean="0"/>
                        <a:t>Medicaid</a:t>
                      </a:r>
                    </a:p>
                  </a:txBody>
                  <a:tcPr/>
                </a:tc>
                <a:tc>
                  <a:txBody>
                    <a:bodyPr/>
                    <a:lstStyle/>
                    <a:p>
                      <a:pPr algn="ctr"/>
                      <a:r>
                        <a:rPr lang="en-US" sz="2200" b="0" i="0" u="none" strike="noStrike" kern="1200" baseline="0" dirty="0" smtClean="0">
                          <a:solidFill>
                            <a:schemeClr val="dk1"/>
                          </a:solidFill>
                          <a:latin typeface="+mn-lt"/>
                          <a:ea typeface="+mn-ea"/>
                          <a:cs typeface="+mn-cs"/>
                        </a:rPr>
                        <a:t>35.3 (28.3)</a:t>
                      </a:r>
                      <a:endParaRPr lang="en-US" sz="2200" dirty="0"/>
                    </a:p>
                  </a:txBody>
                  <a:tcPr/>
                </a:tc>
                <a:tc>
                  <a:txBody>
                    <a:bodyPr/>
                    <a:lstStyle/>
                    <a:p>
                      <a:pPr algn="ctr"/>
                      <a:r>
                        <a:rPr lang="en-US" sz="2200" b="0" i="0" u="none" strike="noStrike" kern="1200" baseline="0" dirty="0" smtClean="0">
                          <a:solidFill>
                            <a:schemeClr val="dk1"/>
                          </a:solidFill>
                          <a:latin typeface="+mn-lt"/>
                          <a:ea typeface="+mn-ea"/>
                          <a:cs typeface="+mn-cs"/>
                        </a:rPr>
                        <a:t>35.7 (24.8)</a:t>
                      </a:r>
                      <a:endParaRPr lang="en-US" sz="2200" dirty="0"/>
                    </a:p>
                  </a:txBody>
                  <a:tcPr/>
                </a:tc>
                <a:tc>
                  <a:txBody>
                    <a:bodyPr/>
                    <a:lstStyle/>
                    <a:p>
                      <a:pPr algn="ctr"/>
                      <a:r>
                        <a:rPr lang="en-US" sz="2200" dirty="0" smtClean="0"/>
                        <a:t>0.88</a:t>
                      </a:r>
                      <a:endParaRPr lang="en-US" sz="2200" dirty="0"/>
                    </a:p>
                  </a:txBody>
                  <a:tcPr/>
                </a:tc>
              </a:tr>
              <a:tr h="505663">
                <a:tc>
                  <a:txBody>
                    <a:bodyPr/>
                    <a:lstStyle/>
                    <a:p>
                      <a:pPr marL="0" indent="227013"/>
                      <a:r>
                        <a:rPr lang="en-US" sz="2200" dirty="0" smtClean="0"/>
                        <a:t>Uninsured</a:t>
                      </a:r>
                    </a:p>
                  </a:txBody>
                  <a:tcPr/>
                </a:tc>
                <a:tc>
                  <a:txBody>
                    <a:bodyPr/>
                    <a:lstStyle/>
                    <a:p>
                      <a:pPr algn="ctr"/>
                      <a:r>
                        <a:rPr lang="en-US" sz="2200" b="0" i="0" u="none" strike="noStrike" kern="1200" baseline="0" dirty="0" smtClean="0">
                          <a:solidFill>
                            <a:schemeClr val="dk1"/>
                          </a:solidFill>
                          <a:latin typeface="+mn-lt"/>
                          <a:ea typeface="+mn-ea"/>
                          <a:cs typeface="+mn-cs"/>
                        </a:rPr>
                        <a:t>4.3 (4.8)</a:t>
                      </a:r>
                      <a:endParaRPr lang="en-US" sz="2200" dirty="0"/>
                    </a:p>
                  </a:txBody>
                  <a:tcPr/>
                </a:tc>
                <a:tc>
                  <a:txBody>
                    <a:bodyPr/>
                    <a:lstStyle/>
                    <a:p>
                      <a:pPr algn="ctr"/>
                      <a:r>
                        <a:rPr lang="en-US" sz="2200" b="0" i="0" u="none" strike="noStrike" kern="1200" baseline="0" dirty="0" smtClean="0">
                          <a:solidFill>
                            <a:schemeClr val="dk1"/>
                          </a:solidFill>
                          <a:latin typeface="+mn-lt"/>
                          <a:ea typeface="+mn-ea"/>
                          <a:cs typeface="+mn-cs"/>
                        </a:rPr>
                        <a:t>4.7 (4.9)</a:t>
                      </a:r>
                      <a:endParaRPr lang="en-US" sz="2200" dirty="0"/>
                    </a:p>
                  </a:txBody>
                  <a:tcPr/>
                </a:tc>
                <a:tc>
                  <a:txBody>
                    <a:bodyPr/>
                    <a:lstStyle/>
                    <a:p>
                      <a:pPr algn="ctr"/>
                      <a:r>
                        <a:rPr lang="en-US" sz="2200" dirty="0" smtClean="0"/>
                        <a:t>0.60</a:t>
                      </a:r>
                      <a:endParaRPr lang="en-US" sz="2200" dirty="0"/>
                    </a:p>
                  </a:txBody>
                  <a:tcPr/>
                </a:tc>
              </a:tr>
            </a:tbl>
          </a:graphicData>
        </a:graphic>
      </p:graphicFrame>
      <p:sp>
        <p:nvSpPr>
          <p:cNvPr id="7" name="Rectangle 6"/>
          <p:cNvSpPr/>
          <p:nvPr/>
        </p:nvSpPr>
        <p:spPr>
          <a:xfrm>
            <a:off x="180133" y="5792371"/>
            <a:ext cx="8743733" cy="371363"/>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latin typeface="Arial"/>
            </a:endParaRPr>
          </a:p>
        </p:txBody>
      </p:sp>
    </p:spTree>
    <p:extLst>
      <p:ext uri="{BB962C8B-B14F-4D97-AF65-F5344CB8AC3E}">
        <p14:creationId xmlns:p14="http://schemas.microsoft.com/office/powerpoint/2010/main" val="5129725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181428" y="5890309"/>
            <a:ext cx="2555194" cy="6272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latin typeface="Arial"/>
            </a:endParaRPr>
          </a:p>
        </p:txBody>
      </p:sp>
      <p:sp>
        <p:nvSpPr>
          <p:cNvPr id="6" name="Rectangle 5"/>
          <p:cNvSpPr/>
          <p:nvPr/>
        </p:nvSpPr>
        <p:spPr>
          <a:xfrm>
            <a:off x="0" y="371475"/>
            <a:ext cx="1724025" cy="621792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latin typeface="Arial"/>
            </a:endParaRPr>
          </a:p>
        </p:txBody>
      </p:sp>
      <p:sp>
        <p:nvSpPr>
          <p:cNvPr id="2" name="Title 1"/>
          <p:cNvSpPr>
            <a:spLocks noGrp="1"/>
          </p:cNvSpPr>
          <p:nvPr>
            <p:ph type="title"/>
          </p:nvPr>
        </p:nvSpPr>
        <p:spPr>
          <a:xfrm>
            <a:off x="457200" y="-152400"/>
            <a:ext cx="8229600" cy="1143000"/>
          </a:xfrm>
        </p:spPr>
        <p:txBody>
          <a:bodyPr rtlCol="0">
            <a:normAutofit/>
          </a:bodyPr>
          <a:lstStyle/>
          <a:p>
            <a:pPr fontAlgn="auto">
              <a:spcAft>
                <a:spcPts val="0"/>
              </a:spcAft>
              <a:defRPr/>
            </a:pPr>
            <a:r>
              <a:rPr lang="en-US" dirty="0" smtClean="0"/>
              <a:t/>
            </a:r>
            <a:br>
              <a:rPr lang="en-US" dirty="0" smtClean="0"/>
            </a:br>
            <a:r>
              <a:rPr lang="en-US" dirty="0" smtClean="0"/>
              <a:t>Results: Baseline Performance</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56833744"/>
              </p:ext>
            </p:extLst>
          </p:nvPr>
        </p:nvGraphicFramePr>
        <p:xfrm>
          <a:off x="285750" y="1371600"/>
          <a:ext cx="8297867" cy="2595880"/>
        </p:xfrm>
        <a:graphic>
          <a:graphicData uri="http://schemas.openxmlformats.org/drawingml/2006/table">
            <a:tbl>
              <a:tblPr firstRow="1" bandRow="1">
                <a:tableStyleId>{5C22544A-7EE6-4342-B048-85BDC9FD1C3A}</a:tableStyleId>
              </a:tblPr>
              <a:tblGrid>
                <a:gridCol w="4044310"/>
                <a:gridCol w="1499455"/>
                <a:gridCol w="1713663"/>
                <a:gridCol w="1040439"/>
              </a:tblGrid>
              <a:tr h="370840">
                <a:tc>
                  <a:txBody>
                    <a:bodyPr/>
                    <a:lstStyle/>
                    <a:p>
                      <a:r>
                        <a:rPr lang="en-US" dirty="0" smtClean="0"/>
                        <a:t>Measure</a:t>
                      </a:r>
                      <a:endParaRPr lang="en-US" dirty="0"/>
                    </a:p>
                  </a:txBody>
                  <a:tcPr/>
                </a:tc>
                <a:tc>
                  <a:txBody>
                    <a:bodyPr/>
                    <a:lstStyle/>
                    <a:p>
                      <a:r>
                        <a:rPr lang="en-US" dirty="0" smtClean="0"/>
                        <a:t>Control (%)</a:t>
                      </a:r>
                      <a:endParaRPr lang="en-US" dirty="0"/>
                    </a:p>
                  </a:txBody>
                  <a:tcPr/>
                </a:tc>
                <a:tc>
                  <a:txBody>
                    <a:bodyPr/>
                    <a:lstStyle/>
                    <a:p>
                      <a:r>
                        <a:rPr lang="en-US" dirty="0" smtClean="0"/>
                        <a:t>Incentive (%)</a:t>
                      </a:r>
                      <a:endParaRPr lang="en-US" dirty="0"/>
                    </a:p>
                  </a:txBody>
                  <a:tcPr/>
                </a:tc>
                <a:tc>
                  <a:txBody>
                    <a:bodyPr/>
                    <a:lstStyle/>
                    <a:p>
                      <a:r>
                        <a:rPr lang="en-US" dirty="0" smtClean="0"/>
                        <a:t>P value</a:t>
                      </a:r>
                      <a:endParaRPr lang="en-US" dirty="0"/>
                    </a:p>
                  </a:txBody>
                  <a:tcPr/>
                </a:tc>
              </a:tr>
              <a:tr h="370840">
                <a:tc>
                  <a:txBody>
                    <a:bodyPr/>
                    <a:lstStyle/>
                    <a:p>
                      <a:r>
                        <a:rPr lang="en-US" b="1" dirty="0" smtClean="0"/>
                        <a:t>Aspirin</a:t>
                      </a:r>
                      <a:r>
                        <a:rPr lang="en-US" b="1" baseline="0" dirty="0" smtClean="0"/>
                        <a:t> therapy, CAD or DM</a:t>
                      </a:r>
                      <a:endParaRPr lang="en-US" b="1" dirty="0"/>
                    </a:p>
                  </a:txBody>
                  <a:tcPr/>
                </a:tc>
                <a:tc>
                  <a:txBody>
                    <a:bodyPr/>
                    <a:lstStyle/>
                    <a:p>
                      <a:pPr algn="ctr"/>
                      <a:r>
                        <a:rPr lang="en-US" dirty="0" smtClean="0"/>
                        <a:t>54.4</a:t>
                      </a:r>
                      <a:endParaRPr lang="en-US" dirty="0"/>
                    </a:p>
                  </a:txBody>
                  <a:tcPr/>
                </a:tc>
                <a:tc>
                  <a:txBody>
                    <a:bodyPr/>
                    <a:lstStyle/>
                    <a:p>
                      <a:pPr algn="ctr"/>
                      <a:r>
                        <a:rPr lang="en-US" dirty="0" smtClean="0"/>
                        <a:t>52.6</a:t>
                      </a:r>
                      <a:endParaRPr lang="en-US" dirty="0"/>
                    </a:p>
                  </a:txBody>
                  <a:tcPr/>
                </a:tc>
                <a:tc>
                  <a:txBody>
                    <a:bodyPr/>
                    <a:lstStyle/>
                    <a:p>
                      <a:pPr algn="ctr"/>
                      <a:endParaRPr lang="en-US" dirty="0"/>
                    </a:p>
                  </a:txBody>
                  <a:tcPr/>
                </a:tc>
              </a:tr>
              <a:tr h="370840">
                <a:tc>
                  <a:txBody>
                    <a:bodyPr/>
                    <a:lstStyle/>
                    <a:p>
                      <a:r>
                        <a:rPr lang="en-US" sz="1800" b="1" baseline="0" dirty="0" smtClean="0"/>
                        <a:t>BP control, no comorbidities</a:t>
                      </a:r>
                      <a:endParaRPr lang="en-US" sz="1800" b="1" dirty="0"/>
                    </a:p>
                  </a:txBody>
                  <a:tcPr/>
                </a:tc>
                <a:tc>
                  <a:txBody>
                    <a:bodyPr/>
                    <a:lstStyle/>
                    <a:p>
                      <a:pPr algn="ctr"/>
                      <a:r>
                        <a:rPr lang="en-US" dirty="0" smtClean="0"/>
                        <a:t>31.8</a:t>
                      </a:r>
                      <a:endParaRPr lang="en-US" dirty="0"/>
                    </a:p>
                  </a:txBody>
                  <a:tcPr/>
                </a:tc>
                <a:tc>
                  <a:txBody>
                    <a:bodyPr/>
                    <a:lstStyle/>
                    <a:p>
                      <a:pPr algn="ctr"/>
                      <a:r>
                        <a:rPr lang="en-US" dirty="0" smtClean="0"/>
                        <a:t>52.1</a:t>
                      </a:r>
                      <a:endParaRPr lang="en-US" dirty="0"/>
                    </a:p>
                  </a:txBody>
                  <a:tcPr/>
                </a:tc>
                <a:tc>
                  <a:txBody>
                    <a:bodyPr/>
                    <a:lstStyle/>
                    <a:p>
                      <a:pPr algn="ctr"/>
                      <a:r>
                        <a:rPr lang="en-US" dirty="0" smtClean="0"/>
                        <a:t>&lt;0.05</a:t>
                      </a:r>
                    </a:p>
                  </a:txBody>
                  <a:tcPr/>
                </a:tc>
              </a:tr>
              <a:tr h="370840">
                <a:tc>
                  <a:txBody>
                    <a:bodyPr/>
                    <a:lstStyle/>
                    <a:p>
                      <a:r>
                        <a:rPr lang="en-US" b="1" dirty="0" smtClean="0"/>
                        <a:t>Blood</a:t>
                      </a:r>
                      <a:r>
                        <a:rPr lang="en-US" b="1" baseline="0" dirty="0" smtClean="0"/>
                        <a:t> pressure control, CAD</a:t>
                      </a:r>
                      <a:endParaRPr lang="en-US" b="1" dirty="0"/>
                    </a:p>
                  </a:txBody>
                  <a:tcPr/>
                </a:tc>
                <a:tc>
                  <a:txBody>
                    <a:bodyPr/>
                    <a:lstStyle/>
                    <a:p>
                      <a:pPr algn="ctr"/>
                      <a:r>
                        <a:rPr lang="en-US" dirty="0" smtClean="0"/>
                        <a:t>46.0</a:t>
                      </a:r>
                      <a:endParaRPr lang="en-US" dirty="0"/>
                    </a:p>
                  </a:txBody>
                  <a:tcPr/>
                </a:tc>
                <a:tc>
                  <a:txBody>
                    <a:bodyPr/>
                    <a:lstStyle/>
                    <a:p>
                      <a:pPr algn="ctr"/>
                      <a:r>
                        <a:rPr lang="en-US" dirty="0" smtClean="0"/>
                        <a:t>68.4</a:t>
                      </a:r>
                      <a:endParaRPr lang="en-US" dirty="0"/>
                    </a:p>
                  </a:txBody>
                  <a:tcPr/>
                </a:tc>
                <a:tc>
                  <a:txBody>
                    <a:bodyPr/>
                    <a:lstStyle/>
                    <a:p>
                      <a:pPr algn="ctr"/>
                      <a:endParaRPr lang="en-US" dirty="0"/>
                    </a:p>
                  </a:txBody>
                  <a:tcPr/>
                </a:tc>
              </a:tr>
              <a:tr h="370840">
                <a:tc>
                  <a:txBody>
                    <a:bodyPr/>
                    <a:lstStyle/>
                    <a:p>
                      <a:r>
                        <a:rPr lang="en-US" b="1" dirty="0" smtClean="0"/>
                        <a:t>BP control, DM</a:t>
                      </a:r>
                      <a:endParaRPr lang="en-US" b="1" dirty="0"/>
                    </a:p>
                  </a:txBody>
                  <a:tcPr/>
                </a:tc>
                <a:tc>
                  <a:txBody>
                    <a:bodyPr/>
                    <a:lstStyle/>
                    <a:p>
                      <a:pPr algn="ctr"/>
                      <a:r>
                        <a:rPr lang="en-US" dirty="0" smtClean="0"/>
                        <a:t>10.4</a:t>
                      </a:r>
                      <a:endParaRPr lang="en-US" dirty="0"/>
                    </a:p>
                  </a:txBody>
                  <a:tcPr/>
                </a:tc>
                <a:tc>
                  <a:txBody>
                    <a:bodyPr/>
                    <a:lstStyle/>
                    <a:p>
                      <a:pPr algn="ctr"/>
                      <a:r>
                        <a:rPr lang="en-US" dirty="0" smtClean="0"/>
                        <a:t>16.8</a:t>
                      </a:r>
                      <a:endParaRPr lang="en-US" dirty="0"/>
                    </a:p>
                  </a:txBody>
                  <a:tcPr/>
                </a:tc>
                <a:tc>
                  <a:txBody>
                    <a:bodyPr/>
                    <a:lstStyle/>
                    <a:p>
                      <a:pPr algn="ctr"/>
                      <a:r>
                        <a:rPr lang="en-US" dirty="0" smtClean="0"/>
                        <a:t>&lt;0.05</a:t>
                      </a:r>
                      <a:endParaRPr lang="en-US" dirty="0"/>
                    </a:p>
                  </a:txBody>
                  <a:tcPr/>
                </a:tc>
              </a:tr>
              <a:tr h="370840">
                <a:tc>
                  <a:txBody>
                    <a:bodyPr/>
                    <a:lstStyle/>
                    <a:p>
                      <a:r>
                        <a:rPr lang="en-US" b="1" dirty="0" smtClean="0"/>
                        <a:t>Cholesterol control,</a:t>
                      </a:r>
                      <a:r>
                        <a:rPr lang="en-US" b="1" baseline="0" dirty="0" smtClean="0"/>
                        <a:t> non-comorbid</a:t>
                      </a:r>
                      <a:endParaRPr lang="en-US" b="1" dirty="0"/>
                    </a:p>
                  </a:txBody>
                  <a:tcPr/>
                </a:tc>
                <a:tc>
                  <a:txBody>
                    <a:bodyPr/>
                    <a:lstStyle/>
                    <a:p>
                      <a:pPr algn="ctr"/>
                      <a:r>
                        <a:rPr lang="en-US" dirty="0" smtClean="0"/>
                        <a:t>89.7</a:t>
                      </a:r>
                      <a:endParaRPr lang="en-US" dirty="0"/>
                    </a:p>
                  </a:txBody>
                  <a:tcPr/>
                </a:tc>
                <a:tc>
                  <a:txBody>
                    <a:bodyPr/>
                    <a:lstStyle/>
                    <a:p>
                      <a:pPr algn="ctr"/>
                      <a:r>
                        <a:rPr lang="en-US" dirty="0" smtClean="0"/>
                        <a:t>88.2</a:t>
                      </a:r>
                    </a:p>
                  </a:txBody>
                  <a:tcPr/>
                </a:tc>
                <a:tc>
                  <a:txBody>
                    <a:bodyPr/>
                    <a:lstStyle/>
                    <a:p>
                      <a:pPr algn="ctr"/>
                      <a:endParaRPr lang="en-US" dirty="0"/>
                    </a:p>
                  </a:txBody>
                  <a:tcPr/>
                </a:tc>
              </a:tr>
              <a:tr h="370840">
                <a:tc>
                  <a:txBody>
                    <a:bodyPr/>
                    <a:lstStyle/>
                    <a:p>
                      <a:r>
                        <a:rPr lang="en-US" b="1" dirty="0" smtClean="0"/>
                        <a:t>Smoking cessation intervention</a:t>
                      </a:r>
                      <a:endParaRPr lang="en-US" b="1" dirty="0"/>
                    </a:p>
                  </a:txBody>
                  <a:tcPr/>
                </a:tc>
                <a:tc>
                  <a:txBody>
                    <a:bodyPr/>
                    <a:lstStyle/>
                    <a:p>
                      <a:pPr algn="ctr"/>
                      <a:r>
                        <a:rPr lang="en-US" dirty="0" smtClean="0"/>
                        <a:t>19.1</a:t>
                      </a:r>
                      <a:endParaRPr lang="en-US" dirty="0"/>
                    </a:p>
                  </a:txBody>
                  <a:tcPr/>
                </a:tc>
                <a:tc>
                  <a:txBody>
                    <a:bodyPr/>
                    <a:lstStyle/>
                    <a:p>
                      <a:pPr algn="ctr"/>
                      <a:r>
                        <a:rPr lang="en-US" dirty="0" smtClean="0"/>
                        <a:t>17.1</a:t>
                      </a:r>
                      <a:endParaRPr lang="en-US" dirty="0"/>
                    </a:p>
                  </a:txBody>
                  <a:tcPr/>
                </a:tc>
                <a:tc>
                  <a:txBody>
                    <a:bodyPr/>
                    <a:lstStyle/>
                    <a:p>
                      <a:pPr algn="ctr"/>
                      <a:endParaRPr lang="en-US" dirty="0"/>
                    </a:p>
                  </a:txBody>
                  <a:tcPr/>
                </a:tc>
              </a:tr>
            </a:tbl>
          </a:graphicData>
        </a:graphic>
      </p:graphicFrame>
      <p:sp>
        <p:nvSpPr>
          <p:cNvPr id="7" name="Rectangle 6"/>
          <p:cNvSpPr/>
          <p:nvPr/>
        </p:nvSpPr>
        <p:spPr>
          <a:xfrm>
            <a:off x="4328774" y="3220469"/>
            <a:ext cx="3227586" cy="354218"/>
          </a:xfrm>
          <a:prstGeom prst="rect">
            <a:avLst/>
          </a:prstGeom>
          <a:noFill/>
          <a:ln w="25400">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latin typeface="Arial"/>
            </a:endParaRPr>
          </a:p>
        </p:txBody>
      </p:sp>
      <p:sp>
        <p:nvSpPr>
          <p:cNvPr id="8" name="TextBox 7"/>
          <p:cNvSpPr txBox="1"/>
          <p:nvPr/>
        </p:nvSpPr>
        <p:spPr>
          <a:xfrm>
            <a:off x="457979" y="6121448"/>
            <a:ext cx="1269855" cy="369332"/>
          </a:xfrm>
          <a:prstGeom prst="rect">
            <a:avLst/>
          </a:prstGeom>
          <a:noFill/>
        </p:spPr>
        <p:txBody>
          <a:bodyPr wrap="square" rtlCol="0">
            <a:spAutoFit/>
          </a:bodyPr>
          <a:lstStyle/>
          <a:p>
            <a:r>
              <a:rPr lang="en-US" dirty="0" smtClean="0">
                <a:solidFill>
                  <a:srgbClr val="005293"/>
                </a:solidFill>
                <a:ea typeface="ＭＳ Ｐゴシック" charset="-128"/>
              </a:rPr>
              <a:t>Year 1</a:t>
            </a:r>
            <a:endParaRPr lang="en-US" dirty="0">
              <a:solidFill>
                <a:srgbClr val="005293"/>
              </a:solidFill>
              <a:ea typeface="ＭＳ Ｐゴシック" charset="-128"/>
            </a:endParaRPr>
          </a:p>
        </p:txBody>
      </p:sp>
    </p:spTree>
    <p:extLst>
      <p:ext uri="{BB962C8B-B14F-4D97-AF65-F5344CB8AC3E}">
        <p14:creationId xmlns:p14="http://schemas.microsoft.com/office/powerpoint/2010/main" val="25930058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181428" y="5890309"/>
            <a:ext cx="2555194" cy="6272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latin typeface="Arial"/>
            </a:endParaRPr>
          </a:p>
        </p:txBody>
      </p:sp>
      <p:sp>
        <p:nvSpPr>
          <p:cNvPr id="6" name="Rectangle 5"/>
          <p:cNvSpPr/>
          <p:nvPr/>
        </p:nvSpPr>
        <p:spPr>
          <a:xfrm>
            <a:off x="0" y="371475"/>
            <a:ext cx="1724025" cy="621792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latin typeface="Arial"/>
            </a:endParaRPr>
          </a:p>
        </p:txBody>
      </p:sp>
      <p:sp>
        <p:nvSpPr>
          <p:cNvPr id="2" name="Title 1"/>
          <p:cNvSpPr>
            <a:spLocks noGrp="1"/>
          </p:cNvSpPr>
          <p:nvPr>
            <p:ph type="title"/>
          </p:nvPr>
        </p:nvSpPr>
        <p:spPr>
          <a:xfrm>
            <a:off x="457200" y="-152400"/>
            <a:ext cx="8229600" cy="1143000"/>
          </a:xfrm>
        </p:spPr>
        <p:txBody>
          <a:bodyPr rtlCol="0">
            <a:normAutofit/>
          </a:bodyPr>
          <a:lstStyle/>
          <a:p>
            <a:pPr fontAlgn="auto">
              <a:spcAft>
                <a:spcPts val="0"/>
              </a:spcAft>
              <a:defRPr/>
            </a:pPr>
            <a:r>
              <a:rPr lang="en-US" dirty="0" smtClean="0"/>
              <a:t/>
            </a:r>
            <a:br>
              <a:rPr lang="en-US" dirty="0" smtClean="0"/>
            </a:br>
            <a:r>
              <a:rPr lang="en-US" dirty="0" smtClean="0"/>
              <a:t>Results: Baseline Performance</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784984254"/>
              </p:ext>
            </p:extLst>
          </p:nvPr>
        </p:nvGraphicFramePr>
        <p:xfrm>
          <a:off x="285750" y="1371600"/>
          <a:ext cx="8297867" cy="2595880"/>
        </p:xfrm>
        <a:graphic>
          <a:graphicData uri="http://schemas.openxmlformats.org/drawingml/2006/table">
            <a:tbl>
              <a:tblPr firstRow="1" bandRow="1">
                <a:tableStyleId>{5C22544A-7EE6-4342-B048-85BDC9FD1C3A}</a:tableStyleId>
              </a:tblPr>
              <a:tblGrid>
                <a:gridCol w="4044310"/>
                <a:gridCol w="1499455"/>
                <a:gridCol w="1713663"/>
                <a:gridCol w="1040439"/>
              </a:tblGrid>
              <a:tr h="370840">
                <a:tc>
                  <a:txBody>
                    <a:bodyPr/>
                    <a:lstStyle/>
                    <a:p>
                      <a:r>
                        <a:rPr lang="en-US" dirty="0" smtClean="0"/>
                        <a:t>Measure</a:t>
                      </a:r>
                      <a:endParaRPr lang="en-US" dirty="0"/>
                    </a:p>
                  </a:txBody>
                  <a:tcPr/>
                </a:tc>
                <a:tc>
                  <a:txBody>
                    <a:bodyPr/>
                    <a:lstStyle/>
                    <a:p>
                      <a:r>
                        <a:rPr lang="en-US" dirty="0" smtClean="0"/>
                        <a:t>Control (%)</a:t>
                      </a:r>
                      <a:endParaRPr lang="en-US" dirty="0"/>
                    </a:p>
                  </a:txBody>
                  <a:tcPr/>
                </a:tc>
                <a:tc>
                  <a:txBody>
                    <a:bodyPr/>
                    <a:lstStyle/>
                    <a:p>
                      <a:r>
                        <a:rPr lang="en-US" dirty="0" smtClean="0"/>
                        <a:t>Incentive (%)</a:t>
                      </a:r>
                      <a:endParaRPr lang="en-US" dirty="0"/>
                    </a:p>
                  </a:txBody>
                  <a:tcPr/>
                </a:tc>
                <a:tc>
                  <a:txBody>
                    <a:bodyPr/>
                    <a:lstStyle/>
                    <a:p>
                      <a:r>
                        <a:rPr lang="en-US" dirty="0" smtClean="0"/>
                        <a:t>P value</a:t>
                      </a:r>
                      <a:endParaRPr lang="en-US" dirty="0"/>
                    </a:p>
                  </a:txBody>
                  <a:tcPr/>
                </a:tc>
              </a:tr>
              <a:tr h="370840">
                <a:tc>
                  <a:txBody>
                    <a:bodyPr/>
                    <a:lstStyle/>
                    <a:p>
                      <a:r>
                        <a:rPr lang="en-US" b="1" dirty="0" smtClean="0"/>
                        <a:t>Aspirin</a:t>
                      </a:r>
                      <a:r>
                        <a:rPr lang="en-US" b="1" baseline="0" dirty="0" smtClean="0"/>
                        <a:t> therapy, CAD or DM</a:t>
                      </a:r>
                      <a:endParaRPr lang="en-US" b="1" dirty="0"/>
                    </a:p>
                  </a:txBody>
                  <a:tcPr/>
                </a:tc>
                <a:tc>
                  <a:txBody>
                    <a:bodyPr/>
                    <a:lstStyle/>
                    <a:p>
                      <a:pPr algn="ctr"/>
                      <a:r>
                        <a:rPr lang="en-US" dirty="0" smtClean="0"/>
                        <a:t>54.4</a:t>
                      </a:r>
                      <a:endParaRPr lang="en-US" dirty="0"/>
                    </a:p>
                  </a:txBody>
                  <a:tcPr/>
                </a:tc>
                <a:tc>
                  <a:txBody>
                    <a:bodyPr/>
                    <a:lstStyle/>
                    <a:p>
                      <a:pPr algn="ctr"/>
                      <a:r>
                        <a:rPr lang="en-US" dirty="0" smtClean="0"/>
                        <a:t>52.6</a:t>
                      </a:r>
                      <a:endParaRPr lang="en-US" dirty="0"/>
                    </a:p>
                  </a:txBody>
                  <a:tcPr/>
                </a:tc>
                <a:tc>
                  <a:txBody>
                    <a:bodyPr/>
                    <a:lstStyle/>
                    <a:p>
                      <a:pPr algn="ctr"/>
                      <a:endParaRPr lang="en-US" dirty="0"/>
                    </a:p>
                  </a:txBody>
                  <a:tcPr/>
                </a:tc>
              </a:tr>
              <a:tr h="370840">
                <a:tc>
                  <a:txBody>
                    <a:bodyPr/>
                    <a:lstStyle/>
                    <a:p>
                      <a:r>
                        <a:rPr lang="en-US" sz="1800" b="1" baseline="0" dirty="0" smtClean="0"/>
                        <a:t>BP control, no comorbidities</a:t>
                      </a:r>
                      <a:endParaRPr lang="en-US" sz="1800" b="1" dirty="0"/>
                    </a:p>
                  </a:txBody>
                  <a:tcPr/>
                </a:tc>
                <a:tc>
                  <a:txBody>
                    <a:bodyPr/>
                    <a:lstStyle/>
                    <a:p>
                      <a:pPr algn="ctr"/>
                      <a:r>
                        <a:rPr lang="en-US" dirty="0" smtClean="0"/>
                        <a:t>31.8</a:t>
                      </a:r>
                      <a:endParaRPr lang="en-US" dirty="0"/>
                    </a:p>
                  </a:txBody>
                  <a:tcPr/>
                </a:tc>
                <a:tc>
                  <a:txBody>
                    <a:bodyPr/>
                    <a:lstStyle/>
                    <a:p>
                      <a:pPr algn="ctr"/>
                      <a:r>
                        <a:rPr lang="en-US" dirty="0" smtClean="0"/>
                        <a:t>52.1</a:t>
                      </a:r>
                      <a:endParaRPr lang="en-US" dirty="0"/>
                    </a:p>
                  </a:txBody>
                  <a:tcPr/>
                </a:tc>
                <a:tc>
                  <a:txBody>
                    <a:bodyPr/>
                    <a:lstStyle/>
                    <a:p>
                      <a:pPr algn="ctr"/>
                      <a:r>
                        <a:rPr lang="en-US" dirty="0" smtClean="0"/>
                        <a:t>&lt;0.05</a:t>
                      </a:r>
                    </a:p>
                  </a:txBody>
                  <a:tcPr/>
                </a:tc>
              </a:tr>
              <a:tr h="370840">
                <a:tc>
                  <a:txBody>
                    <a:bodyPr/>
                    <a:lstStyle/>
                    <a:p>
                      <a:r>
                        <a:rPr lang="en-US" b="1" dirty="0" smtClean="0"/>
                        <a:t>Blood</a:t>
                      </a:r>
                      <a:r>
                        <a:rPr lang="en-US" b="1" baseline="0" dirty="0" smtClean="0"/>
                        <a:t> pressure control, CAD</a:t>
                      </a:r>
                      <a:endParaRPr lang="en-US" b="1" dirty="0"/>
                    </a:p>
                  </a:txBody>
                  <a:tcPr/>
                </a:tc>
                <a:tc>
                  <a:txBody>
                    <a:bodyPr/>
                    <a:lstStyle/>
                    <a:p>
                      <a:pPr algn="ctr"/>
                      <a:r>
                        <a:rPr lang="en-US" dirty="0" smtClean="0"/>
                        <a:t>46.0</a:t>
                      </a:r>
                      <a:endParaRPr lang="en-US" dirty="0"/>
                    </a:p>
                  </a:txBody>
                  <a:tcPr/>
                </a:tc>
                <a:tc>
                  <a:txBody>
                    <a:bodyPr/>
                    <a:lstStyle/>
                    <a:p>
                      <a:pPr algn="ctr"/>
                      <a:r>
                        <a:rPr lang="en-US" dirty="0" smtClean="0"/>
                        <a:t>68.4</a:t>
                      </a:r>
                      <a:endParaRPr lang="en-US" dirty="0"/>
                    </a:p>
                  </a:txBody>
                  <a:tcPr/>
                </a:tc>
                <a:tc>
                  <a:txBody>
                    <a:bodyPr/>
                    <a:lstStyle/>
                    <a:p>
                      <a:pPr algn="ctr"/>
                      <a:endParaRPr lang="en-US" dirty="0"/>
                    </a:p>
                  </a:txBody>
                  <a:tcPr/>
                </a:tc>
              </a:tr>
              <a:tr h="370840">
                <a:tc>
                  <a:txBody>
                    <a:bodyPr/>
                    <a:lstStyle/>
                    <a:p>
                      <a:r>
                        <a:rPr lang="en-US" b="1" dirty="0" smtClean="0"/>
                        <a:t>BP control, DM</a:t>
                      </a:r>
                      <a:endParaRPr lang="en-US" b="1" dirty="0"/>
                    </a:p>
                  </a:txBody>
                  <a:tcPr/>
                </a:tc>
                <a:tc>
                  <a:txBody>
                    <a:bodyPr/>
                    <a:lstStyle/>
                    <a:p>
                      <a:pPr algn="ctr"/>
                      <a:r>
                        <a:rPr lang="en-US" dirty="0" smtClean="0"/>
                        <a:t>10.4</a:t>
                      </a:r>
                      <a:endParaRPr lang="en-US" dirty="0"/>
                    </a:p>
                  </a:txBody>
                  <a:tcPr/>
                </a:tc>
                <a:tc>
                  <a:txBody>
                    <a:bodyPr/>
                    <a:lstStyle/>
                    <a:p>
                      <a:pPr algn="ctr"/>
                      <a:r>
                        <a:rPr lang="en-US" dirty="0" smtClean="0"/>
                        <a:t>16.8</a:t>
                      </a:r>
                      <a:endParaRPr lang="en-US" dirty="0"/>
                    </a:p>
                  </a:txBody>
                  <a:tcPr/>
                </a:tc>
                <a:tc>
                  <a:txBody>
                    <a:bodyPr/>
                    <a:lstStyle/>
                    <a:p>
                      <a:pPr algn="ctr"/>
                      <a:r>
                        <a:rPr lang="en-US" dirty="0" smtClean="0"/>
                        <a:t>&lt;0.05</a:t>
                      </a:r>
                      <a:endParaRPr lang="en-US" dirty="0"/>
                    </a:p>
                  </a:txBody>
                  <a:tcPr/>
                </a:tc>
              </a:tr>
              <a:tr h="370840">
                <a:tc>
                  <a:txBody>
                    <a:bodyPr/>
                    <a:lstStyle/>
                    <a:p>
                      <a:r>
                        <a:rPr lang="en-US" b="1" dirty="0" smtClean="0"/>
                        <a:t>Cholesterol control,</a:t>
                      </a:r>
                      <a:r>
                        <a:rPr lang="en-US" b="1" baseline="0" dirty="0" smtClean="0"/>
                        <a:t> non-comorbid</a:t>
                      </a:r>
                      <a:endParaRPr lang="en-US" b="1" dirty="0"/>
                    </a:p>
                  </a:txBody>
                  <a:tcPr/>
                </a:tc>
                <a:tc>
                  <a:txBody>
                    <a:bodyPr/>
                    <a:lstStyle/>
                    <a:p>
                      <a:pPr algn="ctr"/>
                      <a:r>
                        <a:rPr lang="en-US" dirty="0" smtClean="0"/>
                        <a:t>89.7</a:t>
                      </a:r>
                      <a:endParaRPr lang="en-US" dirty="0"/>
                    </a:p>
                  </a:txBody>
                  <a:tcPr/>
                </a:tc>
                <a:tc>
                  <a:txBody>
                    <a:bodyPr/>
                    <a:lstStyle/>
                    <a:p>
                      <a:pPr algn="ctr"/>
                      <a:r>
                        <a:rPr lang="en-US" dirty="0" smtClean="0"/>
                        <a:t>88.2</a:t>
                      </a:r>
                    </a:p>
                  </a:txBody>
                  <a:tcPr/>
                </a:tc>
                <a:tc>
                  <a:txBody>
                    <a:bodyPr/>
                    <a:lstStyle/>
                    <a:p>
                      <a:pPr algn="ctr"/>
                      <a:endParaRPr lang="en-US" dirty="0"/>
                    </a:p>
                  </a:txBody>
                  <a:tcPr/>
                </a:tc>
              </a:tr>
              <a:tr h="370840">
                <a:tc>
                  <a:txBody>
                    <a:bodyPr/>
                    <a:lstStyle/>
                    <a:p>
                      <a:r>
                        <a:rPr lang="en-US" b="1" dirty="0" smtClean="0"/>
                        <a:t>Smoking cessation intervention</a:t>
                      </a:r>
                      <a:endParaRPr lang="en-US" b="1" dirty="0"/>
                    </a:p>
                  </a:txBody>
                  <a:tcPr/>
                </a:tc>
                <a:tc>
                  <a:txBody>
                    <a:bodyPr/>
                    <a:lstStyle/>
                    <a:p>
                      <a:pPr algn="ctr"/>
                      <a:r>
                        <a:rPr lang="en-US" dirty="0" smtClean="0"/>
                        <a:t>19.1</a:t>
                      </a:r>
                      <a:endParaRPr lang="en-US" dirty="0"/>
                    </a:p>
                  </a:txBody>
                  <a:tcPr/>
                </a:tc>
                <a:tc>
                  <a:txBody>
                    <a:bodyPr/>
                    <a:lstStyle/>
                    <a:p>
                      <a:pPr algn="ctr"/>
                      <a:r>
                        <a:rPr lang="en-US" dirty="0" smtClean="0"/>
                        <a:t>17.1</a:t>
                      </a:r>
                      <a:endParaRPr lang="en-US" dirty="0"/>
                    </a:p>
                  </a:txBody>
                  <a:tcPr/>
                </a:tc>
                <a:tc>
                  <a:txBody>
                    <a:bodyPr/>
                    <a:lstStyle/>
                    <a:p>
                      <a:pPr algn="ctr"/>
                      <a:endParaRPr lang="en-US" dirty="0"/>
                    </a:p>
                  </a:txBody>
                  <a:tcPr/>
                </a:tc>
              </a:tr>
            </a:tbl>
          </a:graphicData>
        </a:graphic>
      </p:graphicFrame>
      <p:sp>
        <p:nvSpPr>
          <p:cNvPr id="8" name="Rectangle 7"/>
          <p:cNvSpPr/>
          <p:nvPr/>
        </p:nvSpPr>
        <p:spPr>
          <a:xfrm>
            <a:off x="4328774" y="2862930"/>
            <a:ext cx="3227586" cy="352542"/>
          </a:xfrm>
          <a:prstGeom prst="rect">
            <a:avLst/>
          </a:prstGeom>
          <a:noFill/>
          <a:ln w="25400">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latin typeface="Arial"/>
            </a:endParaRPr>
          </a:p>
        </p:txBody>
      </p:sp>
      <p:sp>
        <p:nvSpPr>
          <p:cNvPr id="9" name="TextBox 8"/>
          <p:cNvSpPr txBox="1"/>
          <p:nvPr/>
        </p:nvSpPr>
        <p:spPr>
          <a:xfrm>
            <a:off x="457979" y="6121448"/>
            <a:ext cx="1269855" cy="369332"/>
          </a:xfrm>
          <a:prstGeom prst="rect">
            <a:avLst/>
          </a:prstGeom>
          <a:noFill/>
        </p:spPr>
        <p:txBody>
          <a:bodyPr wrap="square" rtlCol="0">
            <a:spAutoFit/>
          </a:bodyPr>
          <a:lstStyle/>
          <a:p>
            <a:r>
              <a:rPr lang="en-US" dirty="0" smtClean="0">
                <a:solidFill>
                  <a:srgbClr val="005293"/>
                </a:solidFill>
                <a:ea typeface="ＭＳ Ｐゴシック" charset="-128"/>
              </a:rPr>
              <a:t>Year 1</a:t>
            </a:r>
            <a:endParaRPr lang="en-US" dirty="0">
              <a:solidFill>
                <a:srgbClr val="005293"/>
              </a:solidFill>
              <a:ea typeface="ＭＳ Ｐゴシック" charset="-128"/>
            </a:endParaRPr>
          </a:p>
        </p:txBody>
      </p:sp>
    </p:spTree>
    <p:extLst>
      <p:ext uri="{BB962C8B-B14F-4D97-AF65-F5344CB8AC3E}">
        <p14:creationId xmlns:p14="http://schemas.microsoft.com/office/powerpoint/2010/main" val="31709475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71475"/>
            <a:ext cx="1724025" cy="621792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latin typeface="Arial"/>
            </a:endParaRPr>
          </a:p>
        </p:txBody>
      </p:sp>
      <p:sp>
        <p:nvSpPr>
          <p:cNvPr id="2" name="Title 1"/>
          <p:cNvSpPr>
            <a:spLocks noGrp="1"/>
          </p:cNvSpPr>
          <p:nvPr>
            <p:ph type="title"/>
          </p:nvPr>
        </p:nvSpPr>
        <p:spPr>
          <a:xfrm>
            <a:off x="400814" y="496313"/>
            <a:ext cx="8427612" cy="928687"/>
          </a:xfrm>
        </p:spPr>
        <p:txBody>
          <a:bodyPr rtlCol="0">
            <a:normAutofit fontScale="90000"/>
          </a:bodyPr>
          <a:lstStyle/>
          <a:p>
            <a:pPr fontAlgn="auto">
              <a:spcAft>
                <a:spcPts val="0"/>
              </a:spcAft>
              <a:defRPr/>
            </a:pPr>
            <a:r>
              <a:rPr lang="en-US" dirty="0"/>
              <a:t>Performance of Incentive Arm Compared to Control Arm</a:t>
            </a:r>
          </a:p>
        </p:txBody>
      </p:sp>
      <p:graphicFrame>
        <p:nvGraphicFramePr>
          <p:cNvPr id="7" name="Table 6"/>
          <p:cNvGraphicFramePr>
            <a:graphicFrameLocks noGrp="1"/>
          </p:cNvGraphicFramePr>
          <p:nvPr>
            <p:extLst>
              <p:ext uri="{D42A27DB-BD31-4B8C-83A1-F6EECF244321}">
                <p14:modId xmlns:p14="http://schemas.microsoft.com/office/powerpoint/2010/main" val="910907412"/>
              </p:ext>
            </p:extLst>
          </p:nvPr>
        </p:nvGraphicFramePr>
        <p:xfrm>
          <a:off x="285750" y="1539889"/>
          <a:ext cx="8160162" cy="3952240"/>
        </p:xfrm>
        <a:graphic>
          <a:graphicData uri="http://schemas.openxmlformats.org/drawingml/2006/table">
            <a:tbl>
              <a:tblPr firstRow="1" bandRow="1">
                <a:tableStyleId>{5C22544A-7EE6-4342-B048-85BDC9FD1C3A}</a:tableStyleId>
              </a:tblPr>
              <a:tblGrid>
                <a:gridCol w="3388783"/>
                <a:gridCol w="3200400"/>
                <a:gridCol w="1570979"/>
              </a:tblGrid>
              <a:tr h="370840">
                <a:tc>
                  <a:txBody>
                    <a:bodyPr/>
                    <a:lstStyle/>
                    <a:p>
                      <a:r>
                        <a:rPr lang="en-US" dirty="0" smtClean="0"/>
                        <a:t>Measure</a:t>
                      </a:r>
                      <a:endParaRPr lang="en-US" dirty="0"/>
                    </a:p>
                  </a:txBody>
                  <a:tcPr/>
                </a:tc>
                <a:tc>
                  <a:txBody>
                    <a:bodyPr/>
                    <a:lstStyle/>
                    <a:p>
                      <a:r>
                        <a:rPr lang="en-US" baseline="0" dirty="0" smtClean="0"/>
                        <a:t>Absolute difference in performance improvement between groups over study period (%)</a:t>
                      </a:r>
                      <a:endParaRPr lang="en-US" dirty="0"/>
                    </a:p>
                  </a:txBody>
                  <a:tcPr/>
                </a:tc>
                <a:tc>
                  <a:txBody>
                    <a:bodyPr/>
                    <a:lstStyle/>
                    <a:p>
                      <a:r>
                        <a:rPr lang="en-US" dirty="0" smtClean="0"/>
                        <a:t>P-value</a:t>
                      </a:r>
                      <a:endParaRPr lang="en-US" dirty="0"/>
                    </a:p>
                  </a:txBody>
                  <a:tcPr/>
                </a:tc>
              </a:tr>
              <a:tr h="370840">
                <a:tc>
                  <a:txBody>
                    <a:bodyPr/>
                    <a:lstStyle/>
                    <a:p>
                      <a:r>
                        <a:rPr lang="en-US" b="1" dirty="0" smtClean="0"/>
                        <a:t>Aspirin</a:t>
                      </a:r>
                      <a:r>
                        <a:rPr lang="en-US" b="1" baseline="0" dirty="0" smtClean="0"/>
                        <a:t> therapy, CAD or DM</a:t>
                      </a:r>
                      <a:endParaRPr lang="en-US" b="1" dirty="0"/>
                    </a:p>
                  </a:txBody>
                  <a:tcPr/>
                </a:tc>
                <a:tc>
                  <a:txBody>
                    <a:bodyPr/>
                    <a:lstStyle/>
                    <a:p>
                      <a:pPr algn="ctr"/>
                      <a:r>
                        <a:rPr lang="en-US" dirty="0" smtClean="0"/>
                        <a:t>6.0</a:t>
                      </a:r>
                      <a:endParaRPr lang="en-US" dirty="0"/>
                    </a:p>
                  </a:txBody>
                  <a:tcPr/>
                </a:tc>
                <a:tc>
                  <a:txBody>
                    <a:bodyPr/>
                    <a:lstStyle/>
                    <a:p>
                      <a:pPr algn="ctr"/>
                      <a:r>
                        <a:rPr lang="en-US" dirty="0" smtClean="0"/>
                        <a:t>0.001</a:t>
                      </a:r>
                      <a:endParaRPr lang="en-US" dirty="0"/>
                    </a:p>
                  </a:txBody>
                  <a:tcPr/>
                </a:tc>
              </a:tr>
              <a:tr h="370840">
                <a:tc>
                  <a:txBody>
                    <a:bodyPr/>
                    <a:lstStyle/>
                    <a:p>
                      <a:r>
                        <a:rPr lang="en-US" sz="1800" b="1" baseline="0" dirty="0" smtClean="0"/>
                        <a:t>BP control, no comorbidities</a:t>
                      </a:r>
                      <a:endParaRPr lang="en-US" sz="1800" b="1" dirty="0"/>
                    </a:p>
                  </a:txBody>
                  <a:tcPr/>
                </a:tc>
                <a:tc>
                  <a:txBody>
                    <a:bodyPr/>
                    <a:lstStyle/>
                    <a:p>
                      <a:pPr algn="ctr"/>
                      <a:r>
                        <a:rPr lang="en-US" dirty="0" smtClean="0"/>
                        <a:t>5.5</a:t>
                      </a:r>
                      <a:endParaRPr lang="en-US" dirty="0"/>
                    </a:p>
                  </a:txBody>
                  <a:tcPr/>
                </a:tc>
                <a:tc>
                  <a:txBody>
                    <a:bodyPr/>
                    <a:lstStyle/>
                    <a:p>
                      <a:pPr algn="ctr"/>
                      <a:r>
                        <a:rPr lang="en-US" dirty="0" smtClean="0"/>
                        <a:t>0.01</a:t>
                      </a:r>
                      <a:endParaRPr lang="en-US" dirty="0"/>
                    </a:p>
                  </a:txBody>
                  <a:tcPr/>
                </a:tc>
              </a:tr>
              <a:tr h="370840">
                <a:tc>
                  <a:txBody>
                    <a:bodyPr/>
                    <a:lstStyle/>
                    <a:p>
                      <a:r>
                        <a:rPr lang="en-US" b="1" dirty="0" smtClean="0"/>
                        <a:t>Blood</a:t>
                      </a:r>
                      <a:r>
                        <a:rPr lang="en-US" b="1" baseline="0" dirty="0" smtClean="0"/>
                        <a:t> pressure control, CAD</a:t>
                      </a:r>
                      <a:endParaRPr lang="en-US" b="1" dirty="0"/>
                    </a:p>
                  </a:txBody>
                  <a:tcPr/>
                </a:tc>
                <a:tc>
                  <a:txBody>
                    <a:bodyPr/>
                    <a:lstStyle/>
                    <a:p>
                      <a:pPr algn="ctr"/>
                      <a:r>
                        <a:rPr lang="en-US" dirty="0" smtClean="0"/>
                        <a:t>-9.1</a:t>
                      </a:r>
                      <a:endParaRPr lang="en-US" dirty="0"/>
                    </a:p>
                  </a:txBody>
                  <a:tcPr/>
                </a:tc>
                <a:tc>
                  <a:txBody>
                    <a:bodyPr/>
                    <a:lstStyle/>
                    <a:p>
                      <a:pPr algn="ctr"/>
                      <a:r>
                        <a:rPr lang="en-US" dirty="0" smtClean="0"/>
                        <a:t>0.23</a:t>
                      </a:r>
                      <a:endParaRPr lang="en-US" dirty="0"/>
                    </a:p>
                  </a:txBody>
                  <a:tcPr/>
                </a:tc>
              </a:tr>
              <a:tr h="370840">
                <a:tc>
                  <a:txBody>
                    <a:bodyPr/>
                    <a:lstStyle/>
                    <a:p>
                      <a:r>
                        <a:rPr lang="en-US" b="1" dirty="0" smtClean="0"/>
                        <a:t>BP control, DM</a:t>
                      </a:r>
                      <a:endParaRPr lang="en-US" b="1" dirty="0"/>
                    </a:p>
                  </a:txBody>
                  <a:tcPr/>
                </a:tc>
                <a:tc>
                  <a:txBody>
                    <a:bodyPr/>
                    <a:lstStyle/>
                    <a:p>
                      <a:pPr algn="ctr"/>
                      <a:r>
                        <a:rPr lang="en-US" dirty="0" smtClean="0"/>
                        <a:t>7.8</a:t>
                      </a:r>
                      <a:endParaRPr lang="en-US" dirty="0"/>
                    </a:p>
                  </a:txBody>
                  <a:tcPr/>
                </a:tc>
                <a:tc>
                  <a:txBody>
                    <a:bodyPr/>
                    <a:lstStyle/>
                    <a:p>
                      <a:pPr algn="ctr"/>
                      <a:r>
                        <a:rPr lang="en-US" dirty="0" smtClean="0"/>
                        <a:t>0.007</a:t>
                      </a:r>
                      <a:endParaRPr lang="en-US" dirty="0"/>
                    </a:p>
                  </a:txBody>
                  <a:tcPr/>
                </a:tc>
              </a:tr>
              <a:tr h="370840">
                <a:tc>
                  <a:txBody>
                    <a:bodyPr/>
                    <a:lstStyle/>
                    <a:p>
                      <a:r>
                        <a:rPr lang="en-US" b="1" dirty="0" smtClean="0"/>
                        <a:t>Cholesterol control,</a:t>
                      </a:r>
                      <a:r>
                        <a:rPr lang="en-US" b="1" baseline="0" dirty="0" smtClean="0"/>
                        <a:t> non-comorbid</a:t>
                      </a:r>
                      <a:endParaRPr lang="en-US" b="1" dirty="0"/>
                    </a:p>
                  </a:txBody>
                  <a:tcPr/>
                </a:tc>
                <a:tc>
                  <a:txBody>
                    <a:bodyPr/>
                    <a:lstStyle/>
                    <a:p>
                      <a:pPr algn="ctr"/>
                      <a:r>
                        <a:rPr lang="en-US" dirty="0" smtClean="0"/>
                        <a:t>-1.2</a:t>
                      </a:r>
                      <a:endParaRPr lang="en-US" dirty="0"/>
                    </a:p>
                  </a:txBody>
                  <a:tcPr/>
                </a:tc>
                <a:tc>
                  <a:txBody>
                    <a:bodyPr/>
                    <a:lstStyle/>
                    <a:p>
                      <a:pPr algn="ctr"/>
                      <a:r>
                        <a:rPr lang="en-US" dirty="0" smtClean="0"/>
                        <a:t>0.22</a:t>
                      </a:r>
                      <a:endParaRPr lang="en-US" dirty="0"/>
                    </a:p>
                  </a:txBody>
                  <a:tcPr/>
                </a:tc>
              </a:tr>
              <a:tr h="370840">
                <a:tc>
                  <a:txBody>
                    <a:bodyPr/>
                    <a:lstStyle/>
                    <a:p>
                      <a:r>
                        <a:rPr lang="en-US" b="1" dirty="0" smtClean="0"/>
                        <a:t>Smoking cessation intervention</a:t>
                      </a:r>
                      <a:endParaRPr lang="en-US" b="1" dirty="0"/>
                    </a:p>
                  </a:txBody>
                  <a:tcPr/>
                </a:tc>
                <a:tc>
                  <a:txBody>
                    <a:bodyPr/>
                    <a:lstStyle/>
                    <a:p>
                      <a:pPr algn="ctr"/>
                      <a:r>
                        <a:rPr lang="en-US" dirty="0" smtClean="0"/>
                        <a:t>4.7</a:t>
                      </a:r>
                      <a:endParaRPr lang="en-US" dirty="0"/>
                    </a:p>
                  </a:txBody>
                  <a:tcPr/>
                </a:tc>
                <a:tc>
                  <a:txBody>
                    <a:bodyPr/>
                    <a:lstStyle/>
                    <a:p>
                      <a:pPr algn="ctr"/>
                      <a:r>
                        <a:rPr lang="en-US" dirty="0" smtClean="0"/>
                        <a:t>0.02</a:t>
                      </a:r>
                      <a:endParaRPr lang="en-US" dirty="0"/>
                    </a:p>
                  </a:txBody>
                  <a:tcPr/>
                </a:tc>
              </a:tr>
            </a:tbl>
          </a:graphicData>
        </a:graphic>
      </p:graphicFrame>
      <p:sp>
        <p:nvSpPr>
          <p:cNvPr id="4" name="Rectangle 3"/>
          <p:cNvSpPr/>
          <p:nvPr/>
        </p:nvSpPr>
        <p:spPr>
          <a:xfrm>
            <a:off x="3932245" y="2718848"/>
            <a:ext cx="4513667" cy="734376"/>
          </a:xfrm>
          <a:prstGeom prst="rect">
            <a:avLst/>
          </a:prstGeom>
          <a:noFill/>
          <a:ln w="25400">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latin typeface="Arial"/>
            </a:endParaRPr>
          </a:p>
        </p:txBody>
      </p:sp>
      <p:sp>
        <p:nvSpPr>
          <p:cNvPr id="9" name="Rectangle 8"/>
          <p:cNvSpPr/>
          <p:nvPr/>
        </p:nvSpPr>
        <p:spPr>
          <a:xfrm>
            <a:off x="3946936" y="3818152"/>
            <a:ext cx="4513667" cy="429012"/>
          </a:xfrm>
          <a:prstGeom prst="rect">
            <a:avLst/>
          </a:prstGeom>
          <a:noFill/>
          <a:ln w="25400">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latin typeface="Arial"/>
            </a:endParaRPr>
          </a:p>
        </p:txBody>
      </p:sp>
      <p:sp>
        <p:nvSpPr>
          <p:cNvPr id="10" name="Rectangle 9"/>
          <p:cNvSpPr/>
          <p:nvPr/>
        </p:nvSpPr>
        <p:spPr>
          <a:xfrm>
            <a:off x="3961627" y="4842595"/>
            <a:ext cx="4513667" cy="399036"/>
          </a:xfrm>
          <a:prstGeom prst="rect">
            <a:avLst/>
          </a:prstGeom>
          <a:noFill/>
          <a:ln w="25400">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latin typeface="Arial"/>
            </a:endParaRPr>
          </a:p>
        </p:txBody>
      </p:sp>
      <p:sp>
        <p:nvSpPr>
          <p:cNvPr id="8" name="TextBox 7"/>
          <p:cNvSpPr txBox="1"/>
          <p:nvPr/>
        </p:nvSpPr>
        <p:spPr>
          <a:xfrm>
            <a:off x="457979" y="6121448"/>
            <a:ext cx="1269855" cy="369332"/>
          </a:xfrm>
          <a:prstGeom prst="rect">
            <a:avLst/>
          </a:prstGeom>
          <a:noFill/>
        </p:spPr>
        <p:txBody>
          <a:bodyPr wrap="square" rtlCol="0">
            <a:spAutoFit/>
          </a:bodyPr>
          <a:lstStyle/>
          <a:p>
            <a:r>
              <a:rPr lang="en-US" dirty="0" smtClean="0">
                <a:solidFill>
                  <a:srgbClr val="005293"/>
                </a:solidFill>
                <a:ea typeface="ＭＳ Ｐゴシック" charset="-128"/>
              </a:rPr>
              <a:t>Year 1</a:t>
            </a:r>
            <a:endParaRPr lang="en-US" dirty="0">
              <a:solidFill>
                <a:srgbClr val="005293"/>
              </a:solidFill>
              <a:ea typeface="ＭＳ Ｐゴシック" charset="-128"/>
            </a:endParaRPr>
          </a:p>
        </p:txBody>
      </p:sp>
    </p:spTree>
    <p:extLst>
      <p:ext uri="{BB962C8B-B14F-4D97-AF65-F5344CB8AC3E}">
        <p14:creationId xmlns:p14="http://schemas.microsoft.com/office/powerpoint/2010/main" val="67393588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11877" y="3768003"/>
            <a:ext cx="7061190" cy="1200329"/>
          </a:xfrm>
          <a:prstGeom prst="rect">
            <a:avLst/>
          </a:prstGeom>
        </p:spPr>
        <p:txBody>
          <a:bodyPr wrap="square">
            <a:spAutoFit/>
          </a:bodyPr>
          <a:lstStyle/>
          <a:p>
            <a:r>
              <a:rPr lang="en-US" dirty="0"/>
              <a:t>Begum, R, Smith Ryan, M, </a:t>
            </a:r>
            <a:r>
              <a:rPr lang="en-US" dirty="0" err="1"/>
              <a:t>Winther</a:t>
            </a:r>
            <a:r>
              <a:rPr lang="en-US" dirty="0"/>
              <a:t>, CH, Wang, JJ, </a:t>
            </a:r>
            <a:r>
              <a:rPr lang="en-US" dirty="0" err="1"/>
              <a:t>Bardach</a:t>
            </a:r>
            <a:r>
              <a:rPr lang="en-US" dirty="0"/>
              <a:t>, NS, Parsons, AH, Shih, SC, Dudley, RA.  Small Practices’ Experience with EHR, Quality Measurement, and Incentives. </a:t>
            </a:r>
            <a:r>
              <a:rPr lang="en-US" i="1" dirty="0"/>
              <a:t>American Journal of Managed Care</a:t>
            </a:r>
            <a:r>
              <a:rPr lang="en-US" dirty="0"/>
              <a:t>, 2013 Nov;19(10 Spec No):eSP12-8 </a:t>
            </a:r>
          </a:p>
        </p:txBody>
      </p:sp>
      <p:pic>
        <p:nvPicPr>
          <p:cNvPr id="6" name="Picture 2" descr="http://www.robinhood.org/media/app/logo.gif">
            <a:hlinkClick r:id="rId3"/>
          </p:cNvPr>
          <p:cNvPicPr>
            <a:picLocks noChangeAspect="1" noChangeArrowheads="1"/>
          </p:cNvPicPr>
          <p:nvPr/>
        </p:nvPicPr>
        <p:blipFill>
          <a:blip r:embed="rId4" cstate="print"/>
          <a:srcRect/>
          <a:stretch>
            <a:fillRect/>
          </a:stretch>
        </p:blipFill>
        <p:spPr bwMode="auto">
          <a:xfrm>
            <a:off x="3500282" y="5899964"/>
            <a:ext cx="2269186" cy="653267"/>
          </a:xfrm>
          <a:prstGeom prst="rect">
            <a:avLst/>
          </a:prstGeom>
          <a:noFill/>
          <a:ln w="9525">
            <a:noFill/>
            <a:miter lim="800000"/>
            <a:headEnd/>
            <a:tailEnd/>
          </a:ln>
        </p:spPr>
      </p:pic>
      <p:grpSp>
        <p:nvGrpSpPr>
          <p:cNvPr id="7" name="Group 6"/>
          <p:cNvGrpSpPr/>
          <p:nvPr/>
        </p:nvGrpSpPr>
        <p:grpSpPr>
          <a:xfrm>
            <a:off x="6083857" y="5717816"/>
            <a:ext cx="3060143" cy="903122"/>
            <a:chOff x="0" y="5954878"/>
            <a:chExt cx="3060143" cy="903122"/>
          </a:xfrm>
        </p:grpSpPr>
        <p:pic>
          <p:nvPicPr>
            <p:cNvPr id="8" name="Picture 7"/>
            <p:cNvPicPr>
              <a:picLocks noChangeAspect="1"/>
            </p:cNvPicPr>
            <p:nvPr/>
          </p:nvPicPr>
          <p:blipFill rotWithShape="1">
            <a:blip r:embed="rId5"/>
            <a:srcRect t="-12876" r="71719" b="1"/>
            <a:stretch/>
          </p:blipFill>
          <p:spPr>
            <a:xfrm>
              <a:off x="0" y="5954878"/>
              <a:ext cx="2040096" cy="903122"/>
            </a:xfrm>
            <a:prstGeom prst="rect">
              <a:avLst/>
            </a:prstGeom>
            <a:solidFill>
              <a:schemeClr val="bg1"/>
            </a:solidFill>
          </p:spPr>
        </p:pic>
        <p:sp>
          <p:nvSpPr>
            <p:cNvPr id="9" name="Rectangle 8"/>
            <p:cNvSpPr/>
            <p:nvPr/>
          </p:nvSpPr>
          <p:spPr>
            <a:xfrm>
              <a:off x="1956826" y="5954878"/>
              <a:ext cx="1103317" cy="9031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latin typeface="Arial"/>
              </a:endParaRPr>
            </a:p>
          </p:txBody>
        </p:sp>
      </p:grpSp>
      <p:pic>
        <p:nvPicPr>
          <p:cNvPr id="10" name="Picture 20" descr="PCIP"/>
          <p:cNvPicPr>
            <a:picLocks noChangeAspect="1" noChangeArrowheads="1"/>
          </p:cNvPicPr>
          <p:nvPr/>
        </p:nvPicPr>
        <p:blipFill>
          <a:blip r:embed="rId6" cstate="print"/>
          <a:srcRect/>
          <a:stretch>
            <a:fillRect/>
          </a:stretch>
        </p:blipFill>
        <p:spPr bwMode="auto">
          <a:xfrm>
            <a:off x="0" y="5967671"/>
            <a:ext cx="3146552" cy="653267"/>
          </a:xfrm>
          <a:prstGeom prst="rect">
            <a:avLst/>
          </a:prstGeom>
          <a:noFill/>
          <a:ln w="9525">
            <a:noFill/>
            <a:miter lim="800000"/>
            <a:headEnd/>
            <a:tailEnd/>
          </a:ln>
        </p:spPr>
      </p:pic>
      <p:sp>
        <p:nvSpPr>
          <p:cNvPr id="4" name="Rectangle 3"/>
          <p:cNvSpPr/>
          <p:nvPr/>
        </p:nvSpPr>
        <p:spPr>
          <a:xfrm>
            <a:off x="2285999" y="901509"/>
            <a:ext cx="6282267" cy="1569660"/>
          </a:xfrm>
          <a:prstGeom prst="rect">
            <a:avLst/>
          </a:prstGeom>
        </p:spPr>
        <p:txBody>
          <a:bodyPr wrap="square">
            <a:spAutoFit/>
          </a:bodyPr>
          <a:lstStyle/>
          <a:p>
            <a:r>
              <a:rPr lang="en-US" sz="3200" b="1" dirty="0" smtClean="0"/>
              <a:t>Providers Attitudes about the Quality Measures and the P4P Program</a:t>
            </a:r>
            <a:endParaRPr lang="en-US" sz="3200" b="1" dirty="0"/>
          </a:p>
        </p:txBody>
      </p:sp>
    </p:spTree>
    <p:extLst>
      <p:ext uri="{BB962C8B-B14F-4D97-AF65-F5344CB8AC3E}">
        <p14:creationId xmlns:p14="http://schemas.microsoft.com/office/powerpoint/2010/main" val="219898135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Clinician Experiences and Attitudes towards QI</a:t>
            </a:r>
            <a:endParaRPr lang="en-US" dirty="0"/>
          </a:p>
        </p:txBody>
      </p:sp>
      <p:sp>
        <p:nvSpPr>
          <p:cNvPr id="3" name="Slide Number Placeholder 2"/>
          <p:cNvSpPr>
            <a:spLocks noGrp="1"/>
          </p:cNvSpPr>
          <p:nvPr>
            <p:ph type="sldNum" sz="quarter" idx="10"/>
          </p:nvPr>
        </p:nvSpPr>
        <p:spPr/>
        <p:txBody>
          <a:bodyPr/>
          <a:lstStyle/>
          <a:p>
            <a:pPr>
              <a:defRPr/>
            </a:pPr>
            <a:fld id="{8C551818-60CB-4DBD-B467-B405F854C2D2}" type="slidenum">
              <a:rPr lang="en-US" smtClean="0">
                <a:solidFill>
                  <a:srgbClr val="FFFFFF"/>
                </a:solidFill>
              </a:rPr>
              <a:pPr>
                <a:defRPr/>
              </a:pPr>
              <a:t>16</a:t>
            </a:fld>
            <a:endParaRPr lang="en-US">
              <a:solidFill>
                <a:srgbClr val="0D6072"/>
              </a:solidFill>
            </a:endParaRPr>
          </a:p>
        </p:txBody>
      </p:sp>
      <p:sp>
        <p:nvSpPr>
          <p:cNvPr id="8" name="Content Placeholder 7"/>
          <p:cNvSpPr>
            <a:spLocks noGrp="1"/>
          </p:cNvSpPr>
          <p:nvPr>
            <p:ph idx="1"/>
          </p:nvPr>
        </p:nvSpPr>
        <p:spPr/>
        <p:txBody>
          <a:bodyPr/>
          <a:lstStyle/>
          <a:p>
            <a:r>
              <a:rPr lang="en-US" dirty="0"/>
              <a:t>N=104 (74% response rate)</a:t>
            </a:r>
          </a:p>
          <a:p>
            <a:r>
              <a:rPr lang="en-US" dirty="0" smtClean="0"/>
              <a:t>Had a visit with QI staff </a:t>
            </a:r>
            <a:r>
              <a:rPr lang="en-US" b="0" dirty="0" smtClean="0"/>
              <a:t>(p=0.01)</a:t>
            </a:r>
          </a:p>
          <a:p>
            <a:pPr lvl="1"/>
            <a:r>
              <a:rPr lang="en-US" dirty="0" smtClean="0"/>
              <a:t>Incentive 67.9%</a:t>
            </a:r>
          </a:p>
          <a:p>
            <a:pPr lvl="1"/>
            <a:r>
              <a:rPr lang="en-US" dirty="0" smtClean="0"/>
              <a:t>Control 42.9%</a:t>
            </a:r>
          </a:p>
          <a:p>
            <a:r>
              <a:rPr lang="en-US" dirty="0" smtClean="0"/>
              <a:t>Future intention to generate QI reports </a:t>
            </a:r>
            <a:r>
              <a:rPr lang="en-US" b="0" dirty="0" smtClean="0"/>
              <a:t>(p=0.09)</a:t>
            </a:r>
          </a:p>
          <a:p>
            <a:pPr lvl="1"/>
            <a:r>
              <a:rPr lang="en-US" dirty="0" smtClean="0"/>
              <a:t>Incentive 86.5%</a:t>
            </a:r>
          </a:p>
          <a:p>
            <a:pPr lvl="1"/>
            <a:r>
              <a:rPr lang="en-US" dirty="0" smtClean="0"/>
              <a:t>C</a:t>
            </a:r>
            <a:r>
              <a:rPr lang="en-US" b="0" dirty="0" smtClean="0"/>
              <a:t>ontrol 71.7%</a:t>
            </a:r>
          </a:p>
          <a:p>
            <a:r>
              <a:rPr lang="en-US" dirty="0" smtClean="0"/>
              <a:t>Future intention to track clinic progress on </a:t>
            </a:r>
            <a:r>
              <a:rPr lang="en-US" dirty="0"/>
              <a:t>ABCS </a:t>
            </a:r>
            <a:r>
              <a:rPr lang="en-US" b="0" dirty="0" smtClean="0"/>
              <a:t>(p=0.07)</a:t>
            </a:r>
          </a:p>
          <a:p>
            <a:pPr lvl="1"/>
            <a:r>
              <a:rPr lang="en-US" dirty="0" smtClean="0"/>
              <a:t>Incentive 90.6%</a:t>
            </a:r>
          </a:p>
          <a:p>
            <a:pPr lvl="1"/>
            <a:r>
              <a:rPr lang="en-US" b="0" dirty="0" smtClean="0"/>
              <a:t>Control 78.3%</a:t>
            </a:r>
            <a:endParaRPr lang="en-US" b="0" dirty="0"/>
          </a:p>
        </p:txBody>
      </p:sp>
    </p:spTree>
    <p:extLst>
      <p:ext uri="{BB962C8B-B14F-4D97-AF65-F5344CB8AC3E}">
        <p14:creationId xmlns:p14="http://schemas.microsoft.com/office/powerpoint/2010/main" val="860241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660806-CEF5-4ED5-9C40-CACBFB1D265A}" type="slidenum">
              <a:rPr lang="en-US" smtClean="0"/>
              <a:pPr>
                <a:defRPr/>
              </a:pPr>
              <a:t>17</a:t>
            </a:fld>
            <a:endParaRPr lang="en-US">
              <a:solidFill>
                <a:srgbClr val="0D6072"/>
              </a:solidFill>
            </a:endParaRPr>
          </a:p>
        </p:txBody>
      </p:sp>
      <p:sp>
        <p:nvSpPr>
          <p:cNvPr id="8" name="Rectangle 7"/>
          <p:cNvSpPr/>
          <p:nvPr/>
        </p:nvSpPr>
        <p:spPr>
          <a:xfrm>
            <a:off x="0" y="5743582"/>
            <a:ext cx="8985242" cy="83482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latin typeface="Arial"/>
            </a:endParaRPr>
          </a:p>
        </p:txBody>
      </p:sp>
      <p:grpSp>
        <p:nvGrpSpPr>
          <p:cNvPr id="10" name="Group 9"/>
          <p:cNvGrpSpPr/>
          <p:nvPr/>
        </p:nvGrpSpPr>
        <p:grpSpPr>
          <a:xfrm>
            <a:off x="0" y="379157"/>
            <a:ext cx="9004198" cy="6068286"/>
            <a:chOff x="0" y="379157"/>
            <a:chExt cx="9004198" cy="6068286"/>
          </a:xfrm>
        </p:grpSpPr>
        <p:grpSp>
          <p:nvGrpSpPr>
            <p:cNvPr id="7" name="Group 6"/>
            <p:cNvGrpSpPr/>
            <p:nvPr/>
          </p:nvGrpSpPr>
          <p:grpSpPr>
            <a:xfrm>
              <a:off x="0" y="379157"/>
              <a:ext cx="9004198" cy="5384028"/>
              <a:chOff x="379124" y="1131081"/>
              <a:chExt cx="8764876" cy="3766432"/>
            </a:xfrm>
          </p:grpSpPr>
          <p:pic>
            <p:nvPicPr>
              <p:cNvPr id="5" name="Picture 4" descr="Screen Shot 2015-02-10 at 10.41.47 AM.png"/>
              <p:cNvPicPr>
                <a:picLocks noChangeAspect="1"/>
              </p:cNvPicPr>
              <p:nvPr/>
            </p:nvPicPr>
            <p:blipFill rotWithShape="1">
              <a:blip r:embed="rId3">
                <a:extLst>
                  <a:ext uri="{28A0092B-C50C-407E-A947-70E740481C1C}">
                    <a14:useLocalDpi xmlns:a14="http://schemas.microsoft.com/office/drawing/2010/main" val="0"/>
                  </a:ext>
                </a:extLst>
              </a:blip>
              <a:srcRect l="4146"/>
              <a:stretch/>
            </p:blipFill>
            <p:spPr>
              <a:xfrm>
                <a:off x="379124" y="1131081"/>
                <a:ext cx="8764876" cy="3766432"/>
              </a:xfrm>
              <a:prstGeom prst="rect">
                <a:avLst/>
              </a:prstGeom>
            </p:spPr>
          </p:pic>
          <p:sp>
            <p:nvSpPr>
              <p:cNvPr id="6" name="Rectangle 5"/>
              <p:cNvSpPr/>
              <p:nvPr/>
            </p:nvSpPr>
            <p:spPr>
              <a:xfrm>
                <a:off x="2445351" y="4511967"/>
                <a:ext cx="2123095" cy="32228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latin typeface="Arial"/>
                </a:endParaRPr>
              </a:p>
            </p:txBody>
          </p:sp>
        </p:grpSp>
        <p:pic>
          <p:nvPicPr>
            <p:cNvPr id="9" name="Picture 8" descr="Screen Shot 2015-02-10 at 10.52.58 A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59928" y="5723493"/>
              <a:ext cx="4623121" cy="723950"/>
            </a:xfrm>
            <a:prstGeom prst="rect">
              <a:avLst/>
            </a:prstGeom>
          </p:spPr>
        </p:pic>
      </p:grpSp>
      <p:cxnSp>
        <p:nvCxnSpPr>
          <p:cNvPr id="13" name="Straight Connector 12"/>
          <p:cNvCxnSpPr/>
          <p:nvPr/>
        </p:nvCxnSpPr>
        <p:spPr>
          <a:xfrm>
            <a:off x="791057" y="2790048"/>
            <a:ext cx="3372403" cy="0"/>
          </a:xfrm>
          <a:prstGeom prst="line">
            <a:avLst/>
          </a:prstGeom>
          <a:ln w="76200"/>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flipV="1">
            <a:off x="194034" y="4768067"/>
            <a:ext cx="3948609" cy="6652"/>
          </a:xfrm>
          <a:prstGeom prst="line">
            <a:avLst/>
          </a:prstGeom>
          <a:ln w="76200"/>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595196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660806-CEF5-4ED5-9C40-CACBFB1D265A}" type="slidenum">
              <a:rPr lang="en-US" smtClean="0"/>
              <a:pPr>
                <a:defRPr/>
              </a:pPr>
              <a:t>18</a:t>
            </a:fld>
            <a:endParaRPr lang="en-US">
              <a:solidFill>
                <a:srgbClr val="0D6072"/>
              </a:solidFill>
            </a:endParaRPr>
          </a:p>
        </p:txBody>
      </p:sp>
      <p:sp>
        <p:nvSpPr>
          <p:cNvPr id="8" name="Rectangle 7"/>
          <p:cNvSpPr/>
          <p:nvPr/>
        </p:nvSpPr>
        <p:spPr>
          <a:xfrm>
            <a:off x="0" y="4929040"/>
            <a:ext cx="9004198" cy="164936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latin typeface="Arial"/>
            </a:endParaRPr>
          </a:p>
        </p:txBody>
      </p:sp>
      <p:grpSp>
        <p:nvGrpSpPr>
          <p:cNvPr id="11" name="Group 10"/>
          <p:cNvGrpSpPr/>
          <p:nvPr/>
        </p:nvGrpSpPr>
        <p:grpSpPr>
          <a:xfrm>
            <a:off x="0" y="947897"/>
            <a:ext cx="9050560" cy="4606755"/>
            <a:chOff x="0" y="360199"/>
            <a:chExt cx="9050560" cy="4606755"/>
          </a:xfrm>
        </p:grpSpPr>
        <p:pic>
          <p:nvPicPr>
            <p:cNvPr id="9" name="Picture 8" descr="Screen Shot 2015-02-10 at 10.49.09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60199"/>
              <a:ext cx="9050560" cy="4606755"/>
            </a:xfrm>
            <a:prstGeom prst="rect">
              <a:avLst/>
            </a:prstGeom>
          </p:spPr>
        </p:pic>
        <p:sp>
          <p:nvSpPr>
            <p:cNvPr id="10" name="Rectangle 9"/>
            <p:cNvSpPr/>
            <p:nvPr/>
          </p:nvSpPr>
          <p:spPr>
            <a:xfrm>
              <a:off x="6861697" y="377806"/>
              <a:ext cx="2181065" cy="46069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latin typeface="Arial"/>
              </a:endParaRPr>
            </a:p>
          </p:txBody>
        </p:sp>
      </p:grpSp>
      <p:pic>
        <p:nvPicPr>
          <p:cNvPr id="12" name="Picture 11" descr="Screen Shot 2015-02-10 at 10.51.26 A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51098" y="4737225"/>
            <a:ext cx="1625713" cy="914463"/>
          </a:xfrm>
          <a:prstGeom prst="rect">
            <a:avLst/>
          </a:prstGeom>
        </p:spPr>
      </p:pic>
      <p:sp>
        <p:nvSpPr>
          <p:cNvPr id="13" name="Rectangle 12"/>
          <p:cNvSpPr/>
          <p:nvPr/>
        </p:nvSpPr>
        <p:spPr>
          <a:xfrm>
            <a:off x="0" y="322283"/>
            <a:ext cx="9004198" cy="72039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latin typeface="Arial"/>
            </a:endParaRPr>
          </a:p>
        </p:txBody>
      </p:sp>
      <p:cxnSp>
        <p:nvCxnSpPr>
          <p:cNvPr id="17" name="Straight Connector 16"/>
          <p:cNvCxnSpPr/>
          <p:nvPr/>
        </p:nvCxnSpPr>
        <p:spPr>
          <a:xfrm flipV="1">
            <a:off x="277304" y="3935217"/>
            <a:ext cx="3615532" cy="6652"/>
          </a:xfrm>
          <a:prstGeom prst="line">
            <a:avLst/>
          </a:prstGeom>
          <a:ln w="76200"/>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465015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125570" y="5770244"/>
            <a:ext cx="2707950" cy="746957"/>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latin typeface="Arial"/>
            </a:endParaRPr>
          </a:p>
        </p:txBody>
      </p:sp>
      <p:sp>
        <p:nvSpPr>
          <p:cNvPr id="2" name="Title 1"/>
          <p:cNvSpPr>
            <a:spLocks noGrp="1"/>
          </p:cNvSpPr>
          <p:nvPr>
            <p:ph type="title"/>
          </p:nvPr>
        </p:nvSpPr>
        <p:spPr/>
        <p:txBody>
          <a:bodyPr/>
          <a:lstStyle/>
          <a:p>
            <a:r>
              <a:rPr lang="en-US" dirty="0" smtClean="0"/>
              <a:t>Future of P4P</a:t>
            </a:r>
            <a:endParaRPr lang="en-US" dirty="0"/>
          </a:p>
        </p:txBody>
      </p:sp>
      <p:sp>
        <p:nvSpPr>
          <p:cNvPr id="3" name="Content Placeholder 2"/>
          <p:cNvSpPr>
            <a:spLocks noGrp="1"/>
          </p:cNvSpPr>
          <p:nvPr>
            <p:ph idx="1"/>
          </p:nvPr>
        </p:nvSpPr>
        <p:spPr>
          <a:xfrm>
            <a:off x="1749425" y="1356698"/>
            <a:ext cx="6937375" cy="4775200"/>
          </a:xfrm>
        </p:spPr>
        <p:txBody>
          <a:bodyPr/>
          <a:lstStyle/>
          <a:p>
            <a:r>
              <a:rPr lang="en-US" dirty="0" smtClean="0"/>
              <a:t>Pay more for what’s harder</a:t>
            </a:r>
          </a:p>
          <a:p>
            <a:r>
              <a:rPr lang="en-US" dirty="0" smtClean="0"/>
              <a:t>Pay for each patient (not %s or tournaments)</a:t>
            </a:r>
          </a:p>
          <a:p>
            <a:r>
              <a:rPr lang="en-US" dirty="0"/>
              <a:t>Avoid topped out measures</a:t>
            </a:r>
          </a:p>
          <a:p>
            <a:pPr marL="0" indent="0">
              <a:buNone/>
            </a:pPr>
            <a:endParaRPr lang="en-US" dirty="0" smtClean="0"/>
          </a:p>
          <a:p>
            <a:r>
              <a:rPr lang="en-US" dirty="0" smtClean="0"/>
              <a:t>P4P probably more acceptable when introduced in a context where support for improvement is also available </a:t>
            </a:r>
          </a:p>
          <a:p>
            <a:endParaRPr lang="en-US" dirty="0" smtClean="0"/>
          </a:p>
          <a:p>
            <a:r>
              <a:rPr lang="en-US" dirty="0" smtClean="0"/>
              <a:t>Advice to clinics: invest in using QI tools—decision support, registries</a:t>
            </a:r>
          </a:p>
        </p:txBody>
      </p:sp>
      <p:sp>
        <p:nvSpPr>
          <p:cNvPr id="4" name="Slide Number Placeholder 3"/>
          <p:cNvSpPr>
            <a:spLocks noGrp="1"/>
          </p:cNvSpPr>
          <p:nvPr>
            <p:ph type="sldNum" sz="quarter" idx="10"/>
          </p:nvPr>
        </p:nvSpPr>
        <p:spPr/>
        <p:txBody>
          <a:bodyPr/>
          <a:lstStyle/>
          <a:p>
            <a:pPr>
              <a:defRPr/>
            </a:pPr>
            <a:fld id="{21153F5F-2D0F-4FED-B343-FFA61DB3AD53}" type="slidenum">
              <a:rPr lang="en-US" smtClean="0">
                <a:solidFill>
                  <a:srgbClr val="FFFFFF"/>
                </a:solidFill>
              </a:rPr>
              <a:pPr>
                <a:defRPr/>
              </a:pPr>
              <a:t>19</a:t>
            </a:fld>
            <a:endParaRPr lang="en-US">
              <a:solidFill>
                <a:srgbClr val="0D6072"/>
              </a:solidFill>
            </a:endParaRPr>
          </a:p>
        </p:txBody>
      </p:sp>
    </p:spTree>
    <p:extLst>
      <p:ext uri="{BB962C8B-B14F-4D97-AF65-F5344CB8AC3E}">
        <p14:creationId xmlns:p14="http://schemas.microsoft.com/office/powerpoint/2010/main" val="2341826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z="3600" dirty="0" smtClean="0">
                <a:solidFill>
                  <a:srgbClr val="FFFF00"/>
                </a:solidFill>
              </a:rPr>
              <a:t>Outline</a:t>
            </a:r>
            <a:endParaRPr lang="en-US" sz="2800" dirty="0">
              <a:solidFill>
                <a:srgbClr val="FFFF00"/>
              </a:solidFill>
            </a:endParaRPr>
          </a:p>
        </p:txBody>
      </p:sp>
      <p:sp>
        <p:nvSpPr>
          <p:cNvPr id="4099" name="Rectangle 3"/>
          <p:cNvSpPr>
            <a:spLocks noGrp="1" noChangeArrowheads="1"/>
          </p:cNvSpPr>
          <p:nvPr>
            <p:ph type="body" idx="1"/>
          </p:nvPr>
        </p:nvSpPr>
        <p:spPr/>
        <p:txBody>
          <a:bodyPr/>
          <a:lstStyle/>
          <a:p>
            <a:pPr>
              <a:lnSpc>
                <a:spcPct val="90000"/>
              </a:lnSpc>
            </a:pPr>
            <a:r>
              <a:rPr lang="en-US" sz="2800" dirty="0" smtClean="0">
                <a:solidFill>
                  <a:srgbClr val="FFFF00"/>
                </a:solidFill>
              </a:rPr>
              <a:t>Pay-for-performance: Not knocking our socks off</a:t>
            </a:r>
          </a:p>
          <a:p>
            <a:pPr>
              <a:lnSpc>
                <a:spcPct val="90000"/>
              </a:lnSpc>
            </a:pPr>
            <a:r>
              <a:rPr lang="en-US" sz="2800" dirty="0" smtClean="0">
                <a:solidFill>
                  <a:srgbClr val="FFFF00"/>
                </a:solidFill>
              </a:rPr>
              <a:t>But it works </a:t>
            </a:r>
          </a:p>
          <a:p>
            <a:pPr>
              <a:lnSpc>
                <a:spcPct val="90000"/>
              </a:lnSpc>
            </a:pPr>
            <a:r>
              <a:rPr lang="en-US" sz="2800" dirty="0" smtClean="0">
                <a:solidFill>
                  <a:srgbClr val="FFFF00"/>
                </a:solidFill>
              </a:rPr>
              <a:t>Next generation ideas</a:t>
            </a:r>
          </a:p>
          <a:p>
            <a:pPr>
              <a:lnSpc>
                <a:spcPct val="90000"/>
              </a:lnSpc>
            </a:pPr>
            <a:r>
              <a:rPr lang="en-US" sz="2800" dirty="0" smtClean="0">
                <a:solidFill>
                  <a:srgbClr val="FFFF00"/>
                </a:solidFill>
              </a:rPr>
              <a:t>Linking PFP to other novel payment approaches</a:t>
            </a:r>
          </a:p>
          <a:p>
            <a:pPr>
              <a:lnSpc>
                <a:spcPct val="90000"/>
              </a:lnSpc>
            </a:pPr>
            <a:endParaRPr lang="en-US" sz="2800" dirty="0">
              <a:solidFill>
                <a:srgbClr val="FFFF00"/>
              </a:solidFill>
            </a:endParaRPr>
          </a:p>
        </p:txBody>
      </p:sp>
    </p:spTree>
    <p:extLst>
      <p:ext uri="{BB962C8B-B14F-4D97-AF65-F5344CB8AC3E}">
        <p14:creationId xmlns:p14="http://schemas.microsoft.com/office/powerpoint/2010/main" val="29255611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118543"/>
            <a:ext cx="7772400" cy="1143000"/>
          </a:xfrm>
        </p:spPr>
        <p:txBody>
          <a:bodyPr/>
          <a:lstStyle/>
          <a:p>
            <a:r>
              <a:rPr lang="en-US" sz="3600" dirty="0" smtClean="0">
                <a:solidFill>
                  <a:srgbClr val="FFFF00"/>
                </a:solidFill>
              </a:rPr>
              <a:t>Summary of the P4P Literature (So Far)</a:t>
            </a:r>
            <a:endParaRPr lang="en-US" sz="2800" dirty="0">
              <a:solidFill>
                <a:srgbClr val="FFFF00"/>
              </a:solidFill>
            </a:endParaRPr>
          </a:p>
        </p:txBody>
      </p:sp>
      <p:sp>
        <p:nvSpPr>
          <p:cNvPr id="4099" name="Rectangle 3"/>
          <p:cNvSpPr>
            <a:spLocks noGrp="1" noChangeArrowheads="1"/>
          </p:cNvSpPr>
          <p:nvPr>
            <p:ph type="body" idx="1"/>
          </p:nvPr>
        </p:nvSpPr>
        <p:spPr>
          <a:xfrm>
            <a:off x="685800" y="1490143"/>
            <a:ext cx="7772400" cy="4114800"/>
          </a:xfrm>
        </p:spPr>
        <p:txBody>
          <a:bodyPr/>
          <a:lstStyle/>
          <a:p>
            <a:pPr>
              <a:lnSpc>
                <a:spcPct val="90000"/>
              </a:lnSpc>
            </a:pPr>
            <a:r>
              <a:rPr lang="en-US" sz="2800" dirty="0" smtClean="0">
                <a:solidFill>
                  <a:srgbClr val="FFFF00"/>
                </a:solidFill>
              </a:rPr>
              <a:t>Mainly positive results, but small effects</a:t>
            </a:r>
          </a:p>
          <a:p>
            <a:pPr>
              <a:lnSpc>
                <a:spcPct val="90000"/>
              </a:lnSpc>
            </a:pPr>
            <a:endParaRPr lang="en-US" sz="2800" dirty="0" smtClean="0">
              <a:solidFill>
                <a:srgbClr val="FFFF00"/>
              </a:solidFill>
            </a:endParaRPr>
          </a:p>
          <a:p>
            <a:pPr>
              <a:lnSpc>
                <a:spcPct val="90000"/>
              </a:lnSpc>
            </a:pPr>
            <a:r>
              <a:rPr lang="en-US" sz="2800" dirty="0" smtClean="0">
                <a:solidFill>
                  <a:srgbClr val="FFFF00"/>
                </a:solidFill>
              </a:rPr>
              <a:t>Some mistakes we’ve made in design: </a:t>
            </a:r>
          </a:p>
          <a:p>
            <a:pPr lvl="1">
              <a:lnSpc>
                <a:spcPct val="90000"/>
              </a:lnSpc>
            </a:pPr>
            <a:r>
              <a:rPr lang="en-US" sz="2400" dirty="0" smtClean="0">
                <a:solidFill>
                  <a:srgbClr val="FFFF00"/>
                </a:solidFill>
              </a:rPr>
              <a:t>Setting up tournaments (e.g., top 10% get a bonus)</a:t>
            </a:r>
          </a:p>
          <a:p>
            <a:pPr lvl="2">
              <a:lnSpc>
                <a:spcPct val="90000"/>
              </a:lnSpc>
            </a:pPr>
            <a:r>
              <a:rPr lang="en-US" sz="2000" dirty="0" smtClean="0">
                <a:solidFill>
                  <a:srgbClr val="FFFF00"/>
                </a:solidFill>
              </a:rPr>
              <a:t>Disadvantages: lower performers at baseline don’t try, middle performers have uncertainty about whether there is a good ROI</a:t>
            </a:r>
          </a:p>
          <a:p>
            <a:pPr lvl="1">
              <a:lnSpc>
                <a:spcPct val="90000"/>
              </a:lnSpc>
            </a:pPr>
            <a:r>
              <a:rPr lang="en-US" sz="2400" dirty="0" smtClean="0">
                <a:solidFill>
                  <a:srgbClr val="FFFF00"/>
                </a:solidFill>
              </a:rPr>
              <a:t>Pay on percent performance</a:t>
            </a:r>
          </a:p>
          <a:p>
            <a:pPr lvl="2">
              <a:lnSpc>
                <a:spcPct val="90000"/>
              </a:lnSpc>
            </a:pPr>
            <a:r>
              <a:rPr lang="en-US" sz="2000" dirty="0" smtClean="0">
                <a:solidFill>
                  <a:srgbClr val="FFFF00"/>
                </a:solidFill>
              </a:rPr>
              <a:t>Disadvantages: encourages avoidance of difficult patients</a:t>
            </a:r>
          </a:p>
          <a:p>
            <a:pPr lvl="1">
              <a:lnSpc>
                <a:spcPct val="90000"/>
              </a:lnSpc>
            </a:pPr>
            <a:r>
              <a:rPr lang="en-US" sz="2400" dirty="0" smtClean="0">
                <a:solidFill>
                  <a:srgbClr val="FFFF00"/>
                </a:solidFill>
              </a:rPr>
              <a:t>Choose unimportant aspects of care to measure</a:t>
            </a:r>
          </a:p>
          <a:p>
            <a:pPr lvl="2">
              <a:lnSpc>
                <a:spcPct val="90000"/>
              </a:lnSpc>
            </a:pPr>
            <a:r>
              <a:rPr lang="en-US" sz="2000" dirty="0" smtClean="0">
                <a:solidFill>
                  <a:srgbClr val="FFFF00"/>
                </a:solidFill>
              </a:rPr>
              <a:t>Reasons for unimportance: topped out, minor clinical process</a:t>
            </a:r>
          </a:p>
        </p:txBody>
      </p:sp>
    </p:spTree>
    <p:extLst>
      <p:ext uri="{BB962C8B-B14F-4D97-AF65-F5344CB8AC3E}">
        <p14:creationId xmlns:p14="http://schemas.microsoft.com/office/powerpoint/2010/main" val="34202448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11877" y="3768003"/>
            <a:ext cx="7061190" cy="1200329"/>
          </a:xfrm>
          <a:prstGeom prst="rect">
            <a:avLst/>
          </a:prstGeom>
        </p:spPr>
        <p:txBody>
          <a:bodyPr wrap="square">
            <a:spAutoFit/>
          </a:bodyPr>
          <a:lstStyle/>
          <a:p>
            <a:r>
              <a:rPr lang="en-US" dirty="0" err="1"/>
              <a:t>Bardach</a:t>
            </a:r>
            <a:r>
              <a:rPr lang="en-US" dirty="0"/>
              <a:t>, NS, Wang, JJ, De Leon, SF, Shih, SC, </a:t>
            </a:r>
            <a:r>
              <a:rPr lang="en-US" dirty="0" err="1"/>
              <a:t>Boscarin</a:t>
            </a:r>
            <a:r>
              <a:rPr lang="en-US" dirty="0"/>
              <a:t>, WJ, Goldman, LE, Dudley, RA. Effect of Pay-for-Performance Incentives on Quality of Care in Small Practices with Electronic Health Records: A Randomized Trial. </a:t>
            </a:r>
            <a:r>
              <a:rPr lang="en-US" i="1" dirty="0"/>
              <a:t>JAMA</a:t>
            </a:r>
            <a:r>
              <a:rPr lang="en-US" dirty="0"/>
              <a:t>, 2013 Sep 11;310(10):1051-9 </a:t>
            </a:r>
          </a:p>
        </p:txBody>
      </p:sp>
      <p:pic>
        <p:nvPicPr>
          <p:cNvPr id="6" name="Picture 2" descr="http://www.robinhood.org/media/app/logo.gif">
            <a:hlinkClick r:id="rId3"/>
          </p:cNvPr>
          <p:cNvPicPr>
            <a:picLocks noChangeAspect="1" noChangeArrowheads="1"/>
          </p:cNvPicPr>
          <p:nvPr/>
        </p:nvPicPr>
        <p:blipFill>
          <a:blip r:embed="rId4" cstate="print"/>
          <a:srcRect/>
          <a:stretch>
            <a:fillRect/>
          </a:stretch>
        </p:blipFill>
        <p:spPr bwMode="auto">
          <a:xfrm>
            <a:off x="3500282" y="5899964"/>
            <a:ext cx="2269186" cy="653267"/>
          </a:xfrm>
          <a:prstGeom prst="rect">
            <a:avLst/>
          </a:prstGeom>
          <a:noFill/>
          <a:ln w="9525">
            <a:noFill/>
            <a:miter lim="800000"/>
            <a:headEnd/>
            <a:tailEnd/>
          </a:ln>
        </p:spPr>
      </p:pic>
      <p:grpSp>
        <p:nvGrpSpPr>
          <p:cNvPr id="7" name="Group 6"/>
          <p:cNvGrpSpPr/>
          <p:nvPr/>
        </p:nvGrpSpPr>
        <p:grpSpPr>
          <a:xfrm>
            <a:off x="6083857" y="5717816"/>
            <a:ext cx="3060143" cy="903122"/>
            <a:chOff x="0" y="5954878"/>
            <a:chExt cx="3060143" cy="903122"/>
          </a:xfrm>
        </p:grpSpPr>
        <p:pic>
          <p:nvPicPr>
            <p:cNvPr id="8" name="Picture 7"/>
            <p:cNvPicPr>
              <a:picLocks noChangeAspect="1"/>
            </p:cNvPicPr>
            <p:nvPr/>
          </p:nvPicPr>
          <p:blipFill rotWithShape="1">
            <a:blip r:embed="rId5"/>
            <a:srcRect t="-12876" r="71719" b="1"/>
            <a:stretch/>
          </p:blipFill>
          <p:spPr>
            <a:xfrm>
              <a:off x="0" y="5954878"/>
              <a:ext cx="2040096" cy="903122"/>
            </a:xfrm>
            <a:prstGeom prst="rect">
              <a:avLst/>
            </a:prstGeom>
            <a:solidFill>
              <a:schemeClr val="bg1"/>
            </a:solidFill>
          </p:spPr>
        </p:pic>
        <p:sp>
          <p:nvSpPr>
            <p:cNvPr id="9" name="Rectangle 8"/>
            <p:cNvSpPr/>
            <p:nvPr/>
          </p:nvSpPr>
          <p:spPr>
            <a:xfrm>
              <a:off x="1956826" y="5954878"/>
              <a:ext cx="1103317" cy="9031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latin typeface="Arial"/>
              </a:endParaRPr>
            </a:p>
          </p:txBody>
        </p:sp>
      </p:grpSp>
      <p:pic>
        <p:nvPicPr>
          <p:cNvPr id="10" name="Picture 20" descr="PCIP"/>
          <p:cNvPicPr>
            <a:picLocks noChangeAspect="1" noChangeArrowheads="1"/>
          </p:cNvPicPr>
          <p:nvPr/>
        </p:nvPicPr>
        <p:blipFill>
          <a:blip r:embed="rId6" cstate="print"/>
          <a:srcRect/>
          <a:stretch>
            <a:fillRect/>
          </a:stretch>
        </p:blipFill>
        <p:spPr bwMode="auto">
          <a:xfrm>
            <a:off x="0" y="5967671"/>
            <a:ext cx="3146552" cy="653267"/>
          </a:xfrm>
          <a:prstGeom prst="rect">
            <a:avLst/>
          </a:prstGeom>
          <a:noFill/>
          <a:ln w="9525">
            <a:noFill/>
            <a:miter lim="800000"/>
            <a:headEnd/>
            <a:tailEnd/>
          </a:ln>
        </p:spPr>
      </p:pic>
      <p:sp>
        <p:nvSpPr>
          <p:cNvPr id="4" name="Rectangle 3"/>
          <p:cNvSpPr/>
          <p:nvPr/>
        </p:nvSpPr>
        <p:spPr>
          <a:xfrm>
            <a:off x="2285999" y="901509"/>
            <a:ext cx="6282267" cy="1815882"/>
          </a:xfrm>
          <a:prstGeom prst="rect">
            <a:avLst/>
          </a:prstGeom>
        </p:spPr>
        <p:txBody>
          <a:bodyPr wrap="square">
            <a:spAutoFit/>
          </a:bodyPr>
          <a:lstStyle/>
          <a:p>
            <a:r>
              <a:rPr lang="en-US" sz="2800" b="1" dirty="0"/>
              <a:t>Pay-for-Performance in High-Medicaid Practices: Implications from a Cluster-Randomized Trial in New York City </a:t>
            </a:r>
          </a:p>
        </p:txBody>
      </p:sp>
    </p:spTree>
    <p:extLst>
      <p:ext uri="{BB962C8B-B14F-4D97-AF65-F5344CB8AC3E}">
        <p14:creationId xmlns:p14="http://schemas.microsoft.com/office/powerpoint/2010/main" val="52180423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t>Study Design</a:t>
            </a:r>
          </a:p>
        </p:txBody>
      </p:sp>
      <p:sp>
        <p:nvSpPr>
          <p:cNvPr id="7171" name="Content Placeholder 2"/>
          <p:cNvSpPr>
            <a:spLocks noGrp="1"/>
          </p:cNvSpPr>
          <p:nvPr>
            <p:ph idx="1"/>
          </p:nvPr>
        </p:nvSpPr>
        <p:spPr/>
        <p:txBody>
          <a:bodyPr/>
          <a:lstStyle/>
          <a:p>
            <a:r>
              <a:rPr lang="en-US" dirty="0" smtClean="0"/>
              <a:t>A cluster-randomized, controlled trial of incentives</a:t>
            </a:r>
          </a:p>
          <a:p>
            <a:pPr lvl="1" eaLnBrk="1" hangingPunct="1"/>
            <a:r>
              <a:rPr lang="en-US" i="0" dirty="0" smtClean="0"/>
              <a:t>Clustered at the clinic level for randomization</a:t>
            </a:r>
            <a:endParaRPr lang="en-US" i="0" dirty="0" smtClean="0">
              <a:solidFill>
                <a:srgbClr val="FF0000"/>
              </a:solidFill>
            </a:endParaRPr>
          </a:p>
          <a:p>
            <a:pPr lvl="1" eaLnBrk="1" hangingPunct="1"/>
            <a:r>
              <a:rPr lang="en-US" i="0" dirty="0" smtClean="0"/>
              <a:t>Incentives also paid at the clinic level</a:t>
            </a:r>
          </a:p>
          <a:p>
            <a:pPr eaLnBrk="1" hangingPunct="1"/>
            <a:endParaRPr lang="en-US" dirty="0" smtClean="0"/>
          </a:p>
          <a:p>
            <a:pPr eaLnBrk="1" hangingPunct="1"/>
            <a:r>
              <a:rPr lang="en-US" dirty="0" smtClean="0"/>
              <a:t>P4P incentive design BASED ON PHYSICIAN FEEDBACK</a:t>
            </a:r>
          </a:p>
          <a:p>
            <a:pPr lvl="1">
              <a:buNone/>
            </a:pPr>
            <a:endParaRPr lang="en-US" dirty="0" smtClean="0"/>
          </a:p>
        </p:txBody>
      </p:sp>
    </p:spTree>
    <p:extLst>
      <p:ext uri="{BB962C8B-B14F-4D97-AF65-F5344CB8AC3E}">
        <p14:creationId xmlns:p14="http://schemas.microsoft.com/office/powerpoint/2010/main" val="74454577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dirty="0" smtClean="0"/>
              <a:t>Population</a:t>
            </a:r>
          </a:p>
        </p:txBody>
      </p:sp>
      <p:sp>
        <p:nvSpPr>
          <p:cNvPr id="11267" name="Content Placeholder 2"/>
          <p:cNvSpPr>
            <a:spLocks noGrp="1"/>
          </p:cNvSpPr>
          <p:nvPr>
            <p:ph idx="1"/>
          </p:nvPr>
        </p:nvSpPr>
        <p:spPr/>
        <p:txBody>
          <a:bodyPr/>
          <a:lstStyle/>
          <a:p>
            <a:r>
              <a:rPr lang="en-US" dirty="0" smtClean="0"/>
              <a:t>84 small (1-2 providers) practices in New York City with a high % of Medicaid patients</a:t>
            </a:r>
          </a:p>
          <a:p>
            <a:endParaRPr lang="en-US" dirty="0" smtClean="0"/>
          </a:p>
          <a:p>
            <a:r>
              <a:rPr lang="en-US" dirty="0" smtClean="0"/>
              <a:t>All practices were participants in Primary Care Improvement Project (PCIP)</a:t>
            </a:r>
          </a:p>
          <a:p>
            <a:pPr lvl="1"/>
            <a:r>
              <a:rPr lang="en-US" i="0" dirty="0" smtClean="0"/>
              <a:t>Electronic Health Record (EHR) with clinical decision support reminders for measures</a:t>
            </a:r>
          </a:p>
          <a:p>
            <a:pPr lvl="1"/>
            <a:r>
              <a:rPr lang="en-US" i="0" dirty="0" smtClean="0"/>
              <a:t>Ongoing quality improvement site visits available (not required)</a:t>
            </a:r>
          </a:p>
        </p:txBody>
      </p:sp>
    </p:spTree>
    <p:extLst>
      <p:ext uri="{BB962C8B-B14F-4D97-AF65-F5344CB8AC3E}">
        <p14:creationId xmlns:p14="http://schemas.microsoft.com/office/powerpoint/2010/main" val="124677000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 y="373479"/>
            <a:ext cx="1691640" cy="619963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latin typeface="Arial"/>
            </a:endParaRPr>
          </a:p>
        </p:txBody>
      </p:sp>
      <p:sp>
        <p:nvSpPr>
          <p:cNvPr id="2" name="Title 1"/>
          <p:cNvSpPr>
            <a:spLocks noGrp="1"/>
          </p:cNvSpPr>
          <p:nvPr>
            <p:ph type="title"/>
          </p:nvPr>
        </p:nvSpPr>
        <p:spPr>
          <a:xfrm>
            <a:off x="270937" y="0"/>
            <a:ext cx="8737596" cy="1143000"/>
          </a:xfrm>
        </p:spPr>
        <p:txBody>
          <a:bodyPr/>
          <a:lstStyle/>
          <a:p>
            <a:r>
              <a:rPr lang="en-US" sz="2800" dirty="0" smtClean="0"/>
              <a:t>Incentive Structure: Pay More for What Is Harder</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86711923"/>
              </p:ext>
            </p:extLst>
          </p:nvPr>
        </p:nvGraphicFramePr>
        <p:xfrm>
          <a:off x="152400" y="1219200"/>
          <a:ext cx="8839199" cy="3337560"/>
        </p:xfrm>
        <a:graphic>
          <a:graphicData uri="http://schemas.openxmlformats.org/drawingml/2006/table">
            <a:tbl>
              <a:tblPr/>
              <a:tblGrid>
                <a:gridCol w="1447800"/>
                <a:gridCol w="1524000"/>
                <a:gridCol w="1295400"/>
                <a:gridCol w="1572985"/>
                <a:gridCol w="1736271"/>
                <a:gridCol w="1262743"/>
              </a:tblGrid>
              <a:tr h="497840">
                <a:tc rowSpan="2">
                  <a:txBody>
                    <a:bodyPr/>
                    <a:lstStyle/>
                    <a:p>
                      <a:pPr marL="0" marR="0">
                        <a:spcBef>
                          <a:spcPts val="0"/>
                        </a:spcBef>
                        <a:spcAft>
                          <a:spcPts val="0"/>
                        </a:spcAft>
                      </a:pPr>
                      <a:endParaRPr lang="en-US" sz="2800" dirty="0">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FFFFFF"/>
                          </a:solidFill>
                          <a:latin typeface="Candara"/>
                          <a:ea typeface="Times New Roman"/>
                          <a:cs typeface="Arial"/>
                        </a:rPr>
                        <a:t>Base Payment</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gridSpan="3">
                  <a:txBody>
                    <a:bodyPr/>
                    <a:lstStyle/>
                    <a:p>
                      <a:pPr marL="0" marR="0" algn="ctr">
                        <a:spcBef>
                          <a:spcPts val="0"/>
                        </a:spcBef>
                        <a:spcAft>
                          <a:spcPts val="0"/>
                        </a:spcAft>
                      </a:pPr>
                      <a:r>
                        <a:rPr lang="en-US" sz="1800" b="1" dirty="0">
                          <a:solidFill>
                            <a:srgbClr val="FFFFFF"/>
                          </a:solidFill>
                          <a:latin typeface="Candara"/>
                          <a:ea typeface="Times New Roman"/>
                          <a:cs typeface="Arial"/>
                        </a:rPr>
                        <a:t>Payment for High-Risk Patients</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hMerge="1">
                  <a:txBody>
                    <a:bodyPr/>
                    <a:lstStyle/>
                    <a:p>
                      <a:endParaRPr lang="en-US"/>
                    </a:p>
                  </a:txBody>
                  <a:tcPr/>
                </a:tc>
                <a:tc hMerge="1">
                  <a:txBody>
                    <a:bodyPr/>
                    <a:lstStyle/>
                    <a:p>
                      <a:endParaRPr lang="en-US"/>
                    </a:p>
                  </a:txBody>
                  <a:tcPr/>
                </a:tc>
                <a:tc rowSpan="2">
                  <a:txBody>
                    <a:bodyPr/>
                    <a:lstStyle/>
                    <a:p>
                      <a:pPr marL="0" marR="0" algn="ctr">
                        <a:spcBef>
                          <a:spcPts val="0"/>
                        </a:spcBef>
                        <a:spcAft>
                          <a:spcPts val="0"/>
                        </a:spcAft>
                      </a:pPr>
                      <a:r>
                        <a:rPr lang="en-US" sz="1800" b="1" dirty="0">
                          <a:solidFill>
                            <a:srgbClr val="FFFFFF"/>
                          </a:solidFill>
                          <a:latin typeface="Candara"/>
                          <a:ea typeface="Times New Roman"/>
                          <a:cs typeface="Arial"/>
                        </a:rPr>
                        <a:t>Total Possible  Payment per Patient</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r>
              <a:tr h="1742440">
                <a:tc vMerge="1">
                  <a:txBody>
                    <a:bodyPr/>
                    <a:lstStyle/>
                    <a:p>
                      <a:endParaRPr lang="en-US"/>
                    </a:p>
                  </a:txBody>
                  <a:tcPr/>
                </a:tc>
                <a:tc>
                  <a:txBody>
                    <a:bodyPr/>
                    <a:lstStyle/>
                    <a:p>
                      <a:pPr marL="0" marR="0" algn="ctr">
                        <a:spcBef>
                          <a:spcPts val="0"/>
                        </a:spcBef>
                        <a:spcAft>
                          <a:spcPts val="0"/>
                        </a:spcAft>
                      </a:pPr>
                      <a:r>
                        <a:rPr lang="en-US" sz="1800" b="1" u="sng">
                          <a:latin typeface="Candara"/>
                          <a:ea typeface="Times New Roman"/>
                          <a:cs typeface="Arial"/>
                        </a:rPr>
                        <a:t>Insurance</a:t>
                      </a:r>
                      <a:r>
                        <a:rPr lang="en-US" sz="1800" b="1">
                          <a:latin typeface="Candara"/>
                          <a:ea typeface="Times New Roman"/>
                          <a:cs typeface="Arial"/>
                        </a:rPr>
                        <a:t>: </a:t>
                      </a:r>
                      <a:r>
                        <a:rPr lang="en-US" sz="1800">
                          <a:latin typeface="Candara"/>
                          <a:ea typeface="Times New Roman"/>
                          <a:cs typeface="Arial"/>
                        </a:rPr>
                        <a:t>Commercial</a:t>
                      </a:r>
                      <a:endParaRPr lang="en-US" sz="2800">
                        <a:latin typeface="Times New Roman"/>
                        <a:ea typeface="Times New Roman"/>
                      </a:endParaRPr>
                    </a:p>
                    <a:p>
                      <a:pPr marL="0" marR="0" algn="ctr">
                        <a:spcBef>
                          <a:spcPts val="0"/>
                        </a:spcBef>
                        <a:spcAft>
                          <a:spcPts val="0"/>
                        </a:spcAft>
                      </a:pPr>
                      <a:r>
                        <a:rPr lang="en-US" sz="1800" b="1" u="sng">
                          <a:latin typeface="Candara"/>
                          <a:ea typeface="Times New Roman"/>
                          <a:cs typeface="Arial"/>
                        </a:rPr>
                        <a:t>Co-morbidity</a:t>
                      </a:r>
                      <a:r>
                        <a:rPr lang="en-US" sz="1800" b="1">
                          <a:latin typeface="Candara"/>
                          <a:ea typeface="Times New Roman"/>
                          <a:cs typeface="Arial"/>
                        </a:rPr>
                        <a:t>: </a:t>
                      </a:r>
                      <a:r>
                        <a:rPr lang="en-US" sz="1800">
                          <a:latin typeface="Candara"/>
                          <a:ea typeface="Times New Roman"/>
                          <a:cs typeface="Arial"/>
                        </a:rPr>
                        <a:t>No IVD or DM</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u="sng">
                          <a:latin typeface="Candara"/>
                          <a:ea typeface="Times New Roman"/>
                          <a:cs typeface="Arial"/>
                        </a:rPr>
                        <a:t>Qualifying Insurance</a:t>
                      </a:r>
                      <a:r>
                        <a:rPr lang="en-US" sz="1800">
                          <a:latin typeface="Candara"/>
                          <a:ea typeface="Times New Roman"/>
                          <a:cs typeface="Arial"/>
                        </a:rPr>
                        <a:t>:</a:t>
                      </a:r>
                      <a:endParaRPr lang="en-US" sz="2800">
                        <a:latin typeface="Times New Roman"/>
                        <a:ea typeface="Times New Roman"/>
                      </a:endParaRPr>
                    </a:p>
                    <a:p>
                      <a:pPr marL="0" marR="0" algn="ctr">
                        <a:spcBef>
                          <a:spcPts val="0"/>
                        </a:spcBef>
                        <a:spcAft>
                          <a:spcPts val="0"/>
                        </a:spcAft>
                      </a:pPr>
                      <a:r>
                        <a:rPr lang="en-US" sz="1800">
                          <a:latin typeface="Candara"/>
                          <a:ea typeface="Times New Roman"/>
                          <a:cs typeface="Arial"/>
                        </a:rPr>
                        <a:t>Uninsured</a:t>
                      </a:r>
                      <a:endParaRPr lang="en-US" sz="2800">
                        <a:latin typeface="Times New Roman"/>
                        <a:ea typeface="Times New Roman"/>
                      </a:endParaRPr>
                    </a:p>
                    <a:p>
                      <a:pPr marL="0" marR="0" algn="ctr">
                        <a:spcBef>
                          <a:spcPts val="0"/>
                        </a:spcBef>
                        <a:spcAft>
                          <a:spcPts val="0"/>
                        </a:spcAft>
                      </a:pPr>
                      <a:r>
                        <a:rPr lang="en-US" sz="1800">
                          <a:latin typeface="Candara"/>
                          <a:ea typeface="Times New Roman"/>
                          <a:cs typeface="Arial"/>
                        </a:rPr>
                        <a:t>Medicaid</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u="sng" dirty="0">
                          <a:latin typeface="Candara"/>
                          <a:ea typeface="Times New Roman"/>
                          <a:cs typeface="Arial"/>
                        </a:rPr>
                        <a:t>Qualifying </a:t>
                      </a:r>
                      <a:endParaRPr lang="en-US" sz="2800" dirty="0">
                        <a:latin typeface="Times New Roman"/>
                        <a:ea typeface="Times New Roman"/>
                      </a:endParaRPr>
                    </a:p>
                    <a:p>
                      <a:pPr marL="0" marR="0" algn="ctr">
                        <a:spcBef>
                          <a:spcPts val="0"/>
                        </a:spcBef>
                        <a:spcAft>
                          <a:spcPts val="0"/>
                        </a:spcAft>
                      </a:pPr>
                      <a:r>
                        <a:rPr lang="en-US" sz="1800" b="1" u="sng" dirty="0">
                          <a:latin typeface="Candara"/>
                          <a:ea typeface="Times New Roman"/>
                          <a:cs typeface="Arial"/>
                        </a:rPr>
                        <a:t>Co-Morbidities</a:t>
                      </a:r>
                      <a:r>
                        <a:rPr lang="en-US" sz="1800" b="1" dirty="0">
                          <a:latin typeface="Candara"/>
                          <a:ea typeface="Times New Roman"/>
                          <a:cs typeface="Arial"/>
                        </a:rPr>
                        <a:t>:</a:t>
                      </a:r>
                      <a:endParaRPr lang="en-US" sz="2800" dirty="0">
                        <a:latin typeface="Times New Roman"/>
                        <a:ea typeface="Times New Roman"/>
                      </a:endParaRPr>
                    </a:p>
                    <a:p>
                      <a:pPr marL="0" marR="0" algn="ctr">
                        <a:spcBef>
                          <a:spcPts val="0"/>
                        </a:spcBef>
                        <a:spcAft>
                          <a:spcPts val="0"/>
                        </a:spcAft>
                      </a:pPr>
                      <a:r>
                        <a:rPr lang="en-US" sz="1800" dirty="0" smtClean="0">
                          <a:latin typeface="Candara"/>
                          <a:ea typeface="Times New Roman"/>
                          <a:cs typeface="Arial"/>
                        </a:rPr>
                        <a:t>IVD or</a:t>
                      </a:r>
                      <a:endParaRPr lang="en-US" sz="2800" dirty="0">
                        <a:latin typeface="Times New Roman"/>
                        <a:ea typeface="Times New Roman"/>
                      </a:endParaRPr>
                    </a:p>
                    <a:p>
                      <a:pPr marL="0" marR="0" algn="ctr">
                        <a:spcBef>
                          <a:spcPts val="0"/>
                        </a:spcBef>
                        <a:spcAft>
                          <a:spcPts val="0"/>
                        </a:spcAft>
                      </a:pPr>
                      <a:r>
                        <a:rPr lang="en-US" sz="1800" dirty="0">
                          <a:latin typeface="Candara"/>
                          <a:ea typeface="Times New Roman"/>
                          <a:cs typeface="Arial"/>
                        </a:rPr>
                        <a:t>DM</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latin typeface="Candara"/>
                          <a:ea typeface="Times New Roman"/>
                          <a:cs typeface="Arial"/>
                        </a:rPr>
                        <a:t>Combination of </a:t>
                      </a:r>
                      <a:r>
                        <a:rPr lang="en-US" sz="1800" b="1" u="sng" dirty="0">
                          <a:latin typeface="Candara"/>
                          <a:ea typeface="Times New Roman"/>
                          <a:cs typeface="Arial"/>
                        </a:rPr>
                        <a:t>qualifying insurance</a:t>
                      </a:r>
                      <a:r>
                        <a:rPr lang="en-US" sz="1800" b="1" dirty="0">
                          <a:latin typeface="Candara"/>
                          <a:ea typeface="Times New Roman"/>
                          <a:cs typeface="Arial"/>
                        </a:rPr>
                        <a:t> </a:t>
                      </a:r>
                      <a:r>
                        <a:rPr lang="en-US" sz="1800" b="1" u="sng" dirty="0">
                          <a:latin typeface="Candara"/>
                          <a:ea typeface="Times New Roman"/>
                          <a:cs typeface="Arial"/>
                        </a:rPr>
                        <a:t>and</a:t>
                      </a:r>
                      <a:r>
                        <a:rPr lang="en-US" sz="1800" b="1" dirty="0">
                          <a:latin typeface="Candara"/>
                          <a:ea typeface="Times New Roman"/>
                          <a:cs typeface="Arial"/>
                        </a:rPr>
                        <a:t> </a:t>
                      </a:r>
                      <a:r>
                        <a:rPr lang="en-US" sz="1800" b="1" u="sng" dirty="0">
                          <a:latin typeface="Candara"/>
                          <a:ea typeface="Times New Roman"/>
                          <a:cs typeface="Arial"/>
                        </a:rPr>
                        <a:t>co-morbidity</a:t>
                      </a:r>
                      <a:r>
                        <a:rPr lang="en-US" sz="1800" b="1" dirty="0">
                          <a:latin typeface="Candara"/>
                          <a:ea typeface="Times New Roman"/>
                          <a:cs typeface="Arial"/>
                        </a:rPr>
                        <a:t>:</a:t>
                      </a:r>
                      <a:endParaRPr lang="en-US" sz="2800" dirty="0">
                        <a:latin typeface="Times New Roman"/>
                        <a:ea typeface="Times New Roman"/>
                      </a:endParaRPr>
                    </a:p>
                    <a:p>
                      <a:pPr marL="0" marR="0" algn="ctr">
                        <a:spcBef>
                          <a:spcPts val="0"/>
                        </a:spcBef>
                        <a:spcAft>
                          <a:spcPts val="0"/>
                        </a:spcAft>
                      </a:pPr>
                      <a:r>
                        <a:rPr lang="en-US" sz="1800" dirty="0">
                          <a:latin typeface="Candara"/>
                          <a:ea typeface="Times New Roman"/>
                          <a:cs typeface="Arial"/>
                        </a:rPr>
                        <a:t>Uninsured/Medicaid </a:t>
                      </a:r>
                      <a:r>
                        <a:rPr lang="en-US" sz="1800" u="sng" dirty="0">
                          <a:latin typeface="Candara"/>
                          <a:ea typeface="Times New Roman"/>
                          <a:cs typeface="Arial"/>
                        </a:rPr>
                        <a:t>and</a:t>
                      </a:r>
                      <a:r>
                        <a:rPr lang="en-US" sz="1800" dirty="0">
                          <a:latin typeface="Candara"/>
                          <a:ea typeface="Times New Roman"/>
                          <a:cs typeface="Arial"/>
                        </a:rPr>
                        <a:t> </a:t>
                      </a:r>
                      <a:r>
                        <a:rPr lang="en-US" sz="1800" dirty="0" smtClean="0">
                          <a:latin typeface="Candara"/>
                          <a:ea typeface="Times New Roman"/>
                          <a:cs typeface="Arial"/>
                        </a:rPr>
                        <a:t>IVD/DM</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248920">
                <a:tc>
                  <a:txBody>
                    <a:bodyPr/>
                    <a:lstStyle/>
                    <a:p>
                      <a:pPr marL="0" marR="0" algn="r">
                        <a:spcBef>
                          <a:spcPts val="0"/>
                        </a:spcBef>
                        <a:spcAft>
                          <a:spcPts val="0"/>
                        </a:spcAft>
                      </a:pPr>
                      <a:r>
                        <a:rPr lang="en-US" sz="1800" b="1" dirty="0" smtClean="0">
                          <a:latin typeface="Candara"/>
                          <a:ea typeface="Times New Roman"/>
                          <a:cs typeface="Arial"/>
                        </a:rPr>
                        <a:t>Aspirin </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smtClean="0">
                          <a:latin typeface="Candara"/>
                          <a:ea typeface="Times New Roman"/>
                          <a:cs typeface="Arial"/>
                        </a:rPr>
                        <a:t>-</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latin typeface="Candara"/>
                          <a:ea typeface="Times New Roman"/>
                          <a:cs typeface="Arial"/>
                        </a:rPr>
                        <a:t>-</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smtClean="0">
                          <a:latin typeface="Candara"/>
                          <a:ea typeface="Times New Roman"/>
                          <a:cs typeface="Arial"/>
                        </a:rPr>
                        <a:t>$20</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smtClean="0">
                          <a:latin typeface="Candara"/>
                          <a:ea typeface="Times New Roman"/>
                          <a:cs typeface="Arial"/>
                        </a:rPr>
                        <a:t>$20</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smtClean="0">
                          <a:latin typeface="Candara"/>
                          <a:ea typeface="Times New Roman"/>
                          <a:cs typeface="Arial"/>
                        </a:rPr>
                        <a:t>$20</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8920">
                <a:tc>
                  <a:txBody>
                    <a:bodyPr/>
                    <a:lstStyle/>
                    <a:p>
                      <a:pPr marL="0" marR="0" algn="r">
                        <a:spcBef>
                          <a:spcPts val="0"/>
                        </a:spcBef>
                        <a:spcAft>
                          <a:spcPts val="0"/>
                        </a:spcAft>
                      </a:pPr>
                      <a:r>
                        <a:rPr lang="en-US" sz="1800" b="1" dirty="0">
                          <a:latin typeface="Candara"/>
                          <a:ea typeface="Times New Roman"/>
                          <a:cs typeface="Arial"/>
                        </a:rPr>
                        <a:t>BP Control</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Candara"/>
                          <a:ea typeface="Times New Roman"/>
                          <a:cs typeface="Arial"/>
                        </a:rPr>
                        <a:t>$20</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Candara"/>
                          <a:ea typeface="Times New Roman"/>
                          <a:cs typeface="Arial"/>
                        </a:rPr>
                        <a:t>$40</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Candara"/>
                          <a:ea typeface="Times New Roman"/>
                          <a:cs typeface="Arial"/>
                        </a:rPr>
                        <a:t>$40</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Candara"/>
                          <a:ea typeface="Times New Roman"/>
                          <a:cs typeface="Arial"/>
                        </a:rPr>
                        <a:t>$80</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800" dirty="0" smtClean="0">
                          <a:latin typeface="Candara"/>
                          <a:ea typeface="Times New Roman"/>
                          <a:cs typeface="Arial"/>
                        </a:rPr>
                        <a:t>$80</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497840">
                <a:tc>
                  <a:txBody>
                    <a:bodyPr/>
                    <a:lstStyle/>
                    <a:p>
                      <a:pPr marL="0" marR="0" algn="r">
                        <a:spcBef>
                          <a:spcPts val="0"/>
                        </a:spcBef>
                        <a:spcAft>
                          <a:spcPts val="0"/>
                        </a:spcAft>
                      </a:pPr>
                      <a:r>
                        <a:rPr lang="en-US" sz="1800" b="1" dirty="0">
                          <a:latin typeface="Candara"/>
                          <a:ea typeface="Times New Roman"/>
                          <a:cs typeface="Arial"/>
                        </a:rPr>
                        <a:t>Smoking Cessation</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smtClean="0">
                          <a:latin typeface="Candara"/>
                          <a:ea typeface="Times New Roman"/>
                          <a:cs typeface="Arial"/>
                        </a:rPr>
                        <a:t>$20</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smtClean="0">
                          <a:latin typeface="Candara"/>
                          <a:ea typeface="Times New Roman"/>
                          <a:cs typeface="Arial"/>
                        </a:rPr>
                        <a:t>$20</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smtClean="0">
                          <a:latin typeface="Candara"/>
                          <a:ea typeface="Times New Roman"/>
                          <a:cs typeface="Arial"/>
                        </a:rPr>
                        <a:t>$20</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smtClean="0">
                          <a:latin typeface="Candara"/>
                          <a:ea typeface="Times New Roman"/>
                          <a:cs typeface="Arial"/>
                        </a:rPr>
                        <a:t>$20</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smtClean="0">
                          <a:latin typeface="Candara"/>
                          <a:ea typeface="Times New Roman"/>
                          <a:cs typeface="Arial"/>
                        </a:rPr>
                        <a:t>$20</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609600" y="5410200"/>
            <a:ext cx="7772400" cy="400110"/>
          </a:xfrm>
          <a:prstGeom prst="rect">
            <a:avLst/>
          </a:prstGeom>
          <a:noFill/>
        </p:spPr>
        <p:txBody>
          <a:bodyPr wrap="square" rtlCol="0">
            <a:spAutoFit/>
          </a:bodyPr>
          <a:lstStyle/>
          <a:p>
            <a:r>
              <a:rPr lang="en-US" sz="2000" b="1" dirty="0" smtClean="0">
                <a:solidFill>
                  <a:srgbClr val="FF0000"/>
                </a:solidFill>
                <a:ea typeface="ＭＳ Ｐゴシック" charset="-128"/>
              </a:rPr>
              <a:t>Maximums</a:t>
            </a:r>
            <a:r>
              <a:rPr lang="en-US" dirty="0" smtClean="0">
                <a:solidFill>
                  <a:srgbClr val="005293"/>
                </a:solidFill>
                <a:ea typeface="ＭＳ Ｐゴシック" charset="-128"/>
              </a:rPr>
              <a:t>: $200 per patient.  $100,000 per practice</a:t>
            </a:r>
            <a:endParaRPr lang="en-US" dirty="0">
              <a:solidFill>
                <a:srgbClr val="005293"/>
              </a:solidFill>
              <a:ea typeface="ＭＳ Ｐゴシック" charset="-128"/>
            </a:endParaRPr>
          </a:p>
        </p:txBody>
      </p:sp>
      <p:sp>
        <p:nvSpPr>
          <p:cNvPr id="10" name="TextBox 9"/>
          <p:cNvSpPr txBox="1"/>
          <p:nvPr/>
        </p:nvSpPr>
        <p:spPr>
          <a:xfrm>
            <a:off x="304800" y="6214060"/>
            <a:ext cx="8839200" cy="338554"/>
          </a:xfrm>
          <a:prstGeom prst="rect">
            <a:avLst/>
          </a:prstGeom>
          <a:noFill/>
        </p:spPr>
        <p:txBody>
          <a:bodyPr wrap="square" rtlCol="0">
            <a:spAutoFit/>
          </a:bodyPr>
          <a:lstStyle/>
          <a:p>
            <a:r>
              <a:rPr lang="en-US" sz="1600" dirty="0" smtClean="0">
                <a:solidFill>
                  <a:srgbClr val="005293"/>
                </a:solidFill>
                <a:ea typeface="ＭＳ Ｐゴシック" charset="-128"/>
              </a:rPr>
              <a:t>IVD: Ischemic Vascular Disease; DM: Diabetes Mellitus</a:t>
            </a:r>
            <a:endParaRPr lang="en-US" sz="1600" dirty="0">
              <a:solidFill>
                <a:srgbClr val="005293"/>
              </a:solidFill>
              <a:ea typeface="ＭＳ Ｐゴシック" charset="-128"/>
            </a:endParaRPr>
          </a:p>
        </p:txBody>
      </p:sp>
      <p:sp>
        <p:nvSpPr>
          <p:cNvPr id="3" name="Rectangle 2"/>
          <p:cNvSpPr/>
          <p:nvPr/>
        </p:nvSpPr>
        <p:spPr>
          <a:xfrm>
            <a:off x="6125570" y="5770244"/>
            <a:ext cx="2707950" cy="746957"/>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latin typeface="Arial"/>
            </a:endParaRPr>
          </a:p>
        </p:txBody>
      </p:sp>
      <p:sp>
        <p:nvSpPr>
          <p:cNvPr id="8" name="Rectangle 7"/>
          <p:cNvSpPr/>
          <p:nvPr/>
        </p:nvSpPr>
        <p:spPr>
          <a:xfrm>
            <a:off x="264801" y="3738881"/>
            <a:ext cx="8642132" cy="304800"/>
          </a:xfrm>
          <a:prstGeom prst="rect">
            <a:avLst/>
          </a:prstGeom>
          <a:noFill/>
          <a:ln w="635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latin typeface="Arial"/>
            </a:endParaRPr>
          </a:p>
        </p:txBody>
      </p:sp>
    </p:spTree>
    <p:extLst>
      <p:ext uri="{BB962C8B-B14F-4D97-AF65-F5344CB8AC3E}">
        <p14:creationId xmlns:p14="http://schemas.microsoft.com/office/powerpoint/2010/main" val="29817072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t>Research questions</a:t>
            </a:r>
          </a:p>
        </p:txBody>
      </p:sp>
      <p:sp>
        <p:nvSpPr>
          <p:cNvPr id="6147" name="Content Placeholder 2"/>
          <p:cNvSpPr>
            <a:spLocks noGrp="1"/>
          </p:cNvSpPr>
          <p:nvPr>
            <p:ph idx="1"/>
          </p:nvPr>
        </p:nvSpPr>
        <p:spPr/>
        <p:txBody>
          <a:bodyPr/>
          <a:lstStyle/>
          <a:p>
            <a:r>
              <a:rPr lang="en-US" dirty="0" smtClean="0"/>
              <a:t>What is the effect of a pay-for-performance program in small, Medicaid-focused practices on cardiovascular </a:t>
            </a:r>
            <a:r>
              <a:rPr lang="en-US" dirty="0" smtClean="0">
                <a:solidFill>
                  <a:srgbClr val="FF6600"/>
                </a:solidFill>
              </a:rPr>
              <a:t>outcomes</a:t>
            </a:r>
            <a:r>
              <a:rPr lang="en-US" dirty="0" smtClean="0"/>
              <a:t> and processes when the program has the following features?:</a:t>
            </a:r>
          </a:p>
          <a:p>
            <a:pPr lvl="1"/>
            <a:r>
              <a:rPr lang="en-US" dirty="0" smtClean="0"/>
              <a:t>Pay for each patient where the outcome is achieved (not a percent of patients, not a tournament)</a:t>
            </a:r>
          </a:p>
          <a:p>
            <a:pPr lvl="1"/>
            <a:r>
              <a:rPr lang="en-US" dirty="0" smtClean="0"/>
              <a:t>Pay more for what is harder—achieving the outcome in patients who are harder for clinical or socioeconomic reasons</a:t>
            </a:r>
          </a:p>
          <a:p>
            <a:pPr lvl="1"/>
            <a:endParaRPr lang="en-US" dirty="0" smtClean="0"/>
          </a:p>
          <a:p>
            <a:r>
              <a:rPr lang="en-US" dirty="0" smtClean="0"/>
              <a:t>How will providers feel about the program?</a:t>
            </a:r>
            <a:endParaRPr lang="en-US" dirty="0"/>
          </a:p>
          <a:p>
            <a:pPr lvl="1"/>
            <a:endParaRPr lang="en-US" dirty="0" smtClean="0"/>
          </a:p>
        </p:txBody>
      </p:sp>
    </p:spTree>
    <p:extLst>
      <p:ext uri="{BB962C8B-B14F-4D97-AF65-F5344CB8AC3E}">
        <p14:creationId xmlns:p14="http://schemas.microsoft.com/office/powerpoint/2010/main" val="16638925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6125570" y="5770244"/>
            <a:ext cx="2707950" cy="746957"/>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latin typeface="Arial"/>
            </a:endParaRPr>
          </a:p>
        </p:txBody>
      </p:sp>
      <p:sp>
        <p:nvSpPr>
          <p:cNvPr id="15" name="Rectangle 14"/>
          <p:cNvSpPr/>
          <p:nvPr/>
        </p:nvSpPr>
        <p:spPr>
          <a:xfrm>
            <a:off x="-1" y="373479"/>
            <a:ext cx="1691640" cy="619963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latin typeface="Arial"/>
            </a:endParaRPr>
          </a:p>
        </p:txBody>
      </p:sp>
      <p:sp>
        <p:nvSpPr>
          <p:cNvPr id="8194" name="Title 1"/>
          <p:cNvSpPr>
            <a:spLocks noGrp="1"/>
          </p:cNvSpPr>
          <p:nvPr>
            <p:ph type="title"/>
          </p:nvPr>
        </p:nvSpPr>
        <p:spPr/>
        <p:txBody>
          <a:bodyPr/>
          <a:lstStyle/>
          <a:p>
            <a:r>
              <a:rPr lang="en-US" dirty="0" smtClean="0"/>
              <a:t>Quality measures</a:t>
            </a:r>
          </a:p>
        </p:txBody>
      </p:sp>
      <p:sp>
        <p:nvSpPr>
          <p:cNvPr id="8195" name="Content Placeholder 2"/>
          <p:cNvSpPr>
            <a:spLocks noGrp="1"/>
          </p:cNvSpPr>
          <p:nvPr>
            <p:ph idx="1"/>
          </p:nvPr>
        </p:nvSpPr>
        <p:spPr>
          <a:xfrm>
            <a:off x="613410" y="1601310"/>
            <a:ext cx="2971800" cy="4525963"/>
          </a:xfrm>
        </p:spPr>
        <p:txBody>
          <a:bodyPr/>
          <a:lstStyle/>
          <a:p>
            <a:pPr marL="0">
              <a:spcAft>
                <a:spcPts val="1800"/>
              </a:spcAft>
              <a:buNone/>
            </a:pPr>
            <a:endParaRPr lang="en-US" dirty="0" smtClean="0"/>
          </a:p>
          <a:p>
            <a:pPr marL="0">
              <a:spcAft>
                <a:spcPts val="1800"/>
              </a:spcAft>
              <a:buNone/>
            </a:pPr>
            <a:r>
              <a:rPr lang="en-US" dirty="0" smtClean="0"/>
              <a:t>Antithrombotic Rx</a:t>
            </a:r>
          </a:p>
          <a:p>
            <a:pPr marL="0">
              <a:spcAft>
                <a:spcPts val="1800"/>
              </a:spcAft>
              <a:buNone/>
            </a:pPr>
            <a:endParaRPr lang="en-US" dirty="0" smtClean="0"/>
          </a:p>
          <a:p>
            <a:pPr marL="0">
              <a:spcAft>
                <a:spcPts val="1800"/>
              </a:spcAft>
              <a:buNone/>
            </a:pPr>
            <a:r>
              <a:rPr lang="en-US" dirty="0" smtClean="0"/>
              <a:t>Blood pressure  control(“BP”) </a:t>
            </a:r>
          </a:p>
          <a:p>
            <a:pPr marL="0">
              <a:buNone/>
            </a:pPr>
            <a:endParaRPr lang="en-US" dirty="0" smtClean="0"/>
          </a:p>
          <a:p>
            <a:pPr marL="0">
              <a:buNone/>
            </a:pPr>
            <a:r>
              <a:rPr lang="en-US" dirty="0" smtClean="0"/>
              <a:t>Smoking Cessation Intervention</a:t>
            </a:r>
          </a:p>
        </p:txBody>
      </p:sp>
      <p:sp>
        <p:nvSpPr>
          <p:cNvPr id="19" name="TextBox 18"/>
          <p:cNvSpPr txBox="1"/>
          <p:nvPr/>
        </p:nvSpPr>
        <p:spPr>
          <a:xfrm>
            <a:off x="43335" y="6139365"/>
            <a:ext cx="8958263" cy="369332"/>
          </a:xfrm>
          <a:prstGeom prst="rect">
            <a:avLst/>
          </a:prstGeom>
          <a:noFill/>
        </p:spPr>
        <p:txBody>
          <a:bodyPr wrap="square" rtlCol="0">
            <a:spAutoFit/>
          </a:bodyPr>
          <a:lstStyle/>
          <a:p>
            <a:r>
              <a:rPr lang="en-US" dirty="0" smtClean="0">
                <a:solidFill>
                  <a:srgbClr val="005293"/>
                </a:solidFill>
                <a:ea typeface="ＭＳ Ｐゴシック" charset="-128"/>
              </a:rPr>
              <a:t>*IVD: Ischemic Vascular Disease; TC: Total Cholesterol; LDL: Low Density Lipoprotein</a:t>
            </a:r>
            <a:endParaRPr lang="en-US" dirty="0">
              <a:solidFill>
                <a:srgbClr val="005293"/>
              </a:solidFill>
              <a:ea typeface="ＭＳ Ｐゴシック" charset="-128"/>
            </a:endParaRPr>
          </a:p>
        </p:txBody>
      </p:sp>
      <p:grpSp>
        <p:nvGrpSpPr>
          <p:cNvPr id="2" name="Group 20"/>
          <p:cNvGrpSpPr/>
          <p:nvPr/>
        </p:nvGrpSpPr>
        <p:grpSpPr>
          <a:xfrm>
            <a:off x="3200400" y="1946493"/>
            <a:ext cx="5715000" cy="3768507"/>
            <a:chOff x="3124200" y="1946493"/>
            <a:chExt cx="5715000" cy="3768507"/>
          </a:xfrm>
        </p:grpSpPr>
        <p:sp>
          <p:nvSpPr>
            <p:cNvPr id="4" name="TextBox 3"/>
            <p:cNvSpPr txBox="1"/>
            <p:nvPr/>
          </p:nvSpPr>
          <p:spPr>
            <a:xfrm>
              <a:off x="3124200" y="3478113"/>
              <a:ext cx="5562600" cy="830997"/>
            </a:xfrm>
            <a:prstGeom prst="rect">
              <a:avLst/>
            </a:prstGeom>
            <a:noFill/>
          </p:spPr>
          <p:txBody>
            <a:bodyPr wrap="square" rtlCol="0">
              <a:spAutoFit/>
            </a:bodyPr>
            <a:lstStyle/>
            <a:p>
              <a:pPr algn="ctr"/>
              <a:r>
                <a:rPr lang="en-US" sz="2400" dirty="0" smtClean="0">
                  <a:solidFill>
                    <a:srgbClr val="005293"/>
                  </a:solidFill>
                  <a:ea typeface="ＭＳ Ｐゴシック" charset="-128"/>
                </a:rPr>
                <a:t>BP controlled (&lt;140/90 or &lt;130/80)</a:t>
              </a:r>
            </a:p>
            <a:p>
              <a:pPr algn="ctr"/>
              <a:r>
                <a:rPr lang="en-US" sz="2400" dirty="0" smtClean="0">
                  <a:solidFill>
                    <a:srgbClr val="005293"/>
                  </a:solidFill>
                  <a:ea typeface="ＭＳ Ｐゴシック" charset="-128"/>
                </a:rPr>
                <a:t>Patients with hypertension</a:t>
              </a:r>
              <a:endParaRPr lang="en-US" sz="2400" dirty="0">
                <a:solidFill>
                  <a:srgbClr val="005293"/>
                </a:solidFill>
                <a:ea typeface="ＭＳ Ｐゴシック" charset="-128"/>
              </a:endParaRPr>
            </a:p>
          </p:txBody>
        </p:sp>
        <p:cxnSp>
          <p:nvCxnSpPr>
            <p:cNvPr id="6" name="Straight Connector 5"/>
            <p:cNvCxnSpPr/>
            <p:nvPr/>
          </p:nvCxnSpPr>
          <p:spPr>
            <a:xfrm>
              <a:off x="3352800" y="2344947"/>
              <a:ext cx="5105400" cy="172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505200" y="5316747"/>
              <a:ext cx="5105400" cy="172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505200" y="3886200"/>
              <a:ext cx="5029200" cy="172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276600" y="1946493"/>
              <a:ext cx="5562600" cy="830997"/>
            </a:xfrm>
            <a:prstGeom prst="rect">
              <a:avLst/>
            </a:prstGeom>
            <a:noFill/>
          </p:spPr>
          <p:txBody>
            <a:bodyPr wrap="square" rtlCol="0">
              <a:spAutoFit/>
            </a:bodyPr>
            <a:lstStyle/>
            <a:p>
              <a:pPr algn="ctr"/>
              <a:r>
                <a:rPr lang="en-US" sz="2400" dirty="0" smtClean="0">
                  <a:solidFill>
                    <a:srgbClr val="005293"/>
                  </a:solidFill>
                  <a:ea typeface="ＭＳ Ｐゴシック" charset="-128"/>
                </a:rPr>
                <a:t>Antithrombotic prescribed</a:t>
              </a:r>
            </a:p>
            <a:p>
              <a:pPr algn="ctr"/>
              <a:r>
                <a:rPr lang="en-US" sz="2400" dirty="0" smtClean="0">
                  <a:solidFill>
                    <a:srgbClr val="005293"/>
                  </a:solidFill>
                  <a:ea typeface="ＭＳ Ｐゴシック" charset="-128"/>
                </a:rPr>
                <a:t>Patients with Diabetes or IVD*</a:t>
              </a:r>
              <a:endParaRPr lang="en-US" sz="2400" dirty="0">
                <a:solidFill>
                  <a:srgbClr val="005293"/>
                </a:solidFill>
                <a:ea typeface="ＭＳ Ｐゴシック" charset="-128"/>
              </a:endParaRPr>
            </a:p>
          </p:txBody>
        </p:sp>
        <p:sp>
          <p:nvSpPr>
            <p:cNvPr id="20" name="TextBox 19"/>
            <p:cNvSpPr txBox="1"/>
            <p:nvPr/>
          </p:nvSpPr>
          <p:spPr>
            <a:xfrm>
              <a:off x="3276600" y="4884003"/>
              <a:ext cx="5562600" cy="830997"/>
            </a:xfrm>
            <a:prstGeom prst="rect">
              <a:avLst/>
            </a:prstGeom>
            <a:noFill/>
          </p:spPr>
          <p:txBody>
            <a:bodyPr wrap="square" rtlCol="0">
              <a:spAutoFit/>
            </a:bodyPr>
            <a:lstStyle/>
            <a:p>
              <a:pPr algn="ctr"/>
              <a:r>
                <a:rPr lang="en-US" sz="2400" dirty="0" smtClean="0">
                  <a:solidFill>
                    <a:srgbClr val="005293"/>
                  </a:solidFill>
                  <a:ea typeface="ＭＳ Ｐゴシック" charset="-128"/>
                </a:rPr>
                <a:t>Intervention delivered</a:t>
              </a:r>
            </a:p>
            <a:p>
              <a:pPr algn="ctr"/>
              <a:r>
                <a:rPr lang="en-US" sz="2400" dirty="0" smtClean="0">
                  <a:solidFill>
                    <a:srgbClr val="005293"/>
                  </a:solidFill>
                  <a:ea typeface="ＭＳ Ｐゴシック" charset="-128"/>
                </a:rPr>
                <a:t>Patients who smoke</a:t>
              </a:r>
              <a:endParaRPr lang="en-US" sz="2400" dirty="0">
                <a:solidFill>
                  <a:srgbClr val="005293"/>
                </a:solidFill>
                <a:ea typeface="ＭＳ Ｐゴシック" charset="-128"/>
              </a:endParaRPr>
            </a:p>
          </p:txBody>
        </p:sp>
      </p:grpSp>
      <p:sp>
        <p:nvSpPr>
          <p:cNvPr id="12" name="Oval 330"/>
          <p:cNvSpPr>
            <a:spLocks noChangeArrowheads="1"/>
          </p:cNvSpPr>
          <p:nvPr/>
        </p:nvSpPr>
        <p:spPr bwMode="auto">
          <a:xfrm>
            <a:off x="152400" y="2179637"/>
            <a:ext cx="411162" cy="411163"/>
          </a:xfrm>
          <a:prstGeom prst="ellipse">
            <a:avLst/>
          </a:prstGeom>
          <a:solidFill>
            <a:srgbClr val="FF6600"/>
          </a:solidFill>
          <a:ln w="38100">
            <a:solidFill>
              <a:srgbClr val="FF6600"/>
            </a:solidFill>
            <a:round/>
            <a:headEnd/>
            <a:tailEnd/>
          </a:ln>
          <a:effectLst/>
        </p:spPr>
        <p:txBody>
          <a:bodyPr wrap="none" anchor="ctr"/>
          <a:lstStyle/>
          <a:p>
            <a:pPr algn="ctr"/>
            <a:r>
              <a:rPr lang="en-US" sz="2600" dirty="0">
                <a:solidFill>
                  <a:srgbClr val="FFFFFF"/>
                </a:solidFill>
                <a:latin typeface="Candara" pitchFamily="34" charset="0"/>
                <a:ea typeface="ＭＳ Ｐゴシック" charset="-128"/>
              </a:rPr>
              <a:t>A</a:t>
            </a:r>
          </a:p>
        </p:txBody>
      </p:sp>
      <p:sp>
        <p:nvSpPr>
          <p:cNvPr id="13" name="Oval 331"/>
          <p:cNvSpPr>
            <a:spLocks noChangeArrowheads="1"/>
          </p:cNvSpPr>
          <p:nvPr/>
        </p:nvSpPr>
        <p:spPr bwMode="auto">
          <a:xfrm>
            <a:off x="152400" y="3703637"/>
            <a:ext cx="411162" cy="411163"/>
          </a:xfrm>
          <a:prstGeom prst="ellipse">
            <a:avLst/>
          </a:prstGeom>
          <a:solidFill>
            <a:srgbClr val="008000"/>
          </a:solidFill>
          <a:ln w="38100">
            <a:solidFill>
              <a:srgbClr val="008000"/>
            </a:solidFill>
            <a:round/>
            <a:headEnd/>
            <a:tailEnd/>
          </a:ln>
          <a:effectLst/>
        </p:spPr>
        <p:txBody>
          <a:bodyPr wrap="none" anchor="ctr"/>
          <a:lstStyle/>
          <a:p>
            <a:pPr algn="ctr"/>
            <a:r>
              <a:rPr lang="en-US" sz="2600" dirty="0">
                <a:solidFill>
                  <a:srgbClr val="FFFFFF"/>
                </a:solidFill>
                <a:latin typeface="Candara" pitchFamily="34" charset="0"/>
                <a:ea typeface="ＭＳ Ｐゴシック" charset="-128"/>
              </a:rPr>
              <a:t>B</a:t>
            </a:r>
          </a:p>
        </p:txBody>
      </p:sp>
      <p:sp>
        <p:nvSpPr>
          <p:cNvPr id="14" name="Oval 332"/>
          <p:cNvSpPr>
            <a:spLocks noChangeArrowheads="1"/>
          </p:cNvSpPr>
          <p:nvPr/>
        </p:nvSpPr>
        <p:spPr bwMode="auto">
          <a:xfrm>
            <a:off x="152400" y="4953000"/>
            <a:ext cx="411162" cy="411163"/>
          </a:xfrm>
          <a:prstGeom prst="ellipse">
            <a:avLst/>
          </a:prstGeom>
          <a:solidFill>
            <a:srgbClr val="0000FF"/>
          </a:solidFill>
          <a:ln w="38100">
            <a:solidFill>
              <a:srgbClr val="0000FF"/>
            </a:solidFill>
            <a:round/>
            <a:headEnd/>
            <a:tailEnd/>
          </a:ln>
          <a:effectLst/>
        </p:spPr>
        <p:txBody>
          <a:bodyPr wrap="none" anchor="ctr"/>
          <a:lstStyle/>
          <a:p>
            <a:pPr algn="ctr"/>
            <a:r>
              <a:rPr lang="en-US" sz="2600" dirty="0">
                <a:solidFill>
                  <a:srgbClr val="FFFFFF"/>
                </a:solidFill>
                <a:latin typeface="Candara" pitchFamily="34" charset="0"/>
                <a:ea typeface="ＭＳ Ｐゴシック" charset="-128"/>
              </a:rPr>
              <a:t>S</a:t>
            </a:r>
          </a:p>
        </p:txBody>
      </p:sp>
    </p:spTree>
    <p:extLst>
      <p:ext uri="{BB962C8B-B14F-4D97-AF65-F5344CB8AC3E}">
        <p14:creationId xmlns:p14="http://schemas.microsoft.com/office/powerpoint/2010/main" val="1442702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New Roman" charset="0"/>
            <a:ea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
      <a:dk1>
        <a:srgbClr val="005293"/>
      </a:dk1>
      <a:lt1>
        <a:srgbClr val="FFFFFF"/>
      </a:lt1>
      <a:dk2>
        <a:srgbClr val="005293"/>
      </a:dk2>
      <a:lt2>
        <a:srgbClr val="BBBBAA"/>
      </a:lt2>
      <a:accent1>
        <a:srgbClr val="99C8E5"/>
      </a:accent1>
      <a:accent2>
        <a:srgbClr val="E27225"/>
      </a:accent2>
      <a:accent3>
        <a:srgbClr val="FFFFFF"/>
      </a:accent3>
      <a:accent4>
        <a:srgbClr val="00457D"/>
      </a:accent4>
      <a:accent5>
        <a:srgbClr val="CAE0F0"/>
      </a:accent5>
      <a:accent6>
        <a:srgbClr val="CD6720"/>
      </a:accent6>
      <a:hlink>
        <a:srgbClr val="81756E"/>
      </a:hlink>
      <a:folHlink>
        <a:srgbClr val="99C8E5"/>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75BF"/>
        </a:dk1>
        <a:lt1>
          <a:srgbClr val="FFFFFF"/>
        </a:lt1>
        <a:dk2>
          <a:srgbClr val="003478"/>
        </a:dk2>
        <a:lt2>
          <a:srgbClr val="BBBBAA"/>
        </a:lt2>
        <a:accent1>
          <a:srgbClr val="99C8E5"/>
        </a:accent1>
        <a:accent2>
          <a:srgbClr val="E27225"/>
        </a:accent2>
        <a:accent3>
          <a:srgbClr val="FFFFFF"/>
        </a:accent3>
        <a:accent4>
          <a:srgbClr val="0063A3"/>
        </a:accent4>
        <a:accent5>
          <a:srgbClr val="CAE0F0"/>
        </a:accent5>
        <a:accent6>
          <a:srgbClr val="CD6720"/>
        </a:accent6>
        <a:hlink>
          <a:srgbClr val="81756E"/>
        </a:hlink>
        <a:folHlink>
          <a:srgbClr val="99C8E5"/>
        </a:folHlink>
      </a:clrScheme>
      <a:clrMap bg1="lt1" tx1="dk1" bg2="lt2" tx2="dk2" accent1="accent1" accent2="accent2" accent3="accent3" accent4="accent4" accent5="accent5" accent6="accent6" hlink="hlink" folHlink="folHlink"/>
    </a:extraClrScheme>
    <a:extraClrScheme>
      <a:clrScheme name="Default Design 2">
        <a:dk1>
          <a:srgbClr val="0075BF"/>
        </a:dk1>
        <a:lt1>
          <a:srgbClr val="FFFFFF"/>
        </a:lt1>
        <a:dk2>
          <a:srgbClr val="0075BF"/>
        </a:dk2>
        <a:lt2>
          <a:srgbClr val="BBBBAA"/>
        </a:lt2>
        <a:accent1>
          <a:srgbClr val="99C8E5"/>
        </a:accent1>
        <a:accent2>
          <a:srgbClr val="E27225"/>
        </a:accent2>
        <a:accent3>
          <a:srgbClr val="FFFFFF"/>
        </a:accent3>
        <a:accent4>
          <a:srgbClr val="0063A3"/>
        </a:accent4>
        <a:accent5>
          <a:srgbClr val="CAE0F0"/>
        </a:accent5>
        <a:accent6>
          <a:srgbClr val="CD6720"/>
        </a:accent6>
        <a:hlink>
          <a:srgbClr val="81756E"/>
        </a:hlink>
        <a:folHlink>
          <a:srgbClr val="99C8E5"/>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Default Design">
  <a:themeElements>
    <a:clrScheme name="">
      <a:dk1>
        <a:srgbClr val="005293"/>
      </a:dk1>
      <a:lt1>
        <a:srgbClr val="FFFFFF"/>
      </a:lt1>
      <a:dk2>
        <a:srgbClr val="005293"/>
      </a:dk2>
      <a:lt2>
        <a:srgbClr val="BBBBAA"/>
      </a:lt2>
      <a:accent1>
        <a:srgbClr val="99C8E5"/>
      </a:accent1>
      <a:accent2>
        <a:srgbClr val="E27225"/>
      </a:accent2>
      <a:accent3>
        <a:srgbClr val="FFFFFF"/>
      </a:accent3>
      <a:accent4>
        <a:srgbClr val="00457D"/>
      </a:accent4>
      <a:accent5>
        <a:srgbClr val="CAE0F0"/>
      </a:accent5>
      <a:accent6>
        <a:srgbClr val="CD6720"/>
      </a:accent6>
      <a:hlink>
        <a:srgbClr val="81756E"/>
      </a:hlink>
      <a:folHlink>
        <a:srgbClr val="99C8E5"/>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75BF"/>
        </a:dk1>
        <a:lt1>
          <a:srgbClr val="FFFFFF"/>
        </a:lt1>
        <a:dk2>
          <a:srgbClr val="003478"/>
        </a:dk2>
        <a:lt2>
          <a:srgbClr val="BBBBAA"/>
        </a:lt2>
        <a:accent1>
          <a:srgbClr val="99C8E5"/>
        </a:accent1>
        <a:accent2>
          <a:srgbClr val="E27225"/>
        </a:accent2>
        <a:accent3>
          <a:srgbClr val="FFFFFF"/>
        </a:accent3>
        <a:accent4>
          <a:srgbClr val="0063A3"/>
        </a:accent4>
        <a:accent5>
          <a:srgbClr val="CAE0F0"/>
        </a:accent5>
        <a:accent6>
          <a:srgbClr val="CD6720"/>
        </a:accent6>
        <a:hlink>
          <a:srgbClr val="81756E"/>
        </a:hlink>
        <a:folHlink>
          <a:srgbClr val="99C8E5"/>
        </a:folHlink>
      </a:clrScheme>
      <a:clrMap bg1="lt1" tx1="dk1" bg2="lt2" tx2="dk2" accent1="accent1" accent2="accent2" accent3="accent3" accent4="accent4" accent5="accent5" accent6="accent6" hlink="hlink" folHlink="folHlink"/>
    </a:extraClrScheme>
    <a:extraClrScheme>
      <a:clrScheme name="Default Design 2">
        <a:dk1>
          <a:srgbClr val="0075BF"/>
        </a:dk1>
        <a:lt1>
          <a:srgbClr val="FFFFFF"/>
        </a:lt1>
        <a:dk2>
          <a:srgbClr val="0075BF"/>
        </a:dk2>
        <a:lt2>
          <a:srgbClr val="BBBBAA"/>
        </a:lt2>
        <a:accent1>
          <a:srgbClr val="99C8E5"/>
        </a:accent1>
        <a:accent2>
          <a:srgbClr val="E27225"/>
        </a:accent2>
        <a:accent3>
          <a:srgbClr val="FFFFFF"/>
        </a:accent3>
        <a:accent4>
          <a:srgbClr val="0063A3"/>
        </a:accent4>
        <a:accent5>
          <a:srgbClr val="CAE0F0"/>
        </a:accent5>
        <a:accent6>
          <a:srgbClr val="CD6720"/>
        </a:accent6>
        <a:hlink>
          <a:srgbClr val="81756E"/>
        </a:hlink>
        <a:folHlink>
          <a:srgbClr val="99C8E5"/>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Default Design">
  <a:themeElements>
    <a:clrScheme name="">
      <a:dk1>
        <a:srgbClr val="005293"/>
      </a:dk1>
      <a:lt1>
        <a:srgbClr val="FFFFFF"/>
      </a:lt1>
      <a:dk2>
        <a:srgbClr val="005293"/>
      </a:dk2>
      <a:lt2>
        <a:srgbClr val="BBBBAA"/>
      </a:lt2>
      <a:accent1>
        <a:srgbClr val="99C8E5"/>
      </a:accent1>
      <a:accent2>
        <a:srgbClr val="E27225"/>
      </a:accent2>
      <a:accent3>
        <a:srgbClr val="FFFFFF"/>
      </a:accent3>
      <a:accent4>
        <a:srgbClr val="00457D"/>
      </a:accent4>
      <a:accent5>
        <a:srgbClr val="CAE0F0"/>
      </a:accent5>
      <a:accent6>
        <a:srgbClr val="CD6720"/>
      </a:accent6>
      <a:hlink>
        <a:srgbClr val="81756E"/>
      </a:hlink>
      <a:folHlink>
        <a:srgbClr val="99C8E5"/>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75BF"/>
        </a:dk1>
        <a:lt1>
          <a:srgbClr val="FFFFFF"/>
        </a:lt1>
        <a:dk2>
          <a:srgbClr val="003478"/>
        </a:dk2>
        <a:lt2>
          <a:srgbClr val="BBBBAA"/>
        </a:lt2>
        <a:accent1>
          <a:srgbClr val="99C8E5"/>
        </a:accent1>
        <a:accent2>
          <a:srgbClr val="E27225"/>
        </a:accent2>
        <a:accent3>
          <a:srgbClr val="FFFFFF"/>
        </a:accent3>
        <a:accent4>
          <a:srgbClr val="0063A3"/>
        </a:accent4>
        <a:accent5>
          <a:srgbClr val="CAE0F0"/>
        </a:accent5>
        <a:accent6>
          <a:srgbClr val="CD6720"/>
        </a:accent6>
        <a:hlink>
          <a:srgbClr val="81756E"/>
        </a:hlink>
        <a:folHlink>
          <a:srgbClr val="99C8E5"/>
        </a:folHlink>
      </a:clrScheme>
      <a:clrMap bg1="lt1" tx1="dk1" bg2="lt2" tx2="dk2" accent1="accent1" accent2="accent2" accent3="accent3" accent4="accent4" accent5="accent5" accent6="accent6" hlink="hlink" folHlink="folHlink"/>
    </a:extraClrScheme>
    <a:extraClrScheme>
      <a:clrScheme name="Default Design 2">
        <a:dk1>
          <a:srgbClr val="0075BF"/>
        </a:dk1>
        <a:lt1>
          <a:srgbClr val="FFFFFF"/>
        </a:lt1>
        <a:dk2>
          <a:srgbClr val="0075BF"/>
        </a:dk2>
        <a:lt2>
          <a:srgbClr val="BBBBAA"/>
        </a:lt2>
        <a:accent1>
          <a:srgbClr val="99C8E5"/>
        </a:accent1>
        <a:accent2>
          <a:srgbClr val="E27225"/>
        </a:accent2>
        <a:accent3>
          <a:srgbClr val="FFFFFF"/>
        </a:accent3>
        <a:accent4>
          <a:srgbClr val="0063A3"/>
        </a:accent4>
        <a:accent5>
          <a:srgbClr val="CAE0F0"/>
        </a:accent5>
        <a:accent6>
          <a:srgbClr val="CD6720"/>
        </a:accent6>
        <a:hlink>
          <a:srgbClr val="81756E"/>
        </a:hlink>
        <a:folHlink>
          <a:srgbClr val="99C8E5"/>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ucsf_teal_primary.potx</Template>
  <TotalTime>12635</TotalTime>
  <Words>1654</Words>
  <Application>Microsoft Office PowerPoint</Application>
  <PresentationFormat>On-screen Show (4:3)</PresentationFormat>
  <Paragraphs>282</Paragraphs>
  <Slides>19</Slides>
  <Notes>19</Notes>
  <HiddenSlides>0</HiddenSlides>
  <MMClips>0</MMClips>
  <ScaleCrop>false</ScaleCrop>
  <HeadingPairs>
    <vt:vector size="4" baseType="variant">
      <vt:variant>
        <vt:lpstr>Theme</vt:lpstr>
      </vt:variant>
      <vt:variant>
        <vt:i4>4</vt:i4>
      </vt:variant>
      <vt:variant>
        <vt:lpstr>Slide Titles</vt:lpstr>
      </vt:variant>
      <vt:variant>
        <vt:i4>19</vt:i4>
      </vt:variant>
    </vt:vector>
  </HeadingPairs>
  <TitlesOfParts>
    <vt:vector size="23" baseType="lpstr">
      <vt:lpstr>Blank Presentation</vt:lpstr>
      <vt:lpstr>Default Design</vt:lpstr>
      <vt:lpstr>1_Default Design</vt:lpstr>
      <vt:lpstr>2_Default Design</vt:lpstr>
      <vt:lpstr>Pay-for-Performance: The Next Generation of Program Designs</vt:lpstr>
      <vt:lpstr>Outline</vt:lpstr>
      <vt:lpstr>Summary of the P4P Literature (So Far)</vt:lpstr>
      <vt:lpstr>PowerPoint Presentation</vt:lpstr>
      <vt:lpstr>Study Design</vt:lpstr>
      <vt:lpstr>Population</vt:lpstr>
      <vt:lpstr>Incentive Structure: Pay More for What Is Harder</vt:lpstr>
      <vt:lpstr>Research questions</vt:lpstr>
      <vt:lpstr>Quality measures</vt:lpstr>
      <vt:lpstr>Analysis</vt:lpstr>
      <vt:lpstr> Baseline Characteristics of Intervention and Control Clinics</vt:lpstr>
      <vt:lpstr> Results: Baseline Performance</vt:lpstr>
      <vt:lpstr> Results: Baseline Performance</vt:lpstr>
      <vt:lpstr>Performance of Incentive Arm Compared to Control Arm</vt:lpstr>
      <vt:lpstr>PowerPoint Presentation</vt:lpstr>
      <vt:lpstr>Clinician Experiences and Attitudes towards QI</vt:lpstr>
      <vt:lpstr>PowerPoint Presentation</vt:lpstr>
      <vt:lpstr>PowerPoint Presentation</vt:lpstr>
      <vt:lpstr>Future of P4P</vt:lpstr>
    </vt:vector>
  </TitlesOfParts>
  <Company>stellarv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Sophia Antipas</dc:creator>
  <cp:lastModifiedBy>Karen A Goldman</cp:lastModifiedBy>
  <cp:revision>236</cp:revision>
  <cp:lastPrinted>2015-02-18T19:40:49Z</cp:lastPrinted>
  <dcterms:created xsi:type="dcterms:W3CDTF">2007-12-04T20:38:37Z</dcterms:created>
  <dcterms:modified xsi:type="dcterms:W3CDTF">2015-02-18T19:44:35Z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374532733</vt:i4>
  </property>
  <property fmtid="{D5CDD505-2E9C-101B-9397-08002B2CF9AE}" pid="3" name="_NewReviewCycle">
    <vt:lpwstr/>
  </property>
  <property fmtid="{D5CDD505-2E9C-101B-9397-08002B2CF9AE}" pid="4" name="_EmailSubject">
    <vt:lpwstr>Slide Presentations - Alt. to FFS Payments</vt:lpwstr>
  </property>
  <property fmtid="{D5CDD505-2E9C-101B-9397-08002B2CF9AE}" pid="5" name="_AuthorEmail">
    <vt:lpwstr>KGOLDMAN@ftc.gov</vt:lpwstr>
  </property>
  <property fmtid="{D5CDD505-2E9C-101B-9397-08002B2CF9AE}" pid="6" name="_AuthorEmailDisplayName">
    <vt:lpwstr>Goldman, Karen</vt:lpwstr>
  </property>
</Properties>
</file>