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6"/>
  </p:notesMasterIdLst>
  <p:handoutMasterIdLst>
    <p:handoutMasterId r:id="rId17"/>
  </p:handoutMasterIdLst>
  <p:sldIdLst>
    <p:sldId id="261" r:id="rId2"/>
    <p:sldId id="268" r:id="rId3"/>
    <p:sldId id="354" r:id="rId4"/>
    <p:sldId id="361" r:id="rId5"/>
    <p:sldId id="363" r:id="rId6"/>
    <p:sldId id="362" r:id="rId7"/>
    <p:sldId id="364" r:id="rId8"/>
    <p:sldId id="365" r:id="rId9"/>
    <p:sldId id="376" r:id="rId10"/>
    <p:sldId id="377" r:id="rId11"/>
    <p:sldId id="345" r:id="rId12"/>
    <p:sldId id="374" r:id="rId13"/>
    <p:sldId id="375" r:id="rId14"/>
    <p:sldId id="372"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J. Balan" initials="DJ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A80"/>
    <a:srgbClr val="07AF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6" autoAdjust="0"/>
    <p:restoredTop sz="82878" autoAdjust="0"/>
  </p:normalViewPr>
  <p:slideViewPr>
    <p:cSldViewPr snapToGrid="0" snapToObjects="1">
      <p:cViewPr>
        <p:scale>
          <a:sx n="60" d="100"/>
          <a:sy n="60" d="100"/>
        </p:scale>
        <p:origin x="-230" y="-128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A12F9846-5435-7C40-A032-F8E2CBFB3470}" type="datetimeFigureOut">
              <a:rPr lang="en-US" smtClean="0"/>
              <a:t>2/23/2015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C40148C6-9F07-DD43-A63D-5711A8C4ACB0}" type="slidenum">
              <a:rPr lang="en-US" smtClean="0"/>
              <a:t>‹#›</a:t>
            </a:fld>
            <a:endParaRPr lang="en-US"/>
          </a:p>
        </p:txBody>
      </p:sp>
    </p:spTree>
    <p:extLst>
      <p:ext uri="{BB962C8B-B14F-4D97-AF65-F5344CB8AC3E}">
        <p14:creationId xmlns:p14="http://schemas.microsoft.com/office/powerpoint/2010/main" val="7503293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683E96D-14EA-C24A-A957-F37A1DEFB2E4}" type="datetimeFigureOut">
              <a:rPr lang="en-US" smtClean="0"/>
              <a:t>2/23/2015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F4D82AE-147D-0B4A-9F7E-9F618EE145D0}" type="slidenum">
              <a:rPr lang="en-US" smtClean="0"/>
              <a:t>‹#›</a:t>
            </a:fld>
            <a:endParaRPr lang="en-US"/>
          </a:p>
        </p:txBody>
      </p:sp>
    </p:spTree>
    <p:extLst>
      <p:ext uri="{BB962C8B-B14F-4D97-AF65-F5344CB8AC3E}">
        <p14:creationId xmlns:p14="http://schemas.microsoft.com/office/powerpoint/2010/main" val="935209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1</a:t>
            </a:fld>
            <a:endParaRPr lang="en-US"/>
          </a:p>
        </p:txBody>
      </p:sp>
    </p:spTree>
    <p:extLst>
      <p:ext uri="{BB962C8B-B14F-4D97-AF65-F5344CB8AC3E}">
        <p14:creationId xmlns:p14="http://schemas.microsoft.com/office/powerpoint/2010/main" val="333012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11</a:t>
            </a:fld>
            <a:endParaRPr lang="en-US"/>
          </a:p>
        </p:txBody>
      </p:sp>
    </p:spTree>
    <p:extLst>
      <p:ext uri="{BB962C8B-B14F-4D97-AF65-F5344CB8AC3E}">
        <p14:creationId xmlns:p14="http://schemas.microsoft.com/office/powerpoint/2010/main" val="160407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12</a:t>
            </a:fld>
            <a:endParaRPr lang="en-US"/>
          </a:p>
        </p:txBody>
      </p:sp>
    </p:spTree>
    <p:extLst>
      <p:ext uri="{BB962C8B-B14F-4D97-AF65-F5344CB8AC3E}">
        <p14:creationId xmlns:p14="http://schemas.microsoft.com/office/powerpoint/2010/main" val="360919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13</a:t>
            </a:fld>
            <a:endParaRPr lang="en-US"/>
          </a:p>
        </p:txBody>
      </p:sp>
    </p:spTree>
    <p:extLst>
      <p:ext uri="{BB962C8B-B14F-4D97-AF65-F5344CB8AC3E}">
        <p14:creationId xmlns:p14="http://schemas.microsoft.com/office/powerpoint/2010/main" val="885544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14</a:t>
            </a:fld>
            <a:endParaRPr lang="en-US"/>
          </a:p>
        </p:txBody>
      </p:sp>
    </p:spTree>
    <p:extLst>
      <p:ext uri="{BB962C8B-B14F-4D97-AF65-F5344CB8AC3E}">
        <p14:creationId xmlns:p14="http://schemas.microsoft.com/office/powerpoint/2010/main" val="144832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4D82AE-147D-0B4A-9F7E-9F618EE145D0}" type="slidenum">
              <a:rPr lang="en-US" smtClean="0"/>
              <a:t>2</a:t>
            </a:fld>
            <a:endParaRPr lang="en-US"/>
          </a:p>
        </p:txBody>
      </p:sp>
    </p:spTree>
    <p:extLst>
      <p:ext uri="{BB962C8B-B14F-4D97-AF65-F5344CB8AC3E}">
        <p14:creationId xmlns:p14="http://schemas.microsoft.com/office/powerpoint/2010/main" val="176143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F4D82AE-147D-0B4A-9F7E-9F618EE145D0}" type="slidenum">
              <a:rPr lang="en-US" smtClean="0"/>
              <a:t>3</a:t>
            </a:fld>
            <a:endParaRPr lang="en-US"/>
          </a:p>
        </p:txBody>
      </p:sp>
    </p:spTree>
    <p:extLst>
      <p:ext uri="{BB962C8B-B14F-4D97-AF65-F5344CB8AC3E}">
        <p14:creationId xmlns:p14="http://schemas.microsoft.com/office/powerpoint/2010/main" val="27577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4</a:t>
            </a:fld>
            <a:endParaRPr lang="en-US"/>
          </a:p>
        </p:txBody>
      </p:sp>
    </p:spTree>
    <p:extLst>
      <p:ext uri="{BB962C8B-B14F-4D97-AF65-F5344CB8AC3E}">
        <p14:creationId xmlns:p14="http://schemas.microsoft.com/office/powerpoint/2010/main" val="229504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5</a:t>
            </a:fld>
            <a:endParaRPr lang="en-US"/>
          </a:p>
        </p:txBody>
      </p:sp>
    </p:spTree>
    <p:extLst>
      <p:ext uri="{BB962C8B-B14F-4D97-AF65-F5344CB8AC3E}">
        <p14:creationId xmlns:p14="http://schemas.microsoft.com/office/powerpoint/2010/main" val="8203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6</a:t>
            </a:fld>
            <a:endParaRPr lang="en-US"/>
          </a:p>
        </p:txBody>
      </p:sp>
    </p:spTree>
    <p:extLst>
      <p:ext uri="{BB962C8B-B14F-4D97-AF65-F5344CB8AC3E}">
        <p14:creationId xmlns:p14="http://schemas.microsoft.com/office/powerpoint/2010/main" val="347831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7</a:t>
            </a:fld>
            <a:endParaRPr lang="en-US"/>
          </a:p>
        </p:txBody>
      </p:sp>
    </p:spTree>
    <p:extLst>
      <p:ext uri="{BB962C8B-B14F-4D97-AF65-F5344CB8AC3E}">
        <p14:creationId xmlns:p14="http://schemas.microsoft.com/office/powerpoint/2010/main" val="63660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8</a:t>
            </a:fld>
            <a:endParaRPr lang="en-US"/>
          </a:p>
        </p:txBody>
      </p:sp>
    </p:spTree>
    <p:extLst>
      <p:ext uri="{BB962C8B-B14F-4D97-AF65-F5344CB8AC3E}">
        <p14:creationId xmlns:p14="http://schemas.microsoft.com/office/powerpoint/2010/main" val="429429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82AE-147D-0B4A-9F7E-9F618EE145D0}" type="slidenum">
              <a:rPr lang="en-US" smtClean="0"/>
              <a:t>9</a:t>
            </a:fld>
            <a:endParaRPr lang="en-US"/>
          </a:p>
        </p:txBody>
      </p:sp>
    </p:spTree>
    <p:extLst>
      <p:ext uri="{BB962C8B-B14F-4D97-AF65-F5344CB8AC3E}">
        <p14:creationId xmlns:p14="http://schemas.microsoft.com/office/powerpoint/2010/main" val="279475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8BDEF-F7A7-4D51-92CA-C9C5B2C1270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138530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BDEF-F7A7-4D51-92CA-C9C5B2C1270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684119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8BDEF-F7A7-4D51-92CA-C9C5B2C1270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417432143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82A8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1591"/>
            <a:ext cx="9144000" cy="21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userDrawn="1"/>
        </p:nvCxnSpPr>
        <p:spPr>
          <a:xfrm>
            <a:off x="457200" y="1431925"/>
            <a:ext cx="8229600" cy="0"/>
          </a:xfrm>
          <a:prstGeom prst="line">
            <a:avLst/>
          </a:prstGeom>
          <a:ln>
            <a:solidFill>
              <a:srgbClr val="482A8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53200" y="6556375"/>
            <a:ext cx="2133600" cy="365125"/>
          </a:xfrm>
        </p:spPr>
        <p:txBody>
          <a:bodyPr/>
          <a:lstStyle>
            <a:lvl1pPr>
              <a:defRPr sz="1600" b="1">
                <a:solidFill>
                  <a:schemeClr val="bg1"/>
                </a:solidFill>
              </a:defRPr>
            </a:lvl1pPr>
          </a:lstStyle>
          <a:p>
            <a:fld id="{549917DD-4D06-4BE1-AE14-0017F2728DB2}" type="slidenum">
              <a:rPr lang="en-US" smtClean="0"/>
              <a:pPr/>
              <a:t>‹#›</a:t>
            </a:fld>
            <a:r>
              <a:rPr lang="en-US" dirty="0" smtClean="0"/>
              <a:t>/30</a:t>
            </a:r>
            <a:endParaRPr lang="en-US" dirty="0"/>
          </a:p>
        </p:txBody>
      </p:sp>
    </p:spTree>
    <p:extLst>
      <p:ext uri="{BB962C8B-B14F-4D97-AF65-F5344CB8AC3E}">
        <p14:creationId xmlns:p14="http://schemas.microsoft.com/office/powerpoint/2010/main" val="8598018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8BDEF-F7A7-4D51-92CA-C9C5B2C12706}"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321333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8BDEF-F7A7-4D51-92CA-C9C5B2C12706}"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64733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8BDEF-F7A7-4D51-92CA-C9C5B2C12706}" type="datetimeFigureOut">
              <a:rPr lang="en-US" smtClean="0"/>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31517090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8BDEF-F7A7-4D51-92CA-C9C5B2C12706}" type="datetimeFigureOut">
              <a:rPr lang="en-US" smtClean="0"/>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316548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8BDEF-F7A7-4D51-92CA-C9C5B2C12706}" type="datetimeFigureOut">
              <a:rPr lang="en-US" smtClean="0"/>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246223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BDEF-F7A7-4D51-92CA-C9C5B2C12706}"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8459176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8BDEF-F7A7-4D51-92CA-C9C5B2C12706}"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917DD-4D06-4BE1-AE14-0017F2728DB2}" type="slidenum">
              <a:rPr lang="en-US" smtClean="0"/>
              <a:t>‹#›</a:t>
            </a:fld>
            <a:endParaRPr lang="en-US"/>
          </a:p>
        </p:txBody>
      </p:sp>
    </p:spTree>
    <p:extLst>
      <p:ext uri="{BB962C8B-B14F-4D97-AF65-F5344CB8AC3E}">
        <p14:creationId xmlns:p14="http://schemas.microsoft.com/office/powerpoint/2010/main" val="40569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8BDEF-F7A7-4D51-92CA-C9C5B2C12706}" type="datetimeFigureOut">
              <a:rPr lang="en-US" smtClean="0"/>
              <a:t>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917DD-4D06-4BE1-AE14-0017F2728DB2}" type="slidenum">
              <a:rPr lang="en-US" smtClean="0"/>
              <a:t>‹#›</a:t>
            </a:fld>
            <a:endParaRPr lang="en-US" dirty="0"/>
          </a:p>
        </p:txBody>
      </p:sp>
    </p:spTree>
    <p:extLst>
      <p:ext uri="{BB962C8B-B14F-4D97-AF65-F5344CB8AC3E}">
        <p14:creationId xmlns:p14="http://schemas.microsoft.com/office/powerpoint/2010/main" val="9611864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3742"/>
            <a:ext cx="9144000" cy="2113206"/>
          </a:xfrm>
        </p:spPr>
        <p:txBody>
          <a:bodyPr>
            <a:normAutofit fontScale="90000"/>
          </a:bodyPr>
          <a:lstStyle/>
          <a:p>
            <a:pPr algn="ctr"/>
            <a:r>
              <a:rPr lang="en-US" dirty="0" smtClean="0">
                <a:solidFill>
                  <a:schemeClr val="bg1"/>
                </a:solidFill>
              </a:rPr>
              <a:t>Effects of Cross-Market Combinations:</a:t>
            </a:r>
            <a:br>
              <a:rPr lang="en-US" dirty="0" smtClean="0">
                <a:solidFill>
                  <a:schemeClr val="bg1"/>
                </a:solidFill>
              </a:rPr>
            </a:br>
            <a:r>
              <a:rPr lang="en-US" dirty="0" smtClean="0">
                <a:solidFill>
                  <a:schemeClr val="bg1"/>
                </a:solidFill>
              </a:rPr>
              <a:t>Theory and Evidence from Hospital Markets</a:t>
            </a: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sz="2700" dirty="0" smtClean="0">
                <a:solidFill>
                  <a:schemeClr val="bg1"/>
                </a:solidFill>
              </a:rPr>
              <a:t>Leemore Dafny</a:t>
            </a:r>
            <a:r>
              <a:rPr lang="en-US" sz="2700" dirty="0">
                <a:solidFill>
                  <a:schemeClr val="bg1"/>
                </a:solidFill>
              </a:rPr>
              <a:t/>
            </a:r>
            <a:br>
              <a:rPr lang="en-US" sz="2700" dirty="0">
                <a:solidFill>
                  <a:schemeClr val="bg1"/>
                </a:solidFill>
              </a:rPr>
            </a:br>
            <a:r>
              <a:rPr lang="en-US" sz="2700" dirty="0" smtClean="0">
                <a:solidFill>
                  <a:schemeClr val="bg1"/>
                </a:solidFill>
              </a:rPr>
              <a:t>FTC Healthcare Workshop</a:t>
            </a:r>
            <a:br>
              <a:rPr lang="en-US" sz="2700" dirty="0" smtClean="0">
                <a:solidFill>
                  <a:schemeClr val="bg1"/>
                </a:solidFill>
              </a:rPr>
            </a:br>
            <a:r>
              <a:rPr lang="en-US" sz="2700" dirty="0" smtClean="0">
                <a:solidFill>
                  <a:schemeClr val="bg1"/>
                </a:solidFill>
              </a:rPr>
              <a:t>February 25, 2015</a:t>
            </a:r>
            <a:endParaRPr lang="en-US" sz="2700" dirty="0">
              <a:solidFill>
                <a:schemeClr val="bg1"/>
              </a:solidFill>
            </a:endParaRPr>
          </a:p>
        </p:txBody>
      </p:sp>
    </p:spTree>
    <p:extLst>
      <p:ext uri="{BB962C8B-B14F-4D97-AF65-F5344CB8AC3E}">
        <p14:creationId xmlns:p14="http://schemas.microsoft.com/office/powerpoint/2010/main" val="312505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net effect on price? An empirical study of cross-market hospital mergers</a:t>
            </a:r>
            <a:endParaRPr lang="en-US" dirty="0"/>
          </a:p>
        </p:txBody>
      </p:sp>
      <p:sp>
        <p:nvSpPr>
          <p:cNvPr id="3" name="Content Placeholder 2"/>
          <p:cNvSpPr>
            <a:spLocks noGrp="1"/>
          </p:cNvSpPr>
          <p:nvPr>
            <p:ph idx="1"/>
          </p:nvPr>
        </p:nvSpPr>
        <p:spPr>
          <a:xfrm>
            <a:off x="457200" y="1600200"/>
            <a:ext cx="8458200" cy="4525963"/>
          </a:xfrm>
        </p:spPr>
        <p:txBody>
          <a:bodyPr>
            <a:noAutofit/>
          </a:bodyPr>
          <a:lstStyle/>
          <a:p>
            <a:r>
              <a:rPr lang="en-US" u="sng" dirty="0"/>
              <a:t>Challenge</a:t>
            </a:r>
            <a:r>
              <a:rPr lang="en-US" dirty="0"/>
              <a:t>: Mergers/acquisitions are not </a:t>
            </a:r>
            <a:r>
              <a:rPr lang="en-US" dirty="0" smtClean="0"/>
              <a:t>random</a:t>
            </a:r>
            <a:endParaRPr lang="en-US" dirty="0"/>
          </a:p>
          <a:p>
            <a:r>
              <a:rPr lang="en-US" u="sng" dirty="0"/>
              <a:t>Approach</a:t>
            </a:r>
            <a:r>
              <a:rPr lang="en-US" dirty="0"/>
              <a:t>: Study hospitals that are “bystanders” to mergers.  </a:t>
            </a:r>
            <a:r>
              <a:rPr lang="en-US" dirty="0" smtClean="0"/>
              <a:t>Compare merger effects for hospitals with strong vs. weak common customer/insurer effects</a:t>
            </a:r>
          </a:p>
          <a:p>
            <a:r>
              <a:rPr lang="en-US" dirty="0" smtClean="0"/>
              <a:t>Two groups of mergers</a:t>
            </a:r>
          </a:p>
          <a:p>
            <a:pPr lvl="1"/>
            <a:r>
              <a:rPr lang="en-US" sz="2000" i="1" dirty="0" smtClean="0"/>
              <a:t>FTC sample</a:t>
            </a:r>
            <a:r>
              <a:rPr lang="en-US" sz="2000" dirty="0" smtClean="0"/>
              <a:t>: investigated and consummated mergers  </a:t>
            </a:r>
            <a:r>
              <a:rPr lang="en-US" sz="2000" dirty="0"/>
              <a:t>Investigation </a:t>
            </a:r>
            <a:r>
              <a:rPr lang="en-US" sz="2000" dirty="0">
                <a:sym typeface="Wingdings" panose="05000000000000000000" pitchFamily="2" charset="2"/>
              </a:rPr>
              <a:t></a:t>
            </a:r>
            <a:r>
              <a:rPr lang="en-US" sz="2000" dirty="0"/>
              <a:t> market with horizontal overlap</a:t>
            </a:r>
          </a:p>
          <a:p>
            <a:pPr lvl="2"/>
            <a:r>
              <a:rPr lang="en-US" dirty="0" smtClean="0"/>
              <a:t>Throw out the horizontal overlap</a:t>
            </a:r>
          </a:p>
          <a:p>
            <a:pPr lvl="2"/>
            <a:r>
              <a:rPr lang="en-US" dirty="0" smtClean="0">
                <a:sym typeface="Wingdings" panose="05000000000000000000" pitchFamily="2" charset="2"/>
              </a:rPr>
              <a:t>Study merger effect on affiliated hospitals </a:t>
            </a:r>
          </a:p>
          <a:p>
            <a:pPr lvl="1"/>
            <a:r>
              <a:rPr lang="en-US" sz="2000" i="1" dirty="0" smtClean="0"/>
              <a:t>Broad sample</a:t>
            </a:r>
            <a:r>
              <a:rPr lang="en-US" sz="2000" dirty="0" smtClean="0"/>
              <a:t>: culled </a:t>
            </a:r>
            <a:r>
              <a:rPr lang="en-US" sz="2000" dirty="0"/>
              <a:t>from Irving Levin reports</a:t>
            </a:r>
          </a:p>
          <a:p>
            <a:pPr lvl="2"/>
            <a:r>
              <a:rPr lang="en-US" dirty="0"/>
              <a:t>Drop “crown jewels” and any merging hospitals within 30 min’ drive time</a:t>
            </a:r>
            <a:r>
              <a:rPr lang="en-US" dirty="0">
                <a:sym typeface="Wingdings" panose="05000000000000000000" pitchFamily="2" charset="2"/>
              </a:rPr>
              <a:t> </a:t>
            </a:r>
            <a:endParaRPr lang="en-US" dirty="0" smtClean="0">
              <a:sym typeface="Wingdings" panose="05000000000000000000" pitchFamily="2" charset="2"/>
            </a:endParaRPr>
          </a:p>
          <a:p>
            <a:pPr marL="0" indent="0">
              <a:buNone/>
            </a:pPr>
            <a:r>
              <a:rPr lang="en-US" sz="2000" dirty="0" smtClean="0">
                <a:sym typeface="Wingdings" panose="05000000000000000000" pitchFamily="2" charset="2"/>
              </a:rPr>
              <a:t>Source: Dafny, Ho, Lee (2015) working paper</a:t>
            </a:r>
            <a:endParaRPr lang="en-US" sz="2000" dirty="0">
              <a:sym typeface="Wingdings" panose="05000000000000000000" pitchFamily="2" charset="2"/>
            </a:endParaRPr>
          </a:p>
        </p:txBody>
      </p:sp>
    </p:spTree>
    <p:extLst>
      <p:ext uri="{BB962C8B-B14F-4D97-AF65-F5344CB8AC3E}">
        <p14:creationId xmlns:p14="http://schemas.microsoft.com/office/powerpoint/2010/main" val="332529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12738"/>
            <a:ext cx="8229600" cy="1143000"/>
          </a:xfrm>
        </p:spPr>
        <p:txBody>
          <a:bodyPr/>
          <a:lstStyle/>
          <a:p>
            <a:pPr eaLnBrk="1" hangingPunct="1"/>
            <a:r>
              <a:rPr lang="en-US" altLang="en-US" dirty="0" smtClean="0"/>
              <a:t>Empirical Approach: Overview</a:t>
            </a:r>
          </a:p>
        </p:txBody>
      </p:sp>
      <p:sp>
        <p:nvSpPr>
          <p:cNvPr id="20483" name="Content Placeholder 2"/>
          <p:cNvSpPr>
            <a:spLocks noGrp="1"/>
          </p:cNvSpPr>
          <p:nvPr>
            <p:ph sz="quarter" idx="1"/>
          </p:nvPr>
        </p:nvSpPr>
        <p:spPr>
          <a:xfrm>
            <a:off x="301625" y="1455738"/>
            <a:ext cx="8504238" cy="4929187"/>
          </a:xfrm>
        </p:spPr>
        <p:txBody>
          <a:bodyPr/>
          <a:lstStyle/>
          <a:p>
            <a:pPr marL="0" indent="0" eaLnBrk="1" hangingPunct="1">
              <a:buFont typeface="Wingdings 2" pitchFamily="18" charset="2"/>
              <a:buNone/>
            </a:pPr>
            <a:r>
              <a:rPr lang="en-US" altLang="en-US" u="sng" dirty="0" smtClean="0"/>
              <a:t>Consider two different types of “treatment hospitals”</a:t>
            </a:r>
          </a:p>
          <a:p>
            <a:pPr marL="0" indent="0" algn="ctr">
              <a:buNone/>
            </a:pPr>
            <a:endParaRPr lang="en-US" altLang="en-US" sz="400" dirty="0" smtClean="0"/>
          </a:p>
          <a:p>
            <a:pPr marL="0" indent="0" algn="ctr">
              <a:buNone/>
            </a:pPr>
            <a:r>
              <a:rPr lang="en-US" altLang="en-US" i="1" dirty="0" smtClean="0"/>
              <a:t>Merger </a:t>
            </a:r>
            <a:r>
              <a:rPr lang="en-US" altLang="en-US" i="1" dirty="0"/>
              <a:t>of System A and System B</a:t>
            </a:r>
          </a:p>
          <a:p>
            <a:pPr marL="0" indent="0" algn="ctr" eaLnBrk="1" hangingPunct="1">
              <a:buFont typeface="Wingdings 2" pitchFamily="18" charset="2"/>
              <a:buNone/>
            </a:pPr>
            <a:endParaRPr lang="en-US" altLang="en-US" u="sng" dirty="0" smtClean="0"/>
          </a:p>
          <a:p>
            <a:pPr marL="0" indent="0" eaLnBrk="1" hangingPunct="1">
              <a:buFont typeface="Wingdings 2" pitchFamily="18" charset="2"/>
              <a:buNone/>
            </a:pPr>
            <a:endParaRPr lang="en-US" altLang="en-US" i="1" dirty="0" smtClean="0"/>
          </a:p>
        </p:txBody>
      </p:sp>
      <p:sp>
        <p:nvSpPr>
          <p:cNvPr id="3" name="Rectangle 2"/>
          <p:cNvSpPr/>
          <p:nvPr/>
        </p:nvSpPr>
        <p:spPr>
          <a:xfrm>
            <a:off x="2667000" y="3181350"/>
            <a:ext cx="3429000" cy="2057400"/>
          </a:xfrm>
          <a:prstGeom prst="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A B</a:t>
            </a:r>
          </a:p>
        </p:txBody>
      </p:sp>
      <p:cxnSp>
        <p:nvCxnSpPr>
          <p:cNvPr id="11" name="Curved Connector 10"/>
          <p:cNvCxnSpPr/>
          <p:nvPr/>
        </p:nvCxnSpPr>
        <p:spPr>
          <a:xfrm rot="16200000" flipH="1">
            <a:off x="3333750" y="4229100"/>
            <a:ext cx="1295400" cy="723900"/>
          </a:xfrm>
          <a:prstGeom prst="curved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2687638" y="3275013"/>
            <a:ext cx="1995487" cy="1169987"/>
          </a:xfrm>
          <a:custGeom>
            <a:avLst/>
            <a:gdLst>
              <a:gd name="connsiteX0" fmla="*/ 0 w 1996068"/>
              <a:gd name="connsiteY0" fmla="*/ 1170878 h 1170878"/>
              <a:gd name="connsiteX1" fmla="*/ 1996068 w 1996068"/>
              <a:gd name="connsiteY1" fmla="*/ 0 h 1170878"/>
              <a:gd name="connsiteX2" fmla="*/ 1996068 w 1996068"/>
              <a:gd name="connsiteY2" fmla="*/ 0 h 1170878"/>
            </a:gdLst>
            <a:ahLst/>
            <a:cxnLst>
              <a:cxn ang="0">
                <a:pos x="connsiteX0" y="connsiteY0"/>
              </a:cxn>
              <a:cxn ang="0">
                <a:pos x="connsiteX1" y="connsiteY1"/>
              </a:cxn>
              <a:cxn ang="0">
                <a:pos x="connsiteX2" y="connsiteY2"/>
              </a:cxn>
            </a:cxnLst>
            <a:rect l="l" t="t" r="r" b="b"/>
            <a:pathLst>
              <a:path w="1996068" h="1170878">
                <a:moveTo>
                  <a:pt x="0" y="1170878"/>
                </a:moveTo>
                <a:lnTo>
                  <a:pt x="1996068" y="0"/>
                </a:lnTo>
                <a:lnTo>
                  <a:pt x="1996068"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Curved Connector 21"/>
          <p:cNvCxnSpPr/>
          <p:nvPr/>
        </p:nvCxnSpPr>
        <p:spPr>
          <a:xfrm rot="16200000" flipH="1">
            <a:off x="4017963" y="3846512"/>
            <a:ext cx="2057400" cy="727075"/>
          </a:xfrm>
          <a:prstGeom prst="curvedConnector3">
            <a:avLst>
              <a:gd name="adj1" fmla="val 38618"/>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488" name="TextBox 23"/>
          <p:cNvSpPr txBox="1">
            <a:spLocks noChangeArrowheads="1"/>
          </p:cNvSpPr>
          <p:nvPr/>
        </p:nvSpPr>
        <p:spPr bwMode="auto">
          <a:xfrm>
            <a:off x="3124200" y="34861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a:t>
            </a:r>
          </a:p>
        </p:txBody>
      </p:sp>
      <p:sp>
        <p:nvSpPr>
          <p:cNvPr id="20489" name="TextBox 24"/>
          <p:cNvSpPr txBox="1">
            <a:spLocks noChangeArrowheads="1"/>
          </p:cNvSpPr>
          <p:nvPr/>
        </p:nvSpPr>
        <p:spPr bwMode="auto">
          <a:xfrm>
            <a:off x="3124200" y="47815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a:t>
            </a:r>
          </a:p>
        </p:txBody>
      </p:sp>
      <p:sp>
        <p:nvSpPr>
          <p:cNvPr id="20490" name="TextBox 25"/>
          <p:cNvSpPr txBox="1">
            <a:spLocks noChangeArrowheads="1"/>
          </p:cNvSpPr>
          <p:nvPr/>
        </p:nvSpPr>
        <p:spPr bwMode="auto">
          <a:xfrm>
            <a:off x="5486400" y="36703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a:t>
            </a:r>
          </a:p>
        </p:txBody>
      </p:sp>
      <p:sp>
        <p:nvSpPr>
          <p:cNvPr id="28" name="Rectangle 27"/>
          <p:cNvSpPr/>
          <p:nvPr/>
        </p:nvSpPr>
        <p:spPr>
          <a:xfrm>
            <a:off x="323850" y="2803525"/>
            <a:ext cx="2333625" cy="1270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0492" name="TextBox 28"/>
          <p:cNvSpPr txBox="1">
            <a:spLocks noChangeArrowheads="1"/>
          </p:cNvSpPr>
          <p:nvPr/>
        </p:nvSpPr>
        <p:spPr bwMode="auto">
          <a:xfrm>
            <a:off x="838200" y="37147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a:t>
            </a:r>
          </a:p>
        </p:txBody>
      </p:sp>
      <p:sp>
        <p:nvSpPr>
          <p:cNvPr id="20493" name="TextBox 29"/>
          <p:cNvSpPr txBox="1">
            <a:spLocks noChangeArrowheads="1"/>
          </p:cNvSpPr>
          <p:nvPr/>
        </p:nvSpPr>
        <p:spPr bwMode="auto">
          <a:xfrm>
            <a:off x="1871663" y="3409950"/>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a:t>
            </a:r>
          </a:p>
        </p:txBody>
      </p:sp>
      <p:sp>
        <p:nvSpPr>
          <p:cNvPr id="20494" name="TextBox 30"/>
          <p:cNvSpPr txBox="1">
            <a:spLocks noChangeArrowheads="1"/>
          </p:cNvSpPr>
          <p:nvPr/>
        </p:nvSpPr>
        <p:spPr bwMode="auto">
          <a:xfrm>
            <a:off x="609600" y="295275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a:t>
            </a:r>
          </a:p>
        </p:txBody>
      </p:sp>
      <p:cxnSp>
        <p:nvCxnSpPr>
          <p:cNvPr id="11264" name="Curved Connector 11263"/>
          <p:cNvCxnSpPr>
            <a:stCxn id="28" idx="1"/>
          </p:cNvCxnSpPr>
          <p:nvPr/>
        </p:nvCxnSpPr>
        <p:spPr>
          <a:xfrm rot="10800000" flipH="1">
            <a:off x="323850" y="2803525"/>
            <a:ext cx="1352550" cy="635000"/>
          </a:xfrm>
          <a:prstGeom prst="curvedConnector3">
            <a:avLst>
              <a:gd name="adj1" fmla="val 84507"/>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266" name="Freeform 11265"/>
          <p:cNvSpPr/>
          <p:nvPr/>
        </p:nvSpPr>
        <p:spPr>
          <a:xfrm>
            <a:off x="1416050" y="3251200"/>
            <a:ext cx="412750" cy="814388"/>
          </a:xfrm>
          <a:custGeom>
            <a:avLst/>
            <a:gdLst>
              <a:gd name="connsiteX0" fmla="*/ 0 w 412595"/>
              <a:gd name="connsiteY0" fmla="*/ 0 h 814039"/>
              <a:gd name="connsiteX1" fmla="*/ 390293 w 412595"/>
              <a:gd name="connsiteY1" fmla="*/ 802888 h 814039"/>
              <a:gd name="connsiteX2" fmla="*/ 390293 w 412595"/>
              <a:gd name="connsiteY2" fmla="*/ 802888 h 814039"/>
              <a:gd name="connsiteX3" fmla="*/ 390293 w 412595"/>
              <a:gd name="connsiteY3" fmla="*/ 802888 h 814039"/>
              <a:gd name="connsiteX4" fmla="*/ 412595 w 412595"/>
              <a:gd name="connsiteY4" fmla="*/ 814039 h 81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95" h="814039">
                <a:moveTo>
                  <a:pt x="0" y="0"/>
                </a:moveTo>
                <a:lnTo>
                  <a:pt x="390293" y="802888"/>
                </a:lnTo>
                <a:lnTo>
                  <a:pt x="390293" y="802888"/>
                </a:lnTo>
                <a:lnTo>
                  <a:pt x="390293" y="802888"/>
                </a:lnTo>
                <a:lnTo>
                  <a:pt x="412595" y="814039"/>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7" name="TextBox 11267"/>
          <p:cNvSpPr txBox="1">
            <a:spLocks noChangeArrowheads="1"/>
          </p:cNvSpPr>
          <p:nvPr/>
        </p:nvSpPr>
        <p:spPr bwMode="auto">
          <a:xfrm>
            <a:off x="1751013" y="5740400"/>
            <a:ext cx="2236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Adjacent treatments</a:t>
            </a:r>
            <a:endParaRPr lang="en-US" altLang="en-US" dirty="0"/>
          </a:p>
        </p:txBody>
      </p:sp>
      <p:sp>
        <p:nvSpPr>
          <p:cNvPr id="20498" name="TextBox 36"/>
          <p:cNvSpPr txBox="1">
            <a:spLocks noChangeArrowheads="1"/>
          </p:cNvSpPr>
          <p:nvPr/>
        </p:nvSpPr>
        <p:spPr bwMode="auto">
          <a:xfrm>
            <a:off x="6276975" y="5935662"/>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Non-adjacent treatments</a:t>
            </a:r>
            <a:endParaRPr lang="en-US" altLang="en-US" dirty="0"/>
          </a:p>
        </p:txBody>
      </p:sp>
      <p:sp>
        <p:nvSpPr>
          <p:cNvPr id="38" name="Rectangle 37"/>
          <p:cNvSpPr/>
          <p:nvPr/>
        </p:nvSpPr>
        <p:spPr>
          <a:xfrm>
            <a:off x="6124575" y="4349750"/>
            <a:ext cx="2333625" cy="1270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cxnSp>
        <p:nvCxnSpPr>
          <p:cNvPr id="11270" name="Straight Connector 11269"/>
          <p:cNvCxnSpPr/>
          <p:nvPr/>
        </p:nvCxnSpPr>
        <p:spPr>
          <a:xfrm>
            <a:off x="1176338" y="4040188"/>
            <a:ext cx="1025525" cy="17002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39938" y="3779838"/>
            <a:ext cx="322262" cy="19605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0497" idx="0"/>
          </p:cNvCxnSpPr>
          <p:nvPr/>
        </p:nvCxnSpPr>
        <p:spPr>
          <a:xfrm flipH="1">
            <a:off x="2869268" y="3898900"/>
            <a:ext cx="424798" cy="18415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974975" y="5227638"/>
            <a:ext cx="250825" cy="5127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225800" y="4084638"/>
            <a:ext cx="2400300" cy="16557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79" name="Curved Connector 11278"/>
          <p:cNvCxnSpPr/>
          <p:nvPr/>
        </p:nvCxnSpPr>
        <p:spPr>
          <a:xfrm rot="5400000">
            <a:off x="6275388" y="4732337"/>
            <a:ext cx="1270000" cy="504825"/>
          </a:xfrm>
          <a:prstGeom prst="curved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506" name="TextBox 53"/>
          <p:cNvSpPr txBox="1">
            <a:spLocks noChangeArrowheads="1"/>
          </p:cNvSpPr>
          <p:nvPr/>
        </p:nvSpPr>
        <p:spPr bwMode="auto">
          <a:xfrm>
            <a:off x="6367463" y="4716463"/>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a:t>
            </a:r>
          </a:p>
        </p:txBody>
      </p:sp>
      <p:cxnSp>
        <p:nvCxnSpPr>
          <p:cNvPr id="11281" name="Curved Connector 11280"/>
          <p:cNvCxnSpPr/>
          <p:nvPr/>
        </p:nvCxnSpPr>
        <p:spPr>
          <a:xfrm rot="16200000" flipH="1">
            <a:off x="7074694" y="4845844"/>
            <a:ext cx="1257300" cy="290512"/>
          </a:xfrm>
          <a:prstGeom prst="curved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508" name="TextBox 58"/>
          <p:cNvSpPr txBox="1">
            <a:spLocks noChangeArrowheads="1"/>
          </p:cNvSpPr>
          <p:nvPr/>
        </p:nvSpPr>
        <p:spPr bwMode="auto">
          <a:xfrm>
            <a:off x="7967663" y="4868863"/>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a:t>
            </a:r>
          </a:p>
        </p:txBody>
      </p:sp>
      <p:sp>
        <p:nvSpPr>
          <p:cNvPr id="20509" name="TextBox 59"/>
          <p:cNvSpPr txBox="1">
            <a:spLocks noChangeArrowheads="1"/>
          </p:cNvSpPr>
          <p:nvPr/>
        </p:nvSpPr>
        <p:spPr bwMode="auto">
          <a:xfrm>
            <a:off x="7086600" y="524986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a:t>
            </a:r>
          </a:p>
        </p:txBody>
      </p:sp>
      <p:cxnSp>
        <p:nvCxnSpPr>
          <p:cNvPr id="11285" name="Straight Connector 11284"/>
          <p:cNvCxnSpPr/>
          <p:nvPr/>
        </p:nvCxnSpPr>
        <p:spPr>
          <a:xfrm>
            <a:off x="6535738" y="5086350"/>
            <a:ext cx="627063" cy="838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0508" idx="2"/>
          </p:cNvCxnSpPr>
          <p:nvPr/>
        </p:nvCxnSpPr>
        <p:spPr>
          <a:xfrm flipH="1">
            <a:off x="7558088" y="5238750"/>
            <a:ext cx="578644" cy="685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400" y="6239530"/>
            <a:ext cx="8991600" cy="400110"/>
          </a:xfrm>
          <a:prstGeom prst="rect">
            <a:avLst/>
          </a:prstGeom>
          <a:noFill/>
        </p:spPr>
        <p:txBody>
          <a:bodyPr wrap="square" rtlCol="0">
            <a:spAutoFit/>
          </a:bodyPr>
          <a:lstStyle/>
          <a:p>
            <a:r>
              <a:rPr lang="en-US" sz="2000" u="sng" dirty="0" smtClean="0">
                <a:latin typeface="Arial" panose="020B0604020202020204" pitchFamily="34" charset="0"/>
                <a:cs typeface="Arial" panose="020B0604020202020204" pitchFamily="34" charset="0"/>
              </a:rPr>
              <a:t>Notes</a:t>
            </a:r>
            <a:r>
              <a:rPr lang="en-US" sz="2000" dirty="0" smtClean="0">
                <a:latin typeface="Arial" panose="020B0604020202020204" pitchFamily="34" charset="0"/>
                <a:cs typeface="Arial" panose="020B0604020202020204" pitchFamily="34" charset="0"/>
              </a:rPr>
              <a:t>: Each rectangle is a state; wavy lines signify within-state geo markets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26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FTC Sample</a:t>
            </a:r>
            <a:endParaRPr lang="en-US" dirty="0"/>
          </a:p>
        </p:txBody>
      </p:sp>
      <p:sp>
        <p:nvSpPr>
          <p:cNvPr id="4" name="Content Placeholder 3"/>
          <p:cNvSpPr>
            <a:spLocks noGrp="1"/>
          </p:cNvSpPr>
          <p:nvPr>
            <p:ph idx="1"/>
          </p:nvPr>
        </p:nvSpPr>
        <p:spPr>
          <a:xfrm>
            <a:off x="0" y="1637732"/>
            <a:ext cx="3081625" cy="4790364"/>
          </a:xfrm>
        </p:spPr>
        <p:txBody>
          <a:bodyPr/>
          <a:lstStyle/>
          <a:p>
            <a:r>
              <a:rPr lang="en-US" dirty="0" smtClean="0"/>
              <a:t>Post-merger price increase of 5 percent for adjacent hospitals</a:t>
            </a:r>
          </a:p>
          <a:p>
            <a:r>
              <a:rPr lang="en-US" dirty="0" smtClean="0"/>
              <a:t>No increase for non-adjacent hospitals</a:t>
            </a:r>
          </a:p>
          <a:p>
            <a:r>
              <a:rPr lang="en-US" dirty="0" smtClean="0"/>
              <a:t>All estimates are relative to control hospitals unaffected by mergers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77" y="1445827"/>
            <a:ext cx="6060758"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52633" y="5832729"/>
            <a:ext cx="5745710" cy="110799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Notes: Graph of coefficients from regression model of same-hospital price </a:t>
            </a:r>
            <a:r>
              <a:rPr lang="en-US" sz="1600" dirty="0" smtClean="0">
                <a:latin typeface="Arial" panose="020B0604020202020204" pitchFamily="34" charset="0"/>
                <a:cs typeface="Arial" panose="020B0604020202020204" pitchFamily="34" charset="0"/>
              </a:rPr>
              <a:t>growth, </a:t>
            </a:r>
            <a:r>
              <a:rPr lang="en-US" sz="1600" dirty="0">
                <a:latin typeface="Arial" panose="020B0604020202020204" pitchFamily="34" charset="0"/>
                <a:cs typeface="Arial" panose="020B0604020202020204" pitchFamily="34" charset="0"/>
              </a:rPr>
              <a:t>controlling for </a:t>
            </a:r>
            <a:r>
              <a:rPr lang="en-US" sz="1600" dirty="0" smtClean="0">
                <a:latin typeface="Arial" panose="020B0604020202020204" pitchFamily="34" charset="0"/>
                <a:cs typeface="Arial" panose="020B0604020202020204" pitchFamily="34" charset="0"/>
              </a:rPr>
              <a:t>year</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case mix, beds, % Medicaid, and for-profit status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50009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Broad Sample</a:t>
            </a:r>
            <a:endParaRPr lang="en-US" dirty="0"/>
          </a:p>
        </p:txBody>
      </p:sp>
      <p:sp>
        <p:nvSpPr>
          <p:cNvPr id="4" name="Content Placeholder 3"/>
          <p:cNvSpPr>
            <a:spLocks noGrp="1"/>
          </p:cNvSpPr>
          <p:nvPr>
            <p:ph idx="1"/>
          </p:nvPr>
        </p:nvSpPr>
        <p:spPr>
          <a:xfrm>
            <a:off x="0" y="1637732"/>
            <a:ext cx="3081625" cy="4790364"/>
          </a:xfrm>
        </p:spPr>
        <p:txBody>
          <a:bodyPr/>
          <a:lstStyle/>
          <a:p>
            <a:r>
              <a:rPr lang="en-US" dirty="0"/>
              <a:t>Post-merger price increase of </a:t>
            </a:r>
            <a:r>
              <a:rPr lang="en-US" dirty="0" smtClean="0"/>
              <a:t>10 </a:t>
            </a:r>
            <a:r>
              <a:rPr lang="en-US" dirty="0"/>
              <a:t>percent for adjacent hospitals</a:t>
            </a:r>
          </a:p>
          <a:p>
            <a:r>
              <a:rPr lang="en-US" dirty="0"/>
              <a:t>No increase for non-adjacent hospitals</a:t>
            </a:r>
          </a:p>
          <a:p>
            <a:r>
              <a:rPr lang="en-US" dirty="0"/>
              <a:t>All estimates are relative to control hospitals unaffected by mergers</a:t>
            </a:r>
          </a:p>
          <a:p>
            <a:endParaRPr lang="en-US" dirty="0"/>
          </a:p>
        </p:txBody>
      </p:sp>
      <p:sp>
        <p:nvSpPr>
          <p:cNvPr id="5" name="TextBox 4"/>
          <p:cNvSpPr txBox="1"/>
          <p:nvPr/>
        </p:nvSpPr>
        <p:spPr>
          <a:xfrm>
            <a:off x="3152633" y="5832729"/>
            <a:ext cx="5745710" cy="110799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Notes: Graph of coefficients from regression model of same-hospital price </a:t>
            </a:r>
            <a:r>
              <a:rPr lang="en-US" sz="1600" dirty="0" smtClean="0">
                <a:latin typeface="Arial" panose="020B0604020202020204" pitchFamily="34" charset="0"/>
                <a:cs typeface="Arial" panose="020B0604020202020204" pitchFamily="34" charset="0"/>
              </a:rPr>
              <a:t>growth, </a:t>
            </a:r>
            <a:r>
              <a:rPr lang="en-US" sz="1600" dirty="0">
                <a:latin typeface="Arial" panose="020B0604020202020204" pitchFamily="34" charset="0"/>
                <a:cs typeface="Arial" panose="020B0604020202020204" pitchFamily="34" charset="0"/>
              </a:rPr>
              <a:t>controlling for </a:t>
            </a:r>
            <a:r>
              <a:rPr lang="en-US" sz="1600" dirty="0" smtClean="0">
                <a:latin typeface="Arial" panose="020B0604020202020204" pitchFamily="34" charset="0"/>
                <a:cs typeface="Arial" panose="020B0604020202020204" pitchFamily="34" charset="0"/>
              </a:rPr>
              <a:t>year</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case mix, beds, % Medicaid, and for-profit status</a:t>
            </a:r>
            <a:endParaRPr lang="en-US" sz="1600" dirty="0">
              <a:latin typeface="Arial" panose="020B0604020202020204" pitchFamily="34" charset="0"/>
              <a:cs typeface="Arial" panose="020B0604020202020204" pitchFamily="34" charset="0"/>
            </a:endParaRP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91" y="1444934"/>
            <a:ext cx="6060758"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304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Preliminary Conclusions and Implications</a:t>
            </a:r>
            <a:endParaRPr lang="en-US" dirty="0"/>
          </a:p>
        </p:txBody>
      </p:sp>
      <p:sp>
        <p:nvSpPr>
          <p:cNvPr id="3" name="Content Placeholder 2"/>
          <p:cNvSpPr>
            <a:spLocks noGrp="1"/>
          </p:cNvSpPr>
          <p:nvPr>
            <p:ph sz="quarter" idx="1"/>
          </p:nvPr>
        </p:nvSpPr>
        <p:spPr>
          <a:xfrm>
            <a:off x="301624" y="1527174"/>
            <a:ext cx="8651875" cy="4854575"/>
          </a:xfrm>
        </p:spPr>
        <p:txBody>
          <a:bodyPr>
            <a:noAutofit/>
          </a:bodyPr>
          <a:lstStyle/>
          <a:p>
            <a:pPr eaLnBrk="1" hangingPunct="1">
              <a:defRPr/>
            </a:pPr>
            <a:r>
              <a:rPr lang="en-US" dirty="0" smtClean="0"/>
              <a:t>Adding adjacent system member </a:t>
            </a:r>
            <a:r>
              <a:rPr lang="en-US" dirty="0" smtClean="0">
                <a:sym typeface="Wingdings" panose="05000000000000000000" pitchFamily="2" charset="2"/>
              </a:rPr>
              <a:t> </a:t>
            </a:r>
            <a:r>
              <a:rPr lang="en-US" dirty="0" smtClean="0"/>
              <a:t>P </a:t>
            </a:r>
            <a:r>
              <a:rPr lang="en-US" dirty="0" smtClean="0">
                <a:latin typeface="Century Schoolbook"/>
              </a:rPr>
              <a:t>↑</a:t>
            </a:r>
            <a:r>
              <a:rPr lang="en-US" dirty="0" smtClean="0"/>
              <a:t> 5 - 10%</a:t>
            </a:r>
          </a:p>
          <a:p>
            <a:pPr eaLnBrk="1" hangingPunct="1">
              <a:defRPr/>
            </a:pPr>
            <a:r>
              <a:rPr lang="en-US" dirty="0" smtClean="0"/>
              <a:t>Adding non-adjacent system member </a:t>
            </a:r>
            <a:r>
              <a:rPr lang="en-US" dirty="0" smtClean="0">
                <a:sym typeface="Wingdings" panose="05000000000000000000" pitchFamily="2" charset="2"/>
              </a:rPr>
              <a:t> no P change</a:t>
            </a:r>
            <a:endParaRPr lang="en-US" dirty="0" smtClean="0"/>
          </a:p>
          <a:p>
            <a:pPr eaLnBrk="1" hangingPunct="1">
              <a:defRPr/>
            </a:pPr>
            <a:r>
              <a:rPr lang="en-US" dirty="0"/>
              <a:t>C</a:t>
            </a:r>
            <a:r>
              <a:rPr lang="en-US" dirty="0" smtClean="0"/>
              <a:t>ommon customer effect + common insurer effect are largest for adjacent additions</a:t>
            </a:r>
            <a:endParaRPr lang="en-US" dirty="0" smtClean="0">
              <a:sym typeface="Wingdings" panose="05000000000000000000" pitchFamily="2" charset="2"/>
            </a:endParaRPr>
          </a:p>
          <a:p>
            <a:pPr eaLnBrk="1" hangingPunct="1">
              <a:defRPr/>
            </a:pPr>
            <a:r>
              <a:rPr lang="en-US" dirty="0" smtClean="0"/>
              <a:t>Suggests hospitals in different, nearby, markets can constrain one another’s pricing because contracting occurs at broader geographic units</a:t>
            </a:r>
          </a:p>
          <a:p>
            <a:pPr lvl="1">
              <a:defRPr/>
            </a:pPr>
            <a:r>
              <a:rPr lang="en-US" dirty="0"/>
              <a:t>We are currently working to disentangle common customer and common insurer </a:t>
            </a:r>
            <a:r>
              <a:rPr lang="en-US" dirty="0" smtClean="0"/>
              <a:t>effects</a:t>
            </a:r>
          </a:p>
          <a:p>
            <a:pPr eaLnBrk="1" hangingPunct="1">
              <a:defRPr/>
            </a:pPr>
            <a:r>
              <a:rPr lang="en-US" dirty="0" smtClean="0"/>
              <a:t>Enforcers may need to broaden criteria for deal investigations</a:t>
            </a:r>
          </a:p>
          <a:p>
            <a:pPr lvl="1">
              <a:defRPr/>
            </a:pPr>
            <a:r>
              <a:rPr lang="en-US" dirty="0" smtClean="0"/>
              <a:t>But there must also be a limiting principle</a:t>
            </a:r>
            <a:endParaRPr lang="en-US" dirty="0"/>
          </a:p>
          <a:p>
            <a:pPr lvl="1" eaLnBrk="1" hangingPunct="1">
              <a:defRPr/>
            </a:pPr>
            <a:endParaRPr lang="en-US" dirty="0"/>
          </a:p>
          <a:p>
            <a:pPr lvl="1" eaLnBrk="1" hangingPunct="1">
              <a:defRPr/>
            </a:pPr>
            <a:endParaRPr lang="en-US" dirty="0" smtClean="0"/>
          </a:p>
          <a:p>
            <a:pPr eaLnBrk="1" hangingPunct="1">
              <a:defRPr/>
            </a:pPr>
            <a:endParaRPr lang="en-US" dirty="0"/>
          </a:p>
        </p:txBody>
      </p:sp>
    </p:spTree>
    <p:extLst>
      <p:ext uri="{BB962C8B-B14F-4D97-AF65-F5344CB8AC3E}">
        <p14:creationId xmlns:p14="http://schemas.microsoft.com/office/powerpoint/2010/main" val="3950942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574800"/>
            <a:ext cx="8686800" cy="4525963"/>
          </a:xfrm>
          <a:ln>
            <a:noFill/>
          </a:ln>
        </p:spPr>
        <p:txBody>
          <a:bodyPr>
            <a:noAutofit/>
          </a:bodyPr>
          <a:lstStyle/>
          <a:p>
            <a:pPr marL="182880" indent="-182880">
              <a:defRPr/>
            </a:pPr>
            <a:r>
              <a:rPr lang="en-US" dirty="0" smtClean="0"/>
              <a:t>Standard horizontal merger theory is about combinations of rivals competing for the same end user of a given product or service, i.e. </a:t>
            </a:r>
            <a:r>
              <a:rPr lang="en-US" i="1" dirty="0" smtClean="0"/>
              <a:t>same market mergers</a:t>
            </a:r>
            <a:endParaRPr lang="en-US" dirty="0" smtClean="0"/>
          </a:p>
          <a:p>
            <a:pPr marL="582930" lvl="1" indent="-182880">
              <a:defRPr/>
            </a:pPr>
            <a:r>
              <a:rPr lang="en-US" dirty="0" smtClean="0"/>
              <a:t>Enforcement has therefore focused on these</a:t>
            </a:r>
          </a:p>
          <a:p>
            <a:pPr marL="182880" indent="-182880">
              <a:defRPr/>
            </a:pPr>
            <a:r>
              <a:rPr lang="en-US" dirty="0" smtClean="0"/>
              <a:t>Many combinations span different geographic or product markets, i.e. </a:t>
            </a:r>
            <a:r>
              <a:rPr lang="en-US" i="1" dirty="0" smtClean="0"/>
              <a:t>cross-market mergers</a:t>
            </a:r>
            <a:endParaRPr lang="en-US" dirty="0" smtClean="0"/>
          </a:p>
          <a:p>
            <a:pPr marL="582930" lvl="1" indent="-182880">
              <a:defRPr/>
            </a:pPr>
            <a:r>
              <a:rPr lang="en-US" dirty="0"/>
              <a:t>Cross-geographic market combinations</a:t>
            </a:r>
          </a:p>
          <a:p>
            <a:pPr marL="982980" lvl="2" indent="-182880">
              <a:defRPr/>
            </a:pPr>
            <a:r>
              <a:rPr lang="en-US" dirty="0" smtClean="0"/>
              <a:t>Hospitals: </a:t>
            </a:r>
            <a:r>
              <a:rPr lang="en-US" dirty="0"/>
              <a:t>Baylor and Scott &amp; White; Community Health and Health Management Associates</a:t>
            </a:r>
          </a:p>
          <a:p>
            <a:pPr marL="582930" lvl="1" indent="-182880">
              <a:defRPr/>
            </a:pPr>
            <a:r>
              <a:rPr lang="en-US" dirty="0" smtClean="0"/>
              <a:t>Cross-provider </a:t>
            </a:r>
            <a:r>
              <a:rPr lang="en-US" dirty="0"/>
              <a:t>(and geographic) market combinations</a:t>
            </a:r>
          </a:p>
          <a:p>
            <a:pPr marL="982980" lvl="2" indent="-182880">
              <a:defRPr/>
            </a:pPr>
            <a:r>
              <a:rPr lang="en-US" dirty="0" smtClean="0"/>
              <a:t>Post-acute care: </a:t>
            </a:r>
            <a:r>
              <a:rPr lang="en-US" dirty="0"/>
              <a:t>Kindred (LTAC/rehab) and </a:t>
            </a:r>
            <a:r>
              <a:rPr lang="en-US" dirty="0" err="1"/>
              <a:t>Gentiva</a:t>
            </a:r>
            <a:r>
              <a:rPr lang="en-US" dirty="0"/>
              <a:t> (home health/hospice)</a:t>
            </a:r>
          </a:p>
          <a:p>
            <a:pPr marL="982980" lvl="2" indent="-182880">
              <a:defRPr/>
            </a:pPr>
            <a:r>
              <a:rPr lang="en-US" dirty="0"/>
              <a:t>Chronic </a:t>
            </a:r>
            <a:r>
              <a:rPr lang="en-US" dirty="0" smtClean="0"/>
              <a:t>disease: </a:t>
            </a:r>
            <a:r>
              <a:rPr lang="en-US" dirty="0"/>
              <a:t>DaVita (dialysis) and Healthcare </a:t>
            </a:r>
            <a:r>
              <a:rPr lang="en-US" dirty="0" smtClean="0"/>
              <a:t>Partners (MDs)</a:t>
            </a:r>
            <a:endParaRPr lang="en-US" dirty="0"/>
          </a:p>
          <a:p>
            <a:pPr marL="582930" lvl="1" indent="-182880">
              <a:defRPr/>
            </a:pPr>
            <a:endParaRPr lang="en-US" dirty="0"/>
          </a:p>
          <a:p>
            <a:pPr marL="0" indent="0">
              <a:buNone/>
            </a:pPr>
            <a:endParaRPr lang="en-US" dirty="0" smtClean="0"/>
          </a:p>
        </p:txBody>
      </p:sp>
    </p:spTree>
    <p:extLst>
      <p:ext uri="{BB962C8B-B14F-4D97-AF65-F5344CB8AC3E}">
        <p14:creationId xmlns:p14="http://schemas.microsoft.com/office/powerpoint/2010/main" val="347906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Hospitals have been consolidating into larger systems</a:t>
            </a:r>
            <a:endParaRPr lang="en-US" strike="sngStrik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00" y="1472179"/>
            <a:ext cx="6594729" cy="477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360261"/>
            <a:ext cx="914400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Source: Dafny, Ho, Lee (2015); data from Irving Levin Associates and American </a:t>
            </a:r>
            <a:r>
              <a:rPr lang="en-US" sz="1600" dirty="0" err="1" smtClean="0">
                <a:latin typeface="Arial" panose="020B0604020202020204" pitchFamily="34" charset="0"/>
                <a:cs typeface="Arial" panose="020B0604020202020204" pitchFamily="34" charset="0"/>
              </a:rPr>
              <a:t>Hosp</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Assoc</a:t>
            </a:r>
            <a:endParaRPr lang="en-US" dirty="0"/>
          </a:p>
        </p:txBody>
      </p:sp>
    </p:spTree>
    <p:extLst>
      <p:ext uri="{BB962C8B-B14F-4D97-AF65-F5344CB8AC3E}">
        <p14:creationId xmlns:p14="http://schemas.microsoft.com/office/powerpoint/2010/main" val="368144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hospital mergers do not have any traditional horizontal overlap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08" y="1464135"/>
            <a:ext cx="6681502" cy="484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258661"/>
            <a:ext cx="92837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Notes: C</a:t>
            </a:r>
            <a:r>
              <a:rPr lang="en-US" sz="1600" dirty="0" smtClean="0">
                <a:latin typeface="Arial" panose="020B0604020202020204" pitchFamily="34" charset="0"/>
                <a:cs typeface="Arial" panose="020B0604020202020204" pitchFamily="34" charset="0"/>
              </a:rPr>
              <a:t>ounties outside a CBSA are treated as their own CBSA in the above.  Dafny, Ho, Lee (2015) </a:t>
            </a:r>
            <a:endParaRPr lang="en-US" sz="1600" dirty="0"/>
          </a:p>
        </p:txBody>
      </p:sp>
    </p:spTree>
    <p:extLst>
      <p:ext uri="{BB962C8B-B14F-4D97-AF65-F5344CB8AC3E}">
        <p14:creationId xmlns:p14="http://schemas.microsoft.com/office/powerpoint/2010/main" val="164649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99714" cy="1143000"/>
          </a:xfrm>
        </p:spPr>
        <p:txBody>
          <a:bodyPr>
            <a:noAutofit/>
          </a:bodyPr>
          <a:lstStyle/>
          <a:p>
            <a:r>
              <a:rPr lang="en-US" dirty="0" smtClean="0"/>
              <a:t>Recent evidence suggests cross-market mergers tend to lead to higher hospital prices</a:t>
            </a:r>
            <a:endParaRPr lang="en-US" dirty="0"/>
          </a:p>
        </p:txBody>
      </p:sp>
      <p:sp>
        <p:nvSpPr>
          <p:cNvPr id="3" name="Content Placeholder 2"/>
          <p:cNvSpPr>
            <a:spLocks noGrp="1"/>
          </p:cNvSpPr>
          <p:nvPr>
            <p:ph idx="1"/>
          </p:nvPr>
        </p:nvSpPr>
        <p:spPr>
          <a:xfrm>
            <a:off x="457200" y="1600200"/>
            <a:ext cx="8229600" cy="5016500"/>
          </a:xfrm>
        </p:spPr>
        <p:txBody>
          <a:bodyPr>
            <a:normAutofit fontScale="92500" lnSpcReduction="20000"/>
          </a:bodyPr>
          <a:lstStyle/>
          <a:p>
            <a:r>
              <a:rPr lang="en-US" sz="2600" dirty="0" smtClean="0"/>
              <a:t>Anecdotal</a:t>
            </a:r>
          </a:p>
          <a:p>
            <a:pPr lvl="1"/>
            <a:r>
              <a:rPr lang="en-US" sz="2600" dirty="0" smtClean="0"/>
              <a:t>Community Tracking Study of 12 metro areas (Berenson et al 2012)</a:t>
            </a:r>
          </a:p>
          <a:p>
            <a:pPr lvl="2"/>
            <a:r>
              <a:rPr lang="en-US" sz="2200" i="1" dirty="0" smtClean="0"/>
              <a:t>“</a:t>
            </a:r>
            <a:r>
              <a:rPr lang="en-US" sz="2200" i="1" dirty="0"/>
              <a:t>Numerous participants in contract negotiations between health plans and hospitals noted that provider leverage depends on how big the hospital or hospital system is and how much of an insurer’s patient volume it generates</a:t>
            </a:r>
            <a:r>
              <a:rPr lang="en-US" sz="2200" i="1" dirty="0" smtClean="0"/>
              <a:t>.”</a:t>
            </a:r>
          </a:p>
          <a:p>
            <a:pPr marL="457200" lvl="1" indent="0">
              <a:buNone/>
            </a:pPr>
            <a:endParaRPr lang="en-US" sz="1300" dirty="0" smtClean="0"/>
          </a:p>
          <a:p>
            <a:r>
              <a:rPr lang="en-US" sz="2600" dirty="0" smtClean="0"/>
              <a:t>Systematic</a:t>
            </a:r>
          </a:p>
          <a:p>
            <a:pPr lvl="1"/>
            <a:r>
              <a:rPr lang="en-US" sz="2600" dirty="0" smtClean="0"/>
              <a:t>Hospitals joining systems with a member in same broad metro area increase price 4-7 percent (Cuellar and </a:t>
            </a:r>
            <a:r>
              <a:rPr lang="en-US" sz="2600" dirty="0" err="1" smtClean="0"/>
              <a:t>Gertler</a:t>
            </a:r>
            <a:r>
              <a:rPr lang="en-US" sz="2600" dirty="0"/>
              <a:t> </a:t>
            </a:r>
            <a:r>
              <a:rPr lang="en-US" sz="2600" dirty="0" smtClean="0"/>
              <a:t>2005)</a:t>
            </a:r>
          </a:p>
          <a:p>
            <a:pPr lvl="1"/>
            <a:r>
              <a:rPr lang="en-US" sz="2600" dirty="0" smtClean="0"/>
              <a:t>Acquisition by a system leads to higher prices even when other members are outside broad metro area (Lewis &amp; </a:t>
            </a:r>
            <a:r>
              <a:rPr lang="en-US" sz="2600" dirty="0" err="1" smtClean="0"/>
              <a:t>Pflum</a:t>
            </a:r>
            <a:r>
              <a:rPr lang="en-US" sz="2600" dirty="0" smtClean="0"/>
              <a:t> (2014, 2015)</a:t>
            </a:r>
          </a:p>
        </p:txBody>
      </p:sp>
    </p:spTree>
    <p:extLst>
      <p:ext uri="{BB962C8B-B14F-4D97-AF65-F5344CB8AC3E}">
        <p14:creationId xmlns:p14="http://schemas.microsoft.com/office/powerpoint/2010/main" val="54760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might cross-market mergers lead to price increases? </a:t>
            </a:r>
            <a:endParaRPr lang="en-US" strike="sngStrike" dirty="0"/>
          </a:p>
        </p:txBody>
      </p:sp>
      <p:sp>
        <p:nvSpPr>
          <p:cNvPr id="3" name="Content Placeholder 2"/>
          <p:cNvSpPr>
            <a:spLocks noGrp="1"/>
          </p:cNvSpPr>
          <p:nvPr>
            <p:ph idx="1"/>
          </p:nvPr>
        </p:nvSpPr>
        <p:spPr>
          <a:xfrm>
            <a:off x="457200" y="1600200"/>
            <a:ext cx="8229600" cy="4838700"/>
          </a:xfrm>
        </p:spPr>
        <p:txBody>
          <a:bodyPr>
            <a:normAutofit/>
          </a:bodyPr>
          <a:lstStyle/>
          <a:p>
            <a:pPr>
              <a:defRPr/>
            </a:pPr>
            <a:r>
              <a:rPr lang="en-US" dirty="0" smtClean="0"/>
              <a:t>Many possibilities: </a:t>
            </a:r>
          </a:p>
          <a:p>
            <a:pPr lvl="1">
              <a:defRPr/>
            </a:pPr>
            <a:r>
              <a:rPr lang="en-US" dirty="0"/>
              <a:t>Imperfect adjustment for service and patient </a:t>
            </a:r>
            <a:r>
              <a:rPr lang="en-US" dirty="0" smtClean="0"/>
              <a:t>mix</a:t>
            </a:r>
            <a:endParaRPr lang="en-US" dirty="0" smtClean="0"/>
          </a:p>
          <a:p>
            <a:pPr lvl="1">
              <a:defRPr/>
            </a:pPr>
            <a:r>
              <a:rPr lang="en-US" dirty="0" smtClean="0"/>
              <a:t>Improvements </a:t>
            </a:r>
            <a:r>
              <a:rPr lang="en-US" dirty="0" smtClean="0"/>
              <a:t>in quality</a:t>
            </a:r>
          </a:p>
          <a:p>
            <a:pPr lvl="1">
              <a:defRPr/>
            </a:pPr>
            <a:r>
              <a:rPr lang="en-US" dirty="0" smtClean="0"/>
              <a:t>Changes </a:t>
            </a:r>
            <a:r>
              <a:rPr lang="en-US" dirty="0"/>
              <a:t>in bargaining skill or ability to bear risk</a:t>
            </a:r>
          </a:p>
          <a:p>
            <a:pPr lvl="1">
              <a:defRPr/>
            </a:pPr>
            <a:r>
              <a:rPr lang="en-US" i="1" dirty="0" smtClean="0"/>
              <a:t>“Common customer” and “common insurer” effects (focus today)</a:t>
            </a:r>
          </a:p>
          <a:p>
            <a:pPr lvl="1">
              <a:defRPr/>
            </a:pPr>
            <a:endParaRPr lang="en-US" sz="1200" i="1" dirty="0" smtClean="0"/>
          </a:p>
          <a:p>
            <a:pPr>
              <a:defRPr/>
            </a:pPr>
            <a:r>
              <a:rPr lang="en-US" dirty="0" smtClean="0"/>
              <a:t>Some are more compatible than others with standard antitrust law </a:t>
            </a:r>
          </a:p>
          <a:p>
            <a:pPr lvl="1">
              <a:defRPr/>
            </a:pPr>
            <a:r>
              <a:rPr lang="en-US" altLang="en-US" dirty="0" smtClean="0"/>
              <a:t>Section </a:t>
            </a:r>
            <a:r>
              <a:rPr lang="en-US" altLang="en-US" dirty="0"/>
              <a:t>7 of Clayton Act forbids acquisitions whose effect “may be substantially to lessen competition, or to tend to create a </a:t>
            </a:r>
            <a:r>
              <a:rPr lang="en-US" altLang="en-US" dirty="0" smtClean="0"/>
              <a:t>monopoly”</a:t>
            </a:r>
            <a:endParaRPr lang="en-US" altLang="en-US" dirty="0"/>
          </a:p>
          <a:p>
            <a:pPr lvl="1">
              <a:defRPr/>
            </a:pPr>
            <a:endParaRPr lang="en-US" dirty="0"/>
          </a:p>
        </p:txBody>
      </p:sp>
    </p:spTree>
    <p:extLst>
      <p:ext uri="{BB962C8B-B14F-4D97-AF65-F5344CB8AC3E}">
        <p14:creationId xmlns:p14="http://schemas.microsoft.com/office/powerpoint/2010/main" val="90853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Providers in different markets may have common customers and/or common insurers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1607022"/>
              </p:ext>
            </p:extLst>
          </p:nvPr>
        </p:nvGraphicFramePr>
        <p:xfrm>
          <a:off x="285750" y="1905008"/>
          <a:ext cx="8686800" cy="3566160"/>
        </p:xfrm>
        <a:graphic>
          <a:graphicData uri="http://schemas.openxmlformats.org/drawingml/2006/table">
            <a:tbl>
              <a:tblPr firstRow="1" bandRow="1">
                <a:tableStyleId>{5C22544A-7EE6-4342-B048-85BDC9FD1C3A}</a:tableStyleId>
              </a:tblPr>
              <a:tblGrid>
                <a:gridCol w="1870075"/>
                <a:gridCol w="4685242"/>
                <a:gridCol w="2131483"/>
              </a:tblGrid>
              <a:tr h="370840">
                <a:tc>
                  <a:txBody>
                    <a:bodyPr/>
                    <a:lstStyle/>
                    <a:p>
                      <a:r>
                        <a:rPr lang="en-US" sz="2400" dirty="0" smtClean="0"/>
                        <a:t>Factor</a:t>
                      </a:r>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t>Effect on competition</a:t>
                      </a:r>
                      <a:endParaRPr lang="en-US" sz="2400" dirty="0"/>
                    </a:p>
                  </a:txBody>
                  <a:tcPr>
                    <a:lnT w="12700" cap="flat" cmpd="sng" algn="ctr">
                      <a:solidFill>
                        <a:schemeClr val="tx1"/>
                      </a:solidFill>
                      <a:prstDash val="solid"/>
                      <a:round/>
                      <a:headEnd type="none" w="med" len="med"/>
                      <a:tailEnd type="none" w="med" len="med"/>
                    </a:lnT>
                  </a:tcPr>
                </a:tc>
                <a:tc>
                  <a:txBody>
                    <a:bodyPr/>
                    <a:lstStyle/>
                    <a:p>
                      <a:r>
                        <a:rPr lang="en-US" sz="2400" dirty="0" smtClean="0"/>
                        <a:t>Effect on</a:t>
                      </a:r>
                      <a:r>
                        <a:rPr lang="en-US" sz="2400" baseline="0" dirty="0" smtClean="0"/>
                        <a:t> price</a:t>
                      </a:r>
                      <a:endParaRPr lang="en-US"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2400" dirty="0" smtClean="0"/>
                        <a:t>Common</a:t>
                      </a:r>
                      <a:r>
                        <a:rPr lang="en-US" sz="2400" baseline="0" dirty="0" smtClean="0"/>
                        <a:t> customers</a:t>
                      </a:r>
                      <a:endParaRPr lang="en-US" sz="2400" dirty="0"/>
                    </a:p>
                  </a:txBody>
                  <a:tcPr>
                    <a:lnL w="12700" cap="flat" cmpd="sng" algn="ctr">
                      <a:solidFill>
                        <a:schemeClr val="tx1"/>
                      </a:solidFill>
                      <a:prstDash val="solid"/>
                      <a:round/>
                      <a:headEnd type="none" w="med" len="med"/>
                      <a:tailEnd type="none" w="med" len="med"/>
                    </a:lnL>
                  </a:tcPr>
                </a:tc>
                <a:tc>
                  <a:txBody>
                    <a:bodyPr/>
                    <a:lstStyle/>
                    <a:p>
                      <a:r>
                        <a:rPr lang="en-US" sz="2400" dirty="0" smtClean="0"/>
                        <a:t>If same customers</a:t>
                      </a:r>
                      <a:r>
                        <a:rPr lang="en-US" sz="2400" baseline="0" dirty="0" smtClean="0"/>
                        <a:t> value both providers, their combination can lessen competition for inclusion in insurance plans</a:t>
                      </a:r>
                      <a:endParaRPr lang="en-US" sz="2400" dirty="0"/>
                    </a:p>
                  </a:txBody>
                  <a:tcPr/>
                </a:tc>
                <a:tc>
                  <a:txBody>
                    <a:bodyPr/>
                    <a:lstStyle/>
                    <a:p>
                      <a:endParaRPr lang="en-US" sz="2400" dirty="0"/>
                    </a:p>
                  </a:txBody>
                  <a:tcPr>
                    <a:lnR w="12700" cap="flat" cmpd="sng" algn="ctr">
                      <a:solidFill>
                        <a:schemeClr val="tx1"/>
                      </a:solidFill>
                      <a:prstDash val="solid"/>
                      <a:round/>
                      <a:headEnd type="none" w="med" len="med"/>
                      <a:tailEnd type="none" w="med" len="med"/>
                    </a:lnR>
                  </a:tcPr>
                </a:tc>
              </a:tr>
              <a:tr h="370840">
                <a:tc>
                  <a:txBody>
                    <a:bodyPr/>
                    <a:lstStyle/>
                    <a:p>
                      <a:r>
                        <a:rPr lang="en-US" sz="2400" dirty="0" smtClean="0"/>
                        <a:t>Common insurers</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smtClean="0"/>
                        <a:t>If same insurers negotiate with both providers, their combination</a:t>
                      </a:r>
                      <a:r>
                        <a:rPr lang="en-US" sz="2400" baseline="0" dirty="0" smtClean="0"/>
                        <a:t> can change the bargaining problem they are solving</a:t>
                      </a:r>
                      <a:endParaRPr lang="en-US" sz="2400" dirty="0"/>
                    </a:p>
                  </a:txBody>
                  <a:tcPr>
                    <a:lnB w="12700" cap="flat" cmpd="sng" algn="ctr">
                      <a:solidFill>
                        <a:schemeClr val="tx1"/>
                      </a:solidFill>
                      <a:prstDash val="solid"/>
                      <a:round/>
                      <a:headEnd type="none" w="med" len="med"/>
                      <a:tailEnd type="none" w="med" len="med"/>
                    </a:lnB>
                  </a:tcPr>
                </a:tc>
                <a:tc>
                  <a:txBody>
                    <a:bodyPr/>
                    <a:lstStyle/>
                    <a:p>
                      <a:endParaRPr lang="en-US" sz="1800" dirty="0" smtClean="0"/>
                    </a:p>
                    <a:p>
                      <a:r>
                        <a:rPr lang="en-US" sz="1800" dirty="0" smtClean="0"/>
                        <a:t>  </a:t>
                      </a:r>
                    </a:p>
                    <a:p>
                      <a:r>
                        <a:rPr lang="en-US" sz="2400" dirty="0" smtClean="0"/>
                        <a:t>                  ?</a:t>
                      </a:r>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Up Arrow 5"/>
          <p:cNvSpPr/>
          <p:nvPr/>
        </p:nvSpPr>
        <p:spPr>
          <a:xfrm>
            <a:off x="7517892" y="4468594"/>
            <a:ext cx="242316"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7716966" y="2797310"/>
            <a:ext cx="242316"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24216" y="4487644"/>
            <a:ext cx="242316"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0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dive: “Common Customer Effect”</a:t>
            </a:r>
            <a:endParaRPr lang="en-US" dirty="0"/>
          </a:p>
        </p:txBody>
      </p:sp>
      <p:sp>
        <p:nvSpPr>
          <p:cNvPr id="3" name="Content Placeholder 2"/>
          <p:cNvSpPr>
            <a:spLocks noGrp="1"/>
          </p:cNvSpPr>
          <p:nvPr>
            <p:ph idx="1"/>
          </p:nvPr>
        </p:nvSpPr>
        <p:spPr>
          <a:xfrm>
            <a:off x="457200" y="1562100"/>
            <a:ext cx="8477250" cy="5257800"/>
          </a:xfrm>
        </p:spPr>
        <p:txBody>
          <a:bodyPr>
            <a:normAutofit/>
          </a:bodyPr>
          <a:lstStyle/>
          <a:p>
            <a:r>
              <a:rPr lang="en-US" dirty="0" smtClean="0"/>
              <a:t>Focus to date: competition among hospitals for the same service</a:t>
            </a:r>
            <a:endParaRPr lang="en-US" strike="sngStrike" dirty="0" smtClean="0"/>
          </a:p>
          <a:p>
            <a:pPr lvl="1"/>
            <a:r>
              <a:rPr lang="en-US" sz="2000" dirty="0" smtClean="0"/>
              <a:t>Under standard model only a merger of hospitals that compete for the same patients affects joint bargaining position and therefore the negotiated price with insurers</a:t>
            </a:r>
          </a:p>
          <a:p>
            <a:r>
              <a:rPr lang="en-US" dirty="0" smtClean="0"/>
              <a:t>Reality</a:t>
            </a:r>
            <a:r>
              <a:rPr lang="en-US" dirty="0"/>
              <a:t>: customers purchase option to use a </a:t>
            </a:r>
            <a:r>
              <a:rPr lang="en-US" i="1" dirty="0"/>
              <a:t>bundle </a:t>
            </a:r>
            <a:r>
              <a:rPr lang="en-US" dirty="0"/>
              <a:t>of provider services from insurers</a:t>
            </a:r>
          </a:p>
          <a:p>
            <a:pPr lvl="1"/>
            <a:r>
              <a:rPr lang="en-US" sz="2000" dirty="0"/>
              <a:t>If same customer values both providers, </a:t>
            </a:r>
            <a:r>
              <a:rPr lang="en-US" sz="2000" dirty="0" smtClean="0"/>
              <a:t>the providers are substitutes vis a vis inclusion in the bundle</a:t>
            </a:r>
          </a:p>
          <a:p>
            <a:pPr lvl="2"/>
            <a:r>
              <a:rPr lang="en-US" dirty="0" smtClean="0"/>
              <a:t>E.g</a:t>
            </a:r>
            <a:r>
              <a:rPr lang="en-US" dirty="0"/>
              <a:t>. employer with employees in both relevant geo </a:t>
            </a:r>
            <a:r>
              <a:rPr lang="en-US" dirty="0" smtClean="0"/>
              <a:t>markets</a:t>
            </a:r>
          </a:p>
          <a:p>
            <a:pPr lvl="2"/>
            <a:r>
              <a:rPr lang="en-US" dirty="0" smtClean="0"/>
              <a:t>E.g</a:t>
            </a:r>
            <a:r>
              <a:rPr lang="en-US" dirty="0"/>
              <a:t>. families who value both adult and pediatric hospitals </a:t>
            </a:r>
            <a:endParaRPr lang="en-US" dirty="0" smtClean="0"/>
          </a:p>
          <a:p>
            <a:pPr marL="457200"/>
            <a:r>
              <a:rPr lang="en-US" dirty="0" smtClean="0"/>
              <a:t>This</a:t>
            </a:r>
            <a:r>
              <a:rPr lang="en-US" b="1" dirty="0" smtClean="0"/>
              <a:t> common customer effect </a:t>
            </a:r>
            <a:r>
              <a:rPr lang="en-US" dirty="0" smtClean="0"/>
              <a:t>should be stronger for mergers in close proximity</a:t>
            </a:r>
            <a:endParaRPr lang="en-US" b="1" dirty="0"/>
          </a:p>
        </p:txBody>
      </p:sp>
    </p:spTree>
    <p:extLst>
      <p:ext uri="{BB962C8B-B14F-4D97-AF65-F5344CB8AC3E}">
        <p14:creationId xmlns:p14="http://schemas.microsoft.com/office/powerpoint/2010/main" val="397789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686800" cy="5695950"/>
          </a:xfrm>
        </p:spPr>
        <p:txBody>
          <a:bodyPr>
            <a:normAutofit/>
          </a:bodyPr>
          <a:lstStyle/>
          <a:p>
            <a:pPr marL="0" indent="0">
              <a:buNone/>
            </a:pPr>
            <a:r>
              <a:rPr lang="en-US" dirty="0" smtClean="0"/>
              <a:t>	Town A 			Town B</a:t>
            </a:r>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smtClean="0"/>
              <a:t>Insurer </a:t>
            </a:r>
            <a:r>
              <a:rPr lang="en-US" dirty="0"/>
              <a:t> </a:t>
            </a:r>
            <a:r>
              <a:rPr lang="en-US" dirty="0" smtClean="0"/>
              <a:t>-----  Hospital A		Insurer ------  Hospital B</a:t>
            </a:r>
          </a:p>
          <a:p>
            <a:pPr marL="0" indent="0">
              <a:buNone/>
            </a:pPr>
            <a:endParaRPr lang="en-US" dirty="0"/>
          </a:p>
          <a:p>
            <a:pPr marL="0" indent="0">
              <a:buNone/>
            </a:pPr>
            <a:endParaRPr lang="en-US" dirty="0" smtClean="0"/>
          </a:p>
          <a:p>
            <a:pPr marL="0" indent="0">
              <a:buNone/>
            </a:pPr>
            <a:endParaRPr lang="en-US" sz="1400" dirty="0" smtClean="0"/>
          </a:p>
          <a:p>
            <a:r>
              <a:rPr lang="en-US" sz="2000" dirty="0" smtClean="0"/>
              <a:t>Suppose premium elasticity is higher in A. </a:t>
            </a:r>
            <a:r>
              <a:rPr lang="en-US" sz="2000" dirty="0"/>
              <a:t>C</a:t>
            </a:r>
            <a:r>
              <a:rPr lang="en-US" sz="2000" dirty="0" smtClean="0"/>
              <a:t>ombined industry profits  would be larger if Hospitals A and B merge, and Hospital A lowers price and Hospital B raises price.  Weighted average price effect is ambiguous</a:t>
            </a:r>
          </a:p>
          <a:p>
            <a:r>
              <a:rPr lang="en-US" sz="2000" dirty="0" smtClean="0"/>
              <a:t>Additional mechanism: political constraints in Town A yield</a:t>
            </a:r>
            <a:endParaRPr lang="en-US" sz="2000" dirty="0"/>
          </a:p>
        </p:txBody>
      </p:sp>
      <p:sp>
        <p:nvSpPr>
          <p:cNvPr id="2" name="Title 1"/>
          <p:cNvSpPr>
            <a:spLocks noGrp="1"/>
          </p:cNvSpPr>
          <p:nvPr>
            <p:ph type="title"/>
          </p:nvPr>
        </p:nvSpPr>
        <p:spPr>
          <a:xfrm>
            <a:off x="457200" y="287338"/>
            <a:ext cx="8229600" cy="1143000"/>
          </a:xfrm>
        </p:spPr>
        <p:txBody>
          <a:bodyPr/>
          <a:lstStyle/>
          <a:p>
            <a:r>
              <a:rPr lang="en-US" dirty="0" smtClean="0"/>
              <a:t>Deep dive: “Common Insurer Effect”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1924051"/>
            <a:ext cx="1152525" cy="114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17384"/>
            <a:ext cx="933450" cy="112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425" y="1909764"/>
            <a:ext cx="937441" cy="114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664902" y="3498850"/>
                <a:ext cx="480196" cy="369332"/>
              </a:xfrm>
              <a:prstGeom prst="rect">
                <a:avLst/>
              </a:prstGeom>
              <a:noFill/>
            </p:spPr>
            <p:txBody>
              <a:bodyPr wrap="none" rtlCol="0">
                <a:spAutoFit/>
              </a:bodyPr>
              <a:lstStyle/>
              <a:p>
                <a:r>
                  <a:rPr lang="en-US" dirty="0"/>
                  <a:t> </a:t>
                </a:r>
                <a14:m>
                  <m:oMath xmlns:m="http://schemas.openxmlformats.org/officeDocument/2006/math">
                    <m:sSubSup>
                      <m:sSubSupPr>
                        <m:ctrlPr>
                          <a:rPr lang="en-US" i="1">
                            <a:latin typeface="Cambria Math"/>
                          </a:rPr>
                        </m:ctrlPr>
                      </m:sSubSupPr>
                      <m:e>
                        <m:r>
                          <a:rPr lang="en-US" i="1">
                            <a:latin typeface="Cambria Math"/>
                          </a:rPr>
                          <m:t>𝑝</m:t>
                        </m:r>
                      </m:e>
                      <m:sub>
                        <m:r>
                          <a:rPr lang="en-US" i="1">
                            <a:latin typeface="Cambria Math"/>
                          </a:rPr>
                          <m:t>𝐴</m:t>
                        </m:r>
                      </m:sub>
                      <m:sup>
                        <m:r>
                          <a:rPr lang="en-US" i="1">
                            <a:latin typeface="Cambria Math"/>
                          </a:rPr>
                          <m:t>∗</m:t>
                        </m:r>
                      </m:sup>
                    </m:sSubSup>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664902" y="3498850"/>
                <a:ext cx="480196" cy="369332"/>
              </a:xfrm>
              <a:prstGeom prst="rect">
                <a:avLst/>
              </a:prstGeom>
              <a:blipFill rotWithShape="1">
                <a:blip r:embed="rId6"/>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29350" y="3501074"/>
                <a:ext cx="485966"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𝑝</m:t>
                          </m:r>
                        </m:e>
                        <m:sub>
                          <m:r>
                            <a:rPr lang="en-US" i="1">
                              <a:latin typeface="Cambria Math"/>
                            </a:rPr>
                            <m:t>𝐵</m:t>
                          </m:r>
                        </m:sub>
                        <m:sup>
                          <m:r>
                            <a:rPr lang="en-US" i="1">
                              <a:latin typeface="Cambria Math"/>
                            </a:rPr>
                            <m:t>∗</m:t>
                          </m:r>
                        </m:sup>
                      </m:sSubSup>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229350" y="3501074"/>
                <a:ext cx="485966" cy="396262"/>
              </a:xfrm>
              <a:prstGeom prst="rect">
                <a:avLst/>
              </a:prstGeom>
              <a:blipFill rotWithShape="1">
                <a:blip r:embed="rId7"/>
                <a:stretch>
                  <a:fillRect/>
                </a:stretch>
              </a:blipFill>
            </p:spPr>
            <p:txBody>
              <a:bodyPr/>
              <a:lstStyle/>
              <a:p>
                <a:r>
                  <a:rPr lang="en-US">
                    <a:noFill/>
                  </a:rPr>
                  <a:t> </a:t>
                </a:r>
              </a:p>
            </p:txBody>
          </p:sp>
        </mc:Fallback>
      </mc:AlternateContent>
      <p:cxnSp>
        <p:nvCxnSpPr>
          <p:cNvPr id="10" name="Straight Connector 9"/>
          <p:cNvCxnSpPr/>
          <p:nvPr/>
        </p:nvCxnSpPr>
        <p:spPr>
          <a:xfrm>
            <a:off x="971550" y="4076700"/>
            <a:ext cx="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48300" y="4114800"/>
            <a:ext cx="0" cy="5715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333375" y="4667250"/>
                <a:ext cx="17417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a:rPr lang="en-US" i="1">
                              <a:latin typeface="Cambria Math"/>
                            </a:rPr>
                            <m:t>𝑝𝑟𝑒𝑚</m:t>
                          </m:r>
                          <m:r>
                            <a:rPr lang="en-US" b="0" i="1" smtClean="0">
                              <a:latin typeface="Cambria Math"/>
                            </a:rPr>
                            <m:t>𝑖𝑢𝑚</m:t>
                          </m:r>
                        </m:e>
                        <m:sub>
                          <m:r>
                            <a:rPr lang="en-US" i="1">
                              <a:latin typeface="Cambria Math"/>
                            </a:rPr>
                            <m:t>𝐴</m:t>
                          </m:r>
                        </m:sub>
                        <m:sup>
                          <m:r>
                            <a:rPr lang="en-US" i="1">
                              <a:latin typeface="Cambria Math"/>
                            </a:rPr>
                            <m:t>∗</m:t>
                          </m:r>
                        </m:sup>
                      </m:sSubSup>
                      <m:r>
                        <a:rPr lang="en-US" i="1">
                          <a:latin typeface="Cambria Math"/>
                        </a:rPr>
                        <m:t>(</m:t>
                      </m:r>
                      <m:sSubSup>
                        <m:sSubSupPr>
                          <m:ctrlPr>
                            <a:rPr lang="en-US" i="1">
                              <a:latin typeface="Cambria Math"/>
                            </a:rPr>
                          </m:ctrlPr>
                        </m:sSubSupPr>
                        <m:e>
                          <m:r>
                            <a:rPr lang="en-US" i="1">
                              <a:latin typeface="Cambria Math"/>
                            </a:rPr>
                            <m:t>𝑝</m:t>
                          </m:r>
                        </m:e>
                        <m:sub>
                          <m:r>
                            <a:rPr lang="en-US" i="1">
                              <a:latin typeface="Cambria Math"/>
                            </a:rPr>
                            <m:t>𝐴</m:t>
                          </m:r>
                        </m:sub>
                        <m:sup>
                          <m:r>
                            <a:rPr lang="en-US" i="1">
                              <a:latin typeface="Cambria Math"/>
                            </a:rPr>
                            <m:t>∗</m:t>
                          </m:r>
                        </m:sup>
                      </m:sSubSup>
                      <m:r>
                        <a:rPr lang="en-US" i="1">
                          <a:latin typeface="Cambria Math"/>
                        </a:rPr>
                        <m:t>)</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33375" y="4667250"/>
                <a:ext cx="1741759" cy="369332"/>
              </a:xfrm>
              <a:prstGeom prst="rect">
                <a:avLst/>
              </a:prstGeom>
              <a:blipFill rotWithShape="1">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62971" y="4686300"/>
                <a:ext cx="1673792" cy="369332"/>
              </a:xfrm>
              <a:prstGeom prst="rect">
                <a:avLst/>
              </a:prstGeom>
              <a:noFill/>
            </p:spPr>
            <p:txBody>
              <a:bodyPr wrap="none" rtlCol="0">
                <a:spAutoFit/>
              </a:bodyPr>
              <a:lstStyle/>
              <a:p>
                <a14:m>
                  <m:oMath xmlns:m="http://schemas.openxmlformats.org/officeDocument/2006/math">
                    <m:sSubSup>
                      <m:sSubSupPr>
                        <m:ctrlPr>
                          <a:rPr lang="en-US" i="1" smtClean="0">
                            <a:latin typeface="Cambria Math"/>
                          </a:rPr>
                        </m:ctrlPr>
                      </m:sSubSupPr>
                      <m:e>
                        <m:r>
                          <a:rPr lang="en-US" i="1">
                            <a:latin typeface="Cambria Math"/>
                          </a:rPr>
                          <m:t>𝑝𝑟𝑒𝑚</m:t>
                        </m:r>
                        <m:r>
                          <a:rPr lang="en-US" b="0" i="1" smtClean="0">
                            <a:latin typeface="Cambria Math"/>
                          </a:rPr>
                          <m:t>𝑖𝑢𝑚</m:t>
                        </m:r>
                      </m:e>
                      <m:sub>
                        <m:r>
                          <a:rPr lang="en-US" i="1">
                            <a:latin typeface="Cambria Math"/>
                          </a:rPr>
                          <m:t>𝐵</m:t>
                        </m:r>
                      </m:sub>
                      <m:sup>
                        <m:r>
                          <a:rPr lang="en-US" i="1">
                            <a:latin typeface="Cambria Math"/>
                          </a:rPr>
                          <m:t>∗</m:t>
                        </m:r>
                      </m:sup>
                    </m:sSubSup>
                    <m:r>
                      <a:rPr lang="en-US" i="1">
                        <a:latin typeface="Cambria Math"/>
                      </a:rPr>
                      <m:t>(</m:t>
                    </m:r>
                    <m:sSubSup>
                      <m:sSubSupPr>
                        <m:ctrlPr>
                          <a:rPr lang="en-US" i="1">
                            <a:latin typeface="Cambria Math"/>
                          </a:rPr>
                        </m:ctrlPr>
                      </m:sSubSupPr>
                      <m:e>
                        <m:r>
                          <a:rPr lang="en-US" i="1">
                            <a:latin typeface="Cambria Math"/>
                          </a:rPr>
                          <m:t>𝑝</m:t>
                        </m:r>
                      </m:e>
                      <m:sub>
                        <m:r>
                          <a:rPr lang="en-US" i="1">
                            <a:latin typeface="Cambria Math"/>
                          </a:rPr>
                          <m:t>𝐵</m:t>
                        </m:r>
                      </m:sub>
                      <m:sup>
                        <m:r>
                          <a:rPr lang="en-US" i="1">
                            <a:latin typeface="Cambria Math"/>
                          </a:rPr>
                          <m:t>∗</m:t>
                        </m:r>
                      </m:sup>
                    </m:sSubSup>
                  </m:oMath>
                </a14:m>
                <a:r>
                  <a:rPr lang="en-US" dirty="0" smtClean="0"/>
                  <a:t>)</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962971" y="4686300"/>
                <a:ext cx="1673792" cy="369332"/>
              </a:xfrm>
              <a:prstGeom prst="rect">
                <a:avLst/>
              </a:prstGeom>
              <a:blipFill rotWithShape="1">
                <a:blip r:embed="rId9"/>
                <a:stretch>
                  <a:fillRect t="-8333" r="-218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312216" y="6127750"/>
                <a:ext cx="1075487" cy="369332"/>
              </a:xfrm>
              <a:prstGeom prst="rect">
                <a:avLst/>
              </a:prstGeom>
              <a:noFill/>
            </p:spPr>
            <p:txBody>
              <a:bodyPr wrap="none" rtlCol="0">
                <a:spAutoFit/>
              </a:bodyPr>
              <a:lstStyle/>
              <a:p>
                <a:r>
                  <a:rPr lang="en-US" dirty="0" smtClean="0"/>
                  <a:t> </a:t>
                </a:r>
                <a14:m>
                  <m:oMath xmlns:m="http://schemas.openxmlformats.org/officeDocument/2006/math">
                    <m:sSubSup>
                      <m:sSubSupPr>
                        <m:ctrlPr>
                          <a:rPr lang="en-US" i="1">
                            <a:latin typeface="Cambria Math"/>
                          </a:rPr>
                        </m:ctrlPr>
                      </m:sSubSupPr>
                      <m:e>
                        <m:sSubSup>
                          <m:sSubSupPr>
                            <m:ctrlPr>
                              <a:rPr lang="en-US" i="1">
                                <a:latin typeface="Cambria Math"/>
                              </a:rPr>
                            </m:ctrlPr>
                          </m:sSubSupPr>
                          <m:e>
                            <m:r>
                              <a:rPr lang="en-US" i="1">
                                <a:latin typeface="Cambria Math"/>
                              </a:rPr>
                              <m:t>𝑝</m:t>
                            </m:r>
                          </m:e>
                          <m:sub>
                            <m:r>
                              <a:rPr lang="en-US" i="1">
                                <a:latin typeface="Cambria Math"/>
                              </a:rPr>
                              <m:t>𝐴</m:t>
                            </m:r>
                          </m:sub>
                          <m:sup/>
                        </m:sSubSup>
                        <m:r>
                          <a:rPr lang="en-US" b="0" i="1" smtClean="0">
                            <a:latin typeface="Cambria Math"/>
                          </a:rPr>
                          <m:t>&lt; </m:t>
                        </m:r>
                        <m:r>
                          <a:rPr lang="en-US" i="1">
                            <a:latin typeface="Cambria Math"/>
                          </a:rPr>
                          <m:t>𝑝</m:t>
                        </m:r>
                      </m:e>
                      <m:sub>
                        <m:r>
                          <a:rPr lang="en-US" i="1">
                            <a:latin typeface="Cambria Math"/>
                          </a:rPr>
                          <m:t>𝐴</m:t>
                        </m:r>
                      </m:sub>
                      <m:sup>
                        <m:r>
                          <a:rPr lang="en-US" i="1">
                            <a:latin typeface="Cambria Math"/>
                          </a:rPr>
                          <m:t>∗</m:t>
                        </m:r>
                      </m:sup>
                    </m:sSubSup>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312216" y="6127750"/>
                <a:ext cx="1075487" cy="369332"/>
              </a:xfrm>
              <a:prstGeom prst="rect">
                <a:avLst/>
              </a:prstGeom>
              <a:blipFill rotWithShape="1">
                <a:blip r:embed="rId10"/>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2392235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6023</TotalTime>
  <Words>947</Words>
  <Application>Microsoft Office PowerPoint</Application>
  <PresentationFormat>On-screen Show (4:3)</PresentationFormat>
  <Paragraphs>126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Effects of Cross-Market Combinations: Theory and Evidence from Hospital Markets  Leemore Dafny FTC Healthcare Workshop February 25, 2015</vt:lpstr>
      <vt:lpstr>Motivation</vt:lpstr>
      <vt:lpstr>Hospitals have been consolidating into larger systems</vt:lpstr>
      <vt:lpstr>Many hospital mergers do not have any traditional horizontal overlap</vt:lpstr>
      <vt:lpstr>Recent evidence suggests cross-market mergers tend to lead to higher hospital prices</vt:lpstr>
      <vt:lpstr>How might cross-market mergers lead to price increases? </vt:lpstr>
      <vt:lpstr>Providers in different markets may have common customers and/or common insurers</vt:lpstr>
      <vt:lpstr>Deep dive: “Common Customer Effect”</vt:lpstr>
      <vt:lpstr>Deep dive: “Common Insurer Effect”</vt:lpstr>
      <vt:lpstr>What is net effect on price? An empirical study of cross-market hospital mergers</vt:lpstr>
      <vt:lpstr>Empirical Approach: Overview</vt:lpstr>
      <vt:lpstr>Results: FTC Sample</vt:lpstr>
      <vt:lpstr>Results: Broad Sample</vt:lpstr>
      <vt:lpstr>Preliminary Conclusions and Implications</vt:lpstr>
    </vt:vector>
  </TitlesOfParts>
  <Company>Kellogg 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Meyer</dc:creator>
  <cp:lastModifiedBy>Leemore Dafny</cp:lastModifiedBy>
  <cp:revision>245</cp:revision>
  <cp:lastPrinted>2015-02-22T23:55:25Z</cp:lastPrinted>
  <dcterms:created xsi:type="dcterms:W3CDTF">2014-08-07T16:51:51Z</dcterms:created>
  <dcterms:modified xsi:type="dcterms:W3CDTF">2015-02-23T15:01:02Z</dcterms:modified>
</cp:coreProperties>
</file>