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8"/>
  </p:notesMasterIdLst>
  <p:sldIdLst>
    <p:sldId id="278" r:id="rId5"/>
    <p:sldId id="294" r:id="rId6"/>
    <p:sldId id="277" r:id="rId7"/>
    <p:sldId id="279" r:id="rId8"/>
    <p:sldId id="281" r:id="rId9"/>
    <p:sldId id="282" r:id="rId10"/>
    <p:sldId id="286" r:id="rId11"/>
    <p:sldId id="287" r:id="rId12"/>
    <p:sldId id="288" r:id="rId13"/>
    <p:sldId id="289" r:id="rId14"/>
    <p:sldId id="291" r:id="rId15"/>
    <p:sldId id="290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0" dirty="0" smtClean="0"/>
              <a:t>Median market </a:t>
            </a:r>
            <a:r>
              <a:rPr lang="en-US" b="0" dirty="0"/>
              <a:t>concentration </a:t>
            </a:r>
            <a:r>
              <a:rPr lang="en-US" b="0" dirty="0" smtClean="0"/>
              <a:t>(</a:t>
            </a:r>
            <a:r>
              <a:rPr lang="en-US" b="0" i="0" dirty="0" err="1" smtClean="0">
                <a:effectLst/>
              </a:rPr>
              <a:t>Herfindahl</a:t>
            </a:r>
            <a:r>
              <a:rPr lang="en-US" b="0" i="0" dirty="0" smtClean="0">
                <a:effectLst/>
              </a:rPr>
              <a:t> index,</a:t>
            </a:r>
            <a:r>
              <a:rPr lang="en-US" b="0" i="0" baseline="0" dirty="0" smtClean="0">
                <a:effectLst/>
              </a:rPr>
              <a:t> </a:t>
            </a:r>
            <a:r>
              <a:rPr lang="en-US" b="0" dirty="0" smtClean="0"/>
              <a:t>HHI</a:t>
            </a:r>
            <a:r>
              <a:rPr lang="en-US" b="0" dirty="0"/>
              <a:t>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 median market concentration (HHI)</c:v>
                </c:pt>
              </c:strCache>
            </c:strRef>
          </c:tx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3766</c:v>
                </c:pt>
                <c:pt idx="1">
                  <c:v>3394</c:v>
                </c:pt>
                <c:pt idx="2">
                  <c:v>3894</c:v>
                </c:pt>
                <c:pt idx="3">
                  <c:v>3888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405376"/>
        <c:axId val="114406912"/>
      </c:lineChart>
      <c:catAx>
        <c:axId val="11440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406912"/>
        <c:crosses val="autoZero"/>
        <c:auto val="1"/>
        <c:lblAlgn val="ctr"/>
        <c:lblOffset val="100"/>
        <c:noMultiLvlLbl val="0"/>
      </c:catAx>
      <c:valAx>
        <c:axId val="114406912"/>
        <c:scaling>
          <c:orientation val="minMax"/>
          <c:max val="5000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4405376"/>
        <c:crosses val="autoZero"/>
        <c:crossBetween val="between"/>
        <c:majorUnit val="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8880139982502"/>
          <c:y val="0.10321286089238843"/>
          <c:w val="3.4598018997625296E-2"/>
          <c:h val="5.8124671916010499E-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871"/>
          <c:cat>
            <c:strRef>
              <c:f>Sheet1!$A$2:$A$6</c:f>
              <c:strCache>
                <c:ptCount val="5"/>
                <c:pt idx="0">
                  <c:v>&gt; $375</c:v>
                </c:pt>
                <c:pt idx="1">
                  <c:v>&gt; $325 - $375</c:v>
                </c:pt>
                <c:pt idx="2">
                  <c:v>&gt; $275 - $325</c:v>
                </c:pt>
                <c:pt idx="3">
                  <c:v>&gt; $225 - $275</c:v>
                </c:pt>
                <c:pt idx="4">
                  <c:v>≤ $225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"/>
          <c:y val="0.17928031496062993"/>
          <c:w val="0.62792252025155393"/>
          <c:h val="0.4559892388451444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 smtClean="0"/>
              <a:t>Median number </a:t>
            </a:r>
            <a:r>
              <a:rPr lang="en-US" b="0" dirty="0"/>
              <a:t>of </a:t>
            </a:r>
            <a:r>
              <a:rPr lang="en-US" b="0" dirty="0" smtClean="0"/>
              <a:t>issuers </a:t>
            </a:r>
            <a:r>
              <a:rPr lang="en-US" b="0" dirty="0"/>
              <a:t>with </a:t>
            </a:r>
            <a:r>
              <a:rPr lang="en-US" b="0" dirty="0" smtClean="0"/>
              <a:t>at least </a:t>
            </a:r>
            <a:r>
              <a:rPr lang="en-US" b="0" dirty="0"/>
              <a:t>5% </a:t>
            </a:r>
            <a:r>
              <a:rPr lang="en-US" b="0" dirty="0" smtClean="0"/>
              <a:t>market share</a:t>
            </a:r>
            <a:endParaRPr lang="en-US" b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# of Insurers with 
&gt; 5% Marketshare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99328"/>
        <c:axId val="114100864"/>
      </c:barChart>
      <c:catAx>
        <c:axId val="11409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100864"/>
        <c:crosses val="autoZero"/>
        <c:auto val="1"/>
        <c:lblAlgn val="ctr"/>
        <c:lblOffset val="100"/>
        <c:noMultiLvlLbl val="0"/>
      </c:catAx>
      <c:valAx>
        <c:axId val="114100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099328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Market Enrolled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01600" cmpd="sng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Iowa</c:v>
                </c:pt>
                <c:pt idx="1">
                  <c:v>South Dakota</c:v>
                </c:pt>
                <c:pt idx="2">
                  <c:v>North Dakota</c:v>
                </c:pt>
                <c:pt idx="3">
                  <c:v>Alaska</c:v>
                </c:pt>
                <c:pt idx="5">
                  <c:v>Delaware</c:v>
                </c:pt>
                <c:pt idx="6">
                  <c:v>Pennsylvania</c:v>
                </c:pt>
                <c:pt idx="7">
                  <c:v>Maine</c:v>
                </c:pt>
                <c:pt idx="8">
                  <c:v>Florida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0.2</c:v>
                </c:pt>
                <c:pt idx="1">
                  <c:v>0.21</c:v>
                </c:pt>
                <c:pt idx="2">
                  <c:v>0.23</c:v>
                </c:pt>
                <c:pt idx="3">
                  <c:v>0.24</c:v>
                </c:pt>
                <c:pt idx="5">
                  <c:v>0.52</c:v>
                </c:pt>
                <c:pt idx="6">
                  <c:v>0.52</c:v>
                </c:pt>
                <c:pt idx="7">
                  <c:v>0.6</c:v>
                </c:pt>
                <c:pt idx="8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axId val="4537728"/>
        <c:axId val="4596864"/>
      </c:barChart>
      <c:catAx>
        <c:axId val="4537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crossAx val="4596864"/>
        <c:crosses val="autoZero"/>
        <c:auto val="1"/>
        <c:lblAlgn val="ctr"/>
        <c:lblOffset val="100"/>
        <c:noMultiLvlLbl val="0"/>
      </c:catAx>
      <c:valAx>
        <c:axId val="45968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537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chemeClr val="tx2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West Virginia</c:v>
                </c:pt>
                <c:pt idx="1">
                  <c:v>New Hampshire</c:v>
                </c:pt>
                <c:pt idx="2">
                  <c:v>Wyoming</c:v>
                </c:pt>
                <c:pt idx="3">
                  <c:v>Vermont</c:v>
                </c:pt>
                <c:pt idx="4">
                  <c:v>Rhode Island</c:v>
                </c:pt>
                <c:pt idx="5">
                  <c:v>U.S. Average</c:v>
                </c:pt>
                <c:pt idx="6">
                  <c:v>Oregon</c:v>
                </c:pt>
                <c:pt idx="7">
                  <c:v>Ohio</c:v>
                </c:pt>
                <c:pt idx="8">
                  <c:v>California</c:v>
                </c:pt>
                <c:pt idx="9">
                  <c:v>Wisconsin</c:v>
                </c:pt>
                <c:pt idx="10">
                  <c:v>New York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13</c:v>
                </c:pt>
                <c:pt idx="10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5264"/>
        <c:axId val="4637056"/>
      </c:barChart>
      <c:catAx>
        <c:axId val="4635264"/>
        <c:scaling>
          <c:orientation val="minMax"/>
        </c:scaling>
        <c:delete val="0"/>
        <c:axPos val="l"/>
        <c:majorTickMark val="out"/>
        <c:minorTickMark val="none"/>
        <c:tickLblPos val="nextTo"/>
        <c:crossAx val="4637056"/>
        <c:crosses val="autoZero"/>
        <c:auto val="1"/>
        <c:lblAlgn val="ctr"/>
        <c:lblOffset val="100"/>
        <c:noMultiLvlLbl val="0"/>
      </c:catAx>
      <c:valAx>
        <c:axId val="463705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635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chemeClr val="tx2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West Virginia</c:v>
                </c:pt>
                <c:pt idx="1">
                  <c:v>Wyoming</c:v>
                </c:pt>
                <c:pt idx="2">
                  <c:v>Vermont</c:v>
                </c:pt>
                <c:pt idx="3">
                  <c:v>Hawaii</c:v>
                </c:pt>
                <c:pt idx="4">
                  <c:v>Delaware</c:v>
                </c:pt>
                <c:pt idx="5">
                  <c:v>U.S. Average</c:v>
                </c:pt>
                <c:pt idx="6">
                  <c:v>Michigan </c:v>
                </c:pt>
                <c:pt idx="7">
                  <c:v>Texas</c:v>
                </c:pt>
                <c:pt idx="8">
                  <c:v>Wisconsin</c:v>
                </c:pt>
                <c:pt idx="9">
                  <c:v>Ohio</c:v>
                </c:pt>
                <c:pt idx="10">
                  <c:v>New York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47712"/>
        <c:axId val="130491904"/>
      </c:barChart>
      <c:catAx>
        <c:axId val="128947712"/>
        <c:scaling>
          <c:orientation val="minMax"/>
        </c:scaling>
        <c:delete val="0"/>
        <c:axPos val="l"/>
        <c:majorTickMark val="out"/>
        <c:minorTickMark val="none"/>
        <c:tickLblPos val="nextTo"/>
        <c:crossAx val="130491904"/>
        <c:crosses val="autoZero"/>
        <c:auto val="1"/>
        <c:lblAlgn val="ctr"/>
        <c:lblOffset val="100"/>
        <c:noMultiLvlLbl val="0"/>
      </c:catAx>
      <c:valAx>
        <c:axId val="13049190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8947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Exchange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Other Insurers</c:v>
                </c:pt>
                <c:pt idx="1">
                  <c:v>Health Net</c:v>
                </c:pt>
                <c:pt idx="2">
                  <c:v>Blue Shield of California Group</c:v>
                </c:pt>
                <c:pt idx="3">
                  <c:v>Kaiser Permanente</c:v>
                </c:pt>
                <c:pt idx="4">
                  <c:v>Wellpoint (incl. Anthem)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0.18</c:v>
                </c:pt>
                <c:pt idx="2">
                  <c:v>0.28999999999999998</c:v>
                </c:pt>
                <c:pt idx="3">
                  <c:v>0.18</c:v>
                </c:pt>
                <c:pt idx="4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Pre-ACA Individual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Other Insurers</c:v>
                </c:pt>
                <c:pt idx="1">
                  <c:v>Health Net</c:v>
                </c:pt>
                <c:pt idx="2">
                  <c:v>Blue Shield of California Group</c:v>
                </c:pt>
                <c:pt idx="3">
                  <c:v>Kaiser Permanente</c:v>
                </c:pt>
                <c:pt idx="4">
                  <c:v>Wellpoint (incl. Anthem)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9.8799999999999999E-2</c:v>
                </c:pt>
                <c:pt idx="1">
                  <c:v>3.4200000000000001E-2</c:v>
                </c:pt>
                <c:pt idx="2">
                  <c:v>0.194382615595664</c:v>
                </c:pt>
                <c:pt idx="3">
                  <c:v>0.19963619980095221</c:v>
                </c:pt>
                <c:pt idx="4">
                  <c:v>0.47282257847593945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516480"/>
        <c:axId val="130517632"/>
      </c:barChart>
      <c:catAx>
        <c:axId val="13051648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0517632"/>
        <c:crosses val="autoZero"/>
        <c:auto val="1"/>
        <c:lblAlgn val="ctr"/>
        <c:lblOffset val="100"/>
        <c:noMultiLvlLbl val="0"/>
      </c:catAx>
      <c:valAx>
        <c:axId val="130517632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1305164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 anchor="ctr" anchorCtr="0"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Exchange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Other Insurers</c:v>
                </c:pt>
                <c:pt idx="1">
                  <c:v>MetroPlus Health Plan</c:v>
                </c:pt>
                <c:pt idx="2">
                  <c:v>Fidelis Care</c:v>
                </c:pt>
                <c:pt idx="3">
                  <c:v>Health Republic</c:v>
                </c:pt>
                <c:pt idx="4">
                  <c:v>MVP Health Care</c:v>
                </c:pt>
                <c:pt idx="5">
                  <c:v>EmblemHealth </c:v>
                </c:pt>
                <c:pt idx="6">
                  <c:v>Freelancers Insurance Company </c:v>
                </c:pt>
                <c:pt idx="7">
                  <c:v>Lifetime (incl. Excellus BCBS)</c:v>
                </c:pt>
                <c:pt idx="8">
                  <c:v>UnitedHealth</c:v>
                </c:pt>
                <c:pt idx="9">
                  <c:v>Wellpoint (incl. Empire BCBS)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0.11</c:v>
                </c:pt>
                <c:pt idx="1">
                  <c:v>0.11</c:v>
                </c:pt>
                <c:pt idx="2">
                  <c:v>0.14000000000000001</c:v>
                </c:pt>
                <c:pt idx="3">
                  <c:v>0.16</c:v>
                </c:pt>
                <c:pt idx="4">
                  <c:v>0.1</c:v>
                </c:pt>
                <c:pt idx="5">
                  <c:v>0.12</c:v>
                </c:pt>
                <c:pt idx="6">
                  <c:v>0</c:v>
                </c:pt>
                <c:pt idx="7">
                  <c:v>0.06</c:v>
                </c:pt>
                <c:pt idx="8">
                  <c:v>0.02</c:v>
                </c:pt>
                <c:pt idx="9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Pre-ACA Individual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Other Insurers</c:v>
                </c:pt>
                <c:pt idx="1">
                  <c:v>MetroPlus Health Plan</c:v>
                </c:pt>
                <c:pt idx="2">
                  <c:v>Fidelis Care</c:v>
                </c:pt>
                <c:pt idx="3">
                  <c:v>Health Republic</c:v>
                </c:pt>
                <c:pt idx="4">
                  <c:v>MVP Health Care</c:v>
                </c:pt>
                <c:pt idx="5">
                  <c:v>EmblemHealth </c:v>
                </c:pt>
                <c:pt idx="6">
                  <c:v>Freelancers Insurance Company </c:v>
                </c:pt>
                <c:pt idx="7">
                  <c:v>Lifetime (incl. Excellus BCBS)</c:v>
                </c:pt>
                <c:pt idx="8">
                  <c:v>UnitedHealth</c:v>
                </c:pt>
                <c:pt idx="9">
                  <c:v>Wellpoint (incl. Empire BCBS)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0.14000000000000001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0.02</c:v>
                </c:pt>
                <c:pt idx="5">
                  <c:v>0.1</c:v>
                </c:pt>
                <c:pt idx="6">
                  <c:v>0.11</c:v>
                </c:pt>
                <c:pt idx="7">
                  <c:v>0.15</c:v>
                </c:pt>
                <c:pt idx="8">
                  <c:v>0.2</c:v>
                </c:pt>
                <c:pt idx="9">
                  <c:v>0.28000000000000003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618496"/>
        <c:axId val="130620032"/>
      </c:barChart>
      <c:catAx>
        <c:axId val="1306184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 anchor="t" anchorCtr="0"/>
          <a:lstStyle/>
          <a:p>
            <a:pPr algn="r">
              <a:defRPr sz="1400"/>
            </a:pPr>
            <a:endParaRPr lang="en-US"/>
          </a:p>
        </c:txPr>
        <c:crossAx val="130620032"/>
        <c:crosses val="autoZero"/>
        <c:auto val="1"/>
        <c:lblAlgn val="ctr"/>
        <c:lblOffset val="100"/>
        <c:noMultiLvlLbl val="0"/>
      </c:catAx>
      <c:valAx>
        <c:axId val="130620032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06184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Exchange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/>
                      <a:t>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Other Insurers</c:v>
                </c:pt>
                <c:pt idx="1">
                  <c:v>PreferredOne</c:v>
                </c:pt>
                <c:pt idx="2">
                  <c:v>Assurant</c:v>
                </c:pt>
                <c:pt idx="3">
                  <c:v>HealthPartners</c:v>
                </c:pt>
                <c:pt idx="4">
                  <c:v>Medica</c:v>
                </c:pt>
                <c:pt idx="5">
                  <c:v>Blue Cross Blue Shield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0.57999999999999996</c:v>
                </c:pt>
                <c:pt idx="2">
                  <c:v>0</c:v>
                </c:pt>
                <c:pt idx="3">
                  <c:v>0.12</c:v>
                </c:pt>
                <c:pt idx="4">
                  <c:v>0.04</c:v>
                </c:pt>
                <c:pt idx="5">
                  <c:v>0.24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Pre-ACA Individual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3.0149277052629229E-2"/>
                  <c:y val="-5.050703889286566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9277052629229E-2"/>
                  <c:y val="2.5252525252525255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Other Insurers</c:v>
                </c:pt>
                <c:pt idx="1">
                  <c:v>PreferredOne</c:v>
                </c:pt>
                <c:pt idx="2">
                  <c:v>Assurant</c:v>
                </c:pt>
                <c:pt idx="3">
                  <c:v>HealthPartners</c:v>
                </c:pt>
                <c:pt idx="4">
                  <c:v>Medica</c:v>
                </c:pt>
                <c:pt idx="5">
                  <c:v>Blue Cross Blue Shield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0.03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0.11</c:v>
                </c:pt>
                <c:pt idx="4">
                  <c:v>0.17</c:v>
                </c:pt>
                <c:pt idx="5">
                  <c:v>0.59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721728"/>
        <c:axId val="51723264"/>
      </c:barChart>
      <c:catAx>
        <c:axId val="517217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1723264"/>
        <c:crosses val="autoZero"/>
        <c:auto val="1"/>
        <c:lblAlgn val="ctr"/>
        <c:lblOffset val="100"/>
        <c:noMultiLvlLbl val="0"/>
      </c:catAx>
      <c:valAx>
        <c:axId val="5172326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1721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Exchange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Other Insurers</c:v>
                </c:pt>
                <c:pt idx="1">
                  <c:v>HealthyCT</c:v>
                </c:pt>
                <c:pt idx="2">
                  <c:v>EmblemHealth (incl. ConnectiCare)</c:v>
                </c:pt>
                <c:pt idx="3">
                  <c:v>UnitedHealth</c:v>
                </c:pt>
                <c:pt idx="4">
                  <c:v>Aetna</c:v>
                </c:pt>
                <c:pt idx="5">
                  <c:v>Wellpoint (incl. Anthem)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0.03</c:v>
                </c:pt>
                <c:pt idx="2">
                  <c:v>0.37</c:v>
                </c:pt>
                <c:pt idx="3">
                  <c:v>0</c:v>
                </c:pt>
                <c:pt idx="4">
                  <c:v>0</c:v>
                </c:pt>
                <c:pt idx="5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Pre-ACA Individual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Other Insurers</c:v>
                </c:pt>
                <c:pt idx="1">
                  <c:v>HealthyCT</c:v>
                </c:pt>
                <c:pt idx="2">
                  <c:v>EmblemHealth (incl. ConnectiCare)</c:v>
                </c:pt>
                <c:pt idx="3">
                  <c:v>UnitedHealth</c:v>
                </c:pt>
                <c:pt idx="4">
                  <c:v>Aetna</c:v>
                </c:pt>
                <c:pt idx="5">
                  <c:v>Wellpoint (incl. Anthem)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0.05</c:v>
                </c:pt>
                <c:pt idx="1">
                  <c:v>0</c:v>
                </c:pt>
                <c:pt idx="2">
                  <c:v>0.08</c:v>
                </c:pt>
                <c:pt idx="3">
                  <c:v>0.19</c:v>
                </c:pt>
                <c:pt idx="4">
                  <c:v>0.22</c:v>
                </c:pt>
                <c:pt idx="5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87264"/>
        <c:axId val="35388800"/>
      </c:barChart>
      <c:catAx>
        <c:axId val="3538726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388800"/>
        <c:crosses val="autoZero"/>
        <c:auto val="1"/>
        <c:lblAlgn val="ctr"/>
        <c:lblOffset val="100"/>
        <c:noMultiLvlLbl val="0"/>
      </c:catAx>
      <c:valAx>
        <c:axId val="35388800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353872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3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ealthcare.gov/health-plan-inform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ff.org/state-category/health-reform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ff.org/state-category/health-reform/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ff.org/state-category/health-refor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Observations Regarding Health Insurance Exchanges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Marketplace Competition, Enrollment, and Pricing in 2014 and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Cynthia Cox, Kaiser Family Foundation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February 24,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6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135459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Market Share of Insurers in Connecticut’s Individual Market (2012) and Exchange (as of Feb. 18, 2014)</a:t>
            </a:r>
            <a:endParaRPr lang="en-US" sz="240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</a:t>
            </a:r>
            <a:r>
              <a:rPr lang="en-US" dirty="0"/>
              <a:t>, </a:t>
            </a:r>
            <a:r>
              <a:rPr lang="en-US" dirty="0" smtClean="0"/>
              <a:t>“Sizing </a:t>
            </a:r>
            <a:r>
              <a:rPr lang="en-US" dirty="0"/>
              <a:t>Up Exchange Market </a:t>
            </a:r>
            <a:r>
              <a:rPr lang="en-US" dirty="0" smtClean="0"/>
              <a:t>Competition” March 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62025"/>
            <a:ext cx="6410325" cy="5160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263818"/>
              </p:ext>
            </p:extLst>
          </p:nvPr>
        </p:nvGraphicFramePr>
        <p:xfrm>
          <a:off x="6924675" y="1713399"/>
          <a:ext cx="3276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28600" y="6248400"/>
            <a:ext cx="8321040" cy="697526"/>
          </a:xfrm>
        </p:spPr>
        <p:txBody>
          <a:bodyPr/>
          <a:lstStyle/>
          <a:p>
            <a:endParaRPr lang="en-US" dirty="0" smtClean="0"/>
          </a:p>
          <a:p>
            <a:r>
              <a:rPr lang="en-US" sz="1100" dirty="0" smtClean="0"/>
              <a:t>Notes: Premiums indicate the amount a 40-year-old would need to spend on the second-lowest cost silver plan in a given county or region.</a:t>
            </a:r>
          </a:p>
          <a:p>
            <a:r>
              <a:rPr lang="en-US" sz="1100" dirty="0" smtClean="0"/>
              <a:t>Source: Premiums for state-based exchanges were obtained through a Kaiser Family Foundation review of insurer rate filings to state regulators. Premiums for federally-facilitated and partnership exchanges were obtained from data published by HealthCare.gov, as of January 22, 2014, available </a:t>
            </a:r>
            <a:r>
              <a:rPr lang="en-US" sz="1100" dirty="0"/>
              <a:t>at </a:t>
            </a:r>
            <a:r>
              <a:rPr lang="en-US" sz="1100" dirty="0">
                <a:hlinkClick r:id="rId4"/>
              </a:rPr>
              <a:t>https://www.healthcare.gov/health-plan-information</a:t>
            </a:r>
            <a:r>
              <a:rPr lang="en-US" sz="1100" dirty="0" smtClean="0">
                <a:hlinkClick r:id="rId4"/>
              </a:rPr>
              <a:t>/</a:t>
            </a:r>
            <a:r>
              <a:rPr lang="en-US" sz="1100" dirty="0" smtClean="0"/>
              <a:t>.</a:t>
            </a:r>
          </a:p>
          <a:p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7086600" y="1819275"/>
            <a:ext cx="174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Monthly Premium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What Americans paid </a:t>
            </a:r>
            <a:r>
              <a:rPr lang="en-US" sz="2600" dirty="0"/>
              <a:t>for </a:t>
            </a:r>
            <a:r>
              <a:rPr lang="en-US" sz="2600" dirty="0" smtClean="0"/>
              <a:t>the second-lowest cost silver </a:t>
            </a:r>
            <a:r>
              <a:rPr lang="en-US" sz="2600" dirty="0"/>
              <a:t>plan </a:t>
            </a:r>
            <a:r>
              <a:rPr lang="en-US" sz="2600" dirty="0" smtClean="0"/>
              <a:t>in 2014, </a:t>
            </a:r>
            <a:r>
              <a:rPr lang="en-US" sz="2600" i="1" dirty="0"/>
              <a:t>before tax credits</a:t>
            </a:r>
          </a:p>
        </p:txBody>
      </p:sp>
    </p:spTree>
    <p:extLst>
      <p:ext uri="{BB962C8B-B14F-4D97-AF65-F5344CB8AC3E}">
        <p14:creationId xmlns:p14="http://schemas.microsoft.com/office/powerpoint/2010/main" val="9024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The difference in premiums Americans pay for </a:t>
            </a:r>
            <a:r>
              <a:rPr lang="en-US" sz="2600" dirty="0" smtClean="0"/>
              <a:t>the second-lowest cost silver </a:t>
            </a:r>
            <a:r>
              <a:rPr lang="en-US" sz="2600" dirty="0"/>
              <a:t>plan from 2014 to 2015, </a:t>
            </a:r>
            <a:r>
              <a:rPr lang="en-US" sz="2600" i="1" dirty="0"/>
              <a:t>before tax credits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6725" y="1752600"/>
            <a:ext cx="8296275" cy="3538537"/>
            <a:chOff x="466725" y="2085975"/>
            <a:chExt cx="8210550" cy="268605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725" y="2085975"/>
              <a:ext cx="8210550" cy="268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725" y="2085975"/>
              <a:ext cx="2152650" cy="733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50" b="1" dirty="0" smtClean="0"/>
              <a:t>Notes:  </a:t>
            </a:r>
            <a:r>
              <a:rPr lang="en-US" sz="1050" dirty="0" smtClean="0"/>
              <a:t>The premium changes shown are for the second-lowest cost silver (“benchmark”) plan available to a 40-year-old in a given county or region.</a:t>
            </a:r>
            <a:endParaRPr lang="en-US" sz="1050" dirty="0"/>
          </a:p>
          <a:p>
            <a:r>
              <a:rPr lang="en-US" sz="1050" b="1" dirty="0" smtClean="0"/>
              <a:t>Source:  </a:t>
            </a:r>
            <a:r>
              <a:rPr lang="en-US" sz="1050" dirty="0" smtClean="0"/>
              <a:t>Kaiser Family Foundation analysis of insurer rate filings to state regulators and premium data published by HealthCare.gov</a:t>
            </a:r>
            <a:r>
              <a:rPr lang="en-US" sz="1050" dirty="0"/>
              <a:t>, available at https://www.healthcare.gov/health-plan-information-2015/</a:t>
            </a:r>
            <a:endParaRPr lang="en-US" sz="1050" dirty="0" smtClean="0"/>
          </a:p>
        </p:txBody>
      </p:sp>
    </p:spTree>
    <p:extLst>
      <p:ext uri="{BB962C8B-B14F-4D97-AF65-F5344CB8AC3E}">
        <p14:creationId xmlns:p14="http://schemas.microsoft.com/office/powerpoint/2010/main" val="2095826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Individual market highly concentrated 2010 - 2013</a:t>
            </a:r>
          </a:p>
          <a:p>
            <a:r>
              <a:rPr lang="en-US" sz="2800" dirty="0" smtClean="0"/>
              <a:t>Marketplace insurer participation increased 2014 - 2015</a:t>
            </a:r>
          </a:p>
          <a:p>
            <a:r>
              <a:rPr lang="en-US" sz="2800" dirty="0" smtClean="0"/>
              <a:t>Some marketplaces are more competitive than pre-ACA, but no guarantee of early success </a:t>
            </a:r>
          </a:p>
          <a:p>
            <a:r>
              <a:rPr lang="en-US" sz="2800" dirty="0" smtClean="0"/>
              <a:t>Trends in the future: </a:t>
            </a:r>
          </a:p>
          <a:p>
            <a:pPr lvl="1"/>
            <a:r>
              <a:rPr lang="en-US" sz="2400" dirty="0" smtClean="0"/>
              <a:t>Narrow networks</a:t>
            </a:r>
          </a:p>
          <a:p>
            <a:pPr lvl="1"/>
            <a:r>
              <a:rPr lang="en-US" sz="2400" dirty="0" smtClean="0"/>
              <a:t>Migration to self-insurance among small employers</a:t>
            </a:r>
          </a:p>
          <a:p>
            <a:pPr lvl="1"/>
            <a:r>
              <a:rPr lang="en-US" sz="2400" dirty="0" smtClean="0"/>
              <a:t>Private exchanges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&amp; Lessons from first 2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70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057400"/>
            <a:ext cx="3505200" cy="1828800"/>
          </a:xfrm>
          <a:prstGeom prst="rect">
            <a:avLst/>
          </a:prstGeom>
          <a:gradFill flip="none" rotWithShape="1">
            <a:gsLst>
              <a:gs pos="75000">
                <a:srgbClr val="C00000">
                  <a:tint val="66000"/>
                  <a:satMod val="160000"/>
                  <a:alpha val="56000"/>
                </a:srgbClr>
              </a:gs>
              <a:gs pos="97000">
                <a:srgbClr val="C00000">
                  <a:tint val="44500"/>
                  <a:satMod val="160000"/>
                  <a:alpha val="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578" y="2057400"/>
            <a:ext cx="3505200" cy="2514600"/>
          </a:xfrm>
          <a:prstGeom prst="rect">
            <a:avLst/>
          </a:prstGeom>
          <a:solidFill>
            <a:schemeClr val="tx2">
              <a:alpha val="902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943550"/>
              </p:ext>
            </p:extLst>
          </p:nvPr>
        </p:nvGraphicFramePr>
        <p:xfrm>
          <a:off x="92075" y="1096963"/>
          <a:ext cx="443388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Kaiser Family Foundation analysis of Mark Farrah </a:t>
            </a:r>
            <a:r>
              <a:rPr lang="en-US" dirty="0" err="1" smtClean="0"/>
              <a:t>Associates</a:t>
            </a:r>
            <a:r>
              <a:rPr lang="en-US" baseline="30000" dirty="0" err="1" smtClean="0"/>
              <a:t>TM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ACA, most states’ individual insurance markets were highly concentrated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204838394"/>
              </p:ext>
            </p:extLst>
          </p:nvPr>
        </p:nvGraphicFramePr>
        <p:xfrm>
          <a:off x="4618038" y="1096963"/>
          <a:ext cx="443388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914400" y="4572000"/>
            <a:ext cx="3505200" cy="1066800"/>
          </a:xfrm>
          <a:prstGeom prst="rect">
            <a:avLst/>
          </a:prstGeom>
          <a:solidFill>
            <a:srgbClr val="00B050">
              <a:alpha val="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4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Pre-ACA individual market</a:t>
            </a:r>
          </a:p>
          <a:p>
            <a:pPr lvl="1"/>
            <a:r>
              <a:rPr lang="en-US" sz="2600" dirty="0" smtClean="0"/>
              <a:t>Highly concentrated</a:t>
            </a:r>
          </a:p>
          <a:p>
            <a:pPr lvl="1"/>
            <a:r>
              <a:rPr lang="en-US" sz="2600" dirty="0" smtClean="0"/>
              <a:t>Medical underwriting hampered competition</a:t>
            </a:r>
          </a:p>
          <a:p>
            <a:r>
              <a:rPr lang="en-US" sz="2800" dirty="0" smtClean="0"/>
              <a:t>Exchanges were created to:</a:t>
            </a:r>
          </a:p>
          <a:p>
            <a:pPr lvl="1"/>
            <a:r>
              <a:rPr lang="en-US" sz="2600" dirty="0" smtClean="0"/>
              <a:t>Expand access</a:t>
            </a:r>
          </a:p>
          <a:p>
            <a:pPr lvl="1"/>
            <a:r>
              <a:rPr lang="en-US" sz="2600" dirty="0" smtClean="0"/>
              <a:t>Encourage insurers to participate</a:t>
            </a:r>
          </a:p>
          <a:p>
            <a:pPr lvl="1"/>
            <a:r>
              <a:rPr lang="en-US" sz="2600" dirty="0" smtClean="0"/>
              <a:t>Promote competition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health insurance exchanges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2014</a:t>
            </a:r>
          </a:p>
          <a:p>
            <a:pPr lvl="1"/>
            <a:r>
              <a:rPr lang="en-US" sz="2600" dirty="0" smtClean="0"/>
              <a:t>About 8 million signed up by end of open enrollment</a:t>
            </a:r>
          </a:p>
          <a:p>
            <a:pPr lvl="1"/>
            <a:r>
              <a:rPr lang="en-US" sz="2600" dirty="0" smtClean="0"/>
              <a:t>28% of potential market</a:t>
            </a:r>
          </a:p>
          <a:p>
            <a:pPr lvl="1"/>
            <a:r>
              <a:rPr lang="en-US" sz="2600" dirty="0" smtClean="0"/>
              <a:t>Most received financial assistance (85%)</a:t>
            </a:r>
          </a:p>
          <a:p>
            <a:pPr lvl="1"/>
            <a:r>
              <a:rPr lang="en-US" sz="2600" dirty="0" smtClean="0"/>
              <a:t>Most picked silver (65%) and bronze (20%)</a:t>
            </a:r>
          </a:p>
          <a:p>
            <a:r>
              <a:rPr lang="en-US" sz="2800" dirty="0" smtClean="0"/>
              <a:t>2015</a:t>
            </a:r>
          </a:p>
          <a:p>
            <a:pPr lvl="1"/>
            <a:r>
              <a:rPr lang="en-US" sz="2600" dirty="0" smtClean="0"/>
              <a:t>6.7 million still enrolled at beginning of open enrollment</a:t>
            </a:r>
          </a:p>
          <a:p>
            <a:pPr lvl="1"/>
            <a:r>
              <a:rPr lang="en-US" sz="2600" dirty="0" smtClean="0"/>
              <a:t>Approx. 11.4 million signed up by end of open enrollment</a:t>
            </a:r>
          </a:p>
          <a:p>
            <a:pPr lvl="1"/>
            <a:r>
              <a:rPr lang="en-US" sz="2600" dirty="0" smtClean="0"/>
              <a:t>Vast majority receive financial assistance</a:t>
            </a:r>
          </a:p>
          <a:p>
            <a:pPr lvl="1"/>
            <a:endParaRPr lang="en-US" sz="2600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buying on the exchanges?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dirty="0" smtClean="0"/>
              <a:t>Kaiser Family Foundation State </a:t>
            </a:r>
            <a:r>
              <a:rPr lang="en-US" dirty="0"/>
              <a:t>Health Facts </a:t>
            </a:r>
            <a:r>
              <a:rPr lang="en-US" dirty="0">
                <a:hlinkClick r:id="rId2"/>
              </a:rPr>
              <a:t>http://kff.org/state-category/health-reform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09523"/>
              </p:ext>
            </p:extLst>
          </p:nvPr>
        </p:nvGraphicFramePr>
        <p:xfrm>
          <a:off x="152400" y="1524000"/>
          <a:ext cx="8823325" cy="462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Marketplace signups </a:t>
            </a:r>
            <a:r>
              <a:rPr lang="en-US" dirty="0"/>
              <a:t>in </a:t>
            </a:r>
            <a:r>
              <a:rPr lang="en-US" dirty="0" smtClean="0"/>
              <a:t>states using HealthCare.gov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544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Percentage of potential market signed up varies by state</a:t>
            </a:r>
            <a:endParaRPr lang="en-US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2075" y="6218238"/>
            <a:ext cx="8320088" cy="547687"/>
          </a:xfrm>
        </p:spPr>
        <p:txBody>
          <a:bodyPr/>
          <a:lstStyle/>
          <a:p>
            <a:r>
              <a:rPr lang="en-US" dirty="0" smtClean="0"/>
              <a:t>Kaiser Family Foundation State </a:t>
            </a:r>
            <a:r>
              <a:rPr lang="en-US" dirty="0"/>
              <a:t>Health Facts </a:t>
            </a:r>
            <a:r>
              <a:rPr lang="en-US" dirty="0">
                <a:hlinkClick r:id="rId3"/>
              </a:rPr>
              <a:t>http://kff.org/state-category/health-reform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023671"/>
              </p:ext>
            </p:extLst>
          </p:nvPr>
        </p:nvGraphicFramePr>
        <p:xfrm>
          <a:off x="92075" y="1096963"/>
          <a:ext cx="443388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Insurer participation has increased in most state Marketplaces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189604656"/>
              </p:ext>
            </p:extLst>
          </p:nvPr>
        </p:nvGraphicFramePr>
        <p:xfrm>
          <a:off x="4618038" y="1096963"/>
          <a:ext cx="443388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Kaiser Family Foundation State </a:t>
            </a:r>
            <a:r>
              <a:rPr lang="en-US" dirty="0"/>
              <a:t>Health Facts </a:t>
            </a:r>
            <a:r>
              <a:rPr lang="en-US" dirty="0">
                <a:hlinkClick r:id="rId4"/>
              </a:rPr>
              <a:t>http://kff.org/state-category/health-reform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1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70017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</a:t>
            </a:r>
            <a:r>
              <a:rPr lang="en-US" dirty="0"/>
              <a:t>, </a:t>
            </a:r>
            <a:r>
              <a:rPr lang="en-US" dirty="0" smtClean="0"/>
              <a:t>“Sizing </a:t>
            </a:r>
            <a:r>
              <a:rPr lang="en-US" dirty="0"/>
              <a:t>Up Exchange Market </a:t>
            </a:r>
            <a:r>
              <a:rPr lang="en-US" dirty="0" smtClean="0"/>
              <a:t>Competition” March 1, 2014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Market Share of Insurers in California’s Individual Market (2012) and Exchange (as of Feb. 28, 2014)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05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755899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Market Share of Insurers in </a:t>
            </a:r>
            <a:r>
              <a:rPr lang="en-US" sz="2400" dirty="0" smtClean="0"/>
              <a:t>New York’s Individual </a:t>
            </a:r>
            <a:r>
              <a:rPr lang="en-US" sz="2400" dirty="0"/>
              <a:t>Market (2012) and </a:t>
            </a:r>
            <a:r>
              <a:rPr lang="en-US" sz="2400" dirty="0" smtClean="0"/>
              <a:t>Exchange (as of Dec. 30, 2013)</a:t>
            </a:r>
            <a:endParaRPr lang="en-US" sz="240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</a:t>
            </a:r>
            <a:r>
              <a:rPr lang="en-US" dirty="0"/>
              <a:t>, </a:t>
            </a:r>
            <a:r>
              <a:rPr lang="en-US" dirty="0" smtClean="0"/>
              <a:t>“Sizing </a:t>
            </a:r>
            <a:r>
              <a:rPr lang="en-US" dirty="0"/>
              <a:t>Up Exchange Market </a:t>
            </a:r>
            <a:r>
              <a:rPr lang="en-US" dirty="0" smtClean="0"/>
              <a:t>Competition” March 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33691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Market Share of Insurers in Minnesota’s Individual Market (2012) and Exchange (as of Feb. 19, 2014)</a:t>
            </a:r>
            <a:endParaRPr lang="en-US" sz="240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</a:t>
            </a:r>
            <a:r>
              <a:rPr lang="en-US" dirty="0"/>
              <a:t>, </a:t>
            </a:r>
            <a:r>
              <a:rPr lang="en-US" dirty="0" smtClean="0"/>
              <a:t>“Sizing </a:t>
            </a:r>
            <a:r>
              <a:rPr lang="en-US" dirty="0"/>
              <a:t>Up Exchange Market </a:t>
            </a:r>
            <a:r>
              <a:rPr lang="en-US" dirty="0" smtClean="0"/>
              <a:t>Competition” March 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9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</TotalTime>
  <Words>602</Words>
  <Application>Microsoft Office PowerPoint</Application>
  <PresentationFormat>On-screen Show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Blank</vt:lpstr>
      <vt:lpstr>Default with exhibit #</vt:lpstr>
      <vt:lpstr>Default with figure #</vt:lpstr>
      <vt:lpstr>Title page</vt:lpstr>
      <vt:lpstr>Early Observations Regarding Health Insurance Exchanges</vt:lpstr>
      <vt:lpstr>Before the ACA, most states’ individual insurance markets were highly concentrated</vt:lpstr>
      <vt:lpstr>Background on health insurance exchanges</vt:lpstr>
      <vt:lpstr>Who is buying on the exchanges?</vt:lpstr>
      <vt:lpstr>2015 Marketplace signups in states using HealthCare.gov</vt:lpstr>
      <vt:lpstr>Insurer participation has increased in most state Marketplaces</vt:lpstr>
      <vt:lpstr>Market Share of Insurers in California’s Individual Market (2012) and Exchange (as of Feb. 28, 2014)</vt:lpstr>
      <vt:lpstr>Market Share of Insurers in New York’s Individual Market (2012) and Exchange (as of Dec. 30, 2013)</vt:lpstr>
      <vt:lpstr>Market Share of Insurers in Minnesota’s Individual Market (2012) and Exchange (as of Feb. 19, 2014)</vt:lpstr>
      <vt:lpstr>Market Share of Insurers in Connecticut’s Individual Market (2012) and Exchange (as of Feb. 18, 2014)</vt:lpstr>
      <vt:lpstr>What Americans paid for the second-lowest cost silver plan in 2014, before tax credits</vt:lpstr>
      <vt:lpstr>The difference in premiums Americans pay for the second-lowest cost silver plan from 2014 to 2015, before tax credits</vt:lpstr>
      <vt:lpstr>Trends &amp; Lessons from first 2 years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Observations Regarding Health Insurance Exchanges</dc:title>
  <dc:creator>Cynthia Cox</dc:creator>
  <cp:lastModifiedBy>Cynthia Cox</cp:lastModifiedBy>
  <cp:revision>12</cp:revision>
  <dcterms:created xsi:type="dcterms:W3CDTF">2015-02-19T21:05:23Z</dcterms:created>
  <dcterms:modified xsi:type="dcterms:W3CDTF">2015-02-19T23:01:18Z</dcterms:modified>
</cp:coreProperties>
</file>