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5"/>
  </p:notesMasterIdLst>
  <p:handoutMasterIdLst>
    <p:handoutMasterId r:id="rId16"/>
  </p:handoutMasterIdLst>
  <p:sldIdLst>
    <p:sldId id="256" r:id="rId2"/>
    <p:sldId id="510" r:id="rId3"/>
    <p:sldId id="522" r:id="rId4"/>
    <p:sldId id="515" r:id="rId5"/>
    <p:sldId id="519" r:id="rId6"/>
    <p:sldId id="516" r:id="rId7"/>
    <p:sldId id="517" r:id="rId8"/>
    <p:sldId id="518" r:id="rId9"/>
    <p:sldId id="521" r:id="rId10"/>
    <p:sldId id="523" r:id="rId11"/>
    <p:sldId id="513" r:id="rId12"/>
    <p:sldId id="520" r:id="rId13"/>
    <p:sldId id="312" r:id="rId14"/>
  </p:sldIdLst>
  <p:sldSz cx="9144000" cy="6858000" type="screen4x3"/>
  <p:notesSz cx="6858000" cy="92964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89932" autoAdjust="0"/>
  </p:normalViewPr>
  <p:slideViewPr>
    <p:cSldViewPr>
      <p:cViewPr varScale="1">
        <p:scale>
          <a:sx n="91" d="100"/>
          <a:sy n="91" d="100"/>
        </p:scale>
        <p:origin x="-1210"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88"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9C93A8-EE21-4825-AFE3-6C6320753CB0}" type="doc">
      <dgm:prSet loTypeId="urn:microsoft.com/office/officeart/2005/8/layout/process1" loCatId="process" qsTypeId="urn:microsoft.com/office/officeart/2005/8/quickstyle/simple2" qsCatId="simple" csTypeId="urn:microsoft.com/office/officeart/2005/8/colors/accent1_2" csCatId="accent1" phldr="1"/>
      <dgm:spPr/>
    </dgm:pt>
    <dgm:pt modelId="{1EB57D5C-30EA-4F1B-B7FB-B020EA4BA260}">
      <dgm:prSet phldrT="[Text]"/>
      <dgm:spPr/>
      <dgm:t>
        <a:bodyPr/>
        <a:lstStyle/>
        <a:p>
          <a:r>
            <a:rPr lang="en-US" dirty="0" smtClean="0"/>
            <a:t>Patients seek care</a:t>
          </a:r>
          <a:endParaRPr lang="en-US" dirty="0"/>
        </a:p>
      </dgm:t>
    </dgm:pt>
    <dgm:pt modelId="{1924FAF2-9C3D-408B-B700-152D31D8EA3E}" type="parTrans" cxnId="{994C548A-12CC-4035-8D35-119DF799763A}">
      <dgm:prSet/>
      <dgm:spPr/>
      <dgm:t>
        <a:bodyPr/>
        <a:lstStyle/>
        <a:p>
          <a:endParaRPr lang="en-US"/>
        </a:p>
      </dgm:t>
    </dgm:pt>
    <dgm:pt modelId="{0E36DB40-7B4D-4596-AC52-4A661D094ADA}" type="sibTrans" cxnId="{994C548A-12CC-4035-8D35-119DF799763A}">
      <dgm:prSet/>
      <dgm:spPr/>
      <dgm:t>
        <a:bodyPr/>
        <a:lstStyle/>
        <a:p>
          <a:endParaRPr lang="en-US"/>
        </a:p>
      </dgm:t>
    </dgm:pt>
    <dgm:pt modelId="{7EA06217-B4D5-4768-9E15-FCEE7890159D}">
      <dgm:prSet phldrT="[Text]"/>
      <dgm:spPr/>
      <dgm:t>
        <a:bodyPr/>
        <a:lstStyle/>
        <a:p>
          <a:r>
            <a:rPr lang="en-US" dirty="0" smtClean="0"/>
            <a:t>Providers submit claims</a:t>
          </a:r>
          <a:endParaRPr lang="en-US" dirty="0"/>
        </a:p>
      </dgm:t>
    </dgm:pt>
    <dgm:pt modelId="{A5135F6D-7D4B-4720-BEE6-2FDBCAAEF149}" type="parTrans" cxnId="{F07B7544-9718-46B2-B07E-A92629E58791}">
      <dgm:prSet/>
      <dgm:spPr/>
      <dgm:t>
        <a:bodyPr/>
        <a:lstStyle/>
        <a:p>
          <a:endParaRPr lang="en-US"/>
        </a:p>
      </dgm:t>
    </dgm:pt>
    <dgm:pt modelId="{91FEB405-EEB0-4D47-ABAA-A7096241F80A}" type="sibTrans" cxnId="{F07B7544-9718-46B2-B07E-A92629E58791}">
      <dgm:prSet/>
      <dgm:spPr/>
      <dgm:t>
        <a:bodyPr/>
        <a:lstStyle/>
        <a:p>
          <a:endParaRPr lang="en-US"/>
        </a:p>
      </dgm:t>
    </dgm:pt>
    <dgm:pt modelId="{1FF2CA96-4C9E-41CE-AB2F-B19FDFD21C20}">
      <dgm:prSet phldrT="[Text]"/>
      <dgm:spPr/>
      <dgm:t>
        <a:bodyPr/>
        <a:lstStyle/>
        <a:p>
          <a:r>
            <a:rPr lang="en-US" dirty="0" smtClean="0"/>
            <a:t>Payers reimburse providers via FFS</a:t>
          </a:r>
          <a:endParaRPr lang="en-US" dirty="0"/>
        </a:p>
      </dgm:t>
    </dgm:pt>
    <dgm:pt modelId="{F4261093-4C44-48A1-955F-2CC97C717552}" type="parTrans" cxnId="{93AA1558-6A1E-4116-96FF-6B013583AF96}">
      <dgm:prSet/>
      <dgm:spPr/>
      <dgm:t>
        <a:bodyPr/>
        <a:lstStyle/>
        <a:p>
          <a:endParaRPr lang="en-US"/>
        </a:p>
      </dgm:t>
    </dgm:pt>
    <dgm:pt modelId="{F8BAD30D-6C18-4D28-850F-E211041A94C8}" type="sibTrans" cxnId="{93AA1558-6A1E-4116-96FF-6B013583AF96}">
      <dgm:prSet/>
      <dgm:spPr/>
      <dgm:t>
        <a:bodyPr/>
        <a:lstStyle/>
        <a:p>
          <a:endParaRPr lang="en-US"/>
        </a:p>
      </dgm:t>
    </dgm:pt>
    <dgm:pt modelId="{E29DD4B7-136E-4798-A6D8-D9BC70F411D0}" type="pres">
      <dgm:prSet presAssocID="{CC9C93A8-EE21-4825-AFE3-6C6320753CB0}" presName="Name0" presStyleCnt="0">
        <dgm:presLayoutVars>
          <dgm:dir/>
          <dgm:resizeHandles val="exact"/>
        </dgm:presLayoutVars>
      </dgm:prSet>
      <dgm:spPr/>
    </dgm:pt>
    <dgm:pt modelId="{0F50F6BF-B524-4666-AF62-BBF067B5B500}" type="pres">
      <dgm:prSet presAssocID="{1EB57D5C-30EA-4F1B-B7FB-B020EA4BA260}" presName="node" presStyleLbl="node1" presStyleIdx="0" presStyleCnt="3">
        <dgm:presLayoutVars>
          <dgm:bulletEnabled val="1"/>
        </dgm:presLayoutVars>
      </dgm:prSet>
      <dgm:spPr/>
      <dgm:t>
        <a:bodyPr/>
        <a:lstStyle/>
        <a:p>
          <a:endParaRPr lang="en-US"/>
        </a:p>
      </dgm:t>
    </dgm:pt>
    <dgm:pt modelId="{EAAD7403-4B49-4AEF-85E7-76B15581CC96}" type="pres">
      <dgm:prSet presAssocID="{0E36DB40-7B4D-4596-AC52-4A661D094ADA}" presName="sibTrans" presStyleLbl="sibTrans2D1" presStyleIdx="0" presStyleCnt="2"/>
      <dgm:spPr/>
      <dgm:t>
        <a:bodyPr/>
        <a:lstStyle/>
        <a:p>
          <a:endParaRPr lang="en-US"/>
        </a:p>
      </dgm:t>
    </dgm:pt>
    <dgm:pt modelId="{5E2FA1B0-2C96-4AD9-8FFB-7219D0CBB1DB}" type="pres">
      <dgm:prSet presAssocID="{0E36DB40-7B4D-4596-AC52-4A661D094ADA}" presName="connectorText" presStyleLbl="sibTrans2D1" presStyleIdx="0" presStyleCnt="2"/>
      <dgm:spPr/>
      <dgm:t>
        <a:bodyPr/>
        <a:lstStyle/>
        <a:p>
          <a:endParaRPr lang="en-US"/>
        </a:p>
      </dgm:t>
    </dgm:pt>
    <dgm:pt modelId="{395A7E36-27E3-48AE-923B-9513E63A2268}" type="pres">
      <dgm:prSet presAssocID="{7EA06217-B4D5-4768-9E15-FCEE7890159D}" presName="node" presStyleLbl="node1" presStyleIdx="1" presStyleCnt="3">
        <dgm:presLayoutVars>
          <dgm:bulletEnabled val="1"/>
        </dgm:presLayoutVars>
      </dgm:prSet>
      <dgm:spPr/>
      <dgm:t>
        <a:bodyPr/>
        <a:lstStyle/>
        <a:p>
          <a:endParaRPr lang="en-US"/>
        </a:p>
      </dgm:t>
    </dgm:pt>
    <dgm:pt modelId="{76A0354C-3766-490B-8AB1-7A2B2B0EEC36}" type="pres">
      <dgm:prSet presAssocID="{91FEB405-EEB0-4D47-ABAA-A7096241F80A}" presName="sibTrans" presStyleLbl="sibTrans2D1" presStyleIdx="1" presStyleCnt="2"/>
      <dgm:spPr/>
      <dgm:t>
        <a:bodyPr/>
        <a:lstStyle/>
        <a:p>
          <a:endParaRPr lang="en-US"/>
        </a:p>
      </dgm:t>
    </dgm:pt>
    <dgm:pt modelId="{14C76363-5B90-40AA-B662-AF9D15683B1B}" type="pres">
      <dgm:prSet presAssocID="{91FEB405-EEB0-4D47-ABAA-A7096241F80A}" presName="connectorText" presStyleLbl="sibTrans2D1" presStyleIdx="1" presStyleCnt="2"/>
      <dgm:spPr/>
      <dgm:t>
        <a:bodyPr/>
        <a:lstStyle/>
        <a:p>
          <a:endParaRPr lang="en-US"/>
        </a:p>
      </dgm:t>
    </dgm:pt>
    <dgm:pt modelId="{3D572837-198D-4C81-9931-2DF89376C00F}" type="pres">
      <dgm:prSet presAssocID="{1FF2CA96-4C9E-41CE-AB2F-B19FDFD21C20}" presName="node" presStyleLbl="node1" presStyleIdx="2" presStyleCnt="3">
        <dgm:presLayoutVars>
          <dgm:bulletEnabled val="1"/>
        </dgm:presLayoutVars>
      </dgm:prSet>
      <dgm:spPr/>
      <dgm:t>
        <a:bodyPr/>
        <a:lstStyle/>
        <a:p>
          <a:endParaRPr lang="en-US"/>
        </a:p>
      </dgm:t>
    </dgm:pt>
  </dgm:ptLst>
  <dgm:cxnLst>
    <dgm:cxn modelId="{910523B6-B4F5-4396-B48C-076769D747AF}" type="presOf" srcId="{1FF2CA96-4C9E-41CE-AB2F-B19FDFD21C20}" destId="{3D572837-198D-4C81-9931-2DF89376C00F}" srcOrd="0" destOrd="0" presId="urn:microsoft.com/office/officeart/2005/8/layout/process1"/>
    <dgm:cxn modelId="{FCBA924D-AC1B-4B76-8FC9-47BE33EA8FBE}" type="presOf" srcId="{0E36DB40-7B4D-4596-AC52-4A661D094ADA}" destId="{EAAD7403-4B49-4AEF-85E7-76B15581CC96}" srcOrd="0" destOrd="0" presId="urn:microsoft.com/office/officeart/2005/8/layout/process1"/>
    <dgm:cxn modelId="{93AA1558-6A1E-4116-96FF-6B013583AF96}" srcId="{CC9C93A8-EE21-4825-AFE3-6C6320753CB0}" destId="{1FF2CA96-4C9E-41CE-AB2F-B19FDFD21C20}" srcOrd="2" destOrd="0" parTransId="{F4261093-4C44-48A1-955F-2CC97C717552}" sibTransId="{F8BAD30D-6C18-4D28-850F-E211041A94C8}"/>
    <dgm:cxn modelId="{6CB48DEC-E73D-41E0-98D8-FDC49DDDB135}" type="presOf" srcId="{1EB57D5C-30EA-4F1B-B7FB-B020EA4BA260}" destId="{0F50F6BF-B524-4666-AF62-BBF067B5B500}" srcOrd="0" destOrd="0" presId="urn:microsoft.com/office/officeart/2005/8/layout/process1"/>
    <dgm:cxn modelId="{F5F21AD3-DC99-42A8-9577-2AA07821FAAE}" type="presOf" srcId="{CC9C93A8-EE21-4825-AFE3-6C6320753CB0}" destId="{E29DD4B7-136E-4798-A6D8-D9BC70F411D0}" srcOrd="0" destOrd="0" presId="urn:microsoft.com/office/officeart/2005/8/layout/process1"/>
    <dgm:cxn modelId="{BB413F39-C2A9-4A56-A407-279CD9824812}" type="presOf" srcId="{7EA06217-B4D5-4768-9E15-FCEE7890159D}" destId="{395A7E36-27E3-48AE-923B-9513E63A2268}" srcOrd="0" destOrd="0" presId="urn:microsoft.com/office/officeart/2005/8/layout/process1"/>
    <dgm:cxn modelId="{E03E59A6-F4C1-4CBC-8AC9-67FC7342F245}" type="presOf" srcId="{91FEB405-EEB0-4D47-ABAA-A7096241F80A}" destId="{76A0354C-3766-490B-8AB1-7A2B2B0EEC36}" srcOrd="0" destOrd="0" presId="urn:microsoft.com/office/officeart/2005/8/layout/process1"/>
    <dgm:cxn modelId="{4C577464-3723-47FB-95F3-DF8A0C77FF4B}" type="presOf" srcId="{91FEB405-EEB0-4D47-ABAA-A7096241F80A}" destId="{14C76363-5B90-40AA-B662-AF9D15683B1B}" srcOrd="1" destOrd="0" presId="urn:microsoft.com/office/officeart/2005/8/layout/process1"/>
    <dgm:cxn modelId="{994C548A-12CC-4035-8D35-119DF799763A}" srcId="{CC9C93A8-EE21-4825-AFE3-6C6320753CB0}" destId="{1EB57D5C-30EA-4F1B-B7FB-B020EA4BA260}" srcOrd="0" destOrd="0" parTransId="{1924FAF2-9C3D-408B-B700-152D31D8EA3E}" sibTransId="{0E36DB40-7B4D-4596-AC52-4A661D094ADA}"/>
    <dgm:cxn modelId="{F07B7544-9718-46B2-B07E-A92629E58791}" srcId="{CC9C93A8-EE21-4825-AFE3-6C6320753CB0}" destId="{7EA06217-B4D5-4768-9E15-FCEE7890159D}" srcOrd="1" destOrd="0" parTransId="{A5135F6D-7D4B-4720-BEE6-2FDBCAAEF149}" sibTransId="{91FEB405-EEB0-4D47-ABAA-A7096241F80A}"/>
    <dgm:cxn modelId="{6CA08CC9-537A-4406-B74A-E35E464681E3}" type="presOf" srcId="{0E36DB40-7B4D-4596-AC52-4A661D094ADA}" destId="{5E2FA1B0-2C96-4AD9-8FFB-7219D0CBB1DB}" srcOrd="1" destOrd="0" presId="urn:microsoft.com/office/officeart/2005/8/layout/process1"/>
    <dgm:cxn modelId="{2A6AFA1F-F407-41D3-B1A1-78BCB1498BA6}" type="presParOf" srcId="{E29DD4B7-136E-4798-A6D8-D9BC70F411D0}" destId="{0F50F6BF-B524-4666-AF62-BBF067B5B500}" srcOrd="0" destOrd="0" presId="urn:microsoft.com/office/officeart/2005/8/layout/process1"/>
    <dgm:cxn modelId="{3412077F-D0CE-48C2-A5C6-8BCD825FA0C9}" type="presParOf" srcId="{E29DD4B7-136E-4798-A6D8-D9BC70F411D0}" destId="{EAAD7403-4B49-4AEF-85E7-76B15581CC96}" srcOrd="1" destOrd="0" presId="urn:microsoft.com/office/officeart/2005/8/layout/process1"/>
    <dgm:cxn modelId="{75AB6AEB-A128-4E5F-8172-522824023C8F}" type="presParOf" srcId="{EAAD7403-4B49-4AEF-85E7-76B15581CC96}" destId="{5E2FA1B0-2C96-4AD9-8FFB-7219D0CBB1DB}" srcOrd="0" destOrd="0" presId="urn:microsoft.com/office/officeart/2005/8/layout/process1"/>
    <dgm:cxn modelId="{DCB9E74E-67ED-4AA6-A847-B6C5CFAB0C29}" type="presParOf" srcId="{E29DD4B7-136E-4798-A6D8-D9BC70F411D0}" destId="{395A7E36-27E3-48AE-923B-9513E63A2268}" srcOrd="2" destOrd="0" presId="urn:microsoft.com/office/officeart/2005/8/layout/process1"/>
    <dgm:cxn modelId="{804A43DA-1690-4E07-85C7-6B10610872B7}" type="presParOf" srcId="{E29DD4B7-136E-4798-A6D8-D9BC70F411D0}" destId="{76A0354C-3766-490B-8AB1-7A2B2B0EEC36}" srcOrd="3" destOrd="0" presId="urn:microsoft.com/office/officeart/2005/8/layout/process1"/>
    <dgm:cxn modelId="{3479DAD1-4E42-4EB6-A402-2F7E2F7A181E}" type="presParOf" srcId="{76A0354C-3766-490B-8AB1-7A2B2B0EEC36}" destId="{14C76363-5B90-40AA-B662-AF9D15683B1B}" srcOrd="0" destOrd="0" presId="urn:microsoft.com/office/officeart/2005/8/layout/process1"/>
    <dgm:cxn modelId="{F11FD101-05E4-46B5-BA89-440EDF3C8090}" type="presParOf" srcId="{E29DD4B7-136E-4798-A6D8-D9BC70F411D0}" destId="{3D572837-198D-4C81-9931-2DF89376C00F}"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9C93A8-EE21-4825-AFE3-6C6320753CB0}" type="doc">
      <dgm:prSet loTypeId="urn:microsoft.com/office/officeart/2005/8/layout/process1" loCatId="process" qsTypeId="urn:microsoft.com/office/officeart/2005/8/quickstyle/simple2" qsCatId="simple" csTypeId="urn:microsoft.com/office/officeart/2005/8/colors/accent1_2" csCatId="accent1" phldr="1"/>
      <dgm:spPr/>
    </dgm:pt>
    <dgm:pt modelId="{1EB57D5C-30EA-4F1B-B7FB-B020EA4BA260}">
      <dgm:prSet phldrT="[Text]"/>
      <dgm:spPr/>
      <dgm:t>
        <a:bodyPr/>
        <a:lstStyle/>
        <a:p>
          <a:r>
            <a:rPr lang="en-US" dirty="0" smtClean="0"/>
            <a:t>Payers review claims to identify Principal Accountable Provider (PAP)</a:t>
          </a:r>
          <a:endParaRPr lang="en-US" dirty="0"/>
        </a:p>
      </dgm:t>
    </dgm:pt>
    <dgm:pt modelId="{1924FAF2-9C3D-408B-B700-152D31D8EA3E}" type="parTrans" cxnId="{994C548A-12CC-4035-8D35-119DF799763A}">
      <dgm:prSet/>
      <dgm:spPr/>
      <dgm:t>
        <a:bodyPr/>
        <a:lstStyle/>
        <a:p>
          <a:endParaRPr lang="en-US"/>
        </a:p>
      </dgm:t>
    </dgm:pt>
    <dgm:pt modelId="{0E36DB40-7B4D-4596-AC52-4A661D094ADA}" type="sibTrans" cxnId="{994C548A-12CC-4035-8D35-119DF799763A}">
      <dgm:prSet/>
      <dgm:spPr/>
      <dgm:t>
        <a:bodyPr/>
        <a:lstStyle/>
        <a:p>
          <a:endParaRPr lang="en-US"/>
        </a:p>
      </dgm:t>
    </dgm:pt>
    <dgm:pt modelId="{7EA06217-B4D5-4768-9E15-FCEE7890159D}">
      <dgm:prSet phldrT="[Text]"/>
      <dgm:spPr/>
      <dgm:t>
        <a:bodyPr/>
        <a:lstStyle/>
        <a:p>
          <a:r>
            <a:rPr lang="en-US" dirty="0" smtClean="0"/>
            <a:t>Payers calculate average cost per episode for each PAP</a:t>
          </a:r>
          <a:endParaRPr lang="en-US" dirty="0"/>
        </a:p>
      </dgm:t>
    </dgm:pt>
    <dgm:pt modelId="{A5135F6D-7D4B-4720-BEE6-2FDBCAAEF149}" type="parTrans" cxnId="{F07B7544-9718-46B2-B07E-A92629E58791}">
      <dgm:prSet/>
      <dgm:spPr/>
      <dgm:t>
        <a:bodyPr/>
        <a:lstStyle/>
        <a:p>
          <a:endParaRPr lang="en-US"/>
        </a:p>
      </dgm:t>
    </dgm:pt>
    <dgm:pt modelId="{91FEB405-EEB0-4D47-ABAA-A7096241F80A}" type="sibTrans" cxnId="{F07B7544-9718-46B2-B07E-A92629E58791}">
      <dgm:prSet/>
      <dgm:spPr/>
      <dgm:t>
        <a:bodyPr/>
        <a:lstStyle/>
        <a:p>
          <a:endParaRPr lang="en-US"/>
        </a:p>
      </dgm:t>
    </dgm:pt>
    <dgm:pt modelId="{1FF2CA96-4C9E-41CE-AB2F-B19FDFD21C20}">
      <dgm:prSet phldrT="[Text]"/>
      <dgm:spPr/>
      <dgm:t>
        <a:bodyPr/>
        <a:lstStyle/>
        <a:p>
          <a:r>
            <a:rPr lang="en-US" dirty="0" smtClean="0"/>
            <a:t>PAP performance compared to average episode costs across all payers</a:t>
          </a:r>
          <a:endParaRPr lang="en-US" dirty="0"/>
        </a:p>
      </dgm:t>
    </dgm:pt>
    <dgm:pt modelId="{F4261093-4C44-48A1-955F-2CC97C717552}" type="parTrans" cxnId="{93AA1558-6A1E-4116-96FF-6B013583AF96}">
      <dgm:prSet/>
      <dgm:spPr/>
      <dgm:t>
        <a:bodyPr/>
        <a:lstStyle/>
        <a:p>
          <a:endParaRPr lang="en-US"/>
        </a:p>
      </dgm:t>
    </dgm:pt>
    <dgm:pt modelId="{F8BAD30D-6C18-4D28-850F-E211041A94C8}" type="sibTrans" cxnId="{93AA1558-6A1E-4116-96FF-6B013583AF96}">
      <dgm:prSet/>
      <dgm:spPr/>
      <dgm:t>
        <a:bodyPr/>
        <a:lstStyle/>
        <a:p>
          <a:endParaRPr lang="en-US"/>
        </a:p>
      </dgm:t>
    </dgm:pt>
    <dgm:pt modelId="{58776A6A-33D8-46E0-BC38-588135E0F55E}">
      <dgm:prSet/>
      <dgm:spPr/>
      <dgm:t>
        <a:bodyPr/>
        <a:lstStyle/>
        <a:p>
          <a:r>
            <a:rPr lang="en-US" dirty="0" smtClean="0"/>
            <a:t>Payers pay shared savings</a:t>
          </a:r>
        </a:p>
        <a:p>
          <a:r>
            <a:rPr lang="en-US" dirty="0" smtClean="0"/>
            <a:t>OR </a:t>
          </a:r>
        </a:p>
        <a:p>
          <a:r>
            <a:rPr lang="en-US" dirty="0" smtClean="0"/>
            <a:t>PAP pays additional costs based on performance comparison</a:t>
          </a:r>
          <a:endParaRPr lang="en-US" dirty="0"/>
        </a:p>
      </dgm:t>
    </dgm:pt>
    <dgm:pt modelId="{8A232BC8-6D57-42AC-B4B9-640F5F51A4F3}" type="parTrans" cxnId="{DC27B06C-B16E-4453-8816-954CAAC46708}">
      <dgm:prSet/>
      <dgm:spPr/>
      <dgm:t>
        <a:bodyPr/>
        <a:lstStyle/>
        <a:p>
          <a:endParaRPr lang="en-US"/>
        </a:p>
      </dgm:t>
    </dgm:pt>
    <dgm:pt modelId="{CA5832E4-F436-4403-BC16-D84E38FB2A96}" type="sibTrans" cxnId="{DC27B06C-B16E-4453-8816-954CAAC46708}">
      <dgm:prSet/>
      <dgm:spPr/>
      <dgm:t>
        <a:bodyPr/>
        <a:lstStyle/>
        <a:p>
          <a:endParaRPr lang="en-US"/>
        </a:p>
      </dgm:t>
    </dgm:pt>
    <dgm:pt modelId="{E29DD4B7-136E-4798-A6D8-D9BC70F411D0}" type="pres">
      <dgm:prSet presAssocID="{CC9C93A8-EE21-4825-AFE3-6C6320753CB0}" presName="Name0" presStyleCnt="0">
        <dgm:presLayoutVars>
          <dgm:dir/>
          <dgm:resizeHandles val="exact"/>
        </dgm:presLayoutVars>
      </dgm:prSet>
      <dgm:spPr/>
    </dgm:pt>
    <dgm:pt modelId="{0F50F6BF-B524-4666-AF62-BBF067B5B500}" type="pres">
      <dgm:prSet presAssocID="{1EB57D5C-30EA-4F1B-B7FB-B020EA4BA260}" presName="node" presStyleLbl="node1" presStyleIdx="0" presStyleCnt="4">
        <dgm:presLayoutVars>
          <dgm:bulletEnabled val="1"/>
        </dgm:presLayoutVars>
      </dgm:prSet>
      <dgm:spPr/>
      <dgm:t>
        <a:bodyPr/>
        <a:lstStyle/>
        <a:p>
          <a:endParaRPr lang="en-US"/>
        </a:p>
      </dgm:t>
    </dgm:pt>
    <dgm:pt modelId="{EAAD7403-4B49-4AEF-85E7-76B15581CC96}" type="pres">
      <dgm:prSet presAssocID="{0E36DB40-7B4D-4596-AC52-4A661D094ADA}" presName="sibTrans" presStyleLbl="sibTrans2D1" presStyleIdx="0" presStyleCnt="3"/>
      <dgm:spPr/>
      <dgm:t>
        <a:bodyPr/>
        <a:lstStyle/>
        <a:p>
          <a:endParaRPr lang="en-US"/>
        </a:p>
      </dgm:t>
    </dgm:pt>
    <dgm:pt modelId="{5E2FA1B0-2C96-4AD9-8FFB-7219D0CBB1DB}" type="pres">
      <dgm:prSet presAssocID="{0E36DB40-7B4D-4596-AC52-4A661D094ADA}" presName="connectorText" presStyleLbl="sibTrans2D1" presStyleIdx="0" presStyleCnt="3"/>
      <dgm:spPr/>
      <dgm:t>
        <a:bodyPr/>
        <a:lstStyle/>
        <a:p>
          <a:endParaRPr lang="en-US"/>
        </a:p>
      </dgm:t>
    </dgm:pt>
    <dgm:pt modelId="{395A7E36-27E3-48AE-923B-9513E63A2268}" type="pres">
      <dgm:prSet presAssocID="{7EA06217-B4D5-4768-9E15-FCEE7890159D}" presName="node" presStyleLbl="node1" presStyleIdx="1" presStyleCnt="4">
        <dgm:presLayoutVars>
          <dgm:bulletEnabled val="1"/>
        </dgm:presLayoutVars>
      </dgm:prSet>
      <dgm:spPr/>
      <dgm:t>
        <a:bodyPr/>
        <a:lstStyle/>
        <a:p>
          <a:endParaRPr lang="en-US"/>
        </a:p>
      </dgm:t>
    </dgm:pt>
    <dgm:pt modelId="{76A0354C-3766-490B-8AB1-7A2B2B0EEC36}" type="pres">
      <dgm:prSet presAssocID="{91FEB405-EEB0-4D47-ABAA-A7096241F80A}" presName="sibTrans" presStyleLbl="sibTrans2D1" presStyleIdx="1" presStyleCnt="3"/>
      <dgm:spPr/>
      <dgm:t>
        <a:bodyPr/>
        <a:lstStyle/>
        <a:p>
          <a:endParaRPr lang="en-US"/>
        </a:p>
      </dgm:t>
    </dgm:pt>
    <dgm:pt modelId="{14C76363-5B90-40AA-B662-AF9D15683B1B}" type="pres">
      <dgm:prSet presAssocID="{91FEB405-EEB0-4D47-ABAA-A7096241F80A}" presName="connectorText" presStyleLbl="sibTrans2D1" presStyleIdx="1" presStyleCnt="3"/>
      <dgm:spPr/>
      <dgm:t>
        <a:bodyPr/>
        <a:lstStyle/>
        <a:p>
          <a:endParaRPr lang="en-US"/>
        </a:p>
      </dgm:t>
    </dgm:pt>
    <dgm:pt modelId="{3D572837-198D-4C81-9931-2DF89376C00F}" type="pres">
      <dgm:prSet presAssocID="{1FF2CA96-4C9E-41CE-AB2F-B19FDFD21C20}" presName="node" presStyleLbl="node1" presStyleIdx="2" presStyleCnt="4">
        <dgm:presLayoutVars>
          <dgm:bulletEnabled val="1"/>
        </dgm:presLayoutVars>
      </dgm:prSet>
      <dgm:spPr/>
      <dgm:t>
        <a:bodyPr/>
        <a:lstStyle/>
        <a:p>
          <a:endParaRPr lang="en-US"/>
        </a:p>
      </dgm:t>
    </dgm:pt>
    <dgm:pt modelId="{6ABC24E2-3934-4A18-B5A9-4AE0E9DBA5B3}" type="pres">
      <dgm:prSet presAssocID="{F8BAD30D-6C18-4D28-850F-E211041A94C8}" presName="sibTrans" presStyleLbl="sibTrans2D1" presStyleIdx="2" presStyleCnt="3"/>
      <dgm:spPr/>
      <dgm:t>
        <a:bodyPr/>
        <a:lstStyle/>
        <a:p>
          <a:endParaRPr lang="en-US"/>
        </a:p>
      </dgm:t>
    </dgm:pt>
    <dgm:pt modelId="{638FCE24-C837-44D0-A57F-7574D437EF9A}" type="pres">
      <dgm:prSet presAssocID="{F8BAD30D-6C18-4D28-850F-E211041A94C8}" presName="connectorText" presStyleLbl="sibTrans2D1" presStyleIdx="2" presStyleCnt="3"/>
      <dgm:spPr/>
      <dgm:t>
        <a:bodyPr/>
        <a:lstStyle/>
        <a:p>
          <a:endParaRPr lang="en-US"/>
        </a:p>
      </dgm:t>
    </dgm:pt>
    <dgm:pt modelId="{10E933B3-E640-42D7-ADA4-5D689755744E}" type="pres">
      <dgm:prSet presAssocID="{58776A6A-33D8-46E0-BC38-588135E0F55E}" presName="node" presStyleLbl="node1" presStyleIdx="3" presStyleCnt="4">
        <dgm:presLayoutVars>
          <dgm:bulletEnabled val="1"/>
        </dgm:presLayoutVars>
      </dgm:prSet>
      <dgm:spPr/>
      <dgm:t>
        <a:bodyPr/>
        <a:lstStyle/>
        <a:p>
          <a:endParaRPr lang="en-US"/>
        </a:p>
      </dgm:t>
    </dgm:pt>
  </dgm:ptLst>
  <dgm:cxnLst>
    <dgm:cxn modelId="{DC27B06C-B16E-4453-8816-954CAAC46708}" srcId="{CC9C93A8-EE21-4825-AFE3-6C6320753CB0}" destId="{58776A6A-33D8-46E0-BC38-588135E0F55E}" srcOrd="3" destOrd="0" parTransId="{8A232BC8-6D57-42AC-B4B9-640F5F51A4F3}" sibTransId="{CA5832E4-F436-4403-BC16-D84E38FB2A96}"/>
    <dgm:cxn modelId="{0AD268B6-95E3-48E7-BC17-CB7D4B904CDA}" type="presOf" srcId="{1EB57D5C-30EA-4F1B-B7FB-B020EA4BA260}" destId="{0F50F6BF-B524-4666-AF62-BBF067B5B500}" srcOrd="0" destOrd="0" presId="urn:microsoft.com/office/officeart/2005/8/layout/process1"/>
    <dgm:cxn modelId="{A17798AD-FFE4-482D-AAEE-1745DC3CA578}" type="presOf" srcId="{91FEB405-EEB0-4D47-ABAA-A7096241F80A}" destId="{14C76363-5B90-40AA-B662-AF9D15683B1B}" srcOrd="1" destOrd="0" presId="urn:microsoft.com/office/officeart/2005/8/layout/process1"/>
    <dgm:cxn modelId="{EC1CC26B-E53D-44C3-BD11-2DD4B49B5748}" type="presOf" srcId="{F8BAD30D-6C18-4D28-850F-E211041A94C8}" destId="{638FCE24-C837-44D0-A57F-7574D437EF9A}" srcOrd="1" destOrd="0" presId="urn:microsoft.com/office/officeart/2005/8/layout/process1"/>
    <dgm:cxn modelId="{894E29EE-9132-4AE7-AAEF-12A165916C9B}" type="presOf" srcId="{0E36DB40-7B4D-4596-AC52-4A661D094ADA}" destId="{5E2FA1B0-2C96-4AD9-8FFB-7219D0CBB1DB}" srcOrd="1" destOrd="0" presId="urn:microsoft.com/office/officeart/2005/8/layout/process1"/>
    <dgm:cxn modelId="{FE0483EA-63BD-4F5C-BE79-BD8A87680078}" type="presOf" srcId="{1FF2CA96-4C9E-41CE-AB2F-B19FDFD21C20}" destId="{3D572837-198D-4C81-9931-2DF89376C00F}" srcOrd="0" destOrd="0" presId="urn:microsoft.com/office/officeart/2005/8/layout/process1"/>
    <dgm:cxn modelId="{93AA1558-6A1E-4116-96FF-6B013583AF96}" srcId="{CC9C93A8-EE21-4825-AFE3-6C6320753CB0}" destId="{1FF2CA96-4C9E-41CE-AB2F-B19FDFD21C20}" srcOrd="2" destOrd="0" parTransId="{F4261093-4C44-48A1-955F-2CC97C717552}" sibTransId="{F8BAD30D-6C18-4D28-850F-E211041A94C8}"/>
    <dgm:cxn modelId="{8534041B-0544-4AB3-ACBA-23189305A04E}" type="presOf" srcId="{F8BAD30D-6C18-4D28-850F-E211041A94C8}" destId="{6ABC24E2-3934-4A18-B5A9-4AE0E9DBA5B3}" srcOrd="0" destOrd="0" presId="urn:microsoft.com/office/officeart/2005/8/layout/process1"/>
    <dgm:cxn modelId="{9B6E8539-6D2B-4FFD-AF45-0DC1DC91FB74}" type="presOf" srcId="{0E36DB40-7B4D-4596-AC52-4A661D094ADA}" destId="{EAAD7403-4B49-4AEF-85E7-76B15581CC96}" srcOrd="0" destOrd="0" presId="urn:microsoft.com/office/officeart/2005/8/layout/process1"/>
    <dgm:cxn modelId="{ED75A110-18EE-46DC-8536-A9DC04448060}" type="presOf" srcId="{CC9C93A8-EE21-4825-AFE3-6C6320753CB0}" destId="{E29DD4B7-136E-4798-A6D8-D9BC70F411D0}" srcOrd="0" destOrd="0" presId="urn:microsoft.com/office/officeart/2005/8/layout/process1"/>
    <dgm:cxn modelId="{2DF27F17-8363-4C52-AF8D-B08868DC7349}" type="presOf" srcId="{58776A6A-33D8-46E0-BC38-588135E0F55E}" destId="{10E933B3-E640-42D7-ADA4-5D689755744E}" srcOrd="0" destOrd="0" presId="urn:microsoft.com/office/officeart/2005/8/layout/process1"/>
    <dgm:cxn modelId="{13F9F8CA-D490-4B5F-9CC0-55387487A4B7}" type="presOf" srcId="{91FEB405-EEB0-4D47-ABAA-A7096241F80A}" destId="{76A0354C-3766-490B-8AB1-7A2B2B0EEC36}" srcOrd="0" destOrd="0" presId="urn:microsoft.com/office/officeart/2005/8/layout/process1"/>
    <dgm:cxn modelId="{ADC6BC91-EBCA-4CAC-A64F-96CC7708A3F0}" type="presOf" srcId="{7EA06217-B4D5-4768-9E15-FCEE7890159D}" destId="{395A7E36-27E3-48AE-923B-9513E63A2268}" srcOrd="0" destOrd="0" presId="urn:microsoft.com/office/officeart/2005/8/layout/process1"/>
    <dgm:cxn modelId="{994C548A-12CC-4035-8D35-119DF799763A}" srcId="{CC9C93A8-EE21-4825-AFE3-6C6320753CB0}" destId="{1EB57D5C-30EA-4F1B-B7FB-B020EA4BA260}" srcOrd="0" destOrd="0" parTransId="{1924FAF2-9C3D-408B-B700-152D31D8EA3E}" sibTransId="{0E36DB40-7B4D-4596-AC52-4A661D094ADA}"/>
    <dgm:cxn modelId="{F07B7544-9718-46B2-B07E-A92629E58791}" srcId="{CC9C93A8-EE21-4825-AFE3-6C6320753CB0}" destId="{7EA06217-B4D5-4768-9E15-FCEE7890159D}" srcOrd="1" destOrd="0" parTransId="{A5135F6D-7D4B-4720-BEE6-2FDBCAAEF149}" sibTransId="{91FEB405-EEB0-4D47-ABAA-A7096241F80A}"/>
    <dgm:cxn modelId="{4CD46F34-F6CF-40DF-82E1-222C5AC7FA42}" type="presParOf" srcId="{E29DD4B7-136E-4798-A6D8-D9BC70F411D0}" destId="{0F50F6BF-B524-4666-AF62-BBF067B5B500}" srcOrd="0" destOrd="0" presId="urn:microsoft.com/office/officeart/2005/8/layout/process1"/>
    <dgm:cxn modelId="{DB02526C-083D-4C20-AF25-375E26D8BD6D}" type="presParOf" srcId="{E29DD4B7-136E-4798-A6D8-D9BC70F411D0}" destId="{EAAD7403-4B49-4AEF-85E7-76B15581CC96}" srcOrd="1" destOrd="0" presId="urn:microsoft.com/office/officeart/2005/8/layout/process1"/>
    <dgm:cxn modelId="{89A1413D-0820-48BE-A63B-66AE2EF71099}" type="presParOf" srcId="{EAAD7403-4B49-4AEF-85E7-76B15581CC96}" destId="{5E2FA1B0-2C96-4AD9-8FFB-7219D0CBB1DB}" srcOrd="0" destOrd="0" presId="urn:microsoft.com/office/officeart/2005/8/layout/process1"/>
    <dgm:cxn modelId="{C405B8C1-D44F-4438-AFFB-CACD51035D80}" type="presParOf" srcId="{E29DD4B7-136E-4798-A6D8-D9BC70F411D0}" destId="{395A7E36-27E3-48AE-923B-9513E63A2268}" srcOrd="2" destOrd="0" presId="urn:microsoft.com/office/officeart/2005/8/layout/process1"/>
    <dgm:cxn modelId="{807FDEF5-FDA9-43F4-AB21-CEFF1AAA03F4}" type="presParOf" srcId="{E29DD4B7-136E-4798-A6D8-D9BC70F411D0}" destId="{76A0354C-3766-490B-8AB1-7A2B2B0EEC36}" srcOrd="3" destOrd="0" presId="urn:microsoft.com/office/officeart/2005/8/layout/process1"/>
    <dgm:cxn modelId="{2F7CFF01-44AB-494A-9DE0-A21F182ABC6C}" type="presParOf" srcId="{76A0354C-3766-490B-8AB1-7A2B2B0EEC36}" destId="{14C76363-5B90-40AA-B662-AF9D15683B1B}" srcOrd="0" destOrd="0" presId="urn:microsoft.com/office/officeart/2005/8/layout/process1"/>
    <dgm:cxn modelId="{8074FE29-1B94-44C7-B7D6-E9B43E44E033}" type="presParOf" srcId="{E29DD4B7-136E-4798-A6D8-D9BC70F411D0}" destId="{3D572837-198D-4C81-9931-2DF89376C00F}" srcOrd="4" destOrd="0" presId="urn:microsoft.com/office/officeart/2005/8/layout/process1"/>
    <dgm:cxn modelId="{09E8FCCC-56D1-4E0B-9B7F-158056AFA285}" type="presParOf" srcId="{E29DD4B7-136E-4798-A6D8-D9BC70F411D0}" destId="{6ABC24E2-3934-4A18-B5A9-4AE0E9DBA5B3}" srcOrd="5" destOrd="0" presId="urn:microsoft.com/office/officeart/2005/8/layout/process1"/>
    <dgm:cxn modelId="{6DA05FE8-DD13-4263-B12F-C86AFFE9531E}" type="presParOf" srcId="{6ABC24E2-3934-4A18-B5A9-4AE0E9DBA5B3}" destId="{638FCE24-C837-44D0-A57F-7574D437EF9A}" srcOrd="0" destOrd="0" presId="urn:microsoft.com/office/officeart/2005/8/layout/process1"/>
    <dgm:cxn modelId="{7FB16BD8-7818-4E18-B155-60DAB20D94C9}" type="presParOf" srcId="{E29DD4B7-136E-4798-A6D8-D9BC70F411D0}" destId="{10E933B3-E640-42D7-ADA4-5D689755744E}" srcOrd="6"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50F6BF-B524-4666-AF62-BBF067B5B500}">
      <dsp:nvSpPr>
        <dsp:cNvPr id="0" name=""/>
        <dsp:cNvSpPr/>
      </dsp:nvSpPr>
      <dsp:spPr>
        <a:xfrm>
          <a:off x="7233" y="380137"/>
          <a:ext cx="2161877" cy="129712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Patients seek care</a:t>
          </a:r>
          <a:endParaRPr lang="en-US" sz="2000" kern="1200" dirty="0"/>
        </a:p>
      </dsp:txBody>
      <dsp:txXfrm>
        <a:off x="45225" y="418129"/>
        <a:ext cx="2085893" cy="1221142"/>
      </dsp:txXfrm>
    </dsp:sp>
    <dsp:sp modelId="{EAAD7403-4B49-4AEF-85E7-76B15581CC96}">
      <dsp:nvSpPr>
        <dsp:cNvPr id="0" name=""/>
        <dsp:cNvSpPr/>
      </dsp:nvSpPr>
      <dsp:spPr>
        <a:xfrm>
          <a:off x="2385298" y="76062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2385298" y="867856"/>
        <a:ext cx="320822" cy="321687"/>
      </dsp:txXfrm>
    </dsp:sp>
    <dsp:sp modelId="{395A7E36-27E3-48AE-923B-9513E63A2268}">
      <dsp:nvSpPr>
        <dsp:cNvPr id="0" name=""/>
        <dsp:cNvSpPr/>
      </dsp:nvSpPr>
      <dsp:spPr>
        <a:xfrm>
          <a:off x="3033861" y="380137"/>
          <a:ext cx="2161877" cy="129712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Providers submit claims</a:t>
          </a:r>
          <a:endParaRPr lang="en-US" sz="2000" kern="1200" dirty="0"/>
        </a:p>
      </dsp:txBody>
      <dsp:txXfrm>
        <a:off x="3071853" y="418129"/>
        <a:ext cx="2085893" cy="1221142"/>
      </dsp:txXfrm>
    </dsp:sp>
    <dsp:sp modelId="{76A0354C-3766-490B-8AB1-7A2B2B0EEC36}">
      <dsp:nvSpPr>
        <dsp:cNvPr id="0" name=""/>
        <dsp:cNvSpPr/>
      </dsp:nvSpPr>
      <dsp:spPr>
        <a:xfrm>
          <a:off x="5411926" y="76062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5411926" y="867856"/>
        <a:ext cx="320822" cy="321687"/>
      </dsp:txXfrm>
    </dsp:sp>
    <dsp:sp modelId="{3D572837-198D-4C81-9931-2DF89376C00F}">
      <dsp:nvSpPr>
        <dsp:cNvPr id="0" name=""/>
        <dsp:cNvSpPr/>
      </dsp:nvSpPr>
      <dsp:spPr>
        <a:xfrm>
          <a:off x="6060489" y="380137"/>
          <a:ext cx="2161877" cy="129712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Payers reimburse providers via FFS</a:t>
          </a:r>
          <a:endParaRPr lang="en-US" sz="2000" kern="1200" dirty="0"/>
        </a:p>
      </dsp:txBody>
      <dsp:txXfrm>
        <a:off x="6098481" y="418129"/>
        <a:ext cx="2085893" cy="12211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50F6BF-B524-4666-AF62-BBF067B5B500}">
      <dsp:nvSpPr>
        <dsp:cNvPr id="0" name=""/>
        <dsp:cNvSpPr/>
      </dsp:nvSpPr>
      <dsp:spPr>
        <a:xfrm>
          <a:off x="3616" y="53850"/>
          <a:ext cx="1581224" cy="19497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Payers review claims to identify Principal Accountable Provider (PAP)</a:t>
          </a:r>
          <a:endParaRPr lang="en-US" sz="1500" kern="1200" dirty="0"/>
        </a:p>
      </dsp:txBody>
      <dsp:txXfrm>
        <a:off x="49928" y="100162"/>
        <a:ext cx="1488600" cy="1857076"/>
      </dsp:txXfrm>
    </dsp:sp>
    <dsp:sp modelId="{EAAD7403-4B49-4AEF-85E7-76B15581CC96}">
      <dsp:nvSpPr>
        <dsp:cNvPr id="0" name=""/>
        <dsp:cNvSpPr/>
      </dsp:nvSpPr>
      <dsp:spPr>
        <a:xfrm>
          <a:off x="1742963" y="832628"/>
          <a:ext cx="335219" cy="39214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742963" y="911057"/>
        <a:ext cx="234653" cy="235285"/>
      </dsp:txXfrm>
    </dsp:sp>
    <dsp:sp modelId="{395A7E36-27E3-48AE-923B-9513E63A2268}">
      <dsp:nvSpPr>
        <dsp:cNvPr id="0" name=""/>
        <dsp:cNvSpPr/>
      </dsp:nvSpPr>
      <dsp:spPr>
        <a:xfrm>
          <a:off x="2217330" y="53850"/>
          <a:ext cx="1581224" cy="19497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Payers calculate average cost per episode for each PAP</a:t>
          </a:r>
          <a:endParaRPr lang="en-US" sz="1500" kern="1200" dirty="0"/>
        </a:p>
      </dsp:txBody>
      <dsp:txXfrm>
        <a:off x="2263642" y="100162"/>
        <a:ext cx="1488600" cy="1857076"/>
      </dsp:txXfrm>
    </dsp:sp>
    <dsp:sp modelId="{76A0354C-3766-490B-8AB1-7A2B2B0EEC36}">
      <dsp:nvSpPr>
        <dsp:cNvPr id="0" name=""/>
        <dsp:cNvSpPr/>
      </dsp:nvSpPr>
      <dsp:spPr>
        <a:xfrm>
          <a:off x="3956677" y="832628"/>
          <a:ext cx="335219" cy="39214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3956677" y="911057"/>
        <a:ext cx="234653" cy="235285"/>
      </dsp:txXfrm>
    </dsp:sp>
    <dsp:sp modelId="{3D572837-198D-4C81-9931-2DF89376C00F}">
      <dsp:nvSpPr>
        <dsp:cNvPr id="0" name=""/>
        <dsp:cNvSpPr/>
      </dsp:nvSpPr>
      <dsp:spPr>
        <a:xfrm>
          <a:off x="4431044" y="53850"/>
          <a:ext cx="1581224" cy="19497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PAP performance compared to average episode costs across all payers</a:t>
          </a:r>
          <a:endParaRPr lang="en-US" sz="1500" kern="1200" dirty="0"/>
        </a:p>
      </dsp:txBody>
      <dsp:txXfrm>
        <a:off x="4477356" y="100162"/>
        <a:ext cx="1488600" cy="1857076"/>
      </dsp:txXfrm>
    </dsp:sp>
    <dsp:sp modelId="{6ABC24E2-3934-4A18-B5A9-4AE0E9DBA5B3}">
      <dsp:nvSpPr>
        <dsp:cNvPr id="0" name=""/>
        <dsp:cNvSpPr/>
      </dsp:nvSpPr>
      <dsp:spPr>
        <a:xfrm>
          <a:off x="6170391" y="832628"/>
          <a:ext cx="335219" cy="39214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6170391" y="911057"/>
        <a:ext cx="234653" cy="235285"/>
      </dsp:txXfrm>
    </dsp:sp>
    <dsp:sp modelId="{10E933B3-E640-42D7-ADA4-5D689755744E}">
      <dsp:nvSpPr>
        <dsp:cNvPr id="0" name=""/>
        <dsp:cNvSpPr/>
      </dsp:nvSpPr>
      <dsp:spPr>
        <a:xfrm>
          <a:off x="6644759" y="53850"/>
          <a:ext cx="1581224" cy="19497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Payers pay shared savings</a:t>
          </a:r>
        </a:p>
        <a:p>
          <a:pPr lvl="0" algn="ctr" defTabSz="666750">
            <a:lnSpc>
              <a:spcPct val="90000"/>
            </a:lnSpc>
            <a:spcBef>
              <a:spcPct val="0"/>
            </a:spcBef>
            <a:spcAft>
              <a:spcPct val="35000"/>
            </a:spcAft>
          </a:pPr>
          <a:r>
            <a:rPr lang="en-US" sz="1500" kern="1200" dirty="0" smtClean="0"/>
            <a:t>OR </a:t>
          </a:r>
        </a:p>
        <a:p>
          <a:pPr lvl="0" algn="ctr" defTabSz="666750">
            <a:lnSpc>
              <a:spcPct val="90000"/>
            </a:lnSpc>
            <a:spcBef>
              <a:spcPct val="0"/>
            </a:spcBef>
            <a:spcAft>
              <a:spcPct val="35000"/>
            </a:spcAft>
          </a:pPr>
          <a:r>
            <a:rPr lang="en-US" sz="1500" kern="1200" dirty="0" smtClean="0"/>
            <a:t>PAP pays additional costs based on performance comparison</a:t>
          </a:r>
          <a:endParaRPr lang="en-US" sz="1500" kern="1200" dirty="0"/>
        </a:p>
      </dsp:txBody>
      <dsp:txXfrm>
        <a:off x="6691071" y="100162"/>
        <a:ext cx="1488600" cy="185707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09430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3805" y="4416099"/>
            <a:ext cx="5030391" cy="4182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7" tIns="45123" rIns="91857" bIns="451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6323" name="Rectangle 3"/>
          <p:cNvSpPr>
            <a:spLocks noGrp="1" noRot="1" noChangeAspect="1" noChangeArrowheads="1" noTextEdit="1"/>
          </p:cNvSpPr>
          <p:nvPr>
            <p:ph type="sldImg" idx="2"/>
          </p:nvPr>
        </p:nvSpPr>
        <p:spPr bwMode="auto">
          <a:xfrm>
            <a:off x="1114425" y="704850"/>
            <a:ext cx="4629150" cy="34718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4106453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endParaRPr lang="en-US" smtClean="0"/>
          </a:p>
        </p:txBody>
      </p:sp>
    </p:spTree>
    <p:extLst>
      <p:ext uri="{BB962C8B-B14F-4D97-AF65-F5344CB8AC3E}">
        <p14:creationId xmlns:p14="http://schemas.microsoft.com/office/powerpoint/2010/main" val="2006195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It is unclear from the documentation on the Arkansas Payment Initiative website whether the Principal Accountable Provider receives ALL episode payment and then distributes among other providers OR each payer reimburses each provider with commensurate portions of the episode payment</a:t>
            </a:r>
            <a:endParaRPr lang="en-US" dirty="0"/>
          </a:p>
        </p:txBody>
      </p:sp>
    </p:spTree>
    <p:extLst>
      <p:ext uri="{BB962C8B-B14F-4D97-AF65-F5344CB8AC3E}">
        <p14:creationId xmlns:p14="http://schemas.microsoft.com/office/powerpoint/2010/main" val="1662554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endParaRPr lang="en-US" smtClean="0"/>
          </a:p>
        </p:txBody>
      </p:sp>
    </p:spTree>
    <p:extLst>
      <p:ext uri="{BB962C8B-B14F-4D97-AF65-F5344CB8AC3E}">
        <p14:creationId xmlns:p14="http://schemas.microsoft.com/office/powerpoint/2010/main" val="1364395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8" name="Freeform 6"/>
            <p:cNvSpPr>
              <a:spLocks/>
            </p:cNvSpPr>
            <p:nvPr/>
          </p:nvSpPr>
          <p:spPr bwMode="hidden">
            <a:xfrm>
              <a:off x="4038" y="3577"/>
              <a:ext cx="1720" cy="65"/>
            </a:xfrm>
            <a:custGeom>
              <a:avLst/>
              <a:gdLst>
                <a:gd name="T0" fmla="*/ 1690 w 1722"/>
                <a:gd name="T1" fmla="*/ 50 h 66"/>
                <a:gd name="T2" fmla="*/ 1690 w 1722"/>
                <a:gd name="T3" fmla="*/ 44 h 66"/>
                <a:gd name="T4" fmla="*/ 0 w 1722"/>
                <a:gd name="T5" fmla="*/ 0 h 66"/>
                <a:gd name="T6" fmla="*/ 0 w 1722"/>
                <a:gd name="T7" fmla="*/ 33 h 66"/>
                <a:gd name="T8" fmla="*/ 1690 w 1722"/>
                <a:gd name="T9" fmla="*/ 50 h 66"/>
                <a:gd name="T10" fmla="*/ 1690 w 1722"/>
                <a:gd name="T11" fmla="*/ 50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defRPr/>
              </a:pPr>
              <a:endParaRPr lang="en-US"/>
            </a:p>
          </p:txBody>
        </p:sp>
        <p:sp>
          <p:nvSpPr>
            <p:cNvPr id="10" name="Freeform 8"/>
            <p:cNvSpPr>
              <a:spLocks/>
            </p:cNvSpPr>
            <p:nvPr/>
          </p:nvSpPr>
          <p:spPr bwMode="hidden">
            <a:xfrm>
              <a:off x="4784" y="3702"/>
              <a:ext cx="974" cy="101"/>
            </a:xfrm>
            <a:custGeom>
              <a:avLst/>
              <a:gdLst>
                <a:gd name="T0" fmla="*/ 959 w 975"/>
                <a:gd name="T1" fmla="*/ 48 h 101"/>
                <a:gd name="T2" fmla="*/ 959 w 975"/>
                <a:gd name="T3" fmla="*/ 0 h 101"/>
                <a:gd name="T4" fmla="*/ 0 w 975"/>
                <a:gd name="T5" fmla="*/ 24 h 101"/>
                <a:gd name="T6" fmla="*/ 0 w 975"/>
                <a:gd name="T7" fmla="*/ 101 h 101"/>
                <a:gd name="T8" fmla="*/ 959 w 975"/>
                <a:gd name="T9" fmla="*/ 48 h 101"/>
                <a:gd name="T10" fmla="*/ 959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9"/>
            <p:cNvSpPr>
              <a:spLocks/>
            </p:cNvSpPr>
            <p:nvPr/>
          </p:nvSpPr>
          <p:spPr bwMode="hidden">
            <a:xfrm>
              <a:off x="3619" y="3815"/>
              <a:ext cx="2139" cy="198"/>
            </a:xfrm>
            <a:custGeom>
              <a:avLst/>
              <a:gdLst>
                <a:gd name="T0" fmla="*/ 2109 w 2141"/>
                <a:gd name="T1" fmla="*/ 0 h 198"/>
                <a:gd name="T2" fmla="*/ 0 w 2141"/>
                <a:gd name="T3" fmla="*/ 156 h 198"/>
                <a:gd name="T4" fmla="*/ 0 w 2141"/>
                <a:gd name="T5" fmla="*/ 198 h 198"/>
                <a:gd name="T6" fmla="*/ 2109 w 2141"/>
                <a:gd name="T7" fmla="*/ 0 h 198"/>
                <a:gd name="T8" fmla="*/ 210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3" name="Freeform 11"/>
            <p:cNvSpPr>
              <a:spLocks/>
            </p:cNvSpPr>
            <p:nvPr/>
          </p:nvSpPr>
          <p:spPr bwMode="hidden">
            <a:xfrm>
              <a:off x="2097" y="4043"/>
              <a:ext cx="2514" cy="276"/>
            </a:xfrm>
            <a:custGeom>
              <a:avLst/>
              <a:gdLst>
                <a:gd name="T0" fmla="*/ 2134 w 2517"/>
                <a:gd name="T1" fmla="*/ 276 h 276"/>
                <a:gd name="T2" fmla="*/ 2469 w 2517"/>
                <a:gd name="T3" fmla="*/ 204 h 276"/>
                <a:gd name="T4" fmla="*/ 2212 w 2517"/>
                <a:gd name="T5" fmla="*/ 0 h 276"/>
                <a:gd name="T6" fmla="*/ 0 w 2517"/>
                <a:gd name="T7" fmla="*/ 276 h 276"/>
                <a:gd name="T8" fmla="*/ 2134 w 2517"/>
                <a:gd name="T9" fmla="*/ 276 h 276"/>
                <a:gd name="T10" fmla="*/ 2134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5" name="Freeform 13"/>
            <p:cNvSpPr>
              <a:spLocks/>
            </p:cNvSpPr>
            <p:nvPr/>
          </p:nvSpPr>
          <p:spPr bwMode="hidden">
            <a:xfrm>
              <a:off x="5030" y="3151"/>
              <a:ext cx="728" cy="240"/>
            </a:xfrm>
            <a:custGeom>
              <a:avLst/>
              <a:gdLst>
                <a:gd name="T0" fmla="*/ 713 w 729"/>
                <a:gd name="T1" fmla="*/ 240 h 240"/>
                <a:gd name="T2" fmla="*/ 0 w 729"/>
                <a:gd name="T3" fmla="*/ 0 h 240"/>
                <a:gd name="T4" fmla="*/ 0 w 729"/>
                <a:gd name="T5" fmla="*/ 6 h 240"/>
                <a:gd name="T6" fmla="*/ 713 w 729"/>
                <a:gd name="T7" fmla="*/ 240 h 240"/>
                <a:gd name="T8" fmla="*/ 713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7" name="Freeform 15"/>
            <p:cNvSpPr>
              <a:spLocks/>
            </p:cNvSpPr>
            <p:nvPr/>
          </p:nvSpPr>
          <p:spPr bwMode="hidden">
            <a:xfrm>
              <a:off x="5030" y="3049"/>
              <a:ext cx="728" cy="318"/>
            </a:xfrm>
            <a:custGeom>
              <a:avLst/>
              <a:gdLst>
                <a:gd name="T0" fmla="*/ 713 w 729"/>
                <a:gd name="T1" fmla="*/ 318 h 318"/>
                <a:gd name="T2" fmla="*/ 713 w 729"/>
                <a:gd name="T3" fmla="*/ 312 h 318"/>
                <a:gd name="T4" fmla="*/ 0 w 729"/>
                <a:gd name="T5" fmla="*/ 0 h 318"/>
                <a:gd name="T6" fmla="*/ 0 w 729"/>
                <a:gd name="T7" fmla="*/ 54 h 318"/>
                <a:gd name="T8" fmla="*/ 713 w 729"/>
                <a:gd name="T9" fmla="*/ 318 h 318"/>
                <a:gd name="T10" fmla="*/ 713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defRPr/>
              </a:pPr>
              <a:endParaRPr lang="en-US"/>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30" name="Freeform 28"/>
            <p:cNvSpPr>
              <a:spLocks/>
            </p:cNvSpPr>
            <p:nvPr/>
          </p:nvSpPr>
          <p:spPr bwMode="hidden">
            <a:xfrm>
              <a:off x="5698" y="653"/>
              <a:ext cx="60" cy="311"/>
            </a:xfrm>
            <a:custGeom>
              <a:avLst/>
              <a:gdLst>
                <a:gd name="T0" fmla="*/ 0 w 60"/>
                <a:gd name="T1" fmla="*/ 144 h 312"/>
                <a:gd name="T2" fmla="*/ 60 w 60"/>
                <a:gd name="T3" fmla="*/ 296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grpSp>
      </p:grpSp>
      <p:sp>
        <p:nvSpPr>
          <p:cNvPr id="79914"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en-US" noProof="0" smtClean="0"/>
              <a:t>Click to edit Master title style</a:t>
            </a:r>
          </a:p>
        </p:txBody>
      </p:sp>
      <p:sp>
        <p:nvSpPr>
          <p:cNvPr id="7991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pPr lvl="0"/>
            <a:r>
              <a:rPr lang="en-US" noProof="0" smtClean="0"/>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endParaRPr lang="en-US"/>
          </a:p>
        </p:txBody>
      </p:sp>
      <p:sp>
        <p:nvSpPr>
          <p:cNvPr id="46" name="Rectangle 46"/>
          <p:cNvSpPr>
            <a:spLocks noGrp="1" noChangeArrowheads="1"/>
          </p:cNvSpPr>
          <p:nvPr>
            <p:ph type="sldNum" sz="quarter" idx="12"/>
          </p:nvPr>
        </p:nvSpPr>
        <p:spPr/>
        <p:txBody>
          <a:bodyPr/>
          <a:lstStyle>
            <a:lvl1pPr>
              <a:defRPr/>
            </a:lvl1pPr>
          </a:lstStyle>
          <a:p>
            <a:pPr>
              <a:defRPr/>
            </a:pPr>
            <a:fld id="{6B7185C4-5C52-4AB0-B26A-D4C3DF3743B9}" type="slidenum">
              <a:rPr lang="en-US"/>
              <a:pPr>
                <a:defRPr/>
              </a:pPr>
              <a:t>‹#›</a:t>
            </a:fld>
            <a:endParaRPr lang="en-US"/>
          </a:p>
        </p:txBody>
      </p:sp>
    </p:spTree>
    <p:extLst>
      <p:ext uri="{BB962C8B-B14F-4D97-AF65-F5344CB8AC3E}">
        <p14:creationId xmlns:p14="http://schemas.microsoft.com/office/powerpoint/2010/main" val="3901223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71E45F01-FD3E-4948-A3E9-271B47C21C95}" type="slidenum">
              <a:rPr lang="en-US"/>
              <a:pPr>
                <a:defRPr/>
              </a:pPr>
              <a:t>‹#›</a:t>
            </a:fld>
            <a:endParaRPr lang="en-US"/>
          </a:p>
        </p:txBody>
      </p:sp>
    </p:spTree>
    <p:extLst>
      <p:ext uri="{BB962C8B-B14F-4D97-AF65-F5344CB8AC3E}">
        <p14:creationId xmlns:p14="http://schemas.microsoft.com/office/powerpoint/2010/main" val="3856654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B762CE01-F8E7-49B3-99B8-61B77B8D4772}" type="slidenum">
              <a:rPr lang="en-US"/>
              <a:pPr>
                <a:defRPr/>
              </a:pPr>
              <a:t>‹#›</a:t>
            </a:fld>
            <a:endParaRPr lang="en-US"/>
          </a:p>
        </p:txBody>
      </p:sp>
    </p:spTree>
    <p:extLst>
      <p:ext uri="{BB962C8B-B14F-4D97-AF65-F5344CB8AC3E}">
        <p14:creationId xmlns:p14="http://schemas.microsoft.com/office/powerpoint/2010/main" val="466045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CDE38083-0BD0-4DB1-8F61-11A83E13C6AE}" type="slidenum">
              <a:rPr lang="en-US"/>
              <a:pPr>
                <a:defRPr/>
              </a:pPr>
              <a:t>‹#›</a:t>
            </a:fld>
            <a:endParaRPr lang="en-US"/>
          </a:p>
        </p:txBody>
      </p:sp>
    </p:spTree>
    <p:extLst>
      <p:ext uri="{BB962C8B-B14F-4D97-AF65-F5344CB8AC3E}">
        <p14:creationId xmlns:p14="http://schemas.microsoft.com/office/powerpoint/2010/main" val="1214464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4"/>
          <p:cNvSpPr>
            <a:spLocks noGrp="1" noChangeArrowheads="1"/>
          </p:cNvSpPr>
          <p:nvPr>
            <p:ph type="dt" sz="half" idx="10"/>
          </p:nvPr>
        </p:nvSpPr>
        <p:spPr>
          <a:ln/>
        </p:spPr>
        <p:txBody>
          <a:bodyPr/>
          <a:lstStyle>
            <a:lvl1pPr>
              <a:defRPr/>
            </a:lvl1pPr>
          </a:lstStyle>
          <a:p>
            <a:pPr>
              <a:defRPr/>
            </a:pPr>
            <a:endParaRPr lang="en-US"/>
          </a:p>
        </p:txBody>
      </p:sp>
      <p:sp>
        <p:nvSpPr>
          <p:cNvPr id="7" name="Rectangle 45"/>
          <p:cNvSpPr>
            <a:spLocks noGrp="1" noChangeArrowheads="1"/>
          </p:cNvSpPr>
          <p:nvPr>
            <p:ph type="ftr" sz="quarter" idx="11"/>
          </p:nvPr>
        </p:nvSpPr>
        <p:spPr>
          <a:ln/>
        </p:spPr>
        <p:txBody>
          <a:bodyPr/>
          <a:lstStyle>
            <a:lvl1pPr>
              <a:defRPr/>
            </a:lvl1pPr>
          </a:lstStyle>
          <a:p>
            <a:pPr>
              <a:defRPr/>
            </a:pPr>
            <a:endParaRPr lang="en-US"/>
          </a:p>
        </p:txBody>
      </p:sp>
      <p:sp>
        <p:nvSpPr>
          <p:cNvPr id="8" name="Rectangle 46"/>
          <p:cNvSpPr>
            <a:spLocks noGrp="1" noChangeArrowheads="1"/>
          </p:cNvSpPr>
          <p:nvPr>
            <p:ph type="sldNum" sz="quarter" idx="12"/>
          </p:nvPr>
        </p:nvSpPr>
        <p:spPr>
          <a:ln/>
        </p:spPr>
        <p:txBody>
          <a:bodyPr/>
          <a:lstStyle>
            <a:lvl1pPr>
              <a:defRPr/>
            </a:lvl1pPr>
          </a:lstStyle>
          <a:p>
            <a:pPr>
              <a:defRPr/>
            </a:pPr>
            <a:fld id="{33B589E5-5D01-4573-B9E3-30B31ECBFCB6}" type="slidenum">
              <a:rPr lang="en-US"/>
              <a:pPr>
                <a:defRPr/>
              </a:pPr>
              <a:t>‹#›</a:t>
            </a:fld>
            <a:endParaRPr lang="en-US"/>
          </a:p>
        </p:txBody>
      </p:sp>
    </p:spTree>
    <p:extLst>
      <p:ext uri="{BB962C8B-B14F-4D97-AF65-F5344CB8AC3E}">
        <p14:creationId xmlns:p14="http://schemas.microsoft.com/office/powerpoint/2010/main" val="4102241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30725"/>
          </a:xfrm>
        </p:spPr>
        <p:txBody>
          <a:bodyPr/>
          <a:lstStyle/>
          <a:p>
            <a:pPr lvl="0"/>
            <a:endParaRPr lang="en-US" noProof="0"/>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861D7947-A274-4A44-9A7F-F32C6EEBF5DA}" type="slidenum">
              <a:rPr lang="en-US"/>
              <a:pPr>
                <a:defRPr/>
              </a:pPr>
              <a:t>‹#›</a:t>
            </a:fld>
            <a:endParaRPr lang="en-US"/>
          </a:p>
        </p:txBody>
      </p:sp>
    </p:spTree>
    <p:extLst>
      <p:ext uri="{BB962C8B-B14F-4D97-AF65-F5344CB8AC3E}">
        <p14:creationId xmlns:p14="http://schemas.microsoft.com/office/powerpoint/2010/main" val="418109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A0A0A26E-169F-477E-9014-0C13CEF26E64}" type="slidenum">
              <a:rPr lang="en-US"/>
              <a:pPr>
                <a:defRPr/>
              </a:pPr>
              <a:t>‹#›</a:t>
            </a:fld>
            <a:endParaRPr lang="en-US"/>
          </a:p>
        </p:txBody>
      </p:sp>
    </p:spTree>
    <p:extLst>
      <p:ext uri="{BB962C8B-B14F-4D97-AF65-F5344CB8AC3E}">
        <p14:creationId xmlns:p14="http://schemas.microsoft.com/office/powerpoint/2010/main" val="227547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C06936F2-0C1E-489A-8506-4C03335C38AB}" type="slidenum">
              <a:rPr lang="en-US"/>
              <a:pPr>
                <a:defRPr/>
              </a:pPr>
              <a:t>‹#›</a:t>
            </a:fld>
            <a:endParaRPr lang="en-US"/>
          </a:p>
        </p:txBody>
      </p:sp>
    </p:spTree>
    <p:extLst>
      <p:ext uri="{BB962C8B-B14F-4D97-AF65-F5344CB8AC3E}">
        <p14:creationId xmlns:p14="http://schemas.microsoft.com/office/powerpoint/2010/main" val="3119185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561718A1-0F0C-4FDA-92C9-06EDAC8C3AD2}" type="slidenum">
              <a:rPr lang="en-US"/>
              <a:pPr>
                <a:defRPr/>
              </a:pPr>
              <a:t>‹#›</a:t>
            </a:fld>
            <a:endParaRPr lang="en-US"/>
          </a:p>
        </p:txBody>
      </p:sp>
    </p:spTree>
    <p:extLst>
      <p:ext uri="{BB962C8B-B14F-4D97-AF65-F5344CB8AC3E}">
        <p14:creationId xmlns:p14="http://schemas.microsoft.com/office/powerpoint/2010/main" val="138522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73E1A9F2-E993-4022-8694-6B83DA9CD443}" type="slidenum">
              <a:rPr lang="en-US"/>
              <a:pPr>
                <a:defRPr/>
              </a:pPr>
              <a:t>‹#›</a:t>
            </a:fld>
            <a:endParaRPr lang="en-US"/>
          </a:p>
        </p:txBody>
      </p:sp>
    </p:spTree>
    <p:extLst>
      <p:ext uri="{BB962C8B-B14F-4D97-AF65-F5344CB8AC3E}">
        <p14:creationId xmlns:p14="http://schemas.microsoft.com/office/powerpoint/2010/main" val="2451144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C23AFFDA-B391-436A-AE0D-A7F1C6BCF85A}" type="slidenum">
              <a:rPr lang="en-US"/>
              <a:pPr>
                <a:defRPr/>
              </a:pPr>
              <a:t>‹#›</a:t>
            </a:fld>
            <a:endParaRPr lang="en-US"/>
          </a:p>
        </p:txBody>
      </p:sp>
    </p:spTree>
    <p:extLst>
      <p:ext uri="{BB962C8B-B14F-4D97-AF65-F5344CB8AC3E}">
        <p14:creationId xmlns:p14="http://schemas.microsoft.com/office/powerpoint/2010/main" val="3637713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25AD1263-BC62-417D-B06F-E270CB8D741E}" type="slidenum">
              <a:rPr lang="en-US"/>
              <a:pPr>
                <a:defRPr/>
              </a:pPr>
              <a:t>‹#›</a:t>
            </a:fld>
            <a:endParaRPr lang="en-US"/>
          </a:p>
        </p:txBody>
      </p:sp>
    </p:spTree>
    <p:extLst>
      <p:ext uri="{BB962C8B-B14F-4D97-AF65-F5344CB8AC3E}">
        <p14:creationId xmlns:p14="http://schemas.microsoft.com/office/powerpoint/2010/main" val="221978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D5B85B73-FCC0-4B5C-A239-F8A6CFACE7EA}" type="slidenum">
              <a:rPr lang="en-US"/>
              <a:pPr>
                <a:defRPr/>
              </a:pPr>
              <a:t>‹#›</a:t>
            </a:fld>
            <a:endParaRPr lang="en-US"/>
          </a:p>
        </p:txBody>
      </p:sp>
    </p:spTree>
    <p:extLst>
      <p:ext uri="{BB962C8B-B14F-4D97-AF65-F5344CB8AC3E}">
        <p14:creationId xmlns:p14="http://schemas.microsoft.com/office/powerpoint/2010/main" val="2828854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E69A69EA-312E-4CB0-93E2-BCC3C585FFC5}" type="slidenum">
              <a:rPr lang="en-US"/>
              <a:pPr>
                <a:defRPr/>
              </a:pPr>
              <a:t>‹#›</a:t>
            </a:fld>
            <a:endParaRPr lang="en-US"/>
          </a:p>
        </p:txBody>
      </p:sp>
    </p:spTree>
    <p:extLst>
      <p:ext uri="{BB962C8B-B14F-4D97-AF65-F5344CB8AC3E}">
        <p14:creationId xmlns:p14="http://schemas.microsoft.com/office/powerpoint/2010/main" val="375837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78851"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52"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53"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035" name="Freeform 6"/>
            <p:cNvSpPr>
              <a:spLocks/>
            </p:cNvSpPr>
            <p:nvPr/>
          </p:nvSpPr>
          <p:spPr bwMode="hidden">
            <a:xfrm>
              <a:off x="4038" y="3577"/>
              <a:ext cx="1720" cy="65"/>
            </a:xfrm>
            <a:custGeom>
              <a:avLst/>
              <a:gdLst>
                <a:gd name="T0" fmla="*/ 1690 w 1722"/>
                <a:gd name="T1" fmla="*/ 50 h 66"/>
                <a:gd name="T2" fmla="*/ 1690 w 1722"/>
                <a:gd name="T3" fmla="*/ 44 h 66"/>
                <a:gd name="T4" fmla="*/ 0 w 1722"/>
                <a:gd name="T5" fmla="*/ 0 h 66"/>
                <a:gd name="T6" fmla="*/ 0 w 1722"/>
                <a:gd name="T7" fmla="*/ 33 h 66"/>
                <a:gd name="T8" fmla="*/ 1690 w 1722"/>
                <a:gd name="T9" fmla="*/ 50 h 66"/>
                <a:gd name="T10" fmla="*/ 1690 w 1722"/>
                <a:gd name="T11" fmla="*/ 50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55"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defRPr/>
              </a:pPr>
              <a:endParaRPr lang="en-US"/>
            </a:p>
          </p:txBody>
        </p:sp>
        <p:sp>
          <p:nvSpPr>
            <p:cNvPr id="1037" name="Freeform 8"/>
            <p:cNvSpPr>
              <a:spLocks/>
            </p:cNvSpPr>
            <p:nvPr/>
          </p:nvSpPr>
          <p:spPr bwMode="hidden">
            <a:xfrm>
              <a:off x="4784" y="3702"/>
              <a:ext cx="974" cy="101"/>
            </a:xfrm>
            <a:custGeom>
              <a:avLst/>
              <a:gdLst>
                <a:gd name="T0" fmla="*/ 959 w 975"/>
                <a:gd name="T1" fmla="*/ 48 h 101"/>
                <a:gd name="T2" fmla="*/ 959 w 975"/>
                <a:gd name="T3" fmla="*/ 0 h 101"/>
                <a:gd name="T4" fmla="*/ 0 w 975"/>
                <a:gd name="T5" fmla="*/ 24 h 101"/>
                <a:gd name="T6" fmla="*/ 0 w 975"/>
                <a:gd name="T7" fmla="*/ 101 h 101"/>
                <a:gd name="T8" fmla="*/ 959 w 975"/>
                <a:gd name="T9" fmla="*/ 48 h 101"/>
                <a:gd name="T10" fmla="*/ 959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9"/>
            <p:cNvSpPr>
              <a:spLocks/>
            </p:cNvSpPr>
            <p:nvPr/>
          </p:nvSpPr>
          <p:spPr bwMode="hidden">
            <a:xfrm>
              <a:off x="3619" y="3815"/>
              <a:ext cx="2139" cy="198"/>
            </a:xfrm>
            <a:custGeom>
              <a:avLst/>
              <a:gdLst>
                <a:gd name="T0" fmla="*/ 2109 w 2141"/>
                <a:gd name="T1" fmla="*/ 0 h 198"/>
                <a:gd name="T2" fmla="*/ 0 w 2141"/>
                <a:gd name="T3" fmla="*/ 156 h 198"/>
                <a:gd name="T4" fmla="*/ 0 w 2141"/>
                <a:gd name="T5" fmla="*/ 198 h 198"/>
                <a:gd name="T6" fmla="*/ 2109 w 2141"/>
                <a:gd name="T7" fmla="*/ 0 h 198"/>
                <a:gd name="T8" fmla="*/ 210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58"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040" name="Freeform 11"/>
            <p:cNvSpPr>
              <a:spLocks/>
            </p:cNvSpPr>
            <p:nvPr/>
          </p:nvSpPr>
          <p:spPr bwMode="hidden">
            <a:xfrm>
              <a:off x="2097" y="4043"/>
              <a:ext cx="2514" cy="276"/>
            </a:xfrm>
            <a:custGeom>
              <a:avLst/>
              <a:gdLst>
                <a:gd name="T0" fmla="*/ 2134 w 2517"/>
                <a:gd name="T1" fmla="*/ 276 h 276"/>
                <a:gd name="T2" fmla="*/ 2469 w 2517"/>
                <a:gd name="T3" fmla="*/ 204 h 276"/>
                <a:gd name="T4" fmla="*/ 2212 w 2517"/>
                <a:gd name="T5" fmla="*/ 0 h 276"/>
                <a:gd name="T6" fmla="*/ 0 w 2517"/>
                <a:gd name="T7" fmla="*/ 276 h 276"/>
                <a:gd name="T8" fmla="*/ 2134 w 2517"/>
                <a:gd name="T9" fmla="*/ 276 h 276"/>
                <a:gd name="T10" fmla="*/ 2134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60"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042" name="Freeform 13"/>
            <p:cNvSpPr>
              <a:spLocks/>
            </p:cNvSpPr>
            <p:nvPr/>
          </p:nvSpPr>
          <p:spPr bwMode="hidden">
            <a:xfrm>
              <a:off x="5030" y="3151"/>
              <a:ext cx="728" cy="240"/>
            </a:xfrm>
            <a:custGeom>
              <a:avLst/>
              <a:gdLst>
                <a:gd name="T0" fmla="*/ 713 w 729"/>
                <a:gd name="T1" fmla="*/ 240 h 240"/>
                <a:gd name="T2" fmla="*/ 0 w 729"/>
                <a:gd name="T3" fmla="*/ 0 h 240"/>
                <a:gd name="T4" fmla="*/ 0 w 729"/>
                <a:gd name="T5" fmla="*/ 6 h 240"/>
                <a:gd name="T6" fmla="*/ 713 w 729"/>
                <a:gd name="T7" fmla="*/ 240 h 240"/>
                <a:gd name="T8" fmla="*/ 713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62"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044" name="Freeform 15"/>
            <p:cNvSpPr>
              <a:spLocks/>
            </p:cNvSpPr>
            <p:nvPr/>
          </p:nvSpPr>
          <p:spPr bwMode="hidden">
            <a:xfrm>
              <a:off x="5030" y="3049"/>
              <a:ext cx="728" cy="318"/>
            </a:xfrm>
            <a:custGeom>
              <a:avLst/>
              <a:gdLst>
                <a:gd name="T0" fmla="*/ 713 w 729"/>
                <a:gd name="T1" fmla="*/ 318 h 318"/>
                <a:gd name="T2" fmla="*/ 713 w 729"/>
                <a:gd name="T3" fmla="*/ 312 h 318"/>
                <a:gd name="T4" fmla="*/ 0 w 729"/>
                <a:gd name="T5" fmla="*/ 0 h 318"/>
                <a:gd name="T6" fmla="*/ 0 w 729"/>
                <a:gd name="T7" fmla="*/ 54 h 318"/>
                <a:gd name="T8" fmla="*/ 713 w 729"/>
                <a:gd name="T9" fmla="*/ 318 h 318"/>
                <a:gd name="T10" fmla="*/ 713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64"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65"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66"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68"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70"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71"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defRPr/>
              </a:pPr>
              <a:endParaRPr lang="en-US"/>
            </a:p>
          </p:txBody>
        </p:sp>
        <p:sp>
          <p:nvSpPr>
            <p:cNvPr id="78872"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74"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75"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057" name="Freeform 28"/>
            <p:cNvSpPr>
              <a:spLocks/>
            </p:cNvSpPr>
            <p:nvPr/>
          </p:nvSpPr>
          <p:spPr bwMode="hidden">
            <a:xfrm>
              <a:off x="5698" y="653"/>
              <a:ext cx="60" cy="311"/>
            </a:xfrm>
            <a:custGeom>
              <a:avLst/>
              <a:gdLst>
                <a:gd name="T0" fmla="*/ 0 w 60"/>
                <a:gd name="T1" fmla="*/ 144 h 312"/>
                <a:gd name="T2" fmla="*/ 60 w 60"/>
                <a:gd name="T3" fmla="*/ 296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77"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879"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80"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81"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82"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83"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84"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85"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86"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grpSp>
          <p:nvGrpSpPr>
            <p:cNvPr id="1068" name="Group 39"/>
            <p:cNvGrpSpPr>
              <a:grpSpLocks/>
            </p:cNvGrpSpPr>
            <p:nvPr userDrawn="1"/>
          </p:nvGrpSpPr>
          <p:grpSpPr bwMode="auto">
            <a:xfrm>
              <a:off x="0" y="1632"/>
              <a:ext cx="5758" cy="1858"/>
              <a:chOff x="0" y="1632"/>
              <a:chExt cx="5758" cy="1858"/>
            </a:xfrm>
          </p:grpSpPr>
          <p:sp>
            <p:nvSpPr>
              <p:cNvPr id="78888"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sp>
            <p:nvSpPr>
              <p:cNvPr id="78889"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defRPr/>
                </a:pPr>
                <a:endParaRPr lang="en-US"/>
              </a:p>
            </p:txBody>
          </p:sp>
        </p:grpSp>
      </p:grpSp>
      <p:sp>
        <p:nvSpPr>
          <p:cNvPr id="78890"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8891"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8892" name="Rectangle 4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defRPr>
            </a:lvl1pPr>
          </a:lstStyle>
          <a:p>
            <a:pPr>
              <a:defRPr/>
            </a:pPr>
            <a:endParaRPr lang="en-US"/>
          </a:p>
        </p:txBody>
      </p:sp>
      <p:sp>
        <p:nvSpPr>
          <p:cNvPr id="78893" name="Rectangle 4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defRPr>
            </a:lvl1pPr>
          </a:lstStyle>
          <a:p>
            <a:pPr>
              <a:defRPr/>
            </a:pPr>
            <a:endParaRPr lang="en-US"/>
          </a:p>
        </p:txBody>
      </p:sp>
      <p:sp>
        <p:nvSpPr>
          <p:cNvPr id="78894" name="Rectangle 4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Arial" charset="0"/>
              </a:defRPr>
            </a:lvl1pPr>
          </a:lstStyle>
          <a:p>
            <a:pPr>
              <a:defRPr/>
            </a:pPr>
            <a:fld id="{1C8793AD-53C7-4A7D-904E-FC8772B2E31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903"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7"/>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sz="quarter"/>
          </p:nvPr>
        </p:nvSpPr>
        <p:spPr>
          <a:xfrm>
            <a:off x="457200" y="1295400"/>
            <a:ext cx="8229600" cy="1828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dirty="0" smtClean="0"/>
              <a:t>Bundled Payment</a:t>
            </a:r>
            <a:endParaRPr lang="en-US" dirty="0"/>
          </a:p>
        </p:txBody>
      </p:sp>
      <p:sp>
        <p:nvSpPr>
          <p:cNvPr id="4099" name="Rectangle 3"/>
          <p:cNvSpPr>
            <a:spLocks noGrp="1" noChangeArrowheads="1"/>
          </p:cNvSpPr>
          <p:nvPr>
            <p:ph type="subTitle" sz="quarter" idx="1"/>
          </p:nvPr>
        </p:nvSpPr>
        <p:spPr>
          <a:xfrm>
            <a:off x="381000" y="3352800"/>
            <a:ext cx="8305800" cy="17526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342900" indent="-342900" eaLnBrk="1" hangingPunct="1">
              <a:defRPr/>
            </a:pPr>
            <a:r>
              <a:rPr lang="en-US" sz="2800" dirty="0"/>
              <a:t> </a:t>
            </a:r>
            <a:r>
              <a:rPr lang="en-US" sz="2800" dirty="0" smtClean="0"/>
              <a:t>Michael Chernew, PhD</a:t>
            </a:r>
          </a:p>
          <a:p>
            <a:pPr marL="342900" indent="-342900" eaLnBrk="1" hangingPunct="1">
              <a:defRPr/>
            </a:pPr>
            <a:r>
              <a:rPr lang="en-US" sz="2800" dirty="0" smtClean="0"/>
              <a:t>Leonard D. Schaeffer Professor Health Care Policy</a:t>
            </a:r>
          </a:p>
          <a:p>
            <a:pPr marL="342900" indent="-342900" eaLnBrk="1" hangingPunct="1">
              <a:defRPr/>
            </a:pPr>
            <a:r>
              <a:rPr lang="en-US" sz="2800" dirty="0" smtClean="0"/>
              <a:t>Harvard Medical School</a:t>
            </a:r>
          </a:p>
          <a:p>
            <a:pPr marL="342900" indent="-342900" eaLnBrk="1" hangingPunct="1">
              <a:defRPr/>
            </a:pPr>
            <a:endParaRPr lang="en-US" sz="2800" dirty="0" smtClean="0"/>
          </a:p>
          <a:p>
            <a:pPr marL="342900" indent="-342900" eaLnBrk="1" hangingPunct="1">
              <a:defRPr/>
            </a:pPr>
            <a:r>
              <a:rPr lang="en-US" sz="2800" dirty="0" smtClean="0"/>
              <a:t>February 25, 2015</a:t>
            </a:r>
            <a:endParaRPr lang="en-US" sz="28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Diffusion slow</a:t>
            </a:r>
            <a:endParaRPr lang="en-US" dirty="0"/>
          </a:p>
        </p:txBody>
      </p:sp>
      <p:sp>
        <p:nvSpPr>
          <p:cNvPr id="3" name="Content Placeholder 2"/>
          <p:cNvSpPr>
            <a:spLocks noGrp="1"/>
          </p:cNvSpPr>
          <p:nvPr>
            <p:ph idx="1"/>
          </p:nvPr>
        </p:nvSpPr>
        <p:spPr>
          <a:xfrm>
            <a:off x="304800" y="1184275"/>
            <a:ext cx="8610600" cy="4530725"/>
          </a:xfrm>
        </p:spPr>
        <p:txBody>
          <a:bodyPr/>
          <a:lstStyle/>
          <a:p>
            <a:pPr marL="0" indent="0">
              <a:buNone/>
            </a:pPr>
            <a:endParaRPr lang="en-US" sz="2800" dirty="0" smtClean="0"/>
          </a:p>
          <a:p>
            <a:r>
              <a:rPr lang="en-US" sz="2800" dirty="0" smtClean="0"/>
              <a:t>Prometheus Payment: HCI3 payment initiative</a:t>
            </a:r>
          </a:p>
          <a:p>
            <a:pPr lvl="1"/>
            <a:r>
              <a:rPr lang="en-US" sz="2400" dirty="0" smtClean="0">
                <a:ea typeface="+mn-ea"/>
                <a:cs typeface="+mn-cs"/>
              </a:rPr>
              <a:t>3 years into the initiative, none of pilot sites had made bundled payments or executed new payment contracts</a:t>
            </a:r>
          </a:p>
          <a:p>
            <a:r>
              <a:rPr lang="en-US" sz="2800" dirty="0" smtClean="0">
                <a:ea typeface="+mn-ea"/>
                <a:cs typeface="+mn-cs"/>
              </a:rPr>
              <a:t>IHA Bundled Episode Payment and Gainsharing Demonstration: </a:t>
            </a:r>
            <a:endParaRPr lang="en-US" sz="2400" dirty="0" smtClean="0">
              <a:ea typeface="+mn-ea"/>
              <a:cs typeface="+mn-cs"/>
            </a:endParaRPr>
          </a:p>
          <a:p>
            <a:pPr lvl="1"/>
            <a:r>
              <a:rPr lang="en-US" sz="2400" dirty="0" smtClean="0">
                <a:ea typeface="+mn-ea"/>
                <a:cs typeface="+mn-cs"/>
              </a:rPr>
              <a:t>Potential savings not high enough to justify admin costs to health plans to automate claims </a:t>
            </a:r>
          </a:p>
          <a:p>
            <a:pPr lvl="1"/>
            <a:r>
              <a:rPr lang="en-US" sz="2400" dirty="0" smtClean="0">
                <a:ea typeface="+mn-ea"/>
                <a:cs typeface="+mn-cs"/>
              </a:rPr>
              <a:t>3 of 6 health plans dropped out; 6 of 8 hospitals dropped out</a:t>
            </a:r>
            <a:endParaRPr lang="en-US" sz="2400" dirty="0">
              <a:ea typeface="+mn-ea"/>
              <a:cs typeface="+mn-cs"/>
            </a:endParaRPr>
          </a:p>
        </p:txBody>
      </p:sp>
      <p:sp>
        <p:nvSpPr>
          <p:cNvPr id="4" name="TextBox 3"/>
          <p:cNvSpPr txBox="1"/>
          <p:nvPr/>
        </p:nvSpPr>
        <p:spPr>
          <a:xfrm>
            <a:off x="533400" y="5889248"/>
            <a:ext cx="8229600" cy="830997"/>
          </a:xfrm>
          <a:prstGeom prst="rect">
            <a:avLst/>
          </a:prstGeom>
          <a:noFill/>
        </p:spPr>
        <p:txBody>
          <a:bodyPr wrap="square" rtlCol="0">
            <a:spAutoFit/>
          </a:bodyPr>
          <a:lstStyle/>
          <a:p>
            <a:r>
              <a:rPr lang="en-US" sz="1200" dirty="0">
                <a:solidFill>
                  <a:srgbClr val="FFFF00"/>
                </a:solidFill>
              </a:rPr>
              <a:t>Hussey, Peter S., M. Susan Ridgely, and Meredith B. Rosenthal. "The PROMETHEUS bundled payment experiment: slow start shows problems in implementing new payment models." Health Affairs 30.11 (2011): 2116-2124.</a:t>
            </a:r>
          </a:p>
          <a:p>
            <a:r>
              <a:rPr lang="en-US" sz="1200" dirty="0">
                <a:solidFill>
                  <a:srgbClr val="FFFF00"/>
                </a:solidFill>
              </a:rPr>
              <a:t>Ridgely, M. Susan, et al. "Bundled Payment Fails To Gain A Foothold In California: The Experience Of The IHA Bundled Payment Demonstration</a:t>
            </a:r>
            <a:r>
              <a:rPr lang="en-US" sz="1200" dirty="0" smtClean="0">
                <a:solidFill>
                  <a:srgbClr val="FFFF00"/>
                </a:solidFill>
              </a:rPr>
              <a:t>.“ Health </a:t>
            </a:r>
            <a:r>
              <a:rPr lang="en-US" sz="1200" dirty="0">
                <a:solidFill>
                  <a:srgbClr val="FFFF00"/>
                </a:solidFill>
              </a:rPr>
              <a:t>Affairs 33.8 (2014): 1345-1352.</a:t>
            </a:r>
          </a:p>
        </p:txBody>
      </p:sp>
    </p:spTree>
    <p:extLst>
      <p:ext uri="{BB962C8B-B14F-4D97-AF65-F5344CB8AC3E}">
        <p14:creationId xmlns:p14="http://schemas.microsoft.com/office/powerpoint/2010/main" val="167417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a:t>
            </a:r>
            <a:endParaRPr lang="en-US" dirty="0"/>
          </a:p>
        </p:txBody>
      </p:sp>
      <p:sp>
        <p:nvSpPr>
          <p:cNvPr id="3" name="Content Placeholder 2"/>
          <p:cNvSpPr>
            <a:spLocks noGrp="1"/>
          </p:cNvSpPr>
          <p:nvPr>
            <p:ph idx="1"/>
          </p:nvPr>
        </p:nvSpPr>
        <p:spPr/>
        <p:txBody>
          <a:bodyPr/>
          <a:lstStyle/>
          <a:p>
            <a:r>
              <a:rPr lang="en-US" dirty="0" smtClean="0"/>
              <a:t>Bundled payment programs have reduced health care spending and utilization</a:t>
            </a:r>
          </a:p>
          <a:p>
            <a:pPr lvl="1"/>
            <a:r>
              <a:rPr lang="en-US" dirty="0" smtClean="0"/>
              <a:t>Spending decline of 10% or less</a:t>
            </a:r>
          </a:p>
          <a:p>
            <a:pPr lvl="1"/>
            <a:r>
              <a:rPr lang="en-US" dirty="0" smtClean="0"/>
              <a:t>Utilization decline (measured as reduction in length of stay or use of specific services) of 5%-15%</a:t>
            </a:r>
          </a:p>
          <a:p>
            <a:r>
              <a:rPr lang="en-US" dirty="0" smtClean="0"/>
              <a:t>No effect on quality</a:t>
            </a:r>
            <a:endParaRPr lang="en-US" dirty="0"/>
          </a:p>
        </p:txBody>
      </p:sp>
      <p:sp>
        <p:nvSpPr>
          <p:cNvPr id="4" name="TextBox 3"/>
          <p:cNvSpPr txBox="1"/>
          <p:nvPr/>
        </p:nvSpPr>
        <p:spPr>
          <a:xfrm>
            <a:off x="685800" y="6057781"/>
            <a:ext cx="8153400" cy="800219"/>
          </a:xfrm>
          <a:prstGeom prst="rect">
            <a:avLst/>
          </a:prstGeom>
          <a:noFill/>
        </p:spPr>
        <p:txBody>
          <a:bodyPr wrap="square" rtlCol="0">
            <a:spAutoFit/>
          </a:bodyPr>
          <a:lstStyle/>
          <a:p>
            <a:r>
              <a:rPr lang="en-US" sz="1400" dirty="0">
                <a:solidFill>
                  <a:srgbClr val="FFFF00"/>
                </a:solidFill>
              </a:rPr>
              <a:t>Hussey P, </a:t>
            </a:r>
            <a:r>
              <a:rPr lang="en-US" sz="1400" dirty="0" err="1">
                <a:solidFill>
                  <a:srgbClr val="FFFF00"/>
                </a:solidFill>
              </a:rPr>
              <a:t>Mulcahy</a:t>
            </a:r>
            <a:r>
              <a:rPr lang="en-US" sz="1400" dirty="0">
                <a:solidFill>
                  <a:srgbClr val="FFFF00"/>
                </a:solidFill>
              </a:rPr>
              <a:t> A, </a:t>
            </a:r>
            <a:r>
              <a:rPr lang="en-US" sz="1400" dirty="0" err="1">
                <a:solidFill>
                  <a:srgbClr val="FFFF00"/>
                </a:solidFill>
              </a:rPr>
              <a:t>Schnyer</a:t>
            </a:r>
            <a:r>
              <a:rPr lang="en-US" sz="1400" dirty="0">
                <a:solidFill>
                  <a:srgbClr val="FFFF00"/>
                </a:solidFill>
              </a:rPr>
              <a:t> C, Schneider EC. Bundled payment: Effects on health care spending and quality. Rockville, MD: Agency for Healthcare Research and Quality; 2012.</a:t>
            </a:r>
          </a:p>
          <a:p>
            <a:endParaRPr lang="en-US" dirty="0"/>
          </a:p>
        </p:txBody>
      </p:sp>
    </p:spTree>
    <p:extLst>
      <p:ext uri="{BB962C8B-B14F-4D97-AF65-F5344CB8AC3E}">
        <p14:creationId xmlns:p14="http://schemas.microsoft.com/office/powerpoint/2010/main" val="510037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Challenges</a:t>
            </a:r>
            <a:endParaRPr lang="en-US" dirty="0"/>
          </a:p>
        </p:txBody>
      </p:sp>
      <p:sp>
        <p:nvSpPr>
          <p:cNvPr id="3" name="Content Placeholder 2"/>
          <p:cNvSpPr>
            <a:spLocks noGrp="1"/>
          </p:cNvSpPr>
          <p:nvPr>
            <p:ph idx="1"/>
          </p:nvPr>
        </p:nvSpPr>
        <p:spPr>
          <a:xfrm>
            <a:off x="457200" y="1412875"/>
            <a:ext cx="8229600" cy="4530725"/>
          </a:xfrm>
        </p:spPr>
        <p:txBody>
          <a:bodyPr/>
          <a:lstStyle/>
          <a:p>
            <a:r>
              <a:rPr lang="en-US" sz="2800" dirty="0" smtClean="0"/>
              <a:t>Multiple episodes</a:t>
            </a:r>
          </a:p>
          <a:p>
            <a:pPr lvl="1"/>
            <a:r>
              <a:rPr lang="en-US" sz="2400" dirty="0" smtClean="0"/>
              <a:t>Chronic disease</a:t>
            </a:r>
          </a:p>
          <a:p>
            <a:r>
              <a:rPr lang="en-US" sz="2800" dirty="0" smtClean="0"/>
              <a:t>Number of episodes may increase</a:t>
            </a:r>
          </a:p>
          <a:p>
            <a:r>
              <a:rPr lang="en-US" sz="2800" dirty="0" smtClean="0"/>
              <a:t>Coordination of providers</a:t>
            </a:r>
          </a:p>
          <a:p>
            <a:r>
              <a:rPr lang="en-US" sz="2800" dirty="0" smtClean="0"/>
              <a:t>Updating</a:t>
            </a:r>
          </a:p>
          <a:p>
            <a:pPr lvl="1"/>
            <a:r>
              <a:rPr lang="en-US" sz="2400" dirty="0" smtClean="0"/>
              <a:t>Different rate of increase across episodes</a:t>
            </a:r>
          </a:p>
          <a:p>
            <a:pPr lvl="1"/>
            <a:r>
              <a:rPr lang="en-US" sz="2400" dirty="0" smtClean="0"/>
              <a:t>10% of episodes accounted for 82.5% of spending growth</a:t>
            </a:r>
          </a:p>
          <a:p>
            <a:pPr lvl="1"/>
            <a:r>
              <a:rPr lang="en-US" sz="2400" dirty="0" smtClean="0"/>
              <a:t>Within episode spending growth ranged from -75% to +323%</a:t>
            </a:r>
          </a:p>
        </p:txBody>
      </p:sp>
      <p:sp>
        <p:nvSpPr>
          <p:cNvPr id="4" name="TextBox 3"/>
          <p:cNvSpPr txBox="1"/>
          <p:nvPr/>
        </p:nvSpPr>
        <p:spPr>
          <a:xfrm>
            <a:off x="381000" y="6182380"/>
            <a:ext cx="8382000" cy="523220"/>
          </a:xfrm>
          <a:prstGeom prst="rect">
            <a:avLst/>
          </a:prstGeom>
          <a:noFill/>
        </p:spPr>
        <p:txBody>
          <a:bodyPr wrap="square" rtlCol="0">
            <a:spAutoFit/>
          </a:bodyPr>
          <a:lstStyle/>
          <a:p>
            <a:r>
              <a:rPr lang="en-US" sz="1400" dirty="0">
                <a:effectLst>
                  <a:outerShdw blurRad="38100" dist="38100" dir="2700000" algn="tl">
                    <a:srgbClr val="000000"/>
                  </a:outerShdw>
                </a:effectLst>
                <a:latin typeface="+mn-lt"/>
              </a:rPr>
              <a:t>Rosen, Allison B., et al. "Policy makers will need a way to update bundled payments that reflects highly skewed spending growth of various care episodes." Health Affairs 32.5 (2013): 944-951.</a:t>
            </a:r>
          </a:p>
        </p:txBody>
      </p:sp>
    </p:spTree>
    <p:extLst>
      <p:ext uri="{BB962C8B-B14F-4D97-AF65-F5344CB8AC3E}">
        <p14:creationId xmlns:p14="http://schemas.microsoft.com/office/powerpoint/2010/main" val="4257713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Grp="1" noChangeArrowheads="1"/>
          </p:cNvSpPr>
          <p:nvPr>
            <p:ph type="ctrTitle" sz="quarter"/>
          </p:nvPr>
        </p:nvSpPr>
        <p:spPr/>
        <p:txBody>
          <a:bodyPr/>
          <a:lstStyle/>
          <a:p>
            <a:pPr eaLnBrk="1" hangingPunct="1">
              <a:defRPr/>
            </a:pPr>
            <a:r>
              <a:rPr lang="en-US"/>
              <a:t>End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Bundled Payment</a:t>
            </a:r>
            <a:endParaRPr lang="en-US" dirty="0"/>
          </a:p>
        </p:txBody>
      </p:sp>
      <p:sp>
        <p:nvSpPr>
          <p:cNvPr id="3" name="Content Placeholder 2"/>
          <p:cNvSpPr>
            <a:spLocks noGrp="1"/>
          </p:cNvSpPr>
          <p:nvPr>
            <p:ph idx="1"/>
          </p:nvPr>
        </p:nvSpPr>
        <p:spPr/>
        <p:txBody>
          <a:bodyPr/>
          <a:lstStyle/>
          <a:p>
            <a:r>
              <a:rPr lang="en-US" dirty="0" smtClean="0"/>
              <a:t>Fixed payment per episode</a:t>
            </a:r>
          </a:p>
          <a:p>
            <a:pPr lvl="1"/>
            <a:r>
              <a:rPr lang="en-US" dirty="0" smtClean="0"/>
              <a:t>Span site of care</a:t>
            </a:r>
          </a:p>
          <a:p>
            <a:pPr lvl="1"/>
            <a:r>
              <a:rPr lang="en-US" dirty="0" smtClean="0"/>
              <a:t>Span time</a:t>
            </a:r>
          </a:p>
        </p:txBody>
      </p:sp>
    </p:spTree>
    <p:extLst>
      <p:ext uri="{BB962C8B-B14F-4D97-AF65-F5344CB8AC3E}">
        <p14:creationId xmlns:p14="http://schemas.microsoft.com/office/powerpoint/2010/main" val="3198042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Current initiatives</a:t>
            </a:r>
            <a:endParaRPr lang="en-US" dirty="0"/>
          </a:p>
        </p:txBody>
      </p:sp>
      <p:sp>
        <p:nvSpPr>
          <p:cNvPr id="3" name="Content Placeholder 2"/>
          <p:cNvSpPr>
            <a:spLocks noGrp="1"/>
          </p:cNvSpPr>
          <p:nvPr>
            <p:ph idx="1"/>
          </p:nvPr>
        </p:nvSpPr>
        <p:spPr>
          <a:xfrm>
            <a:off x="457200" y="1143000"/>
            <a:ext cx="8229600" cy="4530725"/>
          </a:xfrm>
        </p:spPr>
        <p:txBody>
          <a:bodyPr/>
          <a:lstStyle/>
          <a:p>
            <a:r>
              <a:rPr lang="en-US" sz="2800" dirty="0" smtClean="0"/>
              <a:t>Public</a:t>
            </a:r>
          </a:p>
          <a:p>
            <a:pPr lvl="1"/>
            <a:r>
              <a:rPr lang="en-US" sz="2400" dirty="0" smtClean="0"/>
              <a:t>Medicare</a:t>
            </a:r>
          </a:p>
          <a:p>
            <a:pPr lvl="1"/>
            <a:r>
              <a:rPr lang="en-US" sz="2400" dirty="0" smtClean="0"/>
              <a:t>Arkansas</a:t>
            </a:r>
          </a:p>
          <a:p>
            <a:r>
              <a:rPr lang="en-US" sz="2800" dirty="0" smtClean="0"/>
              <a:t>Private</a:t>
            </a:r>
          </a:p>
          <a:p>
            <a:pPr lvl="1"/>
            <a:r>
              <a:rPr lang="en-US" sz="2400" dirty="0"/>
              <a:t>Numerous private initiatives with varying </a:t>
            </a:r>
            <a:r>
              <a:rPr lang="en-US" sz="2400" dirty="0" smtClean="0"/>
              <a:t>scope</a:t>
            </a:r>
            <a:endParaRPr lang="en-US" sz="2400" b="1" dirty="0" smtClean="0"/>
          </a:p>
          <a:p>
            <a:pPr lvl="2"/>
            <a:r>
              <a:rPr lang="en-US" sz="2000" dirty="0"/>
              <a:t>Prometheus </a:t>
            </a:r>
            <a:r>
              <a:rPr lang="en-US" sz="2000" dirty="0" smtClean="0"/>
              <a:t>Payment</a:t>
            </a:r>
          </a:p>
          <a:p>
            <a:pPr lvl="2"/>
            <a:r>
              <a:rPr lang="en-US" sz="2000" dirty="0" smtClean="0"/>
              <a:t>IHA </a:t>
            </a:r>
            <a:r>
              <a:rPr lang="en-US" sz="2000" dirty="0"/>
              <a:t>Bundled Episode </a:t>
            </a:r>
            <a:r>
              <a:rPr lang="en-US" sz="2000" dirty="0" smtClean="0"/>
              <a:t>Payment (with Aetna)</a:t>
            </a:r>
          </a:p>
          <a:p>
            <a:pPr lvl="2"/>
            <a:r>
              <a:rPr lang="en-US" sz="2000" dirty="0" smtClean="0"/>
              <a:t>United Healthcare: 5 medical oncology groups throughout the country</a:t>
            </a:r>
          </a:p>
          <a:p>
            <a:pPr lvl="2"/>
            <a:r>
              <a:rPr lang="en-US" sz="2000" dirty="0" smtClean="0"/>
              <a:t>Humana, partnered with 21</a:t>
            </a:r>
            <a:r>
              <a:rPr lang="en-US" sz="2000" baseline="30000" dirty="0" smtClean="0"/>
              <a:t>st</a:t>
            </a:r>
            <a:r>
              <a:rPr lang="en-US" sz="2000" dirty="0" smtClean="0"/>
              <a:t> Century Oncology: radiation therapy services </a:t>
            </a:r>
          </a:p>
          <a:p>
            <a:pPr lvl="2"/>
            <a:r>
              <a:rPr lang="en-US" sz="2000" dirty="0" smtClean="0"/>
              <a:t>Anthem BCBS: two providers in WI, surgical procedures</a:t>
            </a:r>
          </a:p>
          <a:p>
            <a:pPr lvl="2"/>
            <a:r>
              <a:rPr lang="en-US" sz="2000" dirty="0" smtClean="0"/>
              <a:t>Harvard pilgrim: group of orthopedic surgeons in MA</a:t>
            </a:r>
          </a:p>
          <a:p>
            <a:pPr lvl="2"/>
            <a:endParaRPr lang="en-US" dirty="0" smtClean="0"/>
          </a:p>
          <a:p>
            <a:pPr lvl="2"/>
            <a:endParaRPr lang="en-US" dirty="0"/>
          </a:p>
        </p:txBody>
      </p:sp>
    </p:spTree>
    <p:extLst>
      <p:ext uri="{BB962C8B-B14F-4D97-AF65-F5344CB8AC3E}">
        <p14:creationId xmlns:p14="http://schemas.microsoft.com/office/powerpoint/2010/main" val="2544713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Medicare</a:t>
            </a:r>
            <a:endParaRPr lang="en-US" dirty="0"/>
          </a:p>
        </p:txBody>
      </p:sp>
      <p:sp>
        <p:nvSpPr>
          <p:cNvPr id="3" name="Content Placeholder 2"/>
          <p:cNvSpPr>
            <a:spLocks noGrp="1"/>
          </p:cNvSpPr>
          <p:nvPr>
            <p:ph idx="1"/>
          </p:nvPr>
        </p:nvSpPr>
        <p:spPr>
          <a:xfrm>
            <a:off x="457200" y="1066800"/>
            <a:ext cx="8229600" cy="4530725"/>
          </a:xfrm>
        </p:spPr>
        <p:txBody>
          <a:bodyPr/>
          <a:lstStyle/>
          <a:p>
            <a:r>
              <a:rPr lang="en-US" dirty="0" smtClean="0"/>
              <a:t>Bundled payment for care improvement (BPCI)</a:t>
            </a:r>
          </a:p>
          <a:p>
            <a:pPr lvl="1"/>
            <a:r>
              <a:rPr lang="en-US" dirty="0" smtClean="0"/>
              <a:t>Link </a:t>
            </a:r>
            <a:r>
              <a:rPr lang="en-US" dirty="0"/>
              <a:t>payments for multiple services </a:t>
            </a:r>
            <a:r>
              <a:rPr lang="en-US" dirty="0" smtClean="0"/>
              <a:t>during one care episode</a:t>
            </a:r>
            <a:endParaRPr lang="en-US" dirty="0"/>
          </a:p>
          <a:p>
            <a:pPr lvl="1"/>
            <a:r>
              <a:rPr lang="en-US" dirty="0" smtClean="0"/>
              <a:t>4 payment models: </a:t>
            </a:r>
          </a:p>
          <a:p>
            <a:pPr lvl="1"/>
            <a:endParaRPr lang="en-US" dirty="0" smtClean="0"/>
          </a:p>
          <a:p>
            <a:pPr lvl="1"/>
            <a:endParaRPr lang="en-US" dirty="0" smtClean="0"/>
          </a:p>
          <a:p>
            <a:pPr marL="457200" lvl="1" indent="0">
              <a:buNone/>
            </a:pPr>
            <a:endParaRPr lang="en-US" dirty="0"/>
          </a:p>
          <a:p>
            <a:pPr lvl="1"/>
            <a:endParaRPr lang="en-US" dirty="0" smtClean="0"/>
          </a:p>
          <a:p>
            <a:pPr marL="457200" lvl="1" indent="0">
              <a:buNone/>
            </a:pPr>
            <a:endParaRPr lang="en-US" dirty="0"/>
          </a:p>
          <a:p>
            <a:pPr lvl="1"/>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106616111"/>
              </p:ext>
            </p:extLst>
          </p:nvPr>
        </p:nvGraphicFramePr>
        <p:xfrm>
          <a:off x="228600" y="3733800"/>
          <a:ext cx="8610600" cy="2712720"/>
        </p:xfrm>
        <a:graphic>
          <a:graphicData uri="http://schemas.openxmlformats.org/drawingml/2006/table">
            <a:tbl>
              <a:tblPr firstRow="1" bandRow="1">
                <a:tableStyleId>{5C22544A-7EE6-4342-B048-85BDC9FD1C3A}</a:tableStyleId>
              </a:tblPr>
              <a:tblGrid>
                <a:gridCol w="1066800"/>
                <a:gridCol w="1828800"/>
                <a:gridCol w="1981200"/>
                <a:gridCol w="1752600"/>
                <a:gridCol w="1981200"/>
              </a:tblGrid>
              <a:tr h="254000">
                <a:tc>
                  <a:txBody>
                    <a:bodyPr/>
                    <a:lstStyle/>
                    <a:p>
                      <a:endParaRPr lang="en-US" sz="1400" dirty="0"/>
                    </a:p>
                  </a:txBody>
                  <a:tcPr/>
                </a:tc>
                <a:tc>
                  <a:txBody>
                    <a:bodyPr/>
                    <a:lstStyle/>
                    <a:p>
                      <a:pPr algn="ctr"/>
                      <a:r>
                        <a:rPr lang="en-US" sz="1400" dirty="0" smtClean="0"/>
                        <a:t>Model 1</a:t>
                      </a:r>
                      <a:endParaRPr lang="en-US" sz="1400" dirty="0"/>
                    </a:p>
                  </a:txBody>
                  <a:tcPr/>
                </a:tc>
                <a:tc>
                  <a:txBody>
                    <a:bodyPr/>
                    <a:lstStyle/>
                    <a:p>
                      <a:pPr algn="ctr"/>
                      <a:r>
                        <a:rPr lang="en-US" sz="1400" dirty="0" smtClean="0"/>
                        <a:t>Model 2</a:t>
                      </a:r>
                      <a:endParaRPr lang="en-US" sz="1400" dirty="0"/>
                    </a:p>
                  </a:txBody>
                  <a:tcPr/>
                </a:tc>
                <a:tc>
                  <a:txBody>
                    <a:bodyPr/>
                    <a:lstStyle/>
                    <a:p>
                      <a:pPr algn="ctr"/>
                      <a:r>
                        <a:rPr lang="en-US" sz="1400" dirty="0" smtClean="0"/>
                        <a:t>Model 3</a:t>
                      </a:r>
                      <a:endParaRPr lang="en-US" sz="1400" dirty="0"/>
                    </a:p>
                  </a:txBody>
                  <a:tcPr/>
                </a:tc>
                <a:tc>
                  <a:txBody>
                    <a:bodyPr/>
                    <a:lstStyle/>
                    <a:p>
                      <a:pPr algn="ctr"/>
                      <a:r>
                        <a:rPr lang="en-US" sz="1400" dirty="0" smtClean="0"/>
                        <a:t>Model 4</a:t>
                      </a:r>
                      <a:endParaRPr lang="en-US" sz="1400" dirty="0"/>
                    </a:p>
                  </a:txBody>
                  <a:tcPr/>
                </a:tc>
              </a:tr>
              <a:tr h="609600">
                <a:tc>
                  <a:txBody>
                    <a:bodyPr/>
                    <a:lstStyle/>
                    <a:p>
                      <a:r>
                        <a:rPr lang="en-US" sz="1400" dirty="0" smtClean="0"/>
                        <a:t>Episode</a:t>
                      </a:r>
                      <a:endParaRPr lang="en-US" sz="1400" dirty="0"/>
                    </a:p>
                  </a:txBody>
                  <a:tcPr/>
                </a:tc>
                <a:tc>
                  <a:txBody>
                    <a:bodyPr/>
                    <a:lstStyle/>
                    <a:p>
                      <a:r>
                        <a:rPr lang="en-US" sz="1400" dirty="0" smtClean="0"/>
                        <a:t>All acute patients, all DRGs</a:t>
                      </a:r>
                      <a:endParaRPr lang="en-US" sz="1400" dirty="0"/>
                    </a:p>
                  </a:txBody>
                  <a:tcPr/>
                </a:tc>
                <a:tc>
                  <a:txBody>
                    <a:bodyPr/>
                    <a:lstStyle/>
                    <a:p>
                      <a:r>
                        <a:rPr lang="en-US" sz="1400" dirty="0" smtClean="0"/>
                        <a:t>Selected DRGs,</a:t>
                      </a:r>
                      <a:r>
                        <a:rPr lang="en-US" sz="1400" baseline="0" dirty="0" smtClean="0"/>
                        <a:t> hospital plus post-acute period</a:t>
                      </a:r>
                      <a:endParaRPr lang="en-US" sz="1400" dirty="0"/>
                    </a:p>
                  </a:txBody>
                  <a:tcPr/>
                </a:tc>
                <a:tc>
                  <a:txBody>
                    <a:bodyPr/>
                    <a:lstStyle/>
                    <a:p>
                      <a:r>
                        <a:rPr lang="en-US" sz="1400" dirty="0" smtClean="0"/>
                        <a:t>Selected DRGs, post-acute</a:t>
                      </a:r>
                      <a:r>
                        <a:rPr lang="en-US" sz="1400" baseline="0" dirty="0" smtClean="0"/>
                        <a:t> period only</a:t>
                      </a:r>
                      <a:endParaRPr lang="en-US" sz="1400" dirty="0"/>
                    </a:p>
                  </a:txBody>
                  <a:tcPr/>
                </a:tc>
                <a:tc>
                  <a:txBody>
                    <a:bodyPr/>
                    <a:lstStyle/>
                    <a:p>
                      <a:r>
                        <a:rPr lang="en-US" sz="1400" dirty="0" smtClean="0"/>
                        <a:t>Selected DRGs, hospital plus readmissions</a:t>
                      </a:r>
                      <a:endParaRPr lang="en-US" sz="1400" dirty="0"/>
                    </a:p>
                  </a:txBody>
                  <a:tcPr/>
                </a:tc>
              </a:tr>
              <a:tr h="1320800">
                <a:tc>
                  <a:txBody>
                    <a:bodyPr/>
                    <a:lstStyle/>
                    <a:p>
                      <a:r>
                        <a:rPr lang="en-US" sz="1400" dirty="0" smtClean="0"/>
                        <a:t>Services included in bundle</a:t>
                      </a:r>
                      <a:endParaRPr lang="en-US" sz="1400" dirty="0"/>
                    </a:p>
                  </a:txBody>
                  <a:tcPr/>
                </a:tc>
                <a:tc>
                  <a:txBody>
                    <a:bodyPr/>
                    <a:lstStyle/>
                    <a:p>
                      <a:r>
                        <a:rPr lang="en-US" sz="1400" dirty="0" smtClean="0"/>
                        <a:t>All Part A services paid</a:t>
                      </a:r>
                      <a:r>
                        <a:rPr lang="en-US" sz="1400" baseline="0" dirty="0" smtClean="0"/>
                        <a:t> as part of the MS-DRG payment</a:t>
                      </a:r>
                      <a:endParaRPr lang="en-US" sz="1400" dirty="0"/>
                    </a:p>
                  </a:txBody>
                  <a:tcPr/>
                </a:tc>
                <a:tc>
                  <a:txBody>
                    <a:bodyPr/>
                    <a:lstStyle/>
                    <a:p>
                      <a:r>
                        <a:rPr lang="en-US" sz="1400" dirty="0" smtClean="0"/>
                        <a:t>All non-hospice</a:t>
                      </a:r>
                      <a:r>
                        <a:rPr lang="en-US" sz="1400" baseline="0" dirty="0" smtClean="0"/>
                        <a:t> Part A and B services during the initial inpatient stay, post-acute period and readmission</a:t>
                      </a:r>
                      <a:endParaRPr lang="en-US" sz="1400" dirty="0"/>
                    </a:p>
                  </a:txBody>
                  <a:tcPr/>
                </a:tc>
                <a:tc>
                  <a:txBody>
                    <a:bodyPr/>
                    <a:lstStyle/>
                    <a:p>
                      <a:r>
                        <a:rPr lang="en-US" sz="1400" dirty="0" smtClean="0"/>
                        <a:t>All non-hospice Part A and B services during the post-acute</a:t>
                      </a:r>
                      <a:r>
                        <a:rPr lang="en-US" sz="1400" baseline="0" dirty="0" smtClean="0"/>
                        <a:t> period and readmissions</a:t>
                      </a:r>
                      <a:endParaRPr lang="en-US" sz="1400" dirty="0"/>
                    </a:p>
                  </a:txBody>
                  <a:tcPr/>
                </a:tc>
                <a:tc>
                  <a:txBody>
                    <a:bodyPr/>
                    <a:lstStyle/>
                    <a:p>
                      <a:r>
                        <a:rPr lang="en-US" sz="1400" dirty="0" smtClean="0"/>
                        <a:t>All non-hospice Part A</a:t>
                      </a:r>
                      <a:r>
                        <a:rPr lang="en-US" sz="1400" baseline="0" dirty="0" smtClean="0"/>
                        <a:t> and B services (including the hospital and physician) during inpatient stay and readmissions</a:t>
                      </a:r>
                      <a:endParaRPr lang="en-US" sz="1400" dirty="0"/>
                    </a:p>
                  </a:txBody>
                  <a:tcPr/>
                </a:tc>
              </a:tr>
              <a:tr h="254000">
                <a:tc>
                  <a:txBody>
                    <a:bodyPr/>
                    <a:lstStyle/>
                    <a:p>
                      <a:r>
                        <a:rPr lang="en-US" sz="1400" dirty="0" smtClean="0"/>
                        <a:t>Payment</a:t>
                      </a:r>
                      <a:endParaRPr lang="en-US" sz="1400" dirty="0"/>
                    </a:p>
                  </a:txBody>
                  <a:tcPr/>
                </a:tc>
                <a:tc>
                  <a:txBody>
                    <a:bodyPr/>
                    <a:lstStyle/>
                    <a:p>
                      <a:r>
                        <a:rPr lang="en-US" sz="1400" dirty="0" smtClean="0"/>
                        <a:t>Retrospective</a:t>
                      </a:r>
                      <a:endParaRPr lang="en-US" sz="1400" dirty="0"/>
                    </a:p>
                  </a:txBody>
                  <a:tcPr/>
                </a:tc>
                <a:tc>
                  <a:txBody>
                    <a:bodyPr/>
                    <a:lstStyle/>
                    <a:p>
                      <a:r>
                        <a:rPr lang="en-US" sz="1400" dirty="0" smtClean="0"/>
                        <a:t>Retrospective</a:t>
                      </a:r>
                      <a:endParaRPr lang="en-US" sz="1400" dirty="0"/>
                    </a:p>
                  </a:txBody>
                  <a:tcPr/>
                </a:tc>
                <a:tc>
                  <a:txBody>
                    <a:bodyPr/>
                    <a:lstStyle/>
                    <a:p>
                      <a:r>
                        <a:rPr lang="en-US" sz="1400" dirty="0" smtClean="0"/>
                        <a:t>Retrospective</a:t>
                      </a:r>
                      <a:endParaRPr lang="en-US" sz="1400" dirty="0"/>
                    </a:p>
                  </a:txBody>
                  <a:tcPr/>
                </a:tc>
                <a:tc>
                  <a:txBody>
                    <a:bodyPr/>
                    <a:lstStyle/>
                    <a:p>
                      <a:r>
                        <a:rPr lang="en-US" sz="1400" dirty="0" smtClean="0"/>
                        <a:t>Prospective</a:t>
                      </a:r>
                      <a:endParaRPr lang="en-US" sz="1400" dirty="0"/>
                    </a:p>
                  </a:txBody>
                  <a:tcPr/>
                </a:tc>
              </a:tr>
            </a:tbl>
          </a:graphicData>
        </a:graphic>
      </p:graphicFrame>
    </p:spTree>
    <p:extLst>
      <p:ext uri="{BB962C8B-B14F-4D97-AF65-F5344CB8AC3E}">
        <p14:creationId xmlns:p14="http://schemas.microsoft.com/office/powerpoint/2010/main" val="408535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Arkansas Summary</a:t>
            </a:r>
            <a:endParaRPr lang="en-US" dirty="0"/>
          </a:p>
        </p:txBody>
      </p:sp>
      <p:sp>
        <p:nvSpPr>
          <p:cNvPr id="3" name="Content Placeholder 2"/>
          <p:cNvSpPr>
            <a:spLocks noGrp="1"/>
          </p:cNvSpPr>
          <p:nvPr>
            <p:ph idx="1"/>
          </p:nvPr>
        </p:nvSpPr>
        <p:spPr>
          <a:xfrm>
            <a:off x="457200" y="1447800"/>
            <a:ext cx="8229600" cy="4530725"/>
          </a:xfrm>
        </p:spPr>
        <p:txBody>
          <a:bodyPr/>
          <a:lstStyle/>
          <a:p>
            <a:r>
              <a:rPr lang="en-US" dirty="0" smtClean="0"/>
              <a:t>Multi payer</a:t>
            </a:r>
          </a:p>
          <a:p>
            <a:r>
              <a:rPr lang="en-US" dirty="0" smtClean="0"/>
              <a:t>Episodes: upper respiratory infections, total hip and knee replacements, congestive heart failure, ADHD, pregnancy, and development disabilities</a:t>
            </a:r>
          </a:p>
          <a:p>
            <a:r>
              <a:rPr lang="en-US" dirty="0" smtClean="0"/>
              <a:t>Based </a:t>
            </a:r>
            <a:r>
              <a:rPr lang="en-US" smtClean="0"/>
              <a:t>on </a:t>
            </a:r>
            <a:r>
              <a:rPr lang="en-US" smtClean="0"/>
              <a:t>Principal </a:t>
            </a:r>
            <a:r>
              <a:rPr lang="en-US" dirty="0" smtClean="0"/>
              <a:t>Accountable Provider</a:t>
            </a:r>
          </a:p>
          <a:p>
            <a:r>
              <a:rPr lang="en-US" dirty="0" smtClean="0"/>
              <a:t>2 sided risk</a:t>
            </a:r>
          </a:p>
          <a:p>
            <a:r>
              <a:rPr lang="en-US" dirty="0" smtClean="0"/>
              <a:t>Built on FFS chassis</a:t>
            </a:r>
            <a:endParaRPr lang="en-US" dirty="0"/>
          </a:p>
        </p:txBody>
      </p:sp>
    </p:spTree>
    <p:extLst>
      <p:ext uri="{BB962C8B-B14F-4D97-AF65-F5344CB8AC3E}">
        <p14:creationId xmlns:p14="http://schemas.microsoft.com/office/powerpoint/2010/main" val="262237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Arkansas Payment Initiative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80338226"/>
              </p:ext>
            </p:extLst>
          </p:nvPr>
        </p:nvGraphicFramePr>
        <p:xfrm>
          <a:off x="457200" y="1447800"/>
          <a:ext cx="8229600" cy="2057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1415534"/>
            <a:ext cx="3048000" cy="369332"/>
          </a:xfrm>
          <a:prstGeom prst="rect">
            <a:avLst/>
          </a:prstGeom>
          <a:noFill/>
        </p:spPr>
        <p:txBody>
          <a:bodyPr wrap="square" rtlCol="0">
            <a:spAutoFit/>
          </a:bodyPr>
          <a:lstStyle/>
          <a:p>
            <a:r>
              <a:rPr lang="en-US" dirty="0" smtClean="0"/>
              <a:t>1. Same as current FFS</a:t>
            </a:r>
            <a:endParaRPr lang="en-US" dirty="0"/>
          </a:p>
        </p:txBody>
      </p:sp>
      <p:graphicFrame>
        <p:nvGraphicFramePr>
          <p:cNvPr id="6" name="Content Placeholder 3"/>
          <p:cNvGraphicFramePr>
            <a:graphicFrameLocks/>
          </p:cNvGraphicFramePr>
          <p:nvPr>
            <p:extLst>
              <p:ext uri="{D42A27DB-BD31-4B8C-83A1-F6EECF244321}">
                <p14:modId xmlns:p14="http://schemas.microsoft.com/office/powerpoint/2010/main" val="2761352996"/>
              </p:ext>
            </p:extLst>
          </p:nvPr>
        </p:nvGraphicFramePr>
        <p:xfrm>
          <a:off x="457200" y="3962400"/>
          <a:ext cx="8229600" cy="20574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TextBox 6"/>
          <p:cNvSpPr txBox="1"/>
          <p:nvPr/>
        </p:nvSpPr>
        <p:spPr>
          <a:xfrm>
            <a:off x="457200" y="3581400"/>
            <a:ext cx="6934200" cy="369332"/>
          </a:xfrm>
          <a:prstGeom prst="rect">
            <a:avLst/>
          </a:prstGeom>
          <a:noFill/>
        </p:spPr>
        <p:txBody>
          <a:bodyPr wrap="square" rtlCol="0">
            <a:spAutoFit/>
          </a:bodyPr>
          <a:lstStyle/>
          <a:p>
            <a:r>
              <a:rPr lang="en-US" dirty="0" smtClean="0"/>
              <a:t>2. Episode bundled payments for 12-month performance period</a:t>
            </a:r>
            <a:endParaRPr lang="en-US" dirty="0"/>
          </a:p>
        </p:txBody>
      </p:sp>
    </p:spTree>
    <p:extLst>
      <p:ext uri="{BB962C8B-B14F-4D97-AF65-F5344CB8AC3E}">
        <p14:creationId xmlns:p14="http://schemas.microsoft.com/office/powerpoint/2010/main" val="3461099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645" t="23166" r="18125" b="21167"/>
          <a:stretch/>
        </p:blipFill>
        <p:spPr bwMode="auto">
          <a:xfrm>
            <a:off x="200025" y="457200"/>
            <a:ext cx="8741898" cy="445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28600" y="6172200"/>
            <a:ext cx="8741898" cy="646331"/>
          </a:xfrm>
          <a:prstGeom prst="rect">
            <a:avLst/>
          </a:prstGeom>
          <a:noFill/>
        </p:spPr>
        <p:txBody>
          <a:bodyPr wrap="square" rtlCol="0">
            <a:spAutoFit/>
          </a:bodyPr>
          <a:lstStyle/>
          <a:p>
            <a:r>
              <a:rPr lang="en-US" sz="1200" dirty="0"/>
              <a:t>Source: </a:t>
            </a:r>
            <a:r>
              <a:rPr lang="en-US" sz="1200" dirty="0" smtClean="0"/>
              <a:t>Arkansas Health Care Payment Improvement Initiative. “Episode-Based Care Model Overview. November 2012. http</a:t>
            </a:r>
            <a:r>
              <a:rPr lang="en-US" sz="1200" dirty="0"/>
              <a:t>://www.paymentinitiative.org/referenceMaterials/Documents/Episode%20based%20payment%20overview%20April%202013.pdf</a:t>
            </a:r>
          </a:p>
        </p:txBody>
      </p:sp>
      <p:sp>
        <p:nvSpPr>
          <p:cNvPr id="5" name="Content Placeholder 2"/>
          <p:cNvSpPr txBox="1">
            <a:spLocks/>
          </p:cNvSpPr>
          <p:nvPr/>
        </p:nvSpPr>
        <p:spPr>
          <a:xfrm>
            <a:off x="457200" y="5105400"/>
            <a:ext cx="8229600" cy="720725"/>
          </a:xfrm>
          <a:prstGeom prst="rect">
            <a:avLst/>
          </a:prstGeom>
        </p:spPr>
        <p:txBody>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9pPr>
          </a:lstStyle>
          <a:p>
            <a:r>
              <a:rPr lang="en-US" sz="2000" kern="0" dirty="0" smtClean="0"/>
              <a:t>Risk sharing capped:10% of total reimbursement from each payer</a:t>
            </a:r>
          </a:p>
          <a:p>
            <a:r>
              <a:rPr lang="en-US" sz="2000" kern="0" dirty="0" smtClean="0"/>
              <a:t>Shared savings also capped</a:t>
            </a:r>
            <a:endParaRPr lang="en-US" sz="2000" kern="0" dirty="0"/>
          </a:p>
        </p:txBody>
      </p:sp>
    </p:spTree>
    <p:extLst>
      <p:ext uri="{BB962C8B-B14F-4D97-AF65-F5344CB8AC3E}">
        <p14:creationId xmlns:p14="http://schemas.microsoft.com/office/powerpoint/2010/main" val="1006620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Arkansas </a:t>
            </a:r>
            <a:r>
              <a:rPr lang="en-US" sz="3600" dirty="0" smtClean="0"/>
              <a:t>colonoscopy episode</a:t>
            </a:r>
            <a:endParaRPr lang="en-US" dirty="0"/>
          </a:p>
        </p:txBody>
      </p:sp>
      <p:sp>
        <p:nvSpPr>
          <p:cNvPr id="3" name="Content Placeholder 2"/>
          <p:cNvSpPr>
            <a:spLocks noGrp="1"/>
          </p:cNvSpPr>
          <p:nvPr>
            <p:ph idx="1"/>
          </p:nvPr>
        </p:nvSpPr>
        <p:spPr>
          <a:xfrm>
            <a:off x="457200" y="1371600"/>
            <a:ext cx="8229600" cy="4530725"/>
          </a:xfrm>
        </p:spPr>
        <p:txBody>
          <a:bodyPr/>
          <a:lstStyle/>
          <a:p>
            <a:r>
              <a:rPr lang="en-US" sz="2000" dirty="0" smtClean="0"/>
              <a:t>Definition</a:t>
            </a:r>
          </a:p>
          <a:p>
            <a:pPr lvl="1"/>
            <a:r>
              <a:rPr lang="en-US" sz="2000" dirty="0" smtClean="0"/>
              <a:t>Includes related services 7 days prior to and 30 days after colonoscopy procedure (i.e., Labs and imaging, any services related to complications)</a:t>
            </a:r>
          </a:p>
          <a:p>
            <a:pPr lvl="1"/>
            <a:r>
              <a:rPr lang="en-US" sz="2000" dirty="0" smtClean="0"/>
              <a:t>Exclusions (i.e., patients younger than 18 or older than 64)</a:t>
            </a:r>
          </a:p>
          <a:p>
            <a:r>
              <a:rPr lang="en-US" sz="2000" dirty="0" smtClean="0"/>
              <a:t>Adjustments</a:t>
            </a:r>
          </a:p>
          <a:p>
            <a:pPr lvl="1"/>
            <a:r>
              <a:rPr lang="en-US" sz="2000" dirty="0" smtClean="0"/>
              <a:t>Risk factors (i.e., diabetes, renal failure)</a:t>
            </a:r>
          </a:p>
          <a:p>
            <a:pPr lvl="1"/>
            <a:r>
              <a:rPr lang="en-US" sz="2000" dirty="0" smtClean="0"/>
              <a:t>Additional procedures</a:t>
            </a:r>
          </a:p>
          <a:p>
            <a:r>
              <a:rPr lang="en-US" sz="2000" dirty="0" smtClean="0"/>
              <a:t>Quality metrics factored into shared savings payment</a:t>
            </a:r>
          </a:p>
          <a:p>
            <a:pPr marL="0" indent="0">
              <a:buNone/>
            </a:pPr>
            <a:endParaRPr lang="en-US" sz="2000" dirty="0" smtClean="0"/>
          </a:p>
          <a:p>
            <a:pPr lvl="1"/>
            <a:endParaRPr lang="en-US" sz="1600"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1556" t="33396" r="10613" b="41887"/>
          <a:stretch/>
        </p:blipFill>
        <p:spPr bwMode="auto">
          <a:xfrm>
            <a:off x="952500" y="4876800"/>
            <a:ext cx="71247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4698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Initiatives</a:t>
            </a:r>
            <a:endParaRPr lang="en-US" dirty="0"/>
          </a:p>
        </p:txBody>
      </p:sp>
      <p:sp>
        <p:nvSpPr>
          <p:cNvPr id="3" name="Content Placeholder 2"/>
          <p:cNvSpPr>
            <a:spLocks noGrp="1"/>
          </p:cNvSpPr>
          <p:nvPr>
            <p:ph idx="1"/>
          </p:nvPr>
        </p:nvSpPr>
        <p:spPr/>
        <p:txBody>
          <a:bodyPr/>
          <a:lstStyle/>
          <a:p>
            <a:r>
              <a:rPr lang="en-US" sz="2800" dirty="0" smtClean="0"/>
              <a:t>2014: 0.1 percent of payments flowed through bundled payment models</a:t>
            </a:r>
          </a:p>
          <a:p>
            <a:r>
              <a:rPr lang="en-US" sz="2800" dirty="0" smtClean="0"/>
              <a:t>Prometheus Payment: HCI3 payment initiative</a:t>
            </a:r>
            <a:endParaRPr lang="en-US" sz="2400" dirty="0" smtClean="0">
              <a:ea typeface="+mn-ea"/>
              <a:cs typeface="+mn-cs"/>
            </a:endParaRPr>
          </a:p>
          <a:p>
            <a:r>
              <a:rPr lang="en-US" sz="2800" dirty="0" smtClean="0">
                <a:ea typeface="+mn-ea"/>
                <a:cs typeface="+mn-cs"/>
              </a:rPr>
              <a:t>IHA Bundled Episode Payment and Gainsharing Demonstration: </a:t>
            </a:r>
          </a:p>
          <a:p>
            <a:pPr lvl="1"/>
            <a:r>
              <a:rPr lang="en-US" sz="2400" dirty="0" smtClean="0">
                <a:ea typeface="+mn-ea"/>
                <a:cs typeface="+mn-cs"/>
              </a:rPr>
              <a:t>Evaluated bundled payment for orthopedic surgery in CA</a:t>
            </a:r>
            <a:endParaRPr lang="en-US" sz="2000" dirty="0">
              <a:ea typeface="+mn-ea"/>
              <a:cs typeface="+mn-cs"/>
            </a:endParaRPr>
          </a:p>
        </p:txBody>
      </p:sp>
    </p:spTree>
    <p:extLst>
      <p:ext uri="{BB962C8B-B14F-4D97-AF65-F5344CB8AC3E}">
        <p14:creationId xmlns:p14="http://schemas.microsoft.com/office/powerpoint/2010/main" val="2178249597"/>
      </p:ext>
    </p:extLst>
  </p:cSld>
  <p:clrMapOvr>
    <a:masterClrMapping/>
  </p:clrMapOvr>
</p:sld>
</file>

<file path=ppt/theme/theme1.xml><?xml version="1.0" encoding="utf-8"?>
<a:theme xmlns:a="http://schemas.openxmlformats.org/drawingml/2006/main" name="Beam">
  <a:themeElements>
    <a:clrScheme name="Custom 1">
      <a:dk1>
        <a:srgbClr val="000080"/>
      </a:dk1>
      <a:lt1>
        <a:srgbClr val="FFFF00"/>
      </a:lt1>
      <a:dk2>
        <a:srgbClr val="000099"/>
      </a:dk2>
      <a:lt2>
        <a:srgbClr val="FFFF00"/>
      </a:lt2>
      <a:accent1>
        <a:srgbClr val="3366FF"/>
      </a:accent1>
      <a:accent2>
        <a:srgbClr val="8E61D7"/>
      </a:accent2>
      <a:accent3>
        <a:srgbClr val="AAAACA"/>
      </a:accent3>
      <a:accent4>
        <a:srgbClr val="DADA00"/>
      </a:accent4>
      <a:accent5>
        <a:srgbClr val="ADB8FF"/>
      </a:accent5>
      <a:accent6>
        <a:srgbClr val="8057C3"/>
      </a:accent6>
      <a:hlink>
        <a:srgbClr val="FFFF00"/>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
      <a:clrScheme name="Beam 10">
        <a:dk1>
          <a:srgbClr val="000080"/>
        </a:dk1>
        <a:lt1>
          <a:srgbClr val="FFFF00"/>
        </a:lt1>
        <a:dk2>
          <a:srgbClr val="000099"/>
        </a:dk2>
        <a:lt2>
          <a:srgbClr val="FFFFFF"/>
        </a:lt2>
        <a:accent1>
          <a:srgbClr val="3366FF"/>
        </a:accent1>
        <a:accent2>
          <a:srgbClr val="7B46D0"/>
        </a:accent2>
        <a:accent3>
          <a:srgbClr val="AAAACA"/>
        </a:accent3>
        <a:accent4>
          <a:srgbClr val="DADA00"/>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11">
        <a:dk1>
          <a:srgbClr val="000080"/>
        </a:dk1>
        <a:lt1>
          <a:srgbClr val="FFFF00"/>
        </a:lt1>
        <a:dk2>
          <a:srgbClr val="000099"/>
        </a:dk2>
        <a:lt2>
          <a:srgbClr val="FFFF00"/>
        </a:lt2>
        <a:accent1>
          <a:srgbClr val="3366FF"/>
        </a:accent1>
        <a:accent2>
          <a:srgbClr val="7B46D0"/>
        </a:accent2>
        <a:accent3>
          <a:srgbClr val="AAAACA"/>
        </a:accent3>
        <a:accent4>
          <a:srgbClr val="DADA00"/>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12">
        <a:dk1>
          <a:srgbClr val="000080"/>
        </a:dk1>
        <a:lt1>
          <a:srgbClr val="FFFF00"/>
        </a:lt1>
        <a:dk2>
          <a:srgbClr val="000099"/>
        </a:dk2>
        <a:lt2>
          <a:srgbClr val="FFFF00"/>
        </a:lt2>
        <a:accent1>
          <a:srgbClr val="3366FF"/>
        </a:accent1>
        <a:accent2>
          <a:srgbClr val="8E61D7"/>
        </a:accent2>
        <a:accent3>
          <a:srgbClr val="AAAACA"/>
        </a:accent3>
        <a:accent4>
          <a:srgbClr val="DADA00"/>
        </a:accent4>
        <a:accent5>
          <a:srgbClr val="ADB8FF"/>
        </a:accent5>
        <a:accent6>
          <a:srgbClr val="8057C3"/>
        </a:accent6>
        <a:hlink>
          <a:srgbClr val="86D1EC"/>
        </a:hlink>
        <a:folHlink>
          <a:srgbClr val="45C984"/>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1472337088</TotalTime>
  <Pages>24</Pages>
  <Words>759</Words>
  <Application>Microsoft Office PowerPoint</Application>
  <PresentationFormat>On-screen Show (4:3)</PresentationFormat>
  <Paragraphs>110</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Beam</vt:lpstr>
      <vt:lpstr>Bundled Payment</vt:lpstr>
      <vt:lpstr>Bundled Payment</vt:lpstr>
      <vt:lpstr>Current initiatives</vt:lpstr>
      <vt:lpstr>Medicare</vt:lpstr>
      <vt:lpstr>Arkansas Summary</vt:lpstr>
      <vt:lpstr>Arkansas Payment Initiative</vt:lpstr>
      <vt:lpstr>PowerPoint Presentation</vt:lpstr>
      <vt:lpstr>Arkansas colonoscopy episode</vt:lpstr>
      <vt:lpstr>Private Initiatives</vt:lpstr>
      <vt:lpstr>Diffusion slow</vt:lpstr>
      <vt:lpstr>Literature review</vt:lpstr>
      <vt:lpstr>Challenges</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Diffusion and Managed Care</dc:title>
  <dc:creator>School of Public Health</dc:creator>
  <cp:lastModifiedBy>Karen A Goldman</cp:lastModifiedBy>
  <cp:revision>381</cp:revision>
  <cp:lastPrinted>2014-01-07T15:04:12Z</cp:lastPrinted>
  <dcterms:created xsi:type="dcterms:W3CDTF">1996-07-31T09:20:12Z</dcterms:created>
  <dcterms:modified xsi:type="dcterms:W3CDTF">2015-02-19T18:50:17Z</dcterms:modified>
</cp:coreProperties>
</file>