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-84" y="-21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78457-8DDE-8346-B4D3-8583035DBB9C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21562-EA7F-6945-898C-9B21424E1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67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606AD-89BE-9948-93C5-2C3F47B93D38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1ADF6-FC91-624E-AC29-C4DF1F803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9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4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1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6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0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6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6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3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4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3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0D825-DC64-497A-9B72-CA3DC3E2FBE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0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urnsL@wharton.upe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9FEDE2E-2276-5348-A736-1EF675A9868B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12445"/>
            <a:ext cx="115824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charset="0"/>
              </a:rPr>
              <a:t>Payer-Provider Consolidation</a:t>
            </a:r>
            <a:endParaRPr lang="en-US" sz="4000" i="1" dirty="0">
              <a:latin typeface="Times New Roman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962664"/>
            <a:ext cx="8534400" cy="1752600"/>
          </a:xfrm>
        </p:spPr>
        <p:txBody>
          <a:bodyPr>
            <a:noAutofit/>
          </a:bodyPr>
          <a:lstStyle/>
          <a:p>
            <a:pPr>
              <a:buFont typeface="Monotype Sorts" charset="0"/>
              <a:buNone/>
            </a:pPr>
            <a:r>
              <a:rPr lang="en-US" sz="1800" b="1" dirty="0">
                <a:latin typeface="Arial" charset="0"/>
              </a:rPr>
              <a:t>Lawton </a:t>
            </a:r>
            <a:r>
              <a:rPr lang="en-US" sz="1800" b="1" dirty="0" smtClean="0">
                <a:latin typeface="Arial" charset="0"/>
              </a:rPr>
              <a:t>Robert </a:t>
            </a:r>
            <a:r>
              <a:rPr lang="en-US" sz="1800" b="1" dirty="0">
                <a:latin typeface="Arial" charset="0"/>
              </a:rPr>
              <a:t>Burns, Ph.D., MBA</a:t>
            </a: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The James </a:t>
            </a:r>
            <a:r>
              <a:rPr lang="en-US" sz="1800" b="1" dirty="0" err="1" smtClean="0">
                <a:latin typeface="Arial" charset="0"/>
              </a:rPr>
              <a:t>Joo</a:t>
            </a:r>
            <a:r>
              <a:rPr lang="en-US" sz="1800" b="1" dirty="0" smtClean="0">
                <a:latin typeface="Arial" charset="0"/>
              </a:rPr>
              <a:t>-Jin Kim Professor</a:t>
            </a:r>
          </a:p>
          <a:p>
            <a:pPr>
              <a:buFont typeface="Monotype Sorts" charset="0"/>
              <a:buNone/>
            </a:pPr>
            <a:r>
              <a:rPr lang="en-US" sz="1800" b="1" dirty="0" err="1" smtClean="0">
                <a:latin typeface="Arial" charset="0"/>
              </a:rPr>
              <a:t>Dept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of Health Care Management</a:t>
            </a:r>
          </a:p>
          <a:p>
            <a:pPr>
              <a:buFont typeface="Monotype Sorts" charset="0"/>
              <a:buNone/>
            </a:pPr>
            <a:r>
              <a:rPr lang="en-US" sz="1800" b="1" dirty="0">
                <a:latin typeface="Arial" charset="0"/>
              </a:rPr>
              <a:t>The Wharton School</a:t>
            </a:r>
          </a:p>
          <a:p>
            <a:pPr>
              <a:buFont typeface="Monotype Sorts" charset="0"/>
              <a:buNone/>
            </a:pPr>
            <a:r>
              <a:rPr lang="en-US" sz="1800" b="1" dirty="0" err="1">
                <a:latin typeface="Arial" charset="0"/>
                <a:hlinkClick r:id="rId2"/>
              </a:rPr>
              <a:t>burnsL@wharton.upenn.edu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800" b="1" dirty="0" smtClean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Presentation to FTC/DOJ Competition Workshop</a:t>
            </a: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Washington D.C.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1800" b="1" dirty="0" smtClean="0">
                <a:latin typeface="Arial" charset="0"/>
              </a:rPr>
              <a:t>February 25 2015</a:t>
            </a:r>
            <a:endParaRPr lang="en-US" sz="1800" b="1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1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1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3" t="-366" r="581" b="-732"/>
          <a:stretch/>
        </p:blipFill>
        <p:spPr>
          <a:xfrm>
            <a:off x="838200" y="143780"/>
            <a:ext cx="6301287" cy="6613873"/>
          </a:xfrm>
        </p:spPr>
      </p:pic>
      <p:sp>
        <p:nvSpPr>
          <p:cNvPr id="4" name="TextBox 3"/>
          <p:cNvSpPr txBox="1"/>
          <p:nvPr/>
        </p:nvSpPr>
        <p:spPr>
          <a:xfrm>
            <a:off x="7768355" y="1479479"/>
            <a:ext cx="38348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of IDN flagship hospital and main in-market competitor on Medicare spend in last 2 years of life:</a:t>
            </a:r>
          </a:p>
          <a:p>
            <a:endParaRPr lang="en-US" dirty="0"/>
          </a:p>
          <a:p>
            <a:r>
              <a:rPr lang="en-US" dirty="0" smtClean="0"/>
              <a:t>IDN flagship hospital with no revenue at risk was 6.8% less expensive than in-market competitor</a:t>
            </a:r>
          </a:p>
          <a:p>
            <a:endParaRPr lang="en-US" dirty="0"/>
          </a:p>
          <a:p>
            <a:r>
              <a:rPr lang="en-US" dirty="0" smtClean="0"/>
              <a:t>IDN flagship hospital with some revenue at risk was 20% more expensive than in-market competitor</a:t>
            </a:r>
          </a:p>
          <a:p>
            <a:endParaRPr lang="en-US" dirty="0"/>
          </a:p>
          <a:p>
            <a:r>
              <a:rPr lang="en-US" dirty="0" smtClean="0"/>
              <a:t>No apparent cost of care advantage conferred on IDN hospitals that operate their own health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8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Additional Findings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126276"/>
            <a:ext cx="10515600" cy="542768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No meaningful differences in clinical quality or safety scores between IDN flagship hospital and in-market competitor</a:t>
            </a: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readmissions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infection rates</a:t>
            </a:r>
          </a:p>
          <a:p>
            <a:pPr marL="0" indent="0"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complication rates</a:t>
            </a:r>
          </a:p>
          <a:p>
            <a:pPr marL="0" indent="0">
              <a:buNone/>
            </a:pPr>
            <a:endParaRPr lang="en-US" sz="20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No meaningful differences in </a:t>
            </a:r>
            <a:r>
              <a:rPr lang="en-US" sz="2400" dirty="0" smtClean="0">
                <a:latin typeface="Arial"/>
                <a:cs typeface="Arial"/>
              </a:rPr>
              <a:t>patient satisfaction </a:t>
            </a:r>
            <a:r>
              <a:rPr lang="en-US" sz="2400" dirty="0">
                <a:latin typeface="Arial"/>
                <a:cs typeface="Arial"/>
              </a:rPr>
              <a:t>scores </a:t>
            </a:r>
            <a:r>
              <a:rPr lang="en-US" sz="2400" dirty="0" smtClean="0">
                <a:latin typeface="Arial"/>
                <a:cs typeface="Arial"/>
              </a:rPr>
              <a:t>or Leapfrog Group hospital safety ratings between </a:t>
            </a:r>
            <a:r>
              <a:rPr lang="en-US" sz="2400" dirty="0">
                <a:latin typeface="Arial"/>
                <a:cs typeface="Arial"/>
              </a:rPr>
              <a:t>IDN flagship hospital and in-market </a:t>
            </a:r>
            <a:r>
              <a:rPr lang="en-US" sz="2400" dirty="0" smtClean="0">
                <a:latin typeface="Arial"/>
                <a:cs typeface="Arial"/>
              </a:rPr>
              <a:t>competitor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In 10 of 14 sites, IDN flagship hospital had higher avg. cost per case 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NOT CLEAR that IDNs can coordinate care, lower costs, and deliver value</a:t>
            </a:r>
          </a:p>
        </p:txBody>
      </p:sp>
    </p:spTree>
    <p:extLst>
      <p:ext uri="{BB962C8B-B14F-4D97-AF65-F5344CB8AC3E}">
        <p14:creationId xmlns:p14="http://schemas.microsoft.com/office/powerpoint/2010/main" val="2448706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"/>
                <a:cs typeface="Arial"/>
              </a:rPr>
              <a:t>Study Conclusions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126276"/>
            <a:ext cx="10515600" cy="542768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These 15 IDNs are big revenue generators ($73B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They are also inscrutable institutions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/>
                <a:cs typeface="Arial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public information on hospital performance not aggregated at IDN level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endParaRPr lang="en-US" sz="2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hard to tell what each of their business lines contribute to operating revenues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endParaRPr lang="en-US" sz="2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cannot tell whether they have used their market power to grow their earnings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endParaRPr lang="en-US" sz="2000" dirty="0" smtClean="0">
              <a:latin typeface="Arial"/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cannot tell how the insurance vehicle is used by the IDN</a:t>
            </a:r>
          </a:p>
        </p:txBody>
      </p:sp>
    </p:spTree>
    <p:extLst>
      <p:ext uri="{BB962C8B-B14F-4D97-AF65-F5344CB8AC3E}">
        <p14:creationId xmlns:p14="http://schemas.microsoft.com/office/powerpoint/2010/main" val="310847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10363200" cy="990600"/>
          </a:xfrm>
        </p:spPr>
        <p:txBody>
          <a:bodyPr/>
          <a:lstStyle/>
          <a:p>
            <a:pPr algn="ctr"/>
            <a:r>
              <a:rPr lang="en-US" sz="3200" dirty="0">
                <a:latin typeface="Arial" charset="0"/>
              </a:rPr>
              <a:t>Recent Payer-Provider </a:t>
            </a:r>
            <a:r>
              <a:rPr lang="en-US" sz="3200" dirty="0" smtClean="0">
                <a:latin typeface="Arial" charset="0"/>
              </a:rPr>
              <a:t>Deals in </a:t>
            </a:r>
            <a:r>
              <a:rPr lang="en-US" sz="3200" dirty="0">
                <a:latin typeface="Arial" charset="0"/>
              </a:rPr>
              <a:t>Vertical </a:t>
            </a:r>
            <a:r>
              <a:rPr lang="en-US" sz="3200" dirty="0" smtClean="0">
                <a:latin typeface="Arial" charset="0"/>
              </a:rPr>
              <a:t>Integration</a:t>
            </a:r>
            <a:endParaRPr lang="en-US" sz="3200" dirty="0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244112"/>
            <a:ext cx="11176000" cy="507022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2400" u="sng" dirty="0" smtClean="0">
                <a:latin typeface="Arial"/>
                <a:ea typeface="+mn-ea"/>
                <a:cs typeface="Arial"/>
              </a:rPr>
              <a:t>Insurers Buying Physician Groups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2000" dirty="0">
                <a:latin typeface="Arial"/>
                <a:ea typeface="+mn-ea"/>
                <a:cs typeface="Arial"/>
              </a:rPr>
              <a:t>	</a:t>
            </a:r>
            <a:endParaRPr lang="en-US" sz="2000" dirty="0" smtClean="0">
              <a:latin typeface="Arial"/>
              <a:ea typeface="+mn-ea"/>
              <a:cs typeface="Arial"/>
            </a:endParaRPr>
          </a:p>
          <a:p>
            <a:pPr>
              <a:buFont typeface="Monotype Sorts" pitchFamily="2" charset="2"/>
              <a:buChar char="u"/>
              <a:defRPr/>
            </a:pPr>
            <a:r>
              <a:rPr lang="en-US" sz="2400" dirty="0" smtClean="0">
                <a:latin typeface="Arial"/>
                <a:ea typeface="+mn-ea"/>
                <a:cs typeface="Arial"/>
              </a:rPr>
              <a:t>WellPoint acquires </a:t>
            </a:r>
            <a:r>
              <a:rPr lang="en-US" sz="2400" dirty="0" err="1" smtClean="0">
                <a:latin typeface="Arial"/>
                <a:ea typeface="+mn-ea"/>
                <a:cs typeface="Arial"/>
              </a:rPr>
              <a:t>CareMore</a:t>
            </a:r>
            <a:r>
              <a:rPr lang="en-US" sz="2400" dirty="0" smtClean="0">
                <a:latin typeface="Arial"/>
                <a:ea typeface="+mn-ea"/>
                <a:cs typeface="Arial"/>
              </a:rPr>
              <a:t> (26 clinics in </a:t>
            </a:r>
            <a:r>
              <a:rPr lang="en-US" sz="2400" dirty="0" err="1" smtClean="0">
                <a:latin typeface="Arial"/>
                <a:ea typeface="+mn-ea"/>
                <a:cs typeface="Arial"/>
              </a:rPr>
              <a:t>Calif</a:t>
            </a:r>
            <a:r>
              <a:rPr lang="en-US" sz="2400" dirty="0" smtClean="0">
                <a:latin typeface="Arial"/>
                <a:ea typeface="+mn-ea"/>
                <a:cs typeface="Arial"/>
              </a:rPr>
              <a:t>)</a:t>
            </a:r>
          </a:p>
          <a:p>
            <a:pPr>
              <a:buFont typeface="Monotype Sorts" pitchFamily="2" charset="2"/>
              <a:buChar char="u"/>
              <a:defRPr/>
            </a:pPr>
            <a:endParaRPr lang="en-US" sz="2400" dirty="0">
              <a:latin typeface="Arial"/>
              <a:ea typeface="+mn-ea"/>
              <a:cs typeface="Arial"/>
            </a:endParaRPr>
          </a:p>
          <a:p>
            <a:pPr>
              <a:buFont typeface="Monotype Sorts" pitchFamily="2" charset="2"/>
              <a:buChar char="u"/>
              <a:defRPr/>
            </a:pPr>
            <a:r>
              <a:rPr lang="en-US" sz="2400" dirty="0" smtClean="0">
                <a:latin typeface="Arial"/>
                <a:ea typeface="+mn-ea"/>
                <a:cs typeface="Arial"/>
              </a:rPr>
              <a:t>Humana acquires: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200" dirty="0" smtClean="0">
                <a:latin typeface="Arial"/>
                <a:cs typeface="Arial"/>
              </a:rPr>
              <a:t>Concentra - occupational medicine chain Concentra </a:t>
            </a:r>
            <a:r>
              <a:rPr lang="en-US" sz="2200" dirty="0">
                <a:latin typeface="Arial"/>
                <a:cs typeface="Arial"/>
              </a:rPr>
              <a:t>(</a:t>
            </a:r>
            <a:r>
              <a:rPr lang="en-US" sz="2200" dirty="0" smtClean="0">
                <a:latin typeface="Arial"/>
                <a:cs typeface="Arial"/>
              </a:rPr>
              <a:t>2010)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Arial"/>
                <a:cs typeface="Arial"/>
              </a:rPr>
              <a:t>	</a:t>
            </a:r>
            <a:r>
              <a:rPr lang="en-US" sz="2200" dirty="0" err="1" smtClean="0">
                <a:latin typeface="Arial"/>
                <a:cs typeface="Arial"/>
              </a:rPr>
              <a:t>SeniorBridge</a:t>
            </a:r>
            <a:r>
              <a:rPr lang="en-US" sz="2200" dirty="0" smtClean="0">
                <a:latin typeface="Arial"/>
                <a:cs typeface="Arial"/>
              </a:rPr>
              <a:t> - home health provider and 1,500 care managers </a:t>
            </a:r>
            <a:r>
              <a:rPr lang="en-US" sz="2200" dirty="0">
                <a:latin typeface="Arial"/>
                <a:cs typeface="Arial"/>
              </a:rPr>
              <a:t>(</a:t>
            </a:r>
            <a:r>
              <a:rPr lang="en-US" sz="2200" dirty="0" smtClean="0">
                <a:latin typeface="Arial"/>
                <a:cs typeface="Arial"/>
              </a:rPr>
              <a:t>2011)</a:t>
            </a:r>
          </a:p>
          <a:p>
            <a:pPr marL="0" indent="0">
              <a:buNone/>
              <a:defRPr/>
            </a:pP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dirty="0" err="1" smtClean="0">
                <a:latin typeface="Arial"/>
                <a:cs typeface="Arial"/>
              </a:rPr>
              <a:t>NextCare</a:t>
            </a:r>
            <a:r>
              <a:rPr lang="en-US" sz="2200" dirty="0" smtClean="0">
                <a:latin typeface="Arial"/>
                <a:cs typeface="Arial"/>
              </a:rPr>
              <a:t> - urgent care center chain (2011)</a:t>
            </a:r>
          </a:p>
          <a:p>
            <a:pPr>
              <a:buFont typeface="Monotype Sorts" pitchFamily="2" charset="2"/>
              <a:buChar char="u"/>
              <a:defRPr/>
            </a:pPr>
            <a:endParaRPr lang="en-US" sz="2000" dirty="0">
              <a:latin typeface="Arial"/>
              <a:ea typeface="+mn-ea"/>
              <a:cs typeface="Arial"/>
            </a:endParaRPr>
          </a:p>
          <a:p>
            <a:pPr>
              <a:buFont typeface="Monotype Sorts" pitchFamily="2" charset="2"/>
              <a:buChar char="u"/>
              <a:defRPr/>
            </a:pPr>
            <a:r>
              <a:rPr lang="en-US" sz="2400" dirty="0" smtClean="0">
                <a:latin typeface="Arial"/>
                <a:ea typeface="+mn-ea"/>
                <a:cs typeface="Arial"/>
              </a:rPr>
              <a:t>UnitedHealth/</a:t>
            </a:r>
            <a:r>
              <a:rPr lang="en-US" sz="2400" dirty="0" err="1" smtClean="0">
                <a:latin typeface="Arial"/>
                <a:ea typeface="+mn-ea"/>
                <a:cs typeface="Arial"/>
              </a:rPr>
              <a:t>Optum</a:t>
            </a:r>
            <a:r>
              <a:rPr lang="en-US" sz="2400" dirty="0" smtClean="0">
                <a:latin typeface="Arial"/>
                <a:ea typeface="+mn-ea"/>
                <a:cs typeface="Arial"/>
              </a:rPr>
              <a:t> acquires: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200" dirty="0" smtClean="0">
                <a:latin typeface="Arial"/>
                <a:cs typeface="Arial"/>
              </a:rPr>
              <a:t>Monarch medical group (2011)</a:t>
            </a:r>
          </a:p>
          <a:p>
            <a:pPr marL="0" indent="0">
              <a:buNone/>
            </a:pPr>
            <a:r>
              <a:rPr lang="en-US" sz="2200" dirty="0" smtClean="0">
                <a:latin typeface="Arial"/>
                <a:cs typeface="Arial"/>
              </a:rPr>
              <a:t>	</a:t>
            </a:r>
            <a:r>
              <a:rPr lang="en-US" sz="2200" dirty="0" smtClean="0"/>
              <a:t>network </a:t>
            </a:r>
            <a:r>
              <a:rPr lang="en-US" sz="2200" dirty="0"/>
              <a:t>of 425 “affiliated” (e.g. employed)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network of 4,500 </a:t>
            </a:r>
            <a:r>
              <a:rPr lang="en-US" sz="2200" dirty="0"/>
              <a:t>“contracted” physicians</a:t>
            </a:r>
            <a:r>
              <a:rPr lang="en-US" sz="2200" dirty="0" smtClean="0"/>
              <a:t>,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	300 </a:t>
            </a:r>
            <a:r>
              <a:rPr lang="en-US" sz="2200" dirty="0"/>
              <a:t>nurse practitioners and physician assistants in 90 primary care </a:t>
            </a:r>
            <a:r>
              <a:rPr lang="en-US" sz="2200" dirty="0" smtClean="0"/>
              <a:t>and urgent </a:t>
            </a:r>
            <a:r>
              <a:rPr lang="en-US" sz="2200" dirty="0"/>
              <a:t>care </a:t>
            </a:r>
            <a:r>
              <a:rPr lang="en-US" sz="2200" dirty="0" smtClean="0"/>
              <a:t>clinics</a:t>
            </a:r>
            <a:endParaRPr lang="en-US" sz="22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43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990600"/>
          </a:xfrm>
        </p:spPr>
        <p:txBody>
          <a:bodyPr/>
          <a:lstStyle/>
          <a:p>
            <a:pPr algn="ctr"/>
            <a:r>
              <a:rPr lang="en-US" sz="3200" dirty="0" smtClean="0">
                <a:latin typeface="Arial" charset="0"/>
              </a:rPr>
              <a:t>Payer-led Integration with Providers: Rationale</a:t>
            </a:r>
            <a:endParaRPr lang="en-US" sz="3200" dirty="0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039" y="1148258"/>
            <a:ext cx="11176000" cy="507022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rial"/>
                <a:cs typeface="Arial"/>
              </a:rPr>
              <a:t>Position for </a:t>
            </a:r>
            <a:r>
              <a:rPr lang="en-US" sz="2400" dirty="0">
                <a:latin typeface="Arial"/>
                <a:cs typeface="Arial"/>
              </a:rPr>
              <a:t>increased Medicare Advantage enrollment, which has been surging and will </a:t>
            </a:r>
            <a:r>
              <a:rPr lang="en-US" sz="2400" dirty="0" smtClean="0">
                <a:latin typeface="Arial"/>
                <a:cs typeface="Arial"/>
              </a:rPr>
              <a:t>increase substantially </a:t>
            </a:r>
            <a:r>
              <a:rPr lang="en-US" sz="2400" dirty="0">
                <a:latin typeface="Arial"/>
                <a:cs typeface="Arial"/>
              </a:rPr>
              <a:t>with the retirement of the baby boomers, as well as for increased </a:t>
            </a:r>
            <a:r>
              <a:rPr lang="en-US" sz="2400" dirty="0" smtClean="0">
                <a:latin typeface="Arial"/>
                <a:cs typeface="Arial"/>
              </a:rPr>
              <a:t>Medicaid enrollment </a:t>
            </a:r>
            <a:r>
              <a:rPr lang="en-US" sz="2400" dirty="0">
                <a:latin typeface="Arial"/>
                <a:cs typeface="Arial"/>
              </a:rPr>
              <a:t>following PPACA implementation in 2014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Develop </a:t>
            </a:r>
            <a:r>
              <a:rPr lang="en-US" sz="2400" dirty="0">
                <a:latin typeface="Arial"/>
                <a:cs typeface="Arial"/>
              </a:rPr>
              <a:t>networks to help manage the care of the sickest patients - - such </a:t>
            </a:r>
            <a:r>
              <a:rPr lang="en-US" sz="2400" dirty="0" smtClean="0">
                <a:latin typeface="Arial"/>
                <a:cs typeface="Arial"/>
              </a:rPr>
              <a:t>as the </a:t>
            </a:r>
            <a:r>
              <a:rPr lang="en-US" sz="2400" dirty="0">
                <a:latin typeface="Arial"/>
                <a:cs typeface="Arial"/>
              </a:rPr>
              <a:t>chronically ill, the dual </a:t>
            </a:r>
            <a:r>
              <a:rPr lang="en-US" sz="2400" dirty="0" err="1">
                <a:latin typeface="Arial"/>
                <a:cs typeface="Arial"/>
              </a:rPr>
              <a:t>eligibles</a:t>
            </a:r>
            <a:r>
              <a:rPr lang="en-US" sz="2400" dirty="0">
                <a:latin typeface="Arial"/>
                <a:cs typeface="Arial"/>
              </a:rPr>
              <a:t>, and those with pre-existing conditions - - which are </a:t>
            </a:r>
            <a:r>
              <a:rPr lang="en-US" sz="2400" dirty="0" smtClean="0">
                <a:latin typeface="Arial"/>
                <a:cs typeface="Arial"/>
              </a:rPr>
              <a:t>the target </a:t>
            </a:r>
            <a:r>
              <a:rPr lang="en-US" sz="2400" dirty="0">
                <a:latin typeface="Arial"/>
                <a:cs typeface="Arial"/>
              </a:rPr>
              <a:t>of several initiatives in the PPACA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Belief </a:t>
            </a:r>
            <a:r>
              <a:rPr lang="en-US" sz="2400" dirty="0">
                <a:latin typeface="Arial"/>
                <a:cs typeface="Arial"/>
              </a:rPr>
              <a:t>that the only way to manage risk contracts and satisfy the dictates </a:t>
            </a:r>
            <a:r>
              <a:rPr lang="en-US" sz="2400" dirty="0" smtClean="0">
                <a:latin typeface="Arial"/>
                <a:cs typeface="Arial"/>
              </a:rPr>
              <a:t>of value</a:t>
            </a:r>
            <a:r>
              <a:rPr lang="en-US" sz="2400" dirty="0">
                <a:latin typeface="Arial"/>
                <a:cs typeface="Arial"/>
              </a:rPr>
              <a:t>-based contracting is by owning the front end of (ambulatory) care and incentivizing </a:t>
            </a:r>
            <a:r>
              <a:rPr lang="en-US" sz="2400" dirty="0" smtClean="0">
                <a:latin typeface="Arial"/>
                <a:cs typeface="Arial"/>
              </a:rPr>
              <a:t>their employed </a:t>
            </a:r>
            <a:r>
              <a:rPr lang="en-US" sz="2400" dirty="0">
                <a:latin typeface="Arial"/>
                <a:cs typeface="Arial"/>
              </a:rPr>
              <a:t>physicians to treat enrollees cost-</a:t>
            </a:r>
            <a:r>
              <a:rPr lang="en-US" sz="2400" dirty="0" smtClean="0">
                <a:latin typeface="Arial"/>
                <a:cs typeface="Arial"/>
              </a:rPr>
              <a:t>effectively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Threat posed by </a:t>
            </a:r>
            <a:r>
              <a:rPr lang="en-US" sz="2400" dirty="0">
                <a:latin typeface="Arial"/>
                <a:cs typeface="Arial"/>
              </a:rPr>
              <a:t>hospital efforts to develop captive physician networks </a:t>
            </a:r>
            <a:r>
              <a:rPr lang="en-US" sz="2400" dirty="0" smtClean="0">
                <a:latin typeface="Arial"/>
                <a:cs typeface="Arial"/>
              </a:rPr>
              <a:t>and ACOs </a:t>
            </a:r>
            <a:r>
              <a:rPr lang="en-US" sz="2400" dirty="0">
                <a:latin typeface="Arial"/>
                <a:cs typeface="Arial"/>
              </a:rPr>
              <a:t>which might have as their real goal limiting insurer contracting options and increasing </a:t>
            </a:r>
            <a:r>
              <a:rPr lang="en-US" sz="2400" dirty="0" smtClean="0">
                <a:latin typeface="Arial"/>
                <a:cs typeface="Arial"/>
              </a:rPr>
              <a:t>the prices </a:t>
            </a:r>
            <a:r>
              <a:rPr lang="en-US" sz="2400" dirty="0">
                <a:latin typeface="Arial"/>
                <a:cs typeface="Arial"/>
              </a:rPr>
              <a:t>charged them. Insurers may be vertically integrating back into the physician market </a:t>
            </a:r>
            <a:r>
              <a:rPr lang="en-US" sz="2400" dirty="0" smtClean="0">
                <a:latin typeface="Arial"/>
                <a:cs typeface="Arial"/>
              </a:rPr>
              <a:t>to develop </a:t>
            </a:r>
            <a:r>
              <a:rPr lang="en-US" sz="2400" dirty="0">
                <a:latin typeface="Arial"/>
                <a:cs typeface="Arial"/>
              </a:rPr>
              <a:t>countervailing power and/or avoid being locked out</a:t>
            </a:r>
            <a:endParaRPr lang="en-US" sz="22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930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496"/>
            <a:ext cx="10515600" cy="519446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latin typeface="Arial"/>
                <a:cs typeface="Arial"/>
              </a:rPr>
              <a:t>Thank you for listening</a:t>
            </a: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011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 txBox="1">
            <a:spLocks noGrp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A5B7D78A-3B1E-864C-929C-CDF184F0DB4B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sz="3200" i="1" dirty="0">
                <a:latin typeface="Arial" charset="0"/>
              </a:rPr>
              <a:t>Vertical Integration</a:t>
            </a:r>
            <a:r>
              <a:rPr lang="en-US" sz="3200" dirty="0">
                <a:latin typeface="Arial" charset="0"/>
              </a:rPr>
              <a:t/>
            </a:r>
            <a:br>
              <a:rPr lang="en-US" sz="3200" dirty="0">
                <a:latin typeface="Arial" charset="0"/>
              </a:rPr>
            </a:br>
            <a:r>
              <a:rPr lang="en-US" sz="3200" dirty="0" smtClean="0">
                <a:latin typeface="Arial" charset="0"/>
              </a:rPr>
              <a:t>Payers &amp; Providers</a:t>
            </a:r>
            <a:endParaRPr lang="en-US" sz="3200" dirty="0">
              <a:latin typeface="Arial" charset="0"/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673600" y="1828800"/>
            <a:ext cx="3352800" cy="14478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 b="1"/>
              <a:t>HMOs</a:t>
            </a:r>
          </a:p>
          <a:p>
            <a:pPr algn="ctr"/>
            <a:r>
              <a:rPr lang="en-US" sz="1800" b="1"/>
              <a:t>PPOs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 flipH="1">
            <a:off x="5466295" y="3645618"/>
            <a:ext cx="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 flipV="1">
            <a:off x="1422400" y="2559050"/>
            <a:ext cx="203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600" b="1"/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422400" y="5334000"/>
            <a:ext cx="223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/>
              <a:t>  Suppliers</a:t>
            </a:r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1625600" y="2286000"/>
            <a:ext cx="1930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/>
              <a:t>Buyers</a:t>
            </a:r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4775200" y="4495800"/>
            <a:ext cx="3251200" cy="1447800"/>
          </a:xfrm>
          <a:prstGeom prst="rect">
            <a:avLst/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1800" b="1"/>
              <a:t>Hospitals</a:t>
            </a:r>
          </a:p>
          <a:p>
            <a:pPr algn="ctr"/>
            <a:r>
              <a:rPr lang="en-US" sz="1800" b="1"/>
              <a:t>Physicians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7248407" y="3606478"/>
            <a:ext cx="0" cy="5751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8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10363200" cy="990600"/>
          </a:xfrm>
        </p:spPr>
        <p:txBody>
          <a:bodyPr/>
          <a:lstStyle/>
          <a:p>
            <a:pPr algn="ctr"/>
            <a:r>
              <a:rPr lang="en-US" sz="3200" dirty="0" smtClean="0">
                <a:latin typeface="Arial" charset="0"/>
              </a:rPr>
              <a:t>History of Payer</a:t>
            </a:r>
            <a:r>
              <a:rPr lang="en-US" sz="3200" dirty="0">
                <a:latin typeface="Arial" charset="0"/>
              </a:rPr>
              <a:t>-Provider </a:t>
            </a:r>
            <a:r>
              <a:rPr lang="en-US" sz="3200" dirty="0" smtClean="0">
                <a:latin typeface="Arial" charset="0"/>
              </a:rPr>
              <a:t>Integration</a:t>
            </a:r>
            <a:endParaRPr lang="en-US" sz="3200" dirty="0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981" y="1244111"/>
            <a:ext cx="11176000" cy="51421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latin typeface="Arial"/>
                <a:cs typeface="Arial"/>
              </a:rPr>
              <a:t>1930s &amp; 1940s: G</a:t>
            </a:r>
            <a:r>
              <a:rPr lang="en-US" sz="2000" dirty="0" smtClean="0">
                <a:latin typeface="Arial"/>
                <a:ea typeface="+mn-ea"/>
                <a:cs typeface="Arial"/>
              </a:rPr>
              <a:t>roup/staff model HMOs (e.g., Kaiser, GHC, etc.)</a:t>
            </a: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ea typeface="+mn-ea"/>
                <a:cs typeface="Arial"/>
              </a:rPr>
              <a:t>1970s - 1980s: IPA model HMOs (e.g., Hill Physicians)</a:t>
            </a: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cs typeface="Arial"/>
              </a:rPr>
              <a:t>1970s – 1980s: </a:t>
            </a:r>
            <a:r>
              <a:rPr lang="en-US" sz="2000" dirty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ea typeface="+mn-ea"/>
                <a:cs typeface="Arial"/>
              </a:rPr>
              <a:t>ural-based IDNs develop health plans (</a:t>
            </a:r>
            <a:r>
              <a:rPr lang="en-US" sz="2000" dirty="0" err="1" smtClean="0">
                <a:latin typeface="Arial"/>
                <a:ea typeface="+mn-ea"/>
                <a:cs typeface="Arial"/>
              </a:rPr>
              <a:t>Geisinger</a:t>
            </a:r>
            <a:r>
              <a:rPr lang="en-US" sz="2000" dirty="0" smtClean="0">
                <a:latin typeface="Arial"/>
                <a:ea typeface="+mn-ea"/>
                <a:cs typeface="Arial"/>
              </a:rPr>
              <a:t>, Carle, Scott &amp; White, etc.)</a:t>
            </a: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ea typeface="+mn-ea"/>
                <a:cs typeface="Arial"/>
              </a:rPr>
              <a:t>1980s: insurers acquire primary care groups, investor-owned hospitals acquire insurers</a:t>
            </a: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ea typeface="+mn-ea"/>
                <a:cs typeface="Arial"/>
              </a:rPr>
              <a:t>1990s: insurers sell off primary care groups to PPMs</a:t>
            </a: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r>
              <a:rPr lang="en-US" sz="2000" dirty="0" smtClean="0">
                <a:latin typeface="Arial"/>
                <a:ea typeface="+mn-ea"/>
                <a:cs typeface="Arial"/>
              </a:rPr>
              <a:t>1990s: nonprofit hospitals get into insurer business in anticipation of capitated care </a:t>
            </a:r>
            <a:r>
              <a:rPr lang="en-US" sz="2000" dirty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cs typeface="Arial"/>
              </a:rPr>
              <a:t>	</a:t>
            </a:r>
            <a:r>
              <a:rPr lang="en-US" sz="2000" dirty="0" smtClean="0">
                <a:latin typeface="Arial"/>
                <a:ea typeface="+mn-ea"/>
                <a:cs typeface="Arial"/>
              </a:rPr>
              <a:t>partly stimulated by BBA ‘97 (Provider-Sponsored Organizations)</a:t>
            </a:r>
          </a:p>
          <a:p>
            <a:pPr>
              <a:defRPr/>
            </a:pPr>
            <a:endParaRPr lang="en-US" sz="2000" dirty="0" smtClean="0">
              <a:latin typeface="Arial"/>
              <a:ea typeface="+mn-ea"/>
              <a:cs typeface="Arial"/>
            </a:endParaRPr>
          </a:p>
          <a:p>
            <a:pPr>
              <a:defRPr/>
            </a:pPr>
            <a:endParaRPr lang="en-US" sz="2000" dirty="0">
              <a:latin typeface="Arial"/>
              <a:cs typeface="Arial"/>
            </a:endParaRPr>
          </a:p>
          <a:p>
            <a:pPr>
              <a:defRPr/>
            </a:pPr>
            <a:endParaRPr lang="en-US" sz="2000" dirty="0" smtClean="0"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153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1030422"/>
          </a:xfrm>
        </p:spPr>
        <p:txBody>
          <a:bodyPr/>
          <a:lstStyle/>
          <a:p>
            <a:pPr algn="ctr"/>
            <a:r>
              <a:rPr lang="en-US" sz="3200" dirty="0">
                <a:latin typeface="Arial" charset="0"/>
              </a:rPr>
              <a:t>Hospital Sponsored Health Plans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253" y="1042404"/>
            <a:ext cx="11381796" cy="5715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First wave interest </a:t>
            </a:r>
            <a:r>
              <a:rPr lang="en-US" sz="2000" dirty="0">
                <a:latin typeface="Arial" charset="0"/>
              </a:rPr>
              <a:t>peaked in </a:t>
            </a:r>
            <a:r>
              <a:rPr lang="en-US" sz="2000" dirty="0" smtClean="0">
                <a:latin typeface="Arial" charset="0"/>
              </a:rPr>
              <a:t>mid-1990s</a:t>
            </a: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>
                <a:latin typeface="Arial" charset="0"/>
              </a:rPr>
              <a:t>Products rarely achieved substantial </a:t>
            </a:r>
            <a:r>
              <a:rPr lang="en-US" sz="2000" dirty="0" smtClean="0">
                <a:latin typeface="Arial" charset="0"/>
              </a:rPr>
              <a:t>scale (failure to reach MES ~ 100K lives)</a:t>
            </a: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Host of problems (Burns &amp; Thorpe, 2000):</a:t>
            </a:r>
          </a:p>
          <a:p>
            <a:pPr marL="0" indent="0">
              <a:buNone/>
            </a:pPr>
            <a:r>
              <a:rPr lang="en-US" sz="2000" dirty="0" smtClean="0">
                <a:latin typeface="Arial" charset="0"/>
              </a:rPr>
              <a:t>	</a:t>
            </a:r>
            <a:r>
              <a:rPr lang="en-US" sz="1800" dirty="0" smtClean="0">
                <a:latin typeface="Arial" charset="0"/>
              </a:rPr>
              <a:t>Under</a:t>
            </a:r>
            <a:r>
              <a:rPr lang="en-US" sz="1800" dirty="0">
                <a:latin typeface="Arial" charset="0"/>
              </a:rPr>
              <a:t>-capitalization</a:t>
            </a: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Inability </a:t>
            </a:r>
            <a:r>
              <a:rPr lang="en-US" sz="1800" dirty="0">
                <a:latin typeface="Arial" charset="0"/>
              </a:rPr>
              <a:t>to sufficiently grow &amp; compete</a:t>
            </a: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Substantial </a:t>
            </a:r>
            <a:r>
              <a:rPr lang="en-US" sz="1800" dirty="0">
                <a:latin typeface="Arial" charset="0"/>
              </a:rPr>
              <a:t>financial losses in early years</a:t>
            </a: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Huge </a:t>
            </a:r>
            <a:r>
              <a:rPr lang="en-US" sz="1800" dirty="0">
                <a:latin typeface="Arial" charset="0"/>
              </a:rPr>
              <a:t>medical loss ratios</a:t>
            </a: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No </a:t>
            </a:r>
            <a:r>
              <a:rPr lang="en-US" sz="1800" dirty="0">
                <a:latin typeface="Arial" charset="0"/>
              </a:rPr>
              <a:t>actuarial or marketing expertise</a:t>
            </a:r>
          </a:p>
          <a:p>
            <a:pPr marL="0" indent="0">
              <a:buNone/>
            </a:pPr>
            <a:r>
              <a:rPr lang="en-US" sz="1800" dirty="0" smtClean="0">
                <a:latin typeface="Arial" charset="0"/>
              </a:rPr>
              <a:t>	Conflicting </a:t>
            </a:r>
            <a:r>
              <a:rPr lang="en-US" sz="1800" dirty="0">
                <a:latin typeface="Arial" charset="0"/>
              </a:rPr>
              <a:t>capital needs with rest of </a:t>
            </a:r>
            <a:r>
              <a:rPr lang="en-US" sz="1800" dirty="0" smtClean="0">
                <a:latin typeface="Arial" charset="0"/>
              </a:rPr>
              <a:t>system</a:t>
            </a:r>
          </a:p>
          <a:p>
            <a:pPr marL="0" indent="0"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smtClean="0">
                <a:latin typeface="Arial" charset="0"/>
              </a:rPr>
              <a:t>Internal </a:t>
            </a:r>
            <a:r>
              <a:rPr lang="en-US" sz="1800" dirty="0">
                <a:latin typeface="Arial" charset="0"/>
              </a:rPr>
              <a:t>conflicts :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cost minimization v. revenue </a:t>
            </a:r>
            <a:r>
              <a:rPr lang="en-US" sz="1800" dirty="0" smtClean="0">
                <a:latin typeface="Arial" charset="0"/>
              </a:rPr>
              <a:t>maximization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Viable </a:t>
            </a:r>
            <a:r>
              <a:rPr lang="en-US" sz="2000" dirty="0">
                <a:latin typeface="Arial" charset="0"/>
              </a:rPr>
              <a:t>in selected markets where a large plan dominates market (e.g. Lansing, Indianapolis)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>
                <a:latin typeface="Arial" charset="0"/>
              </a:rPr>
              <a:t>Exclusive affiliations with plans obviate value of plan </a:t>
            </a:r>
            <a:r>
              <a:rPr lang="en-US" sz="2000" dirty="0" smtClean="0">
                <a:latin typeface="Arial" charset="0"/>
              </a:rPr>
              <a:t>sponsorship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Provider plans die off in late 1990s and early-mid 2000s as market transitions to open-access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990600"/>
          </a:xfrm>
        </p:spPr>
        <p:txBody>
          <a:bodyPr/>
          <a:lstStyle/>
          <a:p>
            <a:pPr algn="ctr"/>
            <a:r>
              <a:rPr lang="en-US" sz="3200" dirty="0" smtClean="0">
                <a:latin typeface="Arial" charset="0"/>
              </a:rPr>
              <a:t>Provider-led Integration with </a:t>
            </a:r>
            <a:r>
              <a:rPr lang="en-US" sz="3200" dirty="0" err="1">
                <a:latin typeface="Arial" charset="0"/>
              </a:rPr>
              <a:t>P</a:t>
            </a:r>
            <a:r>
              <a:rPr lang="en-US" sz="3200" dirty="0" err="1" smtClean="0">
                <a:latin typeface="Arial" charset="0"/>
              </a:rPr>
              <a:t>ayors</a:t>
            </a:r>
            <a:r>
              <a:rPr lang="en-US" sz="3200" dirty="0" smtClean="0">
                <a:latin typeface="Arial" charset="0"/>
              </a:rPr>
              <a:t>: Rationale</a:t>
            </a:r>
            <a:endParaRPr lang="en-US" sz="3200" dirty="0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039" y="1148258"/>
            <a:ext cx="11176000" cy="507022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Position themselves to manage risk-based contracts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Position themselves to become ACOs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Position themselves for population health management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Gain some leverage over payers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Never-ending effort to dis-intermediate payers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Never-ending effort to manage care continuum and triple aim</a:t>
            </a:r>
          </a:p>
        </p:txBody>
      </p:sp>
    </p:spTree>
    <p:extLst>
      <p:ext uri="{BB962C8B-B14F-4D97-AF65-F5344CB8AC3E}">
        <p14:creationId xmlns:p14="http://schemas.microsoft.com/office/powerpoint/2010/main" val="116337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1030422"/>
          </a:xfrm>
        </p:spPr>
        <p:txBody>
          <a:bodyPr/>
          <a:lstStyle/>
          <a:p>
            <a:pPr algn="ctr"/>
            <a:r>
              <a:rPr lang="en-US" sz="3200" dirty="0">
                <a:latin typeface="Arial" charset="0"/>
              </a:rPr>
              <a:t>Hospital Sponsored Health </a:t>
            </a:r>
            <a:r>
              <a:rPr lang="en-US" sz="3200" dirty="0" smtClean="0">
                <a:latin typeface="Arial" charset="0"/>
              </a:rPr>
              <a:t>Plans: Research Evidence</a:t>
            </a:r>
            <a:endParaRPr lang="en-US" sz="3200" dirty="0">
              <a:latin typeface="Arial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945" y="1210146"/>
            <a:ext cx="10794735" cy="554750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IDN investment in hospitals/MDs/health plans negatively associated with operating margin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Hospital diversification into other business lines like health plans associated with higher debt-to-capitalization ratios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000" dirty="0" smtClean="0">
                <a:latin typeface="Arial" charset="0"/>
              </a:rPr>
              <a:t>Health plan investments to link with providers to serve the Medicare Advantage population linked to higher premiums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 smtClean="0">
              <a:latin typeface="Arial" charset="0"/>
            </a:endParaRPr>
          </a:p>
          <a:p>
            <a:pPr marL="0" indent="0">
              <a:spcAft>
                <a:spcPct val="40000"/>
              </a:spcAft>
              <a:buNone/>
            </a:pPr>
            <a:r>
              <a:rPr lang="en-US" sz="1600" dirty="0" smtClean="0">
                <a:latin typeface="Arial" charset="0"/>
              </a:rPr>
              <a:t>Sources: Burns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 err="1">
                <a:latin typeface="Arial" charset="0"/>
              </a:rPr>
              <a:t>Gimm</a:t>
            </a:r>
            <a:r>
              <a:rPr lang="en-US" sz="1600" dirty="0">
                <a:latin typeface="Arial" charset="0"/>
              </a:rPr>
              <a:t>, &amp; </a:t>
            </a:r>
            <a:r>
              <a:rPr lang="en-US" sz="1600" dirty="0" smtClean="0">
                <a:latin typeface="Arial" charset="0"/>
              </a:rPr>
              <a:t>Nicholson (2005), </a:t>
            </a:r>
            <a:r>
              <a:rPr lang="en-US" sz="1600" dirty="0" err="1" smtClean="0">
                <a:latin typeface="Arial" charset="0"/>
              </a:rPr>
              <a:t>Frakt</a:t>
            </a:r>
            <a:r>
              <a:rPr lang="en-US" sz="1600" dirty="0" smtClean="0">
                <a:latin typeface="Arial" charset="0"/>
              </a:rPr>
              <a:t>, </a:t>
            </a:r>
            <a:r>
              <a:rPr lang="en-US" sz="1600" dirty="0" err="1" smtClean="0">
                <a:latin typeface="Arial" charset="0"/>
              </a:rPr>
              <a:t>Pizer</a:t>
            </a:r>
            <a:r>
              <a:rPr lang="en-US" sz="1600" dirty="0" smtClean="0">
                <a:latin typeface="Arial" charset="0"/>
              </a:rPr>
              <a:t>, &amp; Feldman (2013)</a:t>
            </a: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54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34646" t="1" r="-37116" b="-1257"/>
          <a:stretch/>
        </p:blipFill>
        <p:spPr>
          <a:xfrm>
            <a:off x="838200" y="0"/>
            <a:ext cx="8890240" cy="6757654"/>
          </a:xfrm>
        </p:spPr>
      </p:pic>
      <p:sp>
        <p:nvSpPr>
          <p:cNvPr id="7" name="TextBox 6"/>
          <p:cNvSpPr txBox="1"/>
          <p:nvPr/>
        </p:nvSpPr>
        <p:spPr>
          <a:xfrm>
            <a:off x="9523916" y="479266"/>
            <a:ext cx="23745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660066"/>
                </a:solidFill>
                <a:latin typeface="Arial"/>
                <a:cs typeface="Arial"/>
              </a:rPr>
              <a:t>Report released</a:t>
            </a:r>
          </a:p>
          <a:p>
            <a:pPr algn="ctr"/>
            <a:r>
              <a:rPr lang="en-US" sz="2400" dirty="0" smtClean="0">
                <a:solidFill>
                  <a:srgbClr val="660066"/>
                </a:solidFill>
                <a:latin typeface="Arial"/>
                <a:cs typeface="Arial"/>
              </a:rPr>
              <a:t>Feb 25, 2015</a:t>
            </a:r>
            <a:endParaRPr lang="en-US" sz="2400" dirty="0">
              <a:solidFill>
                <a:srgbClr val="66006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52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6723" t="-712" r="-6675" b="1"/>
          <a:stretch/>
        </p:blipFill>
        <p:spPr>
          <a:xfrm>
            <a:off x="838200" y="83872"/>
            <a:ext cx="10515600" cy="6774128"/>
          </a:xfrm>
        </p:spPr>
      </p:pic>
    </p:spTree>
    <p:extLst>
      <p:ext uri="{BB962C8B-B14F-4D97-AF65-F5344CB8AC3E}">
        <p14:creationId xmlns:p14="http://schemas.microsoft.com/office/powerpoint/2010/main" val="427697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rcRect l="-2724" r="-2724"/>
          <a:stretch>
            <a:fillRect/>
          </a:stretch>
        </p:blipFill>
        <p:spPr>
          <a:xfrm>
            <a:off x="419245" y="479425"/>
            <a:ext cx="9087741" cy="6002338"/>
          </a:xfrm>
        </p:spPr>
      </p:pic>
      <p:sp>
        <p:nvSpPr>
          <p:cNvPr id="4" name="TextBox 3"/>
          <p:cNvSpPr txBox="1"/>
          <p:nvPr/>
        </p:nvSpPr>
        <p:spPr>
          <a:xfrm>
            <a:off x="9223379" y="2798680"/>
            <a:ext cx="2626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relationship of IDN revenue at risk and IDN</a:t>
            </a:r>
          </a:p>
          <a:p>
            <a:r>
              <a:rPr lang="en-US" dirty="0" smtClean="0"/>
              <a:t>CMI-adjusted cost of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1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579</Words>
  <Application>Microsoft Office PowerPoint</Application>
  <PresentationFormat>Custom</PresentationFormat>
  <Paragraphs>131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Payer-Provider Consolidation</vt:lpstr>
      <vt:lpstr>Vertical Integration Payers &amp; Providers</vt:lpstr>
      <vt:lpstr>History of Payer-Provider Integration</vt:lpstr>
      <vt:lpstr>Hospital Sponsored Health Plans</vt:lpstr>
      <vt:lpstr>Provider-led Integration with Payors: Rationale</vt:lpstr>
      <vt:lpstr>Hospital Sponsored Health Plans: Research Evidence</vt:lpstr>
      <vt:lpstr>PowerPoint Presentation</vt:lpstr>
      <vt:lpstr>PowerPoint Presentation</vt:lpstr>
      <vt:lpstr>PowerPoint Presentation</vt:lpstr>
      <vt:lpstr>PowerPoint Presentation</vt:lpstr>
      <vt:lpstr>Additional Findings</vt:lpstr>
      <vt:lpstr>Study Conclusions</vt:lpstr>
      <vt:lpstr>Recent Payer-Provider Deals in Vertical Integration</vt:lpstr>
      <vt:lpstr>Payer-led Integration with Providers: Rationale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Stuckey, Edita</dc:creator>
  <cp:lastModifiedBy>A Kelly</cp:lastModifiedBy>
  <cp:revision>68</cp:revision>
  <cp:lastPrinted>2015-02-21T21:54:18Z</cp:lastPrinted>
  <dcterms:created xsi:type="dcterms:W3CDTF">2014-02-17T20:04:28Z</dcterms:created>
  <dcterms:modified xsi:type="dcterms:W3CDTF">2015-02-23T15:03:39Z</dcterms:modified>
</cp:coreProperties>
</file>