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81" r:id="rId3"/>
    <p:sldId id="260" r:id="rId4"/>
    <p:sldId id="263" r:id="rId5"/>
    <p:sldId id="287" r:id="rId6"/>
    <p:sldId id="288" r:id="rId7"/>
    <p:sldId id="289" r:id="rId8"/>
    <p:sldId id="290" r:id="rId9"/>
    <p:sldId id="264" r:id="rId10"/>
    <p:sldId id="329" r:id="rId11"/>
    <p:sldId id="338" r:id="rId12"/>
    <p:sldId id="295" r:id="rId13"/>
    <p:sldId id="278" r:id="rId14"/>
    <p:sldId id="300" r:id="rId15"/>
    <p:sldId id="337" r:id="rId16"/>
    <p:sldId id="34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9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568" y="-11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8" d="100"/>
        <a:sy n="128" d="100"/>
      </p:scale>
      <p:origin x="0" y="2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78457-8DDE-8346-B4D3-8583035DBB9C}" type="datetimeFigureOut">
              <a:rPr lang="en-US" smtClean="0"/>
              <a:t>2/23/15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21562-EA7F-6945-898C-9B21424E1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67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606AD-89BE-9948-93C5-2C3F47B93D38}" type="datetimeFigureOut">
              <a:rPr lang="en-US" smtClean="0"/>
              <a:t>2/23/15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1ADF6-FC91-624E-AC29-C4DF1F803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9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4175" y="684213"/>
            <a:ext cx="6094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51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4175" y="684213"/>
            <a:ext cx="6094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51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4175" y="684213"/>
            <a:ext cx="6094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51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3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4175" y="684213"/>
            <a:ext cx="6094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51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4175" y="684213"/>
            <a:ext cx="6094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51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4175" y="684213"/>
            <a:ext cx="6094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51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4175" y="684213"/>
            <a:ext cx="6094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51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4175" y="684213"/>
            <a:ext cx="6094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92"/>
            <a:ext cx="5486400" cy="41151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4828"/>
            <a:ext cx="2971800" cy="45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9A8C3C-4EC3-2947-9C24-D18DF6CB2B4A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992"/>
            <a:ext cx="5486400" cy="41136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0" tIns="45715" rIns="91430" bIns="45715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71684" name="Slide Number Placeholder 3"/>
          <p:cNvSpPr txBox="1">
            <a:spLocks noGrp="1"/>
          </p:cNvSpPr>
          <p:nvPr/>
        </p:nvSpPr>
        <p:spPr bwMode="auto">
          <a:xfrm>
            <a:off x="3884613" y="8684828"/>
            <a:ext cx="2971800" cy="45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048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48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48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48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48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B4E83CA-D0F6-BC4B-BC05-9034F292D05A}" type="slidenum">
              <a:rPr lang="en-US" sz="1200">
                <a:latin typeface="Calibri" charset="0"/>
              </a:rPr>
              <a:pPr algn="r" eaLnBrk="1" hangingPunct="1"/>
              <a:t>14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4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1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6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8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6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6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3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5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4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3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0D825-DC64-497A-9B72-CA3DC3E2FBE6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0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urnsL@wharton.upenn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FEDE2E-2276-5348-A736-1EF675A9868B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12445"/>
            <a:ext cx="115824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 charset="0"/>
              </a:rPr>
              <a:t>Physician-Hospital Consolidation</a:t>
            </a:r>
            <a:endParaRPr lang="en-US" sz="4000" i="1" dirty="0">
              <a:latin typeface="Times New Roman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962664"/>
            <a:ext cx="8534400" cy="1752600"/>
          </a:xfrm>
        </p:spPr>
        <p:txBody>
          <a:bodyPr>
            <a:noAutofit/>
          </a:bodyPr>
          <a:lstStyle/>
          <a:p>
            <a:pPr>
              <a:buFont typeface="Monotype Sorts" charset="0"/>
              <a:buNone/>
            </a:pPr>
            <a:r>
              <a:rPr lang="en-US" sz="1800" b="1" dirty="0">
                <a:latin typeface="Arial" charset="0"/>
              </a:rPr>
              <a:t>Lawton </a:t>
            </a:r>
            <a:r>
              <a:rPr lang="en-US" sz="1800" b="1" dirty="0" smtClean="0">
                <a:latin typeface="Arial" charset="0"/>
              </a:rPr>
              <a:t>Robert </a:t>
            </a:r>
            <a:r>
              <a:rPr lang="en-US" sz="1800" b="1" dirty="0">
                <a:latin typeface="Arial" charset="0"/>
              </a:rPr>
              <a:t>Burns, Ph.D., MBA</a:t>
            </a:r>
          </a:p>
          <a:p>
            <a:pPr>
              <a:buFont typeface="Monotype Sorts" charset="0"/>
              <a:buNone/>
            </a:pPr>
            <a:r>
              <a:rPr lang="en-US" sz="1800" b="1" dirty="0" smtClean="0">
                <a:latin typeface="Arial" charset="0"/>
              </a:rPr>
              <a:t>The James </a:t>
            </a:r>
            <a:r>
              <a:rPr lang="en-US" sz="1800" b="1" dirty="0" err="1" smtClean="0">
                <a:latin typeface="Arial" charset="0"/>
              </a:rPr>
              <a:t>Joo</a:t>
            </a:r>
            <a:r>
              <a:rPr lang="en-US" sz="1800" b="1" dirty="0" smtClean="0">
                <a:latin typeface="Arial" charset="0"/>
              </a:rPr>
              <a:t>-Jin Kim Professor</a:t>
            </a:r>
          </a:p>
          <a:p>
            <a:pPr>
              <a:buFont typeface="Monotype Sorts" charset="0"/>
              <a:buNone/>
            </a:pPr>
            <a:r>
              <a:rPr lang="en-US" sz="1800" b="1" dirty="0" err="1" smtClean="0">
                <a:latin typeface="Arial" charset="0"/>
              </a:rPr>
              <a:t>Dept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>
                <a:latin typeface="Arial" charset="0"/>
              </a:rPr>
              <a:t>of Health Care Management</a:t>
            </a:r>
          </a:p>
          <a:p>
            <a:pPr>
              <a:buFont typeface="Monotype Sorts" charset="0"/>
              <a:buNone/>
            </a:pPr>
            <a:r>
              <a:rPr lang="en-US" sz="1800" b="1" dirty="0">
                <a:latin typeface="Arial" charset="0"/>
              </a:rPr>
              <a:t>The Wharton School</a:t>
            </a:r>
          </a:p>
          <a:p>
            <a:pPr>
              <a:buFont typeface="Monotype Sorts" charset="0"/>
              <a:buNone/>
            </a:pPr>
            <a:r>
              <a:rPr lang="en-US" sz="1800" b="1" dirty="0" err="1">
                <a:latin typeface="Arial" charset="0"/>
                <a:hlinkClick r:id="rId2"/>
              </a:rPr>
              <a:t>burnsL@wharton.upenn.edu</a:t>
            </a:r>
            <a:endParaRPr lang="en-US" sz="1800" b="1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800" b="1" dirty="0" smtClean="0"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1800" b="1" dirty="0" smtClean="0">
                <a:latin typeface="Arial" charset="0"/>
              </a:rPr>
              <a:t>Presentation to FTC/DOJ </a:t>
            </a:r>
            <a:r>
              <a:rPr lang="en-US" sz="1800" b="1" dirty="0" smtClean="0">
                <a:latin typeface="Arial" charset="0"/>
              </a:rPr>
              <a:t>Health Care Competition </a:t>
            </a:r>
            <a:r>
              <a:rPr lang="en-US" sz="1800" b="1" dirty="0" smtClean="0">
                <a:latin typeface="Arial" charset="0"/>
              </a:rPr>
              <a:t>Workshop</a:t>
            </a:r>
          </a:p>
          <a:p>
            <a:pPr>
              <a:buFont typeface="Monotype Sorts" charset="0"/>
              <a:buNone/>
            </a:pPr>
            <a:r>
              <a:rPr lang="en-US" sz="1800" b="1" dirty="0" smtClean="0">
                <a:latin typeface="Arial" charset="0"/>
              </a:rPr>
              <a:t>Washington D.C.</a:t>
            </a:r>
            <a:endParaRPr lang="en-US" sz="1800" b="1" dirty="0"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1800" b="1" dirty="0" smtClean="0">
                <a:latin typeface="Arial" charset="0"/>
              </a:rPr>
              <a:t>February 25 2015</a:t>
            </a:r>
            <a:endParaRPr lang="en-US" sz="1800" b="1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480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2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E99B7B-EF0A-674C-8103-A3BD3DC53237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32781" y="173001"/>
            <a:ext cx="955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Extent of consolidation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9219" y="1151619"/>
            <a:ext cx="10871200" cy="4419600"/>
          </a:xfrm>
          <a:noFill/>
        </p:spPr>
        <p:txBody>
          <a:bodyPr>
            <a:noAutofit/>
          </a:bodyPr>
          <a:lstStyle/>
          <a:p>
            <a:r>
              <a:rPr lang="en-US" sz="2400" dirty="0" smtClean="0">
                <a:latin typeface="Arial" charset="0"/>
              </a:rPr>
              <a:t>Hierarchy models (employment)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more hospitals now employ physicians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not entirely sure how many physicians are employed by hospitals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lots of WAGs</a:t>
            </a:r>
          </a:p>
          <a:p>
            <a:pPr marL="0" indent="0"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	lots of group think</a:t>
            </a:r>
          </a:p>
          <a:p>
            <a:pPr marL="0" indent="0"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	get out your BS detector</a:t>
            </a:r>
          </a:p>
          <a:p>
            <a:endParaRPr lang="en-US" sz="2400" dirty="0" smtClean="0">
              <a:latin typeface="Arial" charset="0"/>
            </a:endParaRPr>
          </a:p>
          <a:p>
            <a:pPr marL="0" indent="0">
              <a:buNone/>
            </a:pPr>
            <a:endParaRPr lang="en-US" sz="2400" dirty="0" smtClean="0">
              <a:latin typeface="Arial" charset="0"/>
            </a:endParaRPr>
          </a:p>
          <a:p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994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2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E99B7B-EF0A-674C-8103-A3BD3DC53237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32781" y="173001"/>
            <a:ext cx="955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Extent of consolidation: Estimates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23180" y="1223510"/>
            <a:ext cx="10871200" cy="4419600"/>
          </a:xfrm>
          <a:noFill/>
        </p:spPr>
        <p:txBody>
          <a:bodyPr>
            <a:noAutofit/>
          </a:bodyPr>
          <a:lstStyle/>
          <a:p>
            <a:r>
              <a:rPr lang="en-US" sz="2400" dirty="0" smtClean="0">
                <a:latin typeface="Arial" charset="0"/>
              </a:rPr>
              <a:t>Percent of Physicians Employed by Hospitals:</a:t>
            </a:r>
          </a:p>
          <a:p>
            <a:pPr marL="0" indent="0">
              <a:buNone/>
            </a:pPr>
            <a:r>
              <a:rPr lang="en-US" sz="2400" dirty="0" smtClean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Credit Suisse (2013) 		2/3 of physicians</a:t>
            </a:r>
          </a:p>
          <a:p>
            <a:pPr marL="0" indent="0">
              <a:buNone/>
            </a:pPr>
            <a:r>
              <a:rPr lang="en-US" sz="2000" dirty="0" smtClean="0">
                <a:latin typeface="Arial" charset="0"/>
              </a:rPr>
              <a:t>	WSJ (2014) 			2/3 of physicians</a:t>
            </a:r>
          </a:p>
          <a:p>
            <a:pPr marL="0" indent="0">
              <a:buNone/>
            </a:pPr>
            <a:r>
              <a:rPr lang="en-US" sz="2000" dirty="0" smtClean="0">
                <a:latin typeface="Arial" charset="0"/>
              </a:rPr>
              <a:t>	SK&amp;A (2012)			1/4 of physicians </a:t>
            </a:r>
          </a:p>
          <a:p>
            <a:pPr marL="0" indent="0">
              <a:buNone/>
            </a:pPr>
            <a:r>
              <a:rPr lang="en-US" sz="2000" dirty="0" smtClean="0">
                <a:latin typeface="Arial" charset="0"/>
              </a:rPr>
              <a:t>	AHA (2013) 			1/7 of physicians</a:t>
            </a:r>
          </a:p>
          <a:p>
            <a:endParaRPr lang="en-US" sz="2400" dirty="0" smtClean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Percent of </a:t>
            </a:r>
            <a:r>
              <a:rPr lang="en-US" sz="2400" dirty="0" smtClean="0">
                <a:latin typeface="Arial" charset="0"/>
              </a:rPr>
              <a:t>Medical Groups </a:t>
            </a:r>
            <a:r>
              <a:rPr lang="en-US" sz="2400" dirty="0">
                <a:latin typeface="Arial" charset="0"/>
              </a:rPr>
              <a:t>Employed by Hospitals: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SK</a:t>
            </a:r>
            <a:r>
              <a:rPr lang="en-US" sz="2000" dirty="0">
                <a:latin typeface="Arial" charset="0"/>
              </a:rPr>
              <a:t>&amp;A (2012)			</a:t>
            </a:r>
            <a:r>
              <a:rPr lang="en-US" sz="2000" dirty="0" smtClean="0">
                <a:latin typeface="Arial" charset="0"/>
              </a:rPr>
              <a:t>14-18% </a:t>
            </a:r>
            <a:r>
              <a:rPr lang="en-US" sz="2000" dirty="0">
                <a:latin typeface="Arial" charset="0"/>
              </a:rPr>
              <a:t>of </a:t>
            </a:r>
            <a:r>
              <a:rPr lang="en-US" sz="2000" dirty="0" smtClean="0">
                <a:latin typeface="Arial" charset="0"/>
              </a:rPr>
              <a:t>groups</a:t>
            </a:r>
          </a:p>
          <a:p>
            <a:pPr marL="0" indent="0"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MGMA (2012)			12-13% of groups</a:t>
            </a:r>
            <a:endParaRPr lang="en-US" sz="2000" dirty="0">
              <a:latin typeface="Arial" charset="0"/>
            </a:endParaRPr>
          </a:p>
          <a:p>
            <a:endParaRPr lang="en-US" sz="2400" dirty="0" smtClean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Percentages vary a lot by specialty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15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91214" y="922587"/>
            <a:ext cx="5528586" cy="525437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u="sng" dirty="0" smtClean="0">
                <a:latin typeface="Arial" charset="0"/>
              </a:rPr>
              <a:t>Hospital Goals</a:t>
            </a:r>
          </a:p>
          <a:p>
            <a:r>
              <a:rPr lang="en-US" sz="1800" dirty="0">
                <a:solidFill>
                  <a:srgbClr val="008000"/>
                </a:solidFill>
                <a:latin typeface="Arial" charset="0"/>
              </a:rPr>
              <a:t>I</a:t>
            </a:r>
            <a:r>
              <a:rPr lang="en-US" sz="1800" dirty="0" smtClean="0">
                <a:solidFill>
                  <a:srgbClr val="008000"/>
                </a:solidFill>
                <a:latin typeface="Arial" charset="0"/>
              </a:rPr>
              <a:t>ncrease MD incomes</a:t>
            </a:r>
          </a:p>
          <a:p>
            <a:r>
              <a:rPr lang="en-US" sz="1800" dirty="0">
                <a:solidFill>
                  <a:srgbClr val="008000"/>
                </a:solidFill>
                <a:latin typeface="Arial" charset="0"/>
              </a:rPr>
              <a:t>Improve care processes &amp; quality</a:t>
            </a:r>
          </a:p>
          <a:p>
            <a:r>
              <a:rPr lang="en-US" sz="1800" dirty="0" smtClean="0">
                <a:solidFill>
                  <a:srgbClr val="008000"/>
                </a:solidFill>
                <a:latin typeface="Arial" charset="0"/>
              </a:rPr>
              <a:t>Share cost of clinical IT with physicians</a:t>
            </a:r>
          </a:p>
          <a:p>
            <a:r>
              <a:rPr lang="en-US" sz="1800" dirty="0" smtClean="0">
                <a:solidFill>
                  <a:srgbClr val="008000"/>
                </a:solidFill>
                <a:latin typeface="Arial" charset="0"/>
              </a:rPr>
              <a:t>Prepare for ACOs and Triple Aim</a:t>
            </a:r>
          </a:p>
          <a:p>
            <a:r>
              <a:rPr lang="en-US" sz="1800" dirty="0">
                <a:latin typeface="Arial" charset="0"/>
              </a:rPr>
              <a:t>Increase leverage over </a:t>
            </a:r>
            <a:r>
              <a:rPr lang="en-US" sz="1800" dirty="0" smtClean="0">
                <a:latin typeface="Arial" charset="0"/>
              </a:rPr>
              <a:t>payers</a:t>
            </a:r>
          </a:p>
          <a:p>
            <a:r>
              <a:rPr lang="en-US" sz="1800" dirty="0" smtClean="0">
                <a:latin typeface="Arial" charset="0"/>
              </a:rPr>
              <a:t>Increase physician loyalty/alignment</a:t>
            </a:r>
          </a:p>
          <a:p>
            <a:r>
              <a:rPr lang="en-US" sz="1800" dirty="0" smtClean="0">
                <a:latin typeface="Arial" charset="0"/>
              </a:rPr>
              <a:t>Minimize volume splitting</a:t>
            </a:r>
          </a:p>
          <a:p>
            <a:r>
              <a:rPr lang="en-US" sz="1800" dirty="0" smtClean="0">
                <a:latin typeface="Arial" charset="0"/>
              </a:rPr>
              <a:t>Increase hospital revenues</a:t>
            </a:r>
          </a:p>
          <a:p>
            <a:r>
              <a:rPr lang="en-US" sz="1800" dirty="0" smtClean="0">
                <a:latin typeface="Arial" charset="0"/>
              </a:rPr>
              <a:t>Capture outpatient market</a:t>
            </a:r>
          </a:p>
          <a:p>
            <a:r>
              <a:rPr lang="en-US" sz="1800" dirty="0" smtClean="0">
                <a:latin typeface="Arial" charset="0"/>
              </a:rPr>
              <a:t>Mitigate competition with physicians</a:t>
            </a:r>
          </a:p>
          <a:p>
            <a:r>
              <a:rPr lang="en-US" sz="1800" dirty="0" smtClean="0">
                <a:latin typeface="Arial" charset="0"/>
              </a:rPr>
              <a:t>Develop regional service lines</a:t>
            </a:r>
          </a:p>
          <a:p>
            <a:r>
              <a:rPr lang="en-US" sz="1800" dirty="0" smtClean="0">
                <a:latin typeface="Arial" charset="0"/>
              </a:rPr>
              <a:t>Create entry barriers for key clinical services</a:t>
            </a:r>
          </a:p>
          <a:p>
            <a:r>
              <a:rPr lang="en-US" sz="1800" dirty="0" smtClean="0">
                <a:latin typeface="Arial" charset="0"/>
              </a:rPr>
              <a:t>Recruit physicians in specialties with shortages</a:t>
            </a:r>
          </a:p>
          <a:p>
            <a:r>
              <a:rPr lang="en-US" sz="1800" dirty="0" smtClean="0">
                <a:latin typeface="Arial" charset="0"/>
              </a:rPr>
              <a:t>Address medical staff pathologies</a:t>
            </a:r>
          </a:p>
          <a:p>
            <a:endParaRPr lang="en-US" sz="2400" dirty="0" smtClean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922587"/>
            <a:ext cx="5640906" cy="5254376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 smtClean="0">
                <a:latin typeface="Arial"/>
                <a:cs typeface="Arial"/>
              </a:rPr>
              <a:t>Physician Goals</a:t>
            </a:r>
          </a:p>
          <a:p>
            <a:r>
              <a:rPr lang="en-US" sz="1800" dirty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lang="en-US" sz="1800" dirty="0" smtClean="0">
                <a:solidFill>
                  <a:srgbClr val="008000"/>
                </a:solidFill>
                <a:latin typeface="Arial"/>
                <a:cs typeface="Arial"/>
              </a:rPr>
              <a:t>ncrease MD incomes</a:t>
            </a:r>
          </a:p>
          <a:p>
            <a:r>
              <a:rPr lang="en-US" sz="1800" dirty="0">
                <a:solidFill>
                  <a:srgbClr val="008000"/>
                </a:solidFill>
                <a:latin typeface="Arial"/>
                <a:cs typeface="Arial"/>
              </a:rPr>
              <a:t>Increase quality of service to patients</a:t>
            </a:r>
          </a:p>
          <a:p>
            <a:r>
              <a:rPr lang="en-US" sz="1800" dirty="0" smtClean="0">
                <a:solidFill>
                  <a:srgbClr val="008000"/>
                </a:solidFill>
                <a:latin typeface="Arial"/>
                <a:cs typeface="Arial"/>
              </a:rPr>
              <a:t>Increase access to capital &amp; technology</a:t>
            </a:r>
          </a:p>
          <a:p>
            <a:r>
              <a:rPr lang="en-US" sz="1800" dirty="0" smtClean="0">
                <a:solidFill>
                  <a:srgbClr val="008000"/>
                </a:solidFill>
                <a:latin typeface="Arial"/>
                <a:cs typeface="Arial"/>
              </a:rPr>
              <a:t>Uncertainty over health reform</a:t>
            </a:r>
          </a:p>
          <a:p>
            <a:r>
              <a:rPr lang="en-US" sz="1800" dirty="0" smtClean="0">
                <a:latin typeface="Arial"/>
                <a:cs typeface="Arial"/>
              </a:rPr>
              <a:t>Low leverage over payers</a:t>
            </a:r>
          </a:p>
          <a:p>
            <a:r>
              <a:rPr lang="en-US" sz="1800" dirty="0" smtClean="0">
                <a:latin typeface="Arial"/>
                <a:cs typeface="Arial"/>
              </a:rPr>
              <a:t>Escape administrative hassles of private practice</a:t>
            </a:r>
          </a:p>
          <a:p>
            <a:r>
              <a:rPr lang="en-US" sz="1800" dirty="0" smtClean="0">
                <a:latin typeface="Arial"/>
                <a:cs typeface="Arial"/>
              </a:rPr>
              <a:t>Escape pressures of managed care</a:t>
            </a:r>
          </a:p>
          <a:p>
            <a:r>
              <a:rPr lang="en-US" sz="1800" dirty="0" smtClean="0">
                <a:latin typeface="Arial"/>
                <a:cs typeface="Arial"/>
              </a:rPr>
              <a:t>Exit strategy for group’s founding physicians</a:t>
            </a:r>
          </a:p>
          <a:p>
            <a:r>
              <a:rPr lang="en-US" sz="1800" dirty="0" smtClean="0">
                <a:latin typeface="Arial"/>
                <a:cs typeface="Arial"/>
              </a:rPr>
              <a:t>Increase predictability of case load &amp; income</a:t>
            </a:r>
          </a:p>
          <a:p>
            <a:r>
              <a:rPr lang="en-US" sz="1800" dirty="0" smtClean="0">
                <a:latin typeface="Arial"/>
                <a:cs typeface="Arial"/>
              </a:rPr>
              <a:t>Increase physician control </a:t>
            </a:r>
          </a:p>
          <a:p>
            <a:r>
              <a:rPr lang="en-US" sz="1800" dirty="0" smtClean="0">
                <a:latin typeface="Arial"/>
                <a:cs typeface="Arial"/>
              </a:rPr>
              <a:t>Increase career satisfaction &amp; lifestyle</a:t>
            </a:r>
          </a:p>
        </p:txBody>
      </p:sp>
      <p:sp>
        <p:nvSpPr>
          <p:cNvPr id="30721" name="Rectangle 22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E99B7B-EF0A-674C-8103-A3BD3DC53237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08819" y="113094"/>
            <a:ext cx="955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Drivers of consolidation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9883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11074400" cy="17526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Evidence Base on </a:t>
            </a:r>
            <a:r>
              <a:rPr lang="en-US" sz="3200" dirty="0" smtClean="0">
                <a:latin typeface="Arial" charset="0"/>
              </a:rPr>
              <a:t>Physician-Hospital</a:t>
            </a:r>
            <a:br>
              <a:rPr lang="en-US" sz="3200" dirty="0" smtClean="0">
                <a:latin typeface="Arial" charset="0"/>
              </a:rPr>
            </a:b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 smtClean="0">
                <a:latin typeface="Arial" charset="0"/>
              </a:rPr>
              <a:t>Economic Integration</a:t>
            </a:r>
            <a:endParaRPr lang="en-US" sz="3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313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10363200" cy="1219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kern="1200" dirty="0" smtClean="0">
                <a:latin typeface="Arial"/>
                <a:cs typeface="Arial"/>
              </a:rPr>
              <a:t>Literature on Hospital</a:t>
            </a:r>
            <a:r>
              <a:rPr lang="en-US" sz="3200" kern="1200" dirty="0">
                <a:latin typeface="Arial"/>
                <a:cs typeface="Arial"/>
              </a:rPr>
              <a:t>-Physician Integration :</a:t>
            </a:r>
            <a:r>
              <a:rPr lang="en-US" sz="3200" kern="1200" dirty="0" smtClean="0">
                <a:latin typeface="Arial"/>
                <a:cs typeface="Arial"/>
              </a:rPr>
              <a:t/>
            </a:r>
            <a:br>
              <a:rPr lang="en-US" sz="3200" kern="1200" dirty="0" smtClean="0">
                <a:latin typeface="Arial"/>
                <a:cs typeface="Arial"/>
              </a:rPr>
            </a:br>
            <a:r>
              <a:rPr lang="en-US" sz="2800" kern="1200" dirty="0" smtClean="0">
                <a:latin typeface="Arial"/>
                <a:cs typeface="Arial"/>
              </a:rPr>
              <a:t>Little Evidence for Efficiencies &amp; Benefits</a:t>
            </a:r>
            <a:endParaRPr lang="en-US" sz="2800" kern="1200" dirty="0">
              <a:latin typeface="Arial"/>
              <a:cs typeface="Arial"/>
            </a:endParaRPr>
          </a:p>
        </p:txBody>
      </p:sp>
      <p:sp>
        <p:nvSpPr>
          <p:cNvPr id="70658" name="Content Placeholder 2"/>
          <p:cNvSpPr>
            <a:spLocks noGrp="1"/>
          </p:cNvSpPr>
          <p:nvPr>
            <p:ph idx="4294967295"/>
          </p:nvPr>
        </p:nvSpPr>
        <p:spPr>
          <a:xfrm>
            <a:off x="914400" y="1295400"/>
            <a:ext cx="10972800" cy="4953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Clr>
                <a:srgbClr val="C00000"/>
              </a:buClr>
              <a:buFont typeface="Monotype Sorts" charset="0"/>
              <a:buNone/>
            </a:pPr>
            <a:r>
              <a:rPr lang="en-US" sz="2200" dirty="0">
                <a:latin typeface="Arial" charset="0"/>
              </a:rPr>
              <a:t>Evidence</a:t>
            </a: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FontTx/>
              <a:buNone/>
            </a:pPr>
            <a:r>
              <a:rPr lang="en-US" sz="2000" dirty="0">
                <a:latin typeface="Arial" charset="0"/>
              </a:rPr>
              <a:t>Costs – </a:t>
            </a:r>
            <a:r>
              <a:rPr lang="en-US" sz="2000" dirty="0" smtClean="0">
                <a:latin typeface="Arial" charset="0"/>
              </a:rPr>
              <a:t>No impact (early research), Positive impact (recent research)</a:t>
            </a:r>
            <a:endParaRPr lang="en-US" sz="2000" dirty="0">
              <a:latin typeface="Arial" charset="0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FontTx/>
              <a:buNone/>
            </a:pPr>
            <a:r>
              <a:rPr lang="en-US" sz="2000" dirty="0">
                <a:latin typeface="Arial" charset="0"/>
              </a:rPr>
              <a:t>Quality – Mixed </a:t>
            </a:r>
            <a:r>
              <a:rPr lang="en-US" sz="2000" dirty="0" smtClean="0">
                <a:latin typeface="Arial" charset="0"/>
              </a:rPr>
              <a:t>impact</a:t>
            </a:r>
            <a:endParaRPr lang="en-US" sz="2000" dirty="0">
              <a:latin typeface="Arial" charset="0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FontTx/>
              <a:buNone/>
            </a:pPr>
            <a:r>
              <a:rPr lang="en-US" sz="2000" dirty="0" smtClean="0">
                <a:latin typeface="Arial" charset="0"/>
              </a:rPr>
              <a:t>Prices – Mixed impact (early research), Positive impact (recent research)</a:t>
            </a: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FontTx/>
              <a:buNone/>
            </a:pPr>
            <a:r>
              <a:rPr lang="en-US" sz="2000" dirty="0" smtClean="0">
                <a:latin typeface="Arial" charset="0"/>
              </a:rPr>
              <a:t>Hospital profitability – Negative impact</a:t>
            </a: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FontTx/>
              <a:buNone/>
            </a:pPr>
            <a:r>
              <a:rPr lang="en-US" sz="2000" dirty="0" smtClean="0">
                <a:latin typeface="Arial" charset="0"/>
              </a:rPr>
              <a:t>IT </a:t>
            </a:r>
            <a:r>
              <a:rPr lang="en-US" sz="2000" dirty="0">
                <a:latin typeface="Arial" charset="0"/>
              </a:rPr>
              <a:t>linkages – Little </a:t>
            </a:r>
            <a:r>
              <a:rPr lang="en-US" sz="2000" dirty="0" smtClean="0">
                <a:latin typeface="Arial" charset="0"/>
              </a:rPr>
              <a:t>impact</a:t>
            </a:r>
            <a:endParaRPr lang="en-US" sz="2000" dirty="0">
              <a:latin typeface="Arial" charset="0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FontTx/>
              <a:buNone/>
            </a:pPr>
            <a:r>
              <a:rPr lang="en-US" sz="2000" dirty="0">
                <a:latin typeface="Arial" charset="0"/>
              </a:rPr>
              <a:t>Clinical integration – </a:t>
            </a:r>
            <a:r>
              <a:rPr lang="en-US" sz="2000" dirty="0" smtClean="0">
                <a:latin typeface="Arial" charset="0"/>
              </a:rPr>
              <a:t>Little impact</a:t>
            </a: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FontTx/>
              <a:buNone/>
            </a:pPr>
            <a:r>
              <a:rPr lang="en-US" sz="2000" dirty="0" smtClean="0">
                <a:latin typeface="Arial" charset="0"/>
              </a:rPr>
              <a:t>Physician alignment – Little impact</a:t>
            </a:r>
            <a:endParaRPr lang="en-US" sz="2000" dirty="0">
              <a:latin typeface="Arial" charset="0"/>
            </a:endParaRPr>
          </a:p>
          <a:p>
            <a:pPr marL="0" indent="0">
              <a:lnSpc>
                <a:spcPct val="80000"/>
              </a:lnSpc>
              <a:buClr>
                <a:srgbClr val="C00000"/>
              </a:buClr>
              <a:buFont typeface="Monotype Sorts" charset="0"/>
              <a:buNone/>
            </a:pPr>
            <a:endParaRPr lang="en-US" sz="2200" dirty="0">
              <a:latin typeface="Arial" charset="0"/>
            </a:endParaRPr>
          </a:p>
          <a:p>
            <a:pPr marL="0" indent="0">
              <a:lnSpc>
                <a:spcPct val="80000"/>
              </a:lnSpc>
              <a:buClr>
                <a:srgbClr val="C00000"/>
              </a:buClr>
              <a:buFont typeface="Monotype Sorts" charset="0"/>
              <a:buNone/>
            </a:pPr>
            <a:r>
              <a:rPr lang="en-US" sz="2200" dirty="0">
                <a:latin typeface="Arial" charset="0"/>
              </a:rPr>
              <a:t>Bundled Payment</a:t>
            </a: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FontTx/>
              <a:buNone/>
            </a:pPr>
            <a:r>
              <a:rPr lang="en-US" sz="2000" dirty="0">
                <a:latin typeface="Arial" charset="0"/>
              </a:rPr>
              <a:t>Seems to lower costs, improve </a:t>
            </a:r>
            <a:r>
              <a:rPr lang="en-US" sz="2000" dirty="0" smtClean="0">
                <a:latin typeface="Arial" charset="0"/>
              </a:rPr>
              <a:t>quality</a:t>
            </a:r>
            <a:endParaRPr lang="en-US" sz="2000" dirty="0">
              <a:latin typeface="Arial" charset="0"/>
            </a:endParaRPr>
          </a:p>
          <a:p>
            <a:pPr marL="0" indent="0">
              <a:lnSpc>
                <a:spcPct val="80000"/>
              </a:lnSpc>
              <a:buClr>
                <a:srgbClr val="C00000"/>
              </a:buClr>
              <a:buFont typeface="Monotype Sorts" charset="0"/>
              <a:buNone/>
            </a:pPr>
            <a:endParaRPr lang="en-US" sz="2200" dirty="0">
              <a:latin typeface="Arial" charset="0"/>
            </a:endParaRPr>
          </a:p>
          <a:p>
            <a:pPr marL="0" indent="0">
              <a:lnSpc>
                <a:spcPct val="80000"/>
              </a:lnSpc>
              <a:buClr>
                <a:srgbClr val="C00000"/>
              </a:buClr>
              <a:buFont typeface="Monotype Sorts" charset="0"/>
              <a:buNone/>
            </a:pPr>
            <a:r>
              <a:rPr lang="en-US" sz="2200" dirty="0">
                <a:latin typeface="Arial" charset="0"/>
              </a:rPr>
              <a:t>Overall, few consistent effects of </a:t>
            </a:r>
            <a:r>
              <a:rPr lang="en-US" sz="2200" dirty="0" smtClean="0">
                <a:latin typeface="Arial" charset="0"/>
              </a:rPr>
              <a:t>integration</a:t>
            </a:r>
            <a:endParaRPr lang="en-US" sz="2200" dirty="0">
              <a:latin typeface="Arial" charset="0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FontTx/>
              <a:buNone/>
            </a:pPr>
            <a:r>
              <a:rPr lang="en-US" sz="2000" dirty="0">
                <a:latin typeface="Arial" charset="0"/>
              </a:rPr>
              <a:t>Impact seems to depend on specific form of </a:t>
            </a:r>
            <a:r>
              <a:rPr lang="en-US" sz="2000" dirty="0" smtClean="0">
                <a:latin typeface="Arial" charset="0"/>
              </a:rPr>
              <a:t>integration</a:t>
            </a:r>
            <a:endParaRPr lang="en-US" sz="2000" dirty="0">
              <a:latin typeface="Arial" charset="0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FontTx/>
              <a:buNone/>
            </a:pPr>
            <a:r>
              <a:rPr lang="en-US" sz="2000" dirty="0">
                <a:latin typeface="Arial" charset="0"/>
              </a:rPr>
              <a:t>Most integration fails to align physician and hospital </a:t>
            </a:r>
            <a:r>
              <a:rPr lang="en-US" sz="2000" dirty="0" smtClean="0">
                <a:latin typeface="Arial" charset="0"/>
              </a:rPr>
              <a:t>incentives</a:t>
            </a:r>
            <a:endParaRPr lang="en-US" sz="2000" dirty="0">
              <a:latin typeface="Arial" charset="0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FontTx/>
              <a:buNone/>
            </a:pPr>
            <a:r>
              <a:rPr lang="en-US" sz="2000" dirty="0">
                <a:latin typeface="Arial" charset="0"/>
              </a:rPr>
              <a:t>Most integration focused on financial, not clinical </a:t>
            </a:r>
            <a:r>
              <a:rPr lang="en-US" sz="2000" dirty="0" smtClean="0">
                <a:latin typeface="Arial" charset="0"/>
              </a:rPr>
              <a:t>factors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228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2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E99B7B-EF0A-674C-8103-A3BD3DC53237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20800" y="304800"/>
            <a:ext cx="955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Alternative Models of Collaboration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1200" y="1295400"/>
            <a:ext cx="10871200" cy="4419600"/>
          </a:xfrm>
          <a:noFill/>
        </p:spPr>
        <p:txBody>
          <a:bodyPr>
            <a:noAutofit/>
          </a:bodyPr>
          <a:lstStyle/>
          <a:p>
            <a:r>
              <a:rPr lang="en-US" sz="2400" dirty="0" smtClean="0">
                <a:latin typeface="Arial" charset="0"/>
              </a:rPr>
              <a:t>Non-hospital firms that can integrate with and employ physicians 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physicians themselves (group practice)</a:t>
            </a:r>
          </a:p>
          <a:p>
            <a:pPr marL="0" indent="0"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insurance companies</a:t>
            </a:r>
          </a:p>
          <a:p>
            <a:pPr marL="0" indent="0"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other equity-backed firms (PPM </a:t>
            </a:r>
            <a:r>
              <a:rPr lang="en-US" sz="2000" dirty="0" err="1" smtClean="0">
                <a:latin typeface="Arial" charset="0"/>
              </a:rPr>
              <a:t>redux</a:t>
            </a:r>
            <a:r>
              <a:rPr lang="en-US" sz="2000" dirty="0" smtClean="0">
                <a:latin typeface="Arial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Other types of vertical integration: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hospitals &amp; ASCs</a:t>
            </a:r>
          </a:p>
          <a:p>
            <a:pPr marL="0" indent="0"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hospitals &amp; LTC</a:t>
            </a:r>
          </a:p>
          <a:p>
            <a:pPr marL="0" indent="0"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hospitals &amp; retail clinics</a:t>
            </a:r>
          </a:p>
          <a:p>
            <a:pPr marL="0" indent="0"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pharmacies &amp; retail clinics</a:t>
            </a:r>
          </a:p>
          <a:p>
            <a:pPr marL="0" indent="0"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PBMs &amp; pharmacies</a:t>
            </a: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699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2496"/>
            <a:ext cx="10515600" cy="519446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>
                <a:latin typeface="Arial"/>
                <a:cs typeface="Arial"/>
              </a:rPr>
              <a:t>Thank you for listening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988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 txBox="1">
            <a:spLocks noGrp="1"/>
          </p:cNvSpPr>
          <p:nvPr/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9A93E2D2-4A6D-514D-A30A-AE22FDF3B639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97382"/>
            <a:ext cx="10515600" cy="1325563"/>
          </a:xfrm>
        </p:spPr>
        <p:txBody>
          <a:bodyPr/>
          <a:lstStyle/>
          <a:p>
            <a:pPr algn="ctr"/>
            <a:r>
              <a:rPr lang="en-US" sz="3200" i="1" dirty="0">
                <a:latin typeface="Arial" charset="0"/>
              </a:rPr>
              <a:t>Vertical Integration</a:t>
            </a: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Physician and Hospital Linkages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4673600" y="1752600"/>
            <a:ext cx="3352800" cy="9144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b="1"/>
              <a:t>Physician Offices</a:t>
            </a:r>
          </a:p>
          <a:p>
            <a:pPr algn="ctr"/>
            <a:r>
              <a:rPr lang="en-US" sz="1800" b="1"/>
              <a:t>Ambulatory Care</a:t>
            </a:r>
          </a:p>
          <a:p>
            <a:pPr algn="ctr"/>
            <a:r>
              <a:rPr lang="en-US" sz="1800" b="1"/>
              <a:t>Outpatient Care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4673600" y="3505200"/>
            <a:ext cx="3454400" cy="9906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/>
              <a:t>Hospitals</a:t>
            </a: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4673600" y="5334000"/>
            <a:ext cx="3454400" cy="9906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b="1"/>
              <a:t>Skilled Nursing Facility</a:t>
            </a:r>
          </a:p>
          <a:p>
            <a:pPr algn="ctr"/>
            <a:r>
              <a:rPr lang="en-US" sz="1800" b="1"/>
              <a:t>Post-Acute Care</a:t>
            </a:r>
          </a:p>
        </p:txBody>
      </p:sp>
      <p:sp>
        <p:nvSpPr>
          <p:cNvPr id="34823" name="Line 6"/>
          <p:cNvSpPr>
            <a:spLocks noChangeShapeType="1"/>
          </p:cNvSpPr>
          <p:nvPr/>
        </p:nvSpPr>
        <p:spPr bwMode="auto">
          <a:xfrm>
            <a:off x="6299200" y="2819400"/>
            <a:ext cx="0" cy="5334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 flipH="1">
            <a:off x="6400800" y="4648200"/>
            <a:ext cx="0" cy="5334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1422400" y="2057400"/>
            <a:ext cx="203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/>
              <a:t>Input Markets</a:t>
            </a:r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1422400" y="5638800"/>
            <a:ext cx="2235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/>
              <a:t>Output Markets</a:t>
            </a:r>
          </a:p>
        </p:txBody>
      </p:sp>
    </p:spTree>
    <p:extLst>
      <p:ext uri="{BB962C8B-B14F-4D97-AF65-F5344CB8AC3E}">
        <p14:creationId xmlns:p14="http://schemas.microsoft.com/office/powerpoint/2010/main" val="321893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2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E99B7B-EF0A-674C-8103-A3BD3DC53237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20800" y="304800"/>
            <a:ext cx="955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Topics to cover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1200" y="1295400"/>
            <a:ext cx="10871200" cy="4419600"/>
          </a:xfrm>
          <a:noFill/>
        </p:spPr>
        <p:txBody>
          <a:bodyPr>
            <a:noAutofit/>
          </a:bodyPr>
          <a:lstStyle/>
          <a:p>
            <a:r>
              <a:rPr lang="en-US" sz="2400" dirty="0" smtClean="0">
                <a:latin typeface="Arial" charset="0"/>
              </a:rPr>
              <a:t>Types of consolidation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Extent of consolidation</a:t>
            </a: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Drivers of consolidation</a:t>
            </a:r>
          </a:p>
          <a:p>
            <a:pPr marL="0" indent="0">
              <a:buNone/>
            </a:pPr>
            <a:endParaRPr lang="en-US" sz="2400" dirty="0" smtClean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Impact on quality, cost, price, profitability, alignment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Alternative forms of collaboration</a:t>
            </a:r>
          </a:p>
          <a:p>
            <a:pPr marL="0" indent="0">
              <a:buNone/>
            </a:pPr>
            <a:endParaRPr lang="en-US" sz="2400" dirty="0" smtClean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7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2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E99B7B-EF0A-674C-8103-A3BD3DC53237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20800" y="304800"/>
            <a:ext cx="955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Types of consolidation – Take 1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23180" y="1295400"/>
            <a:ext cx="10871200" cy="4419600"/>
          </a:xfrm>
          <a:noFill/>
        </p:spPr>
        <p:txBody>
          <a:bodyPr>
            <a:noAutofit/>
          </a:bodyPr>
          <a:lstStyle/>
          <a:p>
            <a:r>
              <a:rPr lang="en-US" dirty="0" smtClean="0">
                <a:latin typeface="Arial" charset="0"/>
              </a:rPr>
              <a:t>Three types of “integration” often identified </a:t>
            </a:r>
            <a:r>
              <a:rPr lang="en-US" dirty="0">
                <a:latin typeface="Arial" charset="0"/>
              </a:rPr>
              <a:t>	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	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non-economic integration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	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economic integration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	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clinical integration</a:t>
            </a:r>
          </a:p>
          <a:p>
            <a:pPr marL="0" indent="0">
              <a:buNone/>
            </a:pPr>
            <a:endParaRPr lang="en-US" sz="2400" dirty="0" smtClean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charset="0"/>
              </a:rPr>
              <a:t>	Source</a:t>
            </a:r>
            <a:r>
              <a:rPr lang="en-US" sz="1800" dirty="0">
                <a:latin typeface="Arial" charset="0"/>
              </a:rPr>
              <a:t>: (Burns &amp; Muller, 2008)</a:t>
            </a: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8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sz="3200" dirty="0">
                <a:latin typeface="Arial" charset="0"/>
              </a:rPr>
              <a:t>Non-Economic Integration</a:t>
            </a:r>
          </a:p>
        </p:txBody>
      </p:sp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2257" y="1046816"/>
            <a:ext cx="10515600" cy="548318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Technology acquisition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Facility upgrade &amp; replacement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Hospital branding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Marketing of physician practices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Physician-to-physician referral programs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Increased number and skill-mix of nursing staff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Convenience of scheduling tests and procedures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Medical staff development plans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Medical office buildings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Clinical councils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Physician liaisons and mediators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Physician sales and outreach programs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Physician surveys and focus groups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Physician retreats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Physician leadership development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Hospital committees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New technology and value analysis committees</a:t>
            </a:r>
          </a:p>
        </p:txBody>
      </p:sp>
    </p:spTree>
    <p:extLst>
      <p:ext uri="{BB962C8B-B14F-4D97-AF65-F5344CB8AC3E}">
        <p14:creationId xmlns:p14="http://schemas.microsoft.com/office/powerpoint/2010/main" val="305091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9778" name="Group 2"/>
          <p:cNvGraphicFramePr>
            <a:graphicFrameLocks noGrp="1"/>
          </p:cNvGraphicFramePr>
          <p:nvPr>
            <p:ph idx="1"/>
          </p:nvPr>
        </p:nvGraphicFramePr>
        <p:xfrm>
          <a:off x="76201" y="1414463"/>
          <a:ext cx="12071351" cy="5135562"/>
        </p:xfrm>
        <a:graphic>
          <a:graphicData uri="http://schemas.openxmlformats.org/drawingml/2006/table">
            <a:tbl>
              <a:tblPr/>
              <a:tblGrid>
                <a:gridCol w="1219200"/>
                <a:gridCol w="1238251"/>
                <a:gridCol w="1339849"/>
                <a:gridCol w="1238251"/>
                <a:gridCol w="1143000"/>
                <a:gridCol w="1219200"/>
                <a:gridCol w="1117600"/>
                <a:gridCol w="1117600"/>
                <a:gridCol w="1219200"/>
                <a:gridCol w="1219200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Physician Recruitment</a:t>
                      </a:r>
                    </a:p>
                  </a:txBody>
                  <a:tcPr marL="0" marR="0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Part-time Compensation</a:t>
                      </a:r>
                    </a:p>
                  </a:txBody>
                  <a:tcPr marL="0" marR="0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Shared Risks</a:t>
                      </a:r>
                    </a:p>
                  </a:txBody>
                  <a:tcPr marL="0" marR="0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Shared Gains</a:t>
                      </a:r>
                    </a:p>
                  </a:txBody>
                  <a:tcPr marL="0" marR="0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Leases</a:t>
                      </a:r>
                    </a:p>
                  </a:txBody>
                  <a:tcPr marL="0" marR="0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Participating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Bond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Transactions</a:t>
                      </a:r>
                    </a:p>
                  </a:txBody>
                  <a:tcPr marL="0" marR="0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Service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Lines</a:t>
                      </a:r>
                    </a:p>
                  </a:txBody>
                  <a:tcPr marL="0" marR="0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Equity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Joint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Ventures</a:t>
                      </a:r>
                    </a:p>
                  </a:txBody>
                  <a:tcPr marL="0" marR="0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Employment</a:t>
                      </a:r>
                    </a:p>
                  </a:txBody>
                  <a:tcPr marL="0" marR="0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Outsourcing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and Sale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Service</a:t>
                      </a:r>
                    </a:p>
                  </a:txBody>
                  <a:tcPr marL="0" marR="0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35487">
                <a:tc>
                  <a:txBody>
                    <a:bodyPr/>
                    <a:lstStyle/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Location Assistance and Relocation Expense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Start Up Support: e.g. Salary Guarantee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Support for Group Practice Growth: Incubator Model, Temporary Employment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Liability Coverage Assistance</a:t>
                      </a:r>
                    </a:p>
                  </a:txBody>
                  <a:tcPr marL="60960" marR="60960" marT="45721" marB="4572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Medical Directorships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Department and Program Chairs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Management Contracts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On-call Contracts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Medical Executive Positions (CMO, VPMA)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Professional Service Agreements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Exclusive Coverage Contracts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0960" marR="60960" marT="45721" marB="4572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PHO/IPA Risk Contracts with Payers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Bonus/ withhold Contracts with Employers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Pay-for- Performance Contracts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Payer </a:t>
                      </a:r>
                      <a:r>
                        <a:rPr kumimoji="0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“</a:t>
                      </a:r>
                      <a:r>
                        <a:rPr kumimoji="0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Guarantees</a:t>
                      </a:r>
                      <a:r>
                        <a:rPr kumimoji="0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”</a:t>
                      </a:r>
                      <a:endParaRPr kumimoji="0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Physician Hospital Organization (PHO)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Management Services Organizations (MSO)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Independent Practitioner Association (IPA)</a:t>
                      </a:r>
                    </a:p>
                  </a:txBody>
                  <a:tcPr marL="60960" marR="60960" marT="45721" marB="4572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Supply Chain Management Programs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DRG – Specific Bundled Payments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Hospital Provision  of In-kind Services for Cost Savings</a:t>
                      </a:r>
                    </a:p>
                  </a:txBody>
                  <a:tcPr marL="60960" marR="60960" marT="45721" marB="4572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Equipment Leases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Time-share Leases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Block Leases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0960" marR="60960" marT="45721" marB="4572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Subordinated Debt Issued to Physicians</a:t>
                      </a:r>
                    </a:p>
                  </a:txBody>
                  <a:tcPr marL="60960" marR="60960" marT="45721" marB="4572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Centers of Excellence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Clinical Institutes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Patient Unit Model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0960" marR="60960" marT="45721" marB="4572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Ambulatory Surgery Centers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Diagnostic Imaging Centers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Hospital-in-a-Hospital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Procedure Labs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Medical Office Buildings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Specialty Hospitals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Retail Clinics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Product Line Centers</a:t>
                      </a:r>
                    </a:p>
                  </a:txBody>
                  <a:tcPr marL="60960" marR="60960" marT="45721" marB="4572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Practice Acquisition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Salaried Employment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Foundation Model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Hospitalists</a:t>
                      </a:r>
                    </a:p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Inter-entity Transfers and Funds Flow Model</a:t>
                      </a:r>
                    </a:p>
                  </a:txBody>
                  <a:tcPr marL="60960" marR="60960" marT="45721" marB="4572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lvl="0" indent="-5715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Char char="u"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Syndicate Hospital Ownership and Management to Physicians</a:t>
                      </a:r>
                    </a:p>
                  </a:txBody>
                  <a:tcPr marL="60960" marR="60960" marT="45721" marB="4572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17255" y="503230"/>
            <a:ext cx="40396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Economic Integration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0783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sz="3200" dirty="0">
                <a:latin typeface="Arial" charset="0"/>
              </a:rPr>
              <a:t>Clinical Integration</a:t>
            </a:r>
          </a:p>
        </p:txBody>
      </p:sp>
      <p:sp>
        <p:nvSpPr>
          <p:cNvPr id="1423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447800"/>
            <a:ext cx="55880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Guidelines, pathways, protocols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1600" dirty="0">
                <a:latin typeface="Arial" charset="0"/>
              </a:rPr>
              <a:t>	a)  development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1600" dirty="0">
                <a:latin typeface="Arial" charset="0"/>
              </a:rPr>
              <a:t>	b)  implementation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Physician &amp; episode profiling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Physician performance feedback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Physician credentialing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Common patient identifier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Disease registry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Case management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Medical management committee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Disease management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Demand management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Clinical information systems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Patient self-management skills and education</a:t>
            </a:r>
          </a:p>
        </p:txBody>
      </p:sp>
      <p:sp>
        <p:nvSpPr>
          <p:cNvPr id="14233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97600" y="1447800"/>
            <a:ext cx="5689600" cy="4419600"/>
          </a:xfrm>
        </p:spPr>
        <p:txBody>
          <a:bodyPr/>
          <a:lstStyle/>
          <a:p>
            <a:r>
              <a:rPr lang="en-US" sz="1800" dirty="0" smtClean="0">
                <a:latin typeface="Arial" charset="0"/>
              </a:rPr>
              <a:t>Clinically integrated networks (CINs)</a:t>
            </a:r>
          </a:p>
          <a:p>
            <a:r>
              <a:rPr lang="en-US" sz="1800" dirty="0" smtClean="0">
                <a:latin typeface="Arial" charset="0"/>
              </a:rPr>
              <a:t>Quality </a:t>
            </a:r>
            <a:r>
              <a:rPr lang="en-US" sz="1800" dirty="0">
                <a:latin typeface="Arial" charset="0"/>
              </a:rPr>
              <a:t>improvement steering councils</a:t>
            </a:r>
          </a:p>
          <a:p>
            <a:r>
              <a:rPr lang="en-US" sz="1800" dirty="0">
                <a:latin typeface="Arial" charset="0"/>
              </a:rPr>
              <a:t>Continuous quality improvement</a:t>
            </a:r>
          </a:p>
          <a:p>
            <a:pPr>
              <a:buFont typeface="Monotype Sorts" charset="0"/>
              <a:buNone/>
            </a:pPr>
            <a:r>
              <a:rPr lang="en-US" sz="1600" dirty="0">
                <a:latin typeface="Arial" charset="0"/>
              </a:rPr>
              <a:t>	a)  inpatient</a:t>
            </a:r>
          </a:p>
          <a:p>
            <a:pPr>
              <a:buFont typeface="Monotype Sorts" charset="0"/>
              <a:buNone/>
            </a:pPr>
            <a:r>
              <a:rPr lang="en-US" sz="1600" dirty="0">
                <a:latin typeface="Arial" charset="0"/>
              </a:rPr>
              <a:t>	b)  outpatient</a:t>
            </a:r>
          </a:p>
          <a:p>
            <a:r>
              <a:rPr lang="en-US" sz="1800" dirty="0">
                <a:latin typeface="Arial" charset="0"/>
              </a:rPr>
              <a:t>Clinical service lines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	</a:t>
            </a:r>
            <a:r>
              <a:rPr lang="en-US" sz="1600" dirty="0">
                <a:latin typeface="Arial" charset="0"/>
              </a:rPr>
              <a:t>a)  inpatient</a:t>
            </a:r>
          </a:p>
          <a:p>
            <a:pPr>
              <a:buFont typeface="Monotype Sorts" charset="0"/>
              <a:buNone/>
            </a:pPr>
            <a:r>
              <a:rPr lang="en-US" sz="1600" dirty="0">
                <a:latin typeface="Arial" charset="0"/>
              </a:rPr>
              <a:t>	b)  outpatient</a:t>
            </a:r>
            <a:endParaRPr lang="en-US" sz="18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600" b="1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50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2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E99B7B-EF0A-674C-8103-A3BD3DC53237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20800" y="304800"/>
            <a:ext cx="955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Types of consolidation – Take 2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1200" y="1511070"/>
            <a:ext cx="10871200" cy="4419600"/>
          </a:xfrm>
          <a:noFill/>
        </p:spPr>
        <p:txBody>
          <a:bodyPr>
            <a:noAutofit/>
          </a:bodyPr>
          <a:lstStyle/>
          <a:p>
            <a:r>
              <a:rPr lang="en-US" sz="2400" dirty="0" smtClean="0">
                <a:latin typeface="Arial" charset="0"/>
              </a:rPr>
              <a:t>Three types of relationship often identified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endParaRPr lang="en-US" sz="2400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market		~ </a:t>
            </a:r>
            <a:r>
              <a:rPr lang="en-US" sz="2400" i="1" dirty="0" smtClean="0">
                <a:latin typeface="Arial" charset="0"/>
              </a:rPr>
              <a:t>buy			</a:t>
            </a:r>
            <a:r>
              <a:rPr lang="en-US" sz="2400" dirty="0" smtClean="0">
                <a:latin typeface="Arial" charset="0"/>
              </a:rPr>
              <a:t>hospital medical staff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endParaRPr lang="en-US" sz="2400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alliance		~ </a:t>
            </a:r>
            <a:r>
              <a:rPr lang="en-US" sz="2400" i="1" dirty="0" smtClean="0">
                <a:latin typeface="Arial" charset="0"/>
              </a:rPr>
              <a:t>ally			</a:t>
            </a:r>
            <a:r>
              <a:rPr lang="en-US" sz="2400" dirty="0" smtClean="0">
                <a:latin typeface="Arial" charset="0"/>
              </a:rPr>
              <a:t>PHOs, MSOs, IPAs</a:t>
            </a:r>
            <a:endParaRPr lang="en-US" sz="2400" i="1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endParaRPr lang="en-US" sz="2400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hierarchy		~ </a:t>
            </a:r>
            <a:r>
              <a:rPr lang="en-US" sz="2400" i="1" dirty="0" smtClean="0">
                <a:latin typeface="Arial" charset="0"/>
              </a:rPr>
              <a:t>make</a:t>
            </a:r>
            <a:r>
              <a:rPr lang="en-US" sz="2400" dirty="0" smtClean="0">
                <a:latin typeface="Arial" charset="0"/>
              </a:rPr>
              <a:t>		hospital employment</a:t>
            </a:r>
            <a:endParaRPr lang="en-US" sz="2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64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2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E99B7B-EF0A-674C-8103-A3BD3DC53237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56742" y="292817"/>
            <a:ext cx="955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Extent of consolidation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35161" y="1271436"/>
            <a:ext cx="10871200" cy="4419600"/>
          </a:xfrm>
          <a:noFill/>
        </p:spPr>
        <p:txBody>
          <a:bodyPr>
            <a:noAutofit/>
          </a:bodyPr>
          <a:lstStyle/>
          <a:p>
            <a:r>
              <a:rPr lang="en-US" sz="2400" dirty="0" smtClean="0">
                <a:latin typeface="Arial" charset="0"/>
              </a:rPr>
              <a:t>Alliance models (PHO, MSO, IPA)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dismal failures in 1990s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garnered few capitated lives from insurers</a:t>
            </a:r>
          </a:p>
          <a:p>
            <a:pPr marL="0" indent="0"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	no impact on cost or quality</a:t>
            </a:r>
          </a:p>
          <a:p>
            <a:pPr marL="0" indent="0"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	no impact on physician alignment</a:t>
            </a:r>
          </a:p>
          <a:p>
            <a:pPr marL="0" indent="0"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	no infrastructure to manage risk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on the wane ever since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may make a comeback with PPACA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can serve as the chassis for an ACO</a:t>
            </a: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8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720</Words>
  <Application>Microsoft Macintosh PowerPoint</Application>
  <PresentationFormat>Custom</PresentationFormat>
  <Paragraphs>254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Physician-Hospital Consolidation</vt:lpstr>
      <vt:lpstr>Vertical Integration Physician and Hospital Linkages</vt:lpstr>
      <vt:lpstr>PowerPoint Presentation</vt:lpstr>
      <vt:lpstr>PowerPoint Presentation</vt:lpstr>
      <vt:lpstr>Non-Economic Integration</vt:lpstr>
      <vt:lpstr>PowerPoint Presentation</vt:lpstr>
      <vt:lpstr>Clinical Integration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Evidence Base on Physician-Hospital  Economic Integration</vt:lpstr>
      <vt:lpstr>Literature on Hospital-Physician Integration : Little Evidence for Efficiencies &amp; Benefits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Stuckey, Edita</dc:creator>
  <cp:lastModifiedBy>LAWTON R BURNS</cp:lastModifiedBy>
  <cp:revision>67</cp:revision>
  <cp:lastPrinted>2015-02-21T21:54:18Z</cp:lastPrinted>
  <dcterms:created xsi:type="dcterms:W3CDTF">2014-02-17T20:04:28Z</dcterms:created>
  <dcterms:modified xsi:type="dcterms:W3CDTF">2015-02-23T14:36:02Z</dcterms:modified>
</cp:coreProperties>
</file>