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11" r:id="rId3"/>
    <p:sldId id="312" r:id="rId4"/>
    <p:sldId id="363" r:id="rId5"/>
    <p:sldId id="330" r:id="rId6"/>
    <p:sldId id="337" r:id="rId7"/>
    <p:sldId id="313" r:id="rId8"/>
    <p:sldId id="314" r:id="rId9"/>
    <p:sldId id="364" r:id="rId10"/>
    <p:sldId id="317" r:id="rId11"/>
    <p:sldId id="319" r:id="rId12"/>
    <p:sldId id="321" r:id="rId13"/>
    <p:sldId id="324" r:id="rId14"/>
    <p:sldId id="368" r:id="rId15"/>
    <p:sldId id="325" r:id="rId16"/>
    <p:sldId id="338" r:id="rId17"/>
    <p:sldId id="339" r:id="rId18"/>
    <p:sldId id="327" r:id="rId19"/>
    <p:sldId id="328" r:id="rId20"/>
    <p:sldId id="332" r:id="rId21"/>
    <p:sldId id="333" r:id="rId22"/>
    <p:sldId id="334" r:id="rId23"/>
    <p:sldId id="336" r:id="rId24"/>
    <p:sldId id="345" r:id="rId25"/>
    <p:sldId id="344" r:id="rId26"/>
    <p:sldId id="366" r:id="rId27"/>
    <p:sldId id="346" r:id="rId28"/>
    <p:sldId id="347" r:id="rId29"/>
    <p:sldId id="349" r:id="rId30"/>
    <p:sldId id="308" r:id="rId31"/>
    <p:sldId id="352" r:id="rId32"/>
    <p:sldId id="353" r:id="rId33"/>
    <p:sldId id="351" r:id="rId34"/>
    <p:sldId id="354" r:id="rId35"/>
    <p:sldId id="304" r:id="rId36"/>
    <p:sldId id="357" r:id="rId37"/>
    <p:sldId id="358" r:id="rId38"/>
    <p:sldId id="360" r:id="rId39"/>
    <p:sldId id="341" r:id="rId40"/>
    <p:sldId id="361" r:id="rId41"/>
    <p:sldId id="362" r:id="rId42"/>
    <p:sldId id="303" r:id="rId43"/>
    <p:sldId id="370" r:id="rId4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2726" autoAdjust="0"/>
  </p:normalViewPr>
  <p:slideViewPr>
    <p:cSldViewPr>
      <p:cViewPr varScale="1">
        <p:scale>
          <a:sx n="65" d="100"/>
          <a:sy n="65" d="100"/>
        </p:scale>
        <p:origin x="-102"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a:defRPr sz="1200"/>
            </a:lvl1pPr>
          </a:lstStyle>
          <a:p>
            <a:endParaRPr lang="en-US"/>
          </a:p>
        </p:txBody>
      </p:sp>
      <p:sp>
        <p:nvSpPr>
          <p:cNvPr id="3" name="Date Placeholder 2"/>
          <p:cNvSpPr>
            <a:spLocks noGrp="1"/>
          </p:cNvSpPr>
          <p:nvPr>
            <p:ph type="dt" idx="1"/>
          </p:nvPr>
        </p:nvSpPr>
        <p:spPr>
          <a:xfrm>
            <a:off x="3956551" y="1"/>
            <a:ext cx="3026833" cy="464185"/>
          </a:xfrm>
          <a:prstGeom prst="rect">
            <a:avLst/>
          </a:prstGeom>
        </p:spPr>
        <p:txBody>
          <a:bodyPr vert="horz" lIns="92948" tIns="46474" rIns="92948" bIns="46474" rtlCol="0"/>
          <a:lstStyle>
            <a:lvl1pPr algn="r">
              <a:defRPr sz="1200"/>
            </a:lvl1pPr>
          </a:lstStyle>
          <a:p>
            <a:fld id="{CFA62F0B-5AFC-44FB-9E5B-AEA3E8593F24}" type="datetimeFigureOut">
              <a:rPr lang="en-US" smtClean="0"/>
              <a:t>8/28/2014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8" tIns="46474" rIns="92948" bIns="46474"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4" rIns="92948" bIns="464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4" rIns="92948" bIns="46474"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4" rIns="92948" bIns="46474" rtlCol="0" anchor="b"/>
          <a:lstStyle>
            <a:lvl1pPr algn="r">
              <a:defRPr sz="1200"/>
            </a:lvl1pPr>
          </a:lstStyle>
          <a:p>
            <a:fld id="{E143506D-8DF2-4BD1-AAE8-D3B31BDE073D}" type="slidenum">
              <a:rPr lang="en-US" smtClean="0"/>
              <a:t>‹#›</a:t>
            </a:fld>
            <a:endParaRPr lang="en-US"/>
          </a:p>
        </p:txBody>
      </p:sp>
    </p:spTree>
    <p:extLst>
      <p:ext uri="{BB962C8B-B14F-4D97-AF65-F5344CB8AC3E}">
        <p14:creationId xmlns:p14="http://schemas.microsoft.com/office/powerpoint/2010/main" val="10721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ftc.gov/opa/2013/06/internetthings.s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a:t>
            </a:fld>
            <a:endParaRPr lang="en-US"/>
          </a:p>
        </p:txBody>
      </p:sp>
    </p:spTree>
    <p:extLst>
      <p:ext uri="{BB962C8B-B14F-4D97-AF65-F5344CB8AC3E}">
        <p14:creationId xmlns:p14="http://schemas.microsoft.com/office/powerpoint/2010/main" val="2539303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3506D-8DF2-4BD1-AAE8-D3B31BDE073D}" type="slidenum">
              <a:rPr lang="en-US" smtClean="0"/>
              <a:t>12</a:t>
            </a:fld>
            <a:endParaRPr lang="en-US"/>
          </a:p>
        </p:txBody>
      </p:sp>
    </p:spTree>
    <p:extLst>
      <p:ext uri="{BB962C8B-B14F-4D97-AF65-F5344CB8AC3E}">
        <p14:creationId xmlns:p14="http://schemas.microsoft.com/office/powerpoint/2010/main" val="426306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13</a:t>
            </a:fld>
            <a:endParaRPr lang="en-US"/>
          </a:p>
        </p:txBody>
      </p:sp>
    </p:spTree>
    <p:extLst>
      <p:ext uri="{BB962C8B-B14F-4D97-AF65-F5344CB8AC3E}">
        <p14:creationId xmlns:p14="http://schemas.microsoft.com/office/powerpoint/2010/main" val="21664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14</a:t>
            </a:fld>
            <a:endParaRPr lang="en-US"/>
          </a:p>
        </p:txBody>
      </p:sp>
    </p:spTree>
    <p:extLst>
      <p:ext uri="{BB962C8B-B14F-4D97-AF65-F5344CB8AC3E}">
        <p14:creationId xmlns:p14="http://schemas.microsoft.com/office/powerpoint/2010/main" val="21664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15</a:t>
            </a:fld>
            <a:endParaRPr lang="en-US"/>
          </a:p>
        </p:txBody>
      </p:sp>
    </p:spTree>
    <p:extLst>
      <p:ext uri="{BB962C8B-B14F-4D97-AF65-F5344CB8AC3E}">
        <p14:creationId xmlns:p14="http://schemas.microsoft.com/office/powerpoint/2010/main" val="156792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16</a:t>
            </a:fld>
            <a:endParaRPr lang="en-US"/>
          </a:p>
        </p:txBody>
      </p:sp>
    </p:spTree>
    <p:extLst>
      <p:ext uri="{BB962C8B-B14F-4D97-AF65-F5344CB8AC3E}">
        <p14:creationId xmlns:p14="http://schemas.microsoft.com/office/powerpoint/2010/main" val="188032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17</a:t>
            </a:fld>
            <a:endParaRPr lang="en-US"/>
          </a:p>
        </p:txBody>
      </p:sp>
    </p:spTree>
    <p:extLst>
      <p:ext uri="{BB962C8B-B14F-4D97-AF65-F5344CB8AC3E}">
        <p14:creationId xmlns:p14="http://schemas.microsoft.com/office/powerpoint/2010/main" val="266448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smtClean="0"/>
          </a:p>
          <a:p>
            <a:endParaRPr lang="en-US" b="1" dirty="0"/>
          </a:p>
        </p:txBody>
      </p:sp>
      <p:sp>
        <p:nvSpPr>
          <p:cNvPr id="4" name="Slide Number Placeholder 3"/>
          <p:cNvSpPr>
            <a:spLocks noGrp="1"/>
          </p:cNvSpPr>
          <p:nvPr>
            <p:ph type="sldNum" sz="quarter" idx="10"/>
          </p:nvPr>
        </p:nvSpPr>
        <p:spPr/>
        <p:txBody>
          <a:bodyPr/>
          <a:lstStyle/>
          <a:p>
            <a:fld id="{E143506D-8DF2-4BD1-AAE8-D3B31BDE073D}" type="slidenum">
              <a:rPr lang="en-US" smtClean="0"/>
              <a:t>18</a:t>
            </a:fld>
            <a:endParaRPr lang="en-US"/>
          </a:p>
        </p:txBody>
      </p:sp>
    </p:spTree>
    <p:extLst>
      <p:ext uri="{BB962C8B-B14F-4D97-AF65-F5344CB8AC3E}">
        <p14:creationId xmlns:p14="http://schemas.microsoft.com/office/powerpoint/2010/main" val="20355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19</a:t>
            </a:fld>
            <a:endParaRPr lang="en-US"/>
          </a:p>
        </p:txBody>
      </p:sp>
    </p:spTree>
    <p:extLst>
      <p:ext uri="{BB962C8B-B14F-4D97-AF65-F5344CB8AC3E}">
        <p14:creationId xmlns:p14="http://schemas.microsoft.com/office/powerpoint/2010/main" val="251099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CPATank</a:t>
            </a:r>
            <a:r>
              <a:rPr lang="en-US" dirty="0" smtClean="0"/>
              <a:t>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http://www.ftc.gov/news-events/press-releases/2014/02/another-group-marketers-behind-phony-gift-card-text-spam-settles</a:t>
            </a:r>
          </a:p>
          <a:p>
            <a:pPr marL="171432" indent="-171432">
              <a:buFont typeface="Arial" panose="020B0604020202020204" pitchFamily="34" charset="0"/>
              <a:buChar char="•"/>
            </a:pPr>
            <a:r>
              <a:rPr lang="en-US" baseline="0" dirty="0" smtClean="0"/>
              <a:t>Complaint: http://www.ftc.gov/system/files/documents/cases/140228cpatankcmpt.pdf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20</a:t>
            </a:fld>
            <a:endParaRPr lang="en-US"/>
          </a:p>
        </p:txBody>
      </p:sp>
    </p:spTree>
    <p:extLst>
      <p:ext uri="{BB962C8B-B14F-4D97-AF65-F5344CB8AC3E}">
        <p14:creationId xmlns:p14="http://schemas.microsoft.com/office/powerpoint/2010/main" val="22284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CPATank</a:t>
            </a:r>
            <a:r>
              <a:rPr lang="en-US" dirty="0" smtClean="0"/>
              <a:t>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http://www.ftc.gov/news-events/press-releases/2014/02/another-group-marketers-behind-phony-gift-card-text-spam-settles</a:t>
            </a:r>
          </a:p>
          <a:p>
            <a:pPr marL="171432" indent="-171432">
              <a:buFont typeface="Arial" panose="020B0604020202020204" pitchFamily="34" charset="0"/>
              <a:buChar char="•"/>
            </a:pPr>
            <a:r>
              <a:rPr lang="en-US" baseline="0" dirty="0" smtClean="0"/>
              <a:t>Complaint: http://www.ftc.gov/system/files/documents/cases/140228cpatankcmpt.pdf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21</a:t>
            </a:fld>
            <a:endParaRPr lang="en-US"/>
          </a:p>
        </p:txBody>
      </p:sp>
    </p:spTree>
    <p:extLst>
      <p:ext uri="{BB962C8B-B14F-4D97-AF65-F5344CB8AC3E}">
        <p14:creationId xmlns:p14="http://schemas.microsoft.com/office/powerpoint/2010/main" val="238976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T-Mobile (2014)</a:t>
            </a:r>
          </a:p>
          <a:p>
            <a:pPr marL="171432" indent="-171432">
              <a:buFont typeface="Arial" panose="020B0604020202020204" pitchFamily="34" charset="0"/>
              <a:buChar char="•"/>
            </a:pPr>
            <a:r>
              <a:rPr lang="en-US" dirty="0" smtClean="0"/>
              <a:t>Press release: http://www.ftc.gov/news-events/press-releases/2014/07/ftc-alleges-t-mobile-crammed-bogus-charges-customers-phone-bills</a:t>
            </a:r>
          </a:p>
          <a:p>
            <a:pPr marL="171432" indent="-171432">
              <a:buFont typeface="Arial" panose="020B0604020202020204" pitchFamily="34" charset="0"/>
              <a:buChar char="•"/>
            </a:pPr>
            <a:r>
              <a:rPr lang="en-US" dirty="0" smtClean="0"/>
              <a:t>Complaint:</a:t>
            </a:r>
            <a:r>
              <a:rPr lang="en-US" baseline="0" dirty="0" smtClean="0"/>
              <a:t> http://www.ftc.gov/system/files/documents/cases/140701tmobilecmpt.pdf</a:t>
            </a:r>
          </a:p>
          <a:p>
            <a:pPr marL="171432" indent="-171432">
              <a:buFont typeface="Arial" panose="020B0604020202020204" pitchFamily="34" charset="0"/>
              <a:buChar char="•"/>
            </a:pPr>
            <a:r>
              <a:rPr lang="en-US" baseline="0" dirty="0" smtClean="0"/>
              <a:t>Final resolution is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a:t>
            </a:fld>
            <a:endParaRPr lang="en-US"/>
          </a:p>
        </p:txBody>
      </p:sp>
    </p:spTree>
    <p:extLst>
      <p:ext uri="{BB962C8B-B14F-4D97-AF65-F5344CB8AC3E}">
        <p14:creationId xmlns:p14="http://schemas.microsoft.com/office/powerpoint/2010/main" val="19986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CPATank</a:t>
            </a:r>
            <a:r>
              <a:rPr lang="en-US" dirty="0" smtClean="0"/>
              <a:t>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http://www.ftc.gov/news-events/press-releases/2014/02/another-group-marketers-behind-phony-gift-card-text-spam-settles</a:t>
            </a:r>
          </a:p>
          <a:p>
            <a:pPr marL="171432" indent="-171432">
              <a:buFont typeface="Arial" panose="020B0604020202020204" pitchFamily="34" charset="0"/>
              <a:buChar char="•"/>
            </a:pPr>
            <a:r>
              <a:rPr lang="en-US" baseline="0" dirty="0" smtClean="0"/>
              <a:t>Complaint: http://www.ftc.gov/system/files/documents/cases/140228cpatankcmpt.pdf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22</a:t>
            </a:fld>
            <a:endParaRPr lang="en-US"/>
          </a:p>
        </p:txBody>
      </p:sp>
    </p:spTree>
    <p:extLst>
      <p:ext uri="{BB962C8B-B14F-4D97-AF65-F5344CB8AC3E}">
        <p14:creationId xmlns:p14="http://schemas.microsoft.com/office/powerpoint/2010/main" val="1115574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CPATank</a:t>
            </a:r>
            <a:r>
              <a:rPr lang="en-US" dirty="0" smtClean="0"/>
              <a:t>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http://www.ftc.gov/news-events/press-releases/2014/02/another-group-marketers-behind-phony-gift-card-text-spam-settles</a:t>
            </a:r>
          </a:p>
          <a:p>
            <a:pPr marL="171432" indent="-171432">
              <a:buFont typeface="Arial" panose="020B0604020202020204" pitchFamily="34" charset="0"/>
              <a:buChar char="•"/>
            </a:pPr>
            <a:r>
              <a:rPr lang="en-US" baseline="0" dirty="0" smtClean="0"/>
              <a:t>Complaint: http://www.ftc.gov/system/files/documents/cases/140228cpatankcmpt.pdf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23</a:t>
            </a:fld>
            <a:endParaRPr lang="en-US"/>
          </a:p>
        </p:txBody>
      </p:sp>
    </p:spTree>
    <p:extLst>
      <p:ext uri="{BB962C8B-B14F-4D97-AF65-F5344CB8AC3E}">
        <p14:creationId xmlns:p14="http://schemas.microsoft.com/office/powerpoint/2010/main" val="236435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Trendnet</a:t>
            </a:r>
            <a:r>
              <a:rPr lang="en-US" baseline="0" dirty="0" smtClean="0"/>
              <a:t> (2013)</a:t>
            </a:r>
          </a:p>
          <a:p>
            <a:pPr marL="171432" indent="-171432">
              <a:buFont typeface="Arial" panose="020B0604020202020204" pitchFamily="34" charset="0"/>
              <a:buChar char="•"/>
            </a:pPr>
            <a:r>
              <a:rPr lang="en-US" baseline="0" dirty="0" smtClean="0"/>
              <a:t>Press release: http://www.ftc.gov/enforcement/cases-proceedings/122-3090/trendnet-inc-matter</a:t>
            </a:r>
          </a:p>
          <a:p>
            <a:pPr marL="171432" indent="-171432">
              <a:buFont typeface="Arial" panose="020B0604020202020204" pitchFamily="34" charset="0"/>
              <a:buChar char="•"/>
            </a:pPr>
            <a:r>
              <a:rPr lang="en-US" baseline="0" dirty="0" smtClean="0"/>
              <a:t>Complaint: http://www.ftc.gov/system/files/documents/cases/140207trendnetcmpt.pdf </a:t>
            </a:r>
          </a:p>
          <a:p>
            <a:pPr marL="171432" indent="-171432">
              <a:buFont typeface="Arial" panose="020B0604020202020204" pitchFamily="34" charset="0"/>
              <a:buChar char="•"/>
            </a:pPr>
            <a:r>
              <a:rPr lang="en-US" baseline="0" dirty="0" smtClean="0"/>
              <a:t>Resolution: http://www.ftc.gov/news-events/press-releases/2014/02/ftc-approves-final-order-settling-charges-against-trendnet-inc </a:t>
            </a:r>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24</a:t>
            </a:fld>
            <a:endParaRPr lang="en-US"/>
          </a:p>
        </p:txBody>
      </p:sp>
    </p:spTree>
    <p:extLst>
      <p:ext uri="{BB962C8B-B14F-4D97-AF65-F5344CB8AC3E}">
        <p14:creationId xmlns:p14="http://schemas.microsoft.com/office/powerpoint/2010/main" val="1968025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Trendnet</a:t>
            </a:r>
            <a:r>
              <a:rPr lang="en-US" baseline="0" dirty="0" smtClean="0"/>
              <a:t> (2013)</a:t>
            </a:r>
          </a:p>
          <a:p>
            <a:pPr marL="171432" indent="-171432">
              <a:buFont typeface="Arial" panose="020B0604020202020204" pitchFamily="34" charset="0"/>
              <a:buChar char="•"/>
            </a:pPr>
            <a:r>
              <a:rPr lang="en-US" baseline="0" dirty="0" smtClean="0"/>
              <a:t>Press release: http://www.ftc.gov/enforcement/cases-proceedings/122-3090/trendnet-inc-matter</a:t>
            </a:r>
          </a:p>
          <a:p>
            <a:pPr marL="171432" indent="-171432">
              <a:buFont typeface="Arial" panose="020B0604020202020204" pitchFamily="34" charset="0"/>
              <a:buChar char="•"/>
            </a:pPr>
            <a:r>
              <a:rPr lang="en-US" baseline="0" dirty="0" smtClean="0"/>
              <a:t>Complaint: http://www.ftc.gov/system/files/documents/cases/140207trendnetcmpt.pdf </a:t>
            </a:r>
          </a:p>
          <a:p>
            <a:pPr marL="171432" indent="-171432">
              <a:buFont typeface="Arial" panose="020B0604020202020204" pitchFamily="34" charset="0"/>
              <a:buChar char="•"/>
            </a:pPr>
            <a:r>
              <a:rPr lang="en-US" baseline="0" dirty="0" smtClean="0"/>
              <a:t>Resolution: http://www.ftc.gov/news-events/press-releases/2014/02/ftc-approves-final-order-settling-charges-against-trendnet-inc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25</a:t>
            </a:fld>
            <a:endParaRPr lang="en-US"/>
          </a:p>
        </p:txBody>
      </p:sp>
    </p:spTree>
    <p:extLst>
      <p:ext uri="{BB962C8B-B14F-4D97-AF65-F5344CB8AC3E}">
        <p14:creationId xmlns:p14="http://schemas.microsoft.com/office/powerpoint/2010/main" val="2731821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26</a:t>
            </a:fld>
            <a:endParaRPr lang="en-US"/>
          </a:p>
        </p:txBody>
      </p:sp>
    </p:spTree>
    <p:extLst>
      <p:ext uri="{BB962C8B-B14F-4D97-AF65-F5344CB8AC3E}">
        <p14:creationId xmlns:p14="http://schemas.microsoft.com/office/powerpoint/2010/main" val="463443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Trendnet</a:t>
            </a:r>
            <a:r>
              <a:rPr lang="en-US" baseline="0" dirty="0" smtClean="0"/>
              <a:t> (2013)</a:t>
            </a:r>
          </a:p>
          <a:p>
            <a:pPr marL="171432" indent="-171432">
              <a:buFont typeface="Arial" panose="020B0604020202020204" pitchFamily="34" charset="0"/>
              <a:buChar char="•"/>
            </a:pPr>
            <a:r>
              <a:rPr lang="en-US" baseline="0" dirty="0" smtClean="0"/>
              <a:t>Press release: http://www.ftc.gov/enforcement/cases-proceedings/122-3090/trendnet-inc-matter</a:t>
            </a:r>
          </a:p>
          <a:p>
            <a:pPr marL="171432" indent="-171432">
              <a:buFont typeface="Arial" panose="020B0604020202020204" pitchFamily="34" charset="0"/>
              <a:buChar char="•"/>
            </a:pPr>
            <a:r>
              <a:rPr lang="en-US" baseline="0" dirty="0" smtClean="0"/>
              <a:t>Complaint: http://www.ftc.gov/system/files/documents/cases/140207trendnetcmpt.pdf </a:t>
            </a:r>
          </a:p>
          <a:p>
            <a:pPr marL="171432" indent="-171432">
              <a:buFont typeface="Arial" panose="020B0604020202020204" pitchFamily="34" charset="0"/>
              <a:buChar char="•"/>
            </a:pPr>
            <a:r>
              <a:rPr lang="en-US" baseline="0" dirty="0" smtClean="0"/>
              <a:t>Resolution: http://www.ftc.gov/news-events/press-releases/2014/02/ftc-approves-final-order-settling-charges-against-trendnet-inc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27</a:t>
            </a:fld>
            <a:endParaRPr lang="en-US"/>
          </a:p>
        </p:txBody>
      </p:sp>
    </p:spTree>
    <p:extLst>
      <p:ext uri="{BB962C8B-B14F-4D97-AF65-F5344CB8AC3E}">
        <p14:creationId xmlns:p14="http://schemas.microsoft.com/office/powerpoint/2010/main" val="126545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Trendnet</a:t>
            </a:r>
            <a:r>
              <a:rPr lang="en-US" baseline="0" dirty="0" smtClean="0"/>
              <a:t> (2013)</a:t>
            </a:r>
          </a:p>
          <a:p>
            <a:pPr marL="171432" indent="-171432">
              <a:buFont typeface="Arial" panose="020B0604020202020204" pitchFamily="34" charset="0"/>
              <a:buChar char="•"/>
            </a:pPr>
            <a:r>
              <a:rPr lang="en-US" baseline="0" dirty="0" smtClean="0"/>
              <a:t>Press release: http://www.ftc.gov/enforcement/cases-proceedings/122-3090/trendnet-inc-matter</a:t>
            </a:r>
          </a:p>
          <a:p>
            <a:pPr marL="171432" indent="-171432">
              <a:buFont typeface="Arial" panose="020B0604020202020204" pitchFamily="34" charset="0"/>
              <a:buChar char="•"/>
            </a:pPr>
            <a:r>
              <a:rPr lang="en-US" baseline="0" dirty="0" smtClean="0"/>
              <a:t>Complaint: http://www.ftc.gov/system/files/documents/cases/140207trendnetcmpt.pdf </a:t>
            </a:r>
          </a:p>
          <a:p>
            <a:pPr marL="171432" indent="-171432">
              <a:buFont typeface="Arial" panose="020B0604020202020204" pitchFamily="34" charset="0"/>
              <a:buChar char="•"/>
            </a:pPr>
            <a:r>
              <a:rPr lang="en-US" baseline="0" dirty="0" smtClean="0"/>
              <a:t>Resolution: http://www.ftc.gov/news-events/press-releases/2014/02/ftc-approves-final-order-settling-charges-against-trendnet-inc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28</a:t>
            </a:fld>
            <a:endParaRPr lang="en-US"/>
          </a:p>
        </p:txBody>
      </p:sp>
    </p:spTree>
    <p:extLst>
      <p:ext uri="{BB962C8B-B14F-4D97-AF65-F5344CB8AC3E}">
        <p14:creationId xmlns:p14="http://schemas.microsoft.com/office/powerpoint/2010/main" val="311420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29</a:t>
            </a:fld>
            <a:endParaRPr lang="en-US"/>
          </a:p>
        </p:txBody>
      </p:sp>
    </p:spTree>
    <p:extLst>
      <p:ext uri="{BB962C8B-B14F-4D97-AF65-F5344CB8AC3E}">
        <p14:creationId xmlns:p14="http://schemas.microsoft.com/office/powerpoint/2010/main" val="3114206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T-Mobile (2014)</a:t>
            </a:r>
          </a:p>
          <a:p>
            <a:pPr marL="171432" indent="-171432">
              <a:buFont typeface="Arial" panose="020B0604020202020204" pitchFamily="34" charset="0"/>
              <a:buChar char="•"/>
            </a:pPr>
            <a:r>
              <a:rPr lang="en-US" dirty="0" smtClean="0"/>
              <a:t>Press release: http://www.ftc.gov/news-events/press-releases/2014/07/ftc-alleges-t-mobile-crammed-bogus-charges-customers-phone-bills</a:t>
            </a:r>
          </a:p>
          <a:p>
            <a:pPr marL="171432" indent="-171432">
              <a:buFont typeface="Arial" panose="020B0604020202020204" pitchFamily="34" charset="0"/>
              <a:buChar char="•"/>
            </a:pPr>
            <a:r>
              <a:rPr lang="en-US" dirty="0" smtClean="0"/>
              <a:t>Complaint:</a:t>
            </a:r>
            <a:r>
              <a:rPr lang="en-US" baseline="0" dirty="0" smtClean="0"/>
              <a:t> http://www.ftc.gov/system/files/documents/cases/140701tmobilecmpt.pdf</a:t>
            </a:r>
          </a:p>
          <a:p>
            <a:pPr marL="171432" indent="-171432">
              <a:buFont typeface="Arial" panose="020B0604020202020204" pitchFamily="34" charset="0"/>
              <a:buChar char="•"/>
            </a:pPr>
            <a:r>
              <a:rPr lang="en-US" baseline="0" dirty="0" smtClean="0"/>
              <a:t>Final resolution is pending</a:t>
            </a:r>
          </a:p>
          <a:p>
            <a:pPr marL="171432" indent="-171432">
              <a:buFont typeface="Arial" panose="020B0604020202020204" pitchFamily="34" charset="0"/>
              <a:buChar char="•"/>
            </a:pPr>
            <a:endParaRPr lang="en-US" baseline="0" dirty="0" smtClean="0"/>
          </a:p>
          <a:p>
            <a:r>
              <a:rPr lang="en-US" baseline="0" dirty="0" smtClean="0"/>
              <a:t>Facts:</a:t>
            </a:r>
          </a:p>
          <a:p>
            <a:pPr marL="171432" indent="-171432">
              <a:buFont typeface="Arial" panose="020B0604020202020204" pitchFamily="34" charset="0"/>
              <a:buChar char="•"/>
            </a:pPr>
            <a:r>
              <a:rPr lang="en-US" baseline="0" dirty="0" smtClean="0"/>
              <a:t>T-Mobile knowingly crammed unauthorized charges onto consumers’ bills.</a:t>
            </a:r>
          </a:p>
          <a:p>
            <a:pPr marL="171432" indent="-171432">
              <a:buFont typeface="Arial" panose="020B0604020202020204" pitchFamily="34" charset="0"/>
              <a:buChar char="•"/>
            </a:pPr>
            <a:r>
              <a:rPr lang="en-US" baseline="0" dirty="0" smtClean="0"/>
              <a:t>FTC profited from these charges.</a:t>
            </a:r>
          </a:p>
          <a:p>
            <a:pPr marL="171432" indent="-171432">
              <a:buFont typeface="Arial" panose="020B0604020202020204" pitchFamily="34" charset="0"/>
              <a:buChar char="•"/>
            </a:pPr>
            <a:r>
              <a:rPr lang="en-US" baseline="0" dirty="0" smtClean="0"/>
              <a:t>An example of a charge is a </a:t>
            </a:r>
            <a:r>
              <a:rPr lang="en-US" dirty="0" smtClean="0"/>
              <a:t>subscription for flirting tips.</a:t>
            </a:r>
            <a:endParaRPr lang="en-US" baseline="0" dirty="0" smtClean="0"/>
          </a:p>
          <a:p>
            <a:pPr marL="171432" indent="-171432">
              <a:buFont typeface="Arial" panose="020B0604020202020204" pitchFamily="34" charset="0"/>
              <a:buChar char="•"/>
            </a:pPr>
            <a:r>
              <a:rPr lang="en-US" baseline="0" dirty="0" smtClean="0"/>
              <a:t>The charges were buried deep in the bill under the title “premium charges.”</a:t>
            </a:r>
          </a:p>
          <a:p>
            <a:pPr marL="171432" indent="-171432">
              <a:buFont typeface="Arial" panose="020B0604020202020204" pitchFamily="34" charset="0"/>
              <a:buChar char="•"/>
            </a:pPr>
            <a:r>
              <a:rPr lang="en-US" baseline="0" dirty="0" smtClean="0"/>
              <a:t>A description of the premium charge was not given on the bill; rather, a series of numbers and letters would appear.</a:t>
            </a:r>
          </a:p>
          <a:p>
            <a:pPr marL="171432" indent="-171432">
              <a:buFont typeface="Arial" panose="020B0604020202020204" pitchFamily="34" charset="0"/>
              <a:buChar char="•"/>
            </a:pPr>
            <a:r>
              <a:rPr lang="en-US" baseline="0" dirty="0" smtClean="0"/>
              <a:t>T-Mobile continued to allow these charges even after receiving consumer complaints. </a:t>
            </a:r>
            <a:endParaRPr lang="en-US" dirty="0" smtClean="0"/>
          </a:p>
          <a:p>
            <a:endParaRPr lang="en-US" dirty="0" smtClean="0"/>
          </a:p>
          <a:p>
            <a:r>
              <a:rPr lang="en-US" dirty="0" smtClean="0"/>
              <a:t>Resolution pending</a:t>
            </a: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432" indent="-171432">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432" indent="-171432">
              <a:buFont typeface="Arial" panose="020B0604020202020204" pitchFamily="34" charset="0"/>
              <a:buChar char="•"/>
            </a:pPr>
            <a:r>
              <a:rPr lang="en-US" baseline="0" dirty="0" smtClean="0"/>
              <a:t>Complaint: http://www.ftc.gov/system/files/documents/cases/140508snapchatcmpt.pdf </a:t>
            </a:r>
            <a:endParaRPr lang="en-US" dirty="0" smtClean="0"/>
          </a:p>
          <a:p>
            <a:endParaRPr lang="en-US" dirty="0" smtClean="0"/>
          </a:p>
          <a:p>
            <a:r>
              <a:rPr lang="en-US" dirty="0" smtClean="0"/>
              <a:t>Facts:</a:t>
            </a:r>
          </a:p>
          <a:p>
            <a:pPr marL="171432" indent="-171432">
              <a:buFont typeface="Arial" panose="020B0604020202020204" pitchFamily="34" charset="0"/>
              <a:buChar char="•"/>
            </a:pPr>
            <a:r>
              <a:rPr lang="en-US" dirty="0" smtClean="0"/>
              <a:t>Before sending a photo or video, the application requires the sender to designate a period of time that the recipient will be allowed to view the photo or video.</a:t>
            </a:r>
          </a:p>
          <a:p>
            <a:pPr marL="171432" indent="-171432">
              <a:buFont typeface="Arial" panose="020B0604020202020204" pitchFamily="34" charset="0"/>
              <a:buChar char="•"/>
            </a:pPr>
            <a:r>
              <a:rPr lang="en-US" dirty="0" smtClean="0"/>
              <a:t>Snapchat told consumers that, after the timer expired (a maximum of ten seconds, the pictures and videos they sent would “disappear forever.” </a:t>
            </a:r>
          </a:p>
          <a:p>
            <a:pPr marL="171432" indent="-171432">
              <a:buFont typeface="Arial" panose="020B0604020202020204" pitchFamily="34" charset="0"/>
              <a:buChar char="•"/>
            </a:pPr>
            <a:r>
              <a:rPr lang="en-US" dirty="0" smtClean="0"/>
              <a:t>This was untrue: for example, when a recipient received a video message, the application stored the video file outside of the application’s “sandbox” (</a:t>
            </a:r>
            <a:r>
              <a:rPr lang="en-US" i="1" dirty="0" smtClean="0"/>
              <a:t>i.e.</a:t>
            </a:r>
            <a:r>
              <a:rPr lang="en-US" dirty="0" smtClean="0"/>
              <a:t>, the application’s private storage area on the device that other applications cannot access)</a:t>
            </a:r>
          </a:p>
          <a:p>
            <a:pPr marL="171432" indent="-171432">
              <a:buFont typeface="Arial" panose="020B0604020202020204" pitchFamily="34" charset="0"/>
              <a:buChar char="•"/>
            </a:pPr>
            <a:r>
              <a:rPr lang="en-US" dirty="0" smtClean="0"/>
              <a:t>As a result, a recipient could connect his or her mobile device to a computer and use simple file browsing tools to locate and save the video file. </a:t>
            </a:r>
          </a:p>
          <a:p>
            <a:pPr marL="171432" indent="-171432">
              <a:buFont typeface="Arial" panose="020B0604020202020204" pitchFamily="34" charset="0"/>
              <a:buChar char="•"/>
            </a:pPr>
            <a:endParaRPr lang="en-US" dirty="0" smtClean="0"/>
          </a:p>
          <a:p>
            <a:r>
              <a:rPr lang="en-US" dirty="0" smtClean="0"/>
              <a:t>Proposed settlement:</a:t>
            </a:r>
          </a:p>
          <a:p>
            <a:pPr marL="171432" indent="-171432">
              <a:buFont typeface="Arial" panose="020B0604020202020204" pitchFamily="34" charset="0"/>
              <a:buChar char="•"/>
            </a:pPr>
            <a:r>
              <a:rPr lang="en-US" dirty="0" smtClean="0"/>
              <a:t>Prevents Snapchat from  misrepresenting the extent to which it maintains the privacy, security, or confidentiality of users’ information, and requires it to implement a comprehensive privacy program that will be monitored by an independent privacy professional for the next 20 years</a:t>
            </a:r>
          </a:p>
          <a:p>
            <a:endParaRPr lang="en-US" dirty="0" smtClean="0"/>
          </a:p>
          <a:p>
            <a:endParaRPr lang="en-US" dirty="0" smtClean="0"/>
          </a:p>
          <a:p>
            <a:r>
              <a:rPr lang="en-US" dirty="0" smtClean="0"/>
              <a:t>Resolution pending</a:t>
            </a: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T-Mobile (2014)</a:t>
            </a:r>
          </a:p>
          <a:p>
            <a:pPr marL="171432" indent="-171432">
              <a:buFont typeface="Arial" panose="020B0604020202020204" pitchFamily="34" charset="0"/>
              <a:buChar char="•"/>
            </a:pPr>
            <a:r>
              <a:rPr lang="en-US" dirty="0" smtClean="0"/>
              <a:t>Press release: http://www.ftc.gov/news-events/press-releases/2014/07/ftc-alleges-t-mobile-crammed-bogus-charges-customers-phone-bills</a:t>
            </a:r>
          </a:p>
          <a:p>
            <a:pPr marL="171432" indent="-171432">
              <a:buFont typeface="Arial" panose="020B0604020202020204" pitchFamily="34" charset="0"/>
              <a:buChar char="•"/>
            </a:pPr>
            <a:r>
              <a:rPr lang="en-US" dirty="0" smtClean="0"/>
              <a:t>Complaint:</a:t>
            </a:r>
            <a:r>
              <a:rPr lang="en-US" baseline="0" dirty="0" smtClean="0"/>
              <a:t> http://www.ftc.gov/system/files/documents/cases/140701tmobilecmpt.pdf</a:t>
            </a:r>
          </a:p>
          <a:p>
            <a:pPr marL="171432" indent="-171432">
              <a:buFont typeface="Arial" panose="020B0604020202020204" pitchFamily="34" charset="0"/>
              <a:buChar char="•"/>
            </a:pPr>
            <a:r>
              <a:rPr lang="en-US" baseline="0" dirty="0" smtClean="0"/>
              <a:t>Final resolution is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3</a:t>
            </a:fld>
            <a:endParaRPr lang="en-US"/>
          </a:p>
        </p:txBody>
      </p:sp>
    </p:spTree>
    <p:extLst>
      <p:ext uri="{BB962C8B-B14F-4D97-AF65-F5344CB8AC3E}">
        <p14:creationId xmlns:p14="http://schemas.microsoft.com/office/powerpoint/2010/main" val="3707611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Apple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http://www.ftc.gov/news-events/press-releases/2014/01/apple-inc-will-provide-full-consumer-refunds-least-325-million</a:t>
            </a:r>
          </a:p>
          <a:p>
            <a:pPr marL="171432" indent="-171432">
              <a:buFont typeface="Arial" panose="020B0604020202020204" pitchFamily="34" charset="0"/>
              <a:buChar char="•"/>
            </a:pPr>
            <a:r>
              <a:rPr lang="en-US" baseline="0" dirty="0" smtClean="0"/>
              <a:t>Complaint: http://www.ftc.gov/sites/default/files/documents/cases/140115applecmpt.pdf </a:t>
            </a:r>
            <a:endParaRPr lang="en-US" dirty="0" smtClean="0"/>
          </a:p>
          <a:p>
            <a:endParaRPr lang="en-US" dirty="0" smtClean="0"/>
          </a:p>
          <a:p>
            <a:r>
              <a:rPr lang="en-US" dirty="0" smtClean="0"/>
              <a:t>Facts:</a:t>
            </a:r>
          </a:p>
          <a:p>
            <a:pPr marL="171432" indent="-171432">
              <a:buFont typeface="Arial" panose="020B0604020202020204" pitchFamily="34" charset="0"/>
              <a:buChar char="•"/>
            </a:pPr>
            <a:r>
              <a:rPr lang="en-US" dirty="0" smtClean="0"/>
              <a:t>Apple</a:t>
            </a:r>
            <a:r>
              <a:rPr lang="en-US" baseline="0" dirty="0" smtClean="0"/>
              <a:t> failed t</a:t>
            </a:r>
            <a:r>
              <a:rPr lang="en-US" dirty="0" smtClean="0"/>
              <a:t>o tell parents that by entering a password they were not just approving a single in-app purchase; rather,</a:t>
            </a:r>
            <a:r>
              <a:rPr lang="en-US" baseline="0" dirty="0" smtClean="0"/>
              <a:t> they were approving </a:t>
            </a:r>
            <a:r>
              <a:rPr lang="en-US" dirty="0" smtClean="0"/>
              <a:t>15 minutes of additional unlimited purchases their children could make without further action by the parent.</a:t>
            </a:r>
          </a:p>
          <a:p>
            <a:pPr marL="171432" indent="-171432">
              <a:buFont typeface="Arial" panose="020B0604020202020204" pitchFamily="34" charset="0"/>
              <a:buChar char="•"/>
            </a:pPr>
            <a:r>
              <a:rPr lang="en-US" dirty="0" smtClean="0"/>
              <a:t>Many of these charges are for virtual items or currency used in playing a game. </a:t>
            </a:r>
          </a:p>
          <a:p>
            <a:pPr marL="171432" indent="-171432">
              <a:buFont typeface="Arial" panose="020B0604020202020204" pitchFamily="34" charset="0"/>
              <a:buChar char="•"/>
            </a:pPr>
            <a:r>
              <a:rPr lang="en-US" dirty="0" smtClean="0"/>
              <a:t>These charges generally range from 99 cents to $99.99 per in-app charge.</a:t>
            </a:r>
          </a:p>
          <a:p>
            <a:endParaRPr lang="en-US" dirty="0" smtClean="0"/>
          </a:p>
          <a:p>
            <a:r>
              <a:rPr lang="en-US" dirty="0" smtClean="0"/>
              <a:t>Resolution</a:t>
            </a:r>
            <a:r>
              <a:rPr lang="en-US" baseline="0" dirty="0" smtClean="0"/>
              <a:t> requires the following:</a:t>
            </a:r>
            <a:endParaRPr lang="en-US" dirty="0" smtClean="0"/>
          </a:p>
          <a:p>
            <a:pPr marL="171432" indent="-171432">
              <a:buFont typeface="Arial" panose="020B0604020202020204" pitchFamily="34" charset="0"/>
              <a:buChar char="•"/>
            </a:pPr>
            <a:r>
              <a:rPr lang="en-US" dirty="0" smtClean="0"/>
              <a:t>Apple to modify its billing practices to ensure that Apple obtains consumers’ express, informed consent prior to billing them for in-app charges, and that if the company gets consumers’ consent for future charges, consumers must have the option to withdraw their consent at any time. </a:t>
            </a:r>
          </a:p>
          <a:p>
            <a:pPr marL="171432" indent="-171432">
              <a:buFont typeface="Arial" panose="020B0604020202020204" pitchFamily="34" charset="0"/>
              <a:buChar char="•"/>
            </a:pPr>
            <a:r>
              <a:rPr lang="en-US" dirty="0" smtClean="0"/>
              <a:t>To provide full refunds, totaling a minimum of $32.5 million, to consumers who were billed for in-app charges that were incurred by children and were either accidental or not authorized by the consumer. </a:t>
            </a:r>
          </a:p>
          <a:p>
            <a:pPr marL="171432" indent="-171432">
              <a:buFont typeface="Arial" panose="020B0604020202020204" pitchFamily="34" charset="0"/>
              <a:buChar char="•"/>
            </a:pPr>
            <a:r>
              <a:rPr lang="en-US" dirty="0" smtClean="0"/>
              <a:t>Apple must make these refunds promptly, upon request from an account holder. </a:t>
            </a:r>
          </a:p>
          <a:p>
            <a:pPr marL="171432" indent="-171432">
              <a:buFont typeface="Arial" panose="020B0604020202020204" pitchFamily="34" charset="0"/>
              <a:buChar char="•"/>
            </a:pPr>
            <a:r>
              <a:rPr lang="en-US" dirty="0" smtClean="0"/>
              <a:t>Apple is required to give notice of the availability of refunds to all consumers charged for in-app charges with instructions on how to obtain a refund for unauthorized purchases by kids. </a:t>
            </a:r>
          </a:p>
          <a:p>
            <a:pPr marL="171432" indent="-171432">
              <a:buFont typeface="Arial" panose="020B0604020202020204" pitchFamily="34" charset="0"/>
              <a:buChar char="•"/>
            </a:pPr>
            <a:r>
              <a:rPr lang="en-US" dirty="0" smtClean="0"/>
              <a:t>Should Apple issue less than $32.5 million in refunds to consumers within the 12 months after the settlement becomes final, the company must remit the balance to the Commission.</a:t>
            </a: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Trendnet</a:t>
            </a:r>
            <a:r>
              <a:rPr lang="en-US" dirty="0" smtClean="0"/>
              <a:t> (2013)</a:t>
            </a:r>
          </a:p>
          <a:p>
            <a:pPr marL="171432" indent="-171432">
              <a:buFont typeface="Arial" panose="020B0604020202020204" pitchFamily="34" charset="0"/>
              <a:buChar char="•"/>
            </a:pPr>
            <a:r>
              <a:rPr lang="en-US" dirty="0" smtClean="0"/>
              <a:t>Press</a:t>
            </a:r>
            <a:r>
              <a:rPr lang="en-US" baseline="0" dirty="0" smtClean="0"/>
              <a:t> release : http://www.ftc.gov/news-events/press-releases/2013/09/marketer-internet-connected-home-security-video-cameras-settles</a:t>
            </a:r>
          </a:p>
          <a:p>
            <a:pPr marL="171432" indent="-171432">
              <a:buFont typeface="Arial" panose="020B0604020202020204" pitchFamily="34" charset="0"/>
              <a:buChar char="•"/>
            </a:pPr>
            <a:r>
              <a:rPr lang="en-US" baseline="0" dirty="0" smtClean="0"/>
              <a:t>Complaint: http://www.ftc.gov/system/files/documents/cases/140228cpatankcmpt.pdf </a:t>
            </a:r>
          </a:p>
          <a:p>
            <a:pPr marL="171432" indent="-171432">
              <a:buFont typeface="Arial" panose="020B0604020202020204" pitchFamily="34" charset="0"/>
              <a:buChar char="•"/>
            </a:pPr>
            <a:r>
              <a:rPr lang="en-US" baseline="0" dirty="0" smtClean="0"/>
              <a:t>Resolution: http://www.ftc.gov/news-events/press-releases/2014/02/ftc-approves-final-order-settling-charges-against-trendnet-inc </a:t>
            </a:r>
            <a:endParaRPr lang="en-US" dirty="0" smtClean="0"/>
          </a:p>
          <a:p>
            <a:endParaRPr lang="en-US" dirty="0" smtClean="0"/>
          </a:p>
          <a:p>
            <a:r>
              <a:rPr lang="en-US" dirty="0" smtClean="0"/>
              <a:t>Facts:</a:t>
            </a:r>
          </a:p>
          <a:p>
            <a:pPr marL="171450" indent="-171450">
              <a:buFont typeface="Arial" panose="020B0604020202020204" pitchFamily="34" charset="0"/>
              <a:buChar char="•"/>
            </a:pPr>
            <a:r>
              <a:rPr lang="en-US" dirty="0" smtClean="0"/>
              <a:t>A company marketed video cameras designed to allow consumers to monitor their homes remotely.</a:t>
            </a:r>
          </a:p>
          <a:p>
            <a:pPr marL="171450" indent="-171450">
              <a:buFont typeface="Arial" panose="020B0604020202020204" pitchFamily="34" charset="0"/>
              <a:buChar char="•"/>
            </a:pPr>
            <a:r>
              <a:rPr lang="en-US" dirty="0" smtClean="0"/>
              <a:t>This was the agency’s first action against a marketer of an everyday product with interconnectivity to the Internet and other mobile devices – commonly referred to as the </a:t>
            </a:r>
            <a:r>
              <a:rPr lang="en-US" dirty="0" smtClean="0">
                <a:hlinkClick r:id="rId3"/>
              </a:rPr>
              <a:t>“Internet of Things.”</a:t>
            </a:r>
            <a:endParaRPr lang="en-US" dirty="0" smtClean="0"/>
          </a:p>
          <a:p>
            <a:pPr marL="171450" indent="-171450">
              <a:buFont typeface="Arial" panose="020B0604020202020204" pitchFamily="34" charset="0"/>
              <a:buChar char="•"/>
            </a:pPr>
            <a:r>
              <a:rPr lang="en-US" dirty="0" err="1" smtClean="0"/>
              <a:t>TRENDnet</a:t>
            </a:r>
            <a:r>
              <a:rPr lang="en-US" dirty="0" smtClean="0"/>
              <a:t> marketed its </a:t>
            </a:r>
            <a:r>
              <a:rPr lang="en-US" dirty="0" err="1" smtClean="0"/>
              <a:t>SecurView</a:t>
            </a:r>
            <a:r>
              <a:rPr lang="en-US" dirty="0" smtClean="0"/>
              <a:t> cameras for purposes ranging from home security to baby monitoring, and claimed in numerous product descriptions that they were “secure.” </a:t>
            </a:r>
          </a:p>
          <a:p>
            <a:pPr marL="171450" indent="-171450">
              <a:buFont typeface="Arial" panose="020B0604020202020204" pitchFamily="34" charset="0"/>
              <a:buChar char="•"/>
            </a:pPr>
            <a:r>
              <a:rPr lang="en-US" dirty="0" smtClean="0"/>
              <a:t>In fact, the cameras had faulty software that left them open to online viewing, and in some instances listening, by anyone with the cameras’ Internet address.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Resolution:</a:t>
            </a:r>
          </a:p>
          <a:p>
            <a:pPr marL="171450" indent="-171450">
              <a:buFont typeface="Arial" panose="020B0604020202020204" pitchFamily="34" charset="0"/>
              <a:buChar char="•"/>
            </a:pPr>
            <a:r>
              <a:rPr lang="en-US" dirty="0" err="1" smtClean="0"/>
              <a:t>TRENDnet</a:t>
            </a:r>
            <a:r>
              <a:rPr lang="en-US" dirty="0" smtClean="0"/>
              <a:t> is prohibited from misrepresenting the security of its cameras or the security, privacy, confidentiality, or integrity of the information that its cameras or other devices transmit. </a:t>
            </a:r>
          </a:p>
          <a:p>
            <a:pPr marL="171450" indent="-171450">
              <a:buFont typeface="Arial" panose="020B0604020202020204" pitchFamily="34" charset="0"/>
              <a:buChar char="•"/>
            </a:pPr>
            <a:r>
              <a:rPr lang="en-US" dirty="0" smtClean="0"/>
              <a:t>The</a:t>
            </a:r>
            <a:r>
              <a:rPr lang="en-US" baseline="0" dirty="0" smtClean="0"/>
              <a:t> </a:t>
            </a:r>
            <a:r>
              <a:rPr lang="en-US" dirty="0" smtClean="0"/>
              <a:t>company is barred from misrepresenting the extent to which a consumer can control the security of information the cameras or other devices store, capture, access, or transmit.</a:t>
            </a:r>
          </a:p>
          <a:p>
            <a:pPr marL="171450" indent="-171450">
              <a:buFont typeface="Arial" panose="020B0604020202020204" pitchFamily="34" charset="0"/>
              <a:buChar char="•"/>
            </a:pPr>
            <a:r>
              <a:rPr lang="en-US" dirty="0" err="1" smtClean="0"/>
              <a:t>TRENDnet</a:t>
            </a:r>
            <a:r>
              <a:rPr lang="en-US" dirty="0" smtClean="0"/>
              <a:t> is required to establish a comprehensive information security program designed to address security risks that could result in unauthorized access to or use of the company’s devices, and to protect the security, confidentiality, and integrity of information that is stored, captured, accessed, or transmitted by its devices. </a:t>
            </a:r>
          </a:p>
          <a:p>
            <a:pPr marL="171450" indent="-171450">
              <a:buFont typeface="Arial" panose="020B0604020202020204" pitchFamily="34" charset="0"/>
              <a:buChar char="•"/>
            </a:pPr>
            <a:r>
              <a:rPr lang="en-US" dirty="0" smtClean="0"/>
              <a:t>The</a:t>
            </a:r>
            <a:r>
              <a:rPr lang="en-US" baseline="0" dirty="0" smtClean="0"/>
              <a:t> </a:t>
            </a:r>
            <a:r>
              <a:rPr lang="en-US" dirty="0" smtClean="0"/>
              <a:t>company is required to obtain third-party assessments of its security programs every two years for the next 20 years.</a:t>
            </a:r>
          </a:p>
          <a:p>
            <a:pPr marL="171450" indent="-171450">
              <a:buFont typeface="Arial" panose="020B0604020202020204" pitchFamily="34" charset="0"/>
              <a:buChar char="•"/>
            </a:pPr>
            <a:r>
              <a:rPr lang="en-US" dirty="0" err="1" smtClean="0"/>
              <a:t>TRENDnet</a:t>
            </a:r>
            <a:r>
              <a:rPr lang="en-US" dirty="0" smtClean="0"/>
              <a:t> must notify customers about the security issues with the cameras and the availability of the software update to correct them, and to provide customers with free technical support for the next two years to assist them in updating or uninstalling their cameras.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CPA Tank (2014)</a:t>
            </a:r>
          </a:p>
          <a:p>
            <a:pPr marL="171432" indent="-171432">
              <a:buFont typeface="Arial" panose="020B0604020202020204" pitchFamily="34" charset="0"/>
              <a:buChar char="•"/>
            </a:pPr>
            <a:r>
              <a:rPr lang="en-US" dirty="0" smtClean="0"/>
              <a:t>Press</a:t>
            </a:r>
            <a:r>
              <a:rPr lang="en-US" baseline="0" dirty="0" smtClean="0"/>
              <a:t> release and resolution: http://www.ftc.gov/news-events/press-releases/2014/02/another-group-marketers-behind-phony-gift-card-text-spam-settles</a:t>
            </a:r>
          </a:p>
          <a:p>
            <a:pPr marL="171432" indent="-171432">
              <a:buFont typeface="Arial" panose="020B0604020202020204" pitchFamily="34" charset="0"/>
              <a:buChar char="•"/>
            </a:pPr>
            <a:r>
              <a:rPr lang="en-US" baseline="0" dirty="0" smtClean="0"/>
              <a:t>Complaint: http://www.ftc.gov/system/files/documents/cases/140228cpatankcmpt.pdf </a:t>
            </a:r>
          </a:p>
          <a:p>
            <a:pPr marL="171432" indent="-171432">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Facts:</a:t>
            </a:r>
          </a:p>
          <a:p>
            <a:pPr marL="171450" indent="-171450">
              <a:buFont typeface="Arial" panose="020B0604020202020204" pitchFamily="34" charset="0"/>
              <a:buChar char="•"/>
            </a:pPr>
            <a:r>
              <a:rPr lang="en-US" dirty="0" smtClean="0"/>
              <a:t>CPA and Eagle paid affiliates to send out the spam text messages promoting supposedly “free” merchandise, such as $1,000 gift cards for Wal-Mart and Best Buy.</a:t>
            </a:r>
          </a:p>
          <a:p>
            <a:pPr marL="171450" indent="-171450">
              <a:buFont typeface="Arial" panose="020B0604020202020204" pitchFamily="34" charset="0"/>
              <a:buChar char="•"/>
            </a:pPr>
            <a:r>
              <a:rPr lang="en-US" dirty="0" smtClean="0"/>
              <a:t>People who clicked on the links in the text message did not receive the promised items.</a:t>
            </a:r>
          </a:p>
          <a:p>
            <a:pPr marL="171450" indent="-171450">
              <a:buFont typeface="Arial" panose="020B0604020202020204" pitchFamily="34" charset="0"/>
              <a:buChar char="•"/>
            </a:pPr>
            <a:r>
              <a:rPr lang="en-US" dirty="0" smtClean="0"/>
              <a:t>Instead, they were taken to websites that requested they provide personal information and sign up for numerous additional offers – often involving other purchases or paid subscriptions.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Resolution:</a:t>
            </a:r>
          </a:p>
          <a:p>
            <a:pPr marL="171450" indent="-171450">
              <a:buFont typeface="Arial" panose="020B0604020202020204" pitchFamily="34" charset="0"/>
              <a:buChar char="•"/>
            </a:pPr>
            <a:r>
              <a:rPr lang="en-US" dirty="0" smtClean="0"/>
              <a:t>Prohibits them from making misrepresentations in marketing any good or service, including misrepresentations that a product or service is "free" or without cost or obligation.’</a:t>
            </a:r>
          </a:p>
          <a:p>
            <a:pPr marL="171450" indent="-171450">
              <a:buFont typeface="Arial" panose="020B0604020202020204" pitchFamily="34" charset="0"/>
              <a:buChar char="•"/>
            </a:pPr>
            <a:r>
              <a:rPr lang="en-US" dirty="0" smtClean="0"/>
              <a:t>Requires defendants, if they offer products or services in the future, to disclose all material terms and conditions of such offers, and prohibits them from making, or initiating the transmission of, unauthorized or unsolicited commercial electronic text messages to mobile telephones or other wireless devices.</a:t>
            </a:r>
          </a:p>
          <a:p>
            <a:pPr marL="171450" indent="-171450">
              <a:buFont typeface="Arial" panose="020B0604020202020204" pitchFamily="34" charset="0"/>
              <a:buChar char="•"/>
            </a:pPr>
            <a:r>
              <a:rPr lang="en-US" dirty="0" smtClean="0"/>
              <a:t>The settlement imposes a $200,000 judgment against the defendants, most of which is suspended, due to their inability to pay. </a:t>
            </a:r>
          </a:p>
          <a:p>
            <a:pPr marL="171450" indent="-171450">
              <a:buFont typeface="Arial" panose="020B0604020202020204" pitchFamily="34" charset="0"/>
              <a:buChar char="•"/>
            </a:pPr>
            <a:r>
              <a:rPr lang="en-US" dirty="0" smtClean="0"/>
              <a:t>It requires them to turn over $30,000 in cash plus the proceeds from the sale of Glazers’ 2007 Bentley automobile and Eagle’s 2006 Range Rover.</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r>
              <a:rPr lang="en-US" dirty="0" smtClean="0"/>
              <a:t>FTC v. T-Mobile (2014)</a:t>
            </a:r>
          </a:p>
          <a:p>
            <a:pPr marL="171432" indent="-171432">
              <a:buFont typeface="Arial" panose="020B0604020202020204" pitchFamily="34" charset="0"/>
              <a:buChar char="•"/>
            </a:pPr>
            <a:r>
              <a:rPr lang="en-US" dirty="0" smtClean="0"/>
              <a:t>Press release: http://www.ftc.gov/news-events/press-releases/2014/07/ftc-alleges-t-mobile-crammed-bogus-charges-customers-phone-bills</a:t>
            </a:r>
          </a:p>
          <a:p>
            <a:pPr marL="171432" indent="-171432">
              <a:buFont typeface="Arial" panose="020B0604020202020204" pitchFamily="34" charset="0"/>
              <a:buChar char="•"/>
            </a:pPr>
            <a:r>
              <a:rPr lang="en-US" dirty="0" smtClean="0"/>
              <a:t>Complaint:</a:t>
            </a:r>
            <a:r>
              <a:rPr lang="en-US" baseline="0" dirty="0" smtClean="0"/>
              <a:t> http://www.ftc.gov/system/files/documents/cases/140701tmobilecmpt.pdf</a:t>
            </a:r>
          </a:p>
          <a:p>
            <a:pPr marL="171432" indent="-171432">
              <a:buFont typeface="Arial" panose="020B0604020202020204" pitchFamily="34" charset="0"/>
              <a:buChar char="•"/>
            </a:pPr>
            <a:r>
              <a:rPr lang="en-US" baseline="0" dirty="0" smtClean="0"/>
              <a:t>Final resolution is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5</a:t>
            </a:fld>
            <a:endParaRPr lang="en-US"/>
          </a:p>
        </p:txBody>
      </p:sp>
    </p:spTree>
    <p:extLst>
      <p:ext uri="{BB962C8B-B14F-4D97-AF65-F5344CB8AC3E}">
        <p14:creationId xmlns:p14="http://schemas.microsoft.com/office/powerpoint/2010/main" val="427516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r>
              <a:rPr lang="en-US" dirty="0" smtClean="0"/>
              <a:t>FTC v. T-Mobile (2014)</a:t>
            </a:r>
          </a:p>
          <a:p>
            <a:pPr marL="171432" indent="-171432">
              <a:buFont typeface="Arial" panose="020B0604020202020204" pitchFamily="34" charset="0"/>
              <a:buChar char="•"/>
            </a:pPr>
            <a:r>
              <a:rPr lang="en-US" dirty="0" smtClean="0"/>
              <a:t>Press release: http://www.ftc.gov/news-events/press-releases/2014/07/ftc-alleges-t-mobile-crammed-bogus-charges-customers-phone-bills</a:t>
            </a:r>
          </a:p>
          <a:p>
            <a:pPr marL="171432" indent="-171432">
              <a:buFont typeface="Arial" panose="020B0604020202020204" pitchFamily="34" charset="0"/>
              <a:buChar char="•"/>
            </a:pPr>
            <a:r>
              <a:rPr lang="en-US" dirty="0" smtClean="0"/>
              <a:t>Complaint:</a:t>
            </a:r>
            <a:r>
              <a:rPr lang="en-US" baseline="0" dirty="0" smtClean="0"/>
              <a:t> http://www.ftc.gov/system/files/documents/cases/140701tmobilecmpt.pdf</a:t>
            </a:r>
          </a:p>
          <a:p>
            <a:pPr marL="171432" indent="-171432">
              <a:buFont typeface="Arial" panose="020B0604020202020204" pitchFamily="34" charset="0"/>
              <a:buChar char="•"/>
            </a:pPr>
            <a:r>
              <a:rPr lang="en-US" baseline="0" dirty="0" smtClean="0"/>
              <a:t>Final resolution is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6</a:t>
            </a:fld>
            <a:endParaRPr lang="en-US"/>
          </a:p>
        </p:txBody>
      </p:sp>
    </p:spTree>
    <p:extLst>
      <p:ext uri="{BB962C8B-B14F-4D97-AF65-F5344CB8AC3E}">
        <p14:creationId xmlns:p14="http://schemas.microsoft.com/office/powerpoint/2010/main" val="56621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3506D-8DF2-4BD1-AAE8-D3B31BDE073D}" type="slidenum">
              <a:rPr lang="en-US" smtClean="0"/>
              <a:t>7</a:t>
            </a:fld>
            <a:endParaRPr lang="en-US"/>
          </a:p>
        </p:txBody>
      </p:sp>
    </p:spTree>
    <p:extLst>
      <p:ext uri="{BB962C8B-B14F-4D97-AF65-F5344CB8AC3E}">
        <p14:creationId xmlns:p14="http://schemas.microsoft.com/office/powerpoint/2010/main" val="425096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432" indent="-171432">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432" indent="-171432">
              <a:buFont typeface="Arial" panose="020B0604020202020204" pitchFamily="34" charset="0"/>
              <a:buChar char="•"/>
            </a:pPr>
            <a:r>
              <a:rPr lang="en-US" baseline="0" dirty="0" smtClean="0"/>
              <a:t>Complaint: http://www.ftc.gov/system/files/documents/cases/140508snapchatcmpt.pdf </a:t>
            </a:r>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8</a:t>
            </a:fld>
            <a:endParaRPr lang="en-US"/>
          </a:p>
        </p:txBody>
      </p:sp>
    </p:spTree>
    <p:extLst>
      <p:ext uri="{BB962C8B-B14F-4D97-AF65-F5344CB8AC3E}">
        <p14:creationId xmlns:p14="http://schemas.microsoft.com/office/powerpoint/2010/main" val="366991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432" indent="-171432">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432" indent="-171432">
              <a:buFont typeface="Arial" panose="020B0604020202020204" pitchFamily="34" charset="0"/>
              <a:buChar char="•"/>
            </a:pPr>
            <a:r>
              <a:rPr lang="en-US" baseline="0" dirty="0" smtClean="0"/>
              <a:t>Complaint: http://www.ftc.gov/system/files/documents/cases/140508snapchatcmpt.pdf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10</a:t>
            </a:fld>
            <a:endParaRPr lang="en-US"/>
          </a:p>
        </p:txBody>
      </p:sp>
    </p:spTree>
    <p:extLst>
      <p:ext uri="{BB962C8B-B14F-4D97-AF65-F5344CB8AC3E}">
        <p14:creationId xmlns:p14="http://schemas.microsoft.com/office/powerpoint/2010/main" val="80977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a:t>
            </a:r>
            <a:r>
              <a:rPr lang="en-US" baseline="0" dirty="0" smtClean="0"/>
              <a:t> Snapchat (2014)</a:t>
            </a:r>
          </a:p>
          <a:p>
            <a:pPr marL="171432" indent="-171432">
              <a:buFont typeface="Arial" panose="020B0604020202020204" pitchFamily="34" charset="0"/>
              <a:buChar char="•"/>
            </a:pPr>
            <a:r>
              <a:rPr lang="en-US" baseline="0" dirty="0" smtClean="0"/>
              <a:t>Press release and resolution: http://www.ftc.gov/news-events/press-releases/2014/05/snapchat-settles-ftc-charges-promises-disappearing-messages-were</a:t>
            </a:r>
          </a:p>
          <a:p>
            <a:pPr marL="171432" indent="-171432">
              <a:buFont typeface="Arial" panose="020B0604020202020204" pitchFamily="34" charset="0"/>
              <a:buChar char="•"/>
            </a:pPr>
            <a:r>
              <a:rPr lang="en-US" baseline="0" dirty="0" smtClean="0"/>
              <a:t>Complaint: http://www.ftc.gov/system/files/documents/cases/140508snapchatcmpt.pdf </a:t>
            </a:r>
            <a:endParaRPr lang="en-US" dirty="0" smtClean="0"/>
          </a:p>
          <a:p>
            <a:endParaRPr lang="en-US" dirty="0"/>
          </a:p>
        </p:txBody>
      </p:sp>
      <p:sp>
        <p:nvSpPr>
          <p:cNvPr id="4" name="Slide Number Placeholder 3"/>
          <p:cNvSpPr>
            <a:spLocks noGrp="1"/>
          </p:cNvSpPr>
          <p:nvPr>
            <p:ph type="sldNum" sz="quarter" idx="10"/>
          </p:nvPr>
        </p:nvSpPr>
        <p:spPr/>
        <p:txBody>
          <a:bodyPr/>
          <a:lstStyle/>
          <a:p>
            <a:fld id="{E143506D-8DF2-4BD1-AAE8-D3B31BDE073D}" type="slidenum">
              <a:rPr lang="en-US" smtClean="0"/>
              <a:t>11</a:t>
            </a:fld>
            <a:endParaRPr lang="en-US"/>
          </a:p>
        </p:txBody>
      </p:sp>
    </p:spTree>
    <p:extLst>
      <p:ext uri="{BB962C8B-B14F-4D97-AF65-F5344CB8AC3E}">
        <p14:creationId xmlns:p14="http://schemas.microsoft.com/office/powerpoint/2010/main" val="60901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062D-A187-4039-BE5F-00E46BBA9D63}"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2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9A50-2E40-4126-9A0D-12CE2B7292F5}"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549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AEE9C4D-E97F-42C0-89C8-FF13559D29AF}"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5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92D0BCCE-DBF3-4A3E-8054-AEFCDC9BB767}"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76218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38818-4991-40E6-804A-1F7270EAF6BC}"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1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D8F0-E2C7-4525-8DFB-834483DFCB36}"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2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60D731-769F-4E8F-8BD1-1948A134746E}"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5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C192-EBBE-444F-A5FB-FFD9143C6DE8}" type="datetime1">
              <a:rPr lang="en-US" smtClean="0">
                <a:solidFill>
                  <a:srgbClr val="073E87"/>
                </a:solidFill>
              </a:rPr>
              <a:t>8/28/2014</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967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F8F2-5F65-4BBD-B937-0C39783AE7C1}" type="datetime1">
              <a:rPr lang="en-US" smtClean="0">
                <a:solidFill>
                  <a:srgbClr val="073E87"/>
                </a:solidFill>
              </a:rPr>
              <a:t>8/28/2014</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28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D85E6AD8-0C7E-43C0-8DEE-2E4543C8F6EA}" type="datetime1">
              <a:rPr lang="en-US" smtClean="0">
                <a:solidFill>
                  <a:srgbClr val="073E87"/>
                </a:solidFill>
              </a:rPr>
              <a:t>8/28/2014</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53358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2675A076-D22B-403F-A722-87C1B5B6239D}"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9A147-E6C8-41B9-9672-0A8ACC7BDD88}" type="datetime1">
              <a:rPr lang="en-US" smtClean="0">
                <a:solidFill>
                  <a:srgbClr val="073E87"/>
                </a:solidFill>
              </a:rPr>
              <a:t>8/28/2014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4560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093DF1-67DC-4DEA-B79D-475A183D7C66}" type="datetime1">
              <a:rPr lang="en-US" smtClean="0">
                <a:solidFill>
                  <a:srgbClr val="073E87"/>
                </a:solidFill>
              </a:rPr>
              <a:t>8/28/2014</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1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fricantwentyfoursevenshopping.com/redee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090" y="3183466"/>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21965"/>
            <a:ext cx="2145953" cy="1819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813" y="2677180"/>
            <a:ext cx="8291896" cy="954107"/>
          </a:xfrm>
          <a:prstGeom prst="rect">
            <a:avLst/>
          </a:prstGeom>
          <a:noFill/>
        </p:spPr>
        <p:txBody>
          <a:bodyPr wrap="square" rtlCol="0">
            <a:spAutoFit/>
          </a:bodyPr>
          <a:lstStyle/>
          <a:p>
            <a:pPr algn="ctr"/>
            <a:r>
              <a:rPr lang="en-US" sz="2800" b="1" dirty="0" smtClean="0">
                <a:solidFill>
                  <a:prstClr val="black"/>
                </a:solidFill>
              </a:rPr>
              <a:t>Mobile and Cyber Threat </a:t>
            </a:r>
            <a:r>
              <a:rPr lang="en-US" sz="2800" b="1" smtClean="0">
                <a:solidFill>
                  <a:prstClr val="black"/>
                </a:solidFill>
              </a:rPr>
              <a:t>Case Studies</a:t>
            </a:r>
          </a:p>
          <a:p>
            <a:pPr algn="ctr"/>
            <a:endParaRPr lang="en-US" sz="2800" b="1" dirty="0">
              <a:solidFill>
                <a:prstClr val="black"/>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 y="-13032"/>
            <a:ext cx="2147450" cy="19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 y="1447800"/>
            <a:ext cx="8991600" cy="1143000"/>
          </a:xfrm>
        </p:spPr>
        <p:txBody>
          <a:bodyPr>
            <a:noAutofit/>
          </a:bodyPr>
          <a:lstStyle/>
          <a:p>
            <a:pPr marL="182880" indent="0">
              <a:buNone/>
            </a:pPr>
            <a:r>
              <a:rPr lang="en-US" sz="3200" b="1" dirty="0" smtClean="0"/>
              <a:t>The Sixth Annual African Dialogue </a:t>
            </a:r>
            <a:br>
              <a:rPr lang="en-US" sz="3200" b="1" dirty="0" smtClean="0"/>
            </a:br>
            <a:r>
              <a:rPr lang="en-US" sz="3200" b="1" dirty="0" smtClean="0"/>
              <a:t>Consumer Protection Conference</a:t>
            </a:r>
            <a:endParaRPr lang="en-US" sz="3200" dirty="0"/>
          </a:p>
        </p:txBody>
      </p:sp>
      <p:pic>
        <p:nvPicPr>
          <p:cNvPr id="1026" name="Picture 2" descr="C:\Users\dcurren\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873855"/>
            <a:ext cx="1675508" cy="1675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7"/>
          <a:srcRect l="19551" t="5698" r="71795" b="81482"/>
          <a:stretch/>
        </p:blipFill>
        <p:spPr bwMode="auto">
          <a:xfrm>
            <a:off x="6988886" y="4983514"/>
            <a:ext cx="2014000" cy="1520125"/>
          </a:xfrm>
          <a:prstGeom prst="rect">
            <a:avLst/>
          </a:prstGeom>
          <a:ln>
            <a:noFill/>
          </a:ln>
          <a:extLst>
            <a:ext uri="{53640926-AAD7-44D8-BBD7-CCE9431645EC}">
              <a14:shadowObscured xmlns:a14="http://schemas.microsoft.com/office/drawing/2010/main"/>
            </a:ext>
          </a:extLst>
        </p:spPr>
      </p:pic>
      <p:sp>
        <p:nvSpPr>
          <p:cNvPr id="11" name="Subtitle 3"/>
          <p:cNvSpPr>
            <a:spLocks noGrp="1"/>
          </p:cNvSpPr>
          <p:nvPr/>
        </p:nvSpPr>
        <p:spPr>
          <a:xfrm>
            <a:off x="228599" y="4953000"/>
            <a:ext cx="8686801" cy="25146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2400" dirty="0" smtClean="0">
                <a:solidFill>
                  <a:schemeClr val="tx1"/>
                </a:solidFill>
              </a:rPr>
              <a:t>Chuck Harwood</a:t>
            </a:r>
          </a:p>
          <a:p>
            <a:r>
              <a:rPr lang="en-US" sz="2400" dirty="0" smtClean="0">
                <a:solidFill>
                  <a:schemeClr val="tx1"/>
                </a:solidFill>
              </a:rPr>
              <a:t>U.S. Federal Trade Commission</a:t>
            </a:r>
          </a:p>
          <a:p>
            <a:r>
              <a:rPr lang="en-US" dirty="0">
                <a:solidFill>
                  <a:prstClr val="black"/>
                </a:solidFill>
              </a:rPr>
              <a:t>Lilongwe, Malawi</a:t>
            </a:r>
          </a:p>
          <a:p>
            <a:r>
              <a:rPr lang="en-US" dirty="0">
                <a:solidFill>
                  <a:prstClr val="black"/>
                </a:solidFill>
              </a:rPr>
              <a:t>8-12 September 2014</a:t>
            </a:r>
          </a:p>
          <a:p>
            <a:endParaRPr lang="en-US" sz="2400" dirty="0">
              <a:solidFill>
                <a:schemeClr val="tx1"/>
              </a:solidFill>
            </a:endParaRPr>
          </a:p>
        </p:txBody>
      </p:sp>
    </p:spTree>
    <p:extLst>
      <p:ext uri="{BB962C8B-B14F-4D97-AF65-F5344CB8AC3E}">
        <p14:creationId xmlns:p14="http://schemas.microsoft.com/office/powerpoint/2010/main" val="349620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09800"/>
            <a:ext cx="7924800" cy="4343400"/>
          </a:xfrm>
        </p:spPr>
        <p:txBody>
          <a:bodyPr>
            <a:normAutofit fontScale="77500" lnSpcReduction="20000"/>
          </a:bodyPr>
          <a:lstStyle/>
          <a:p>
            <a:pPr>
              <a:lnSpc>
                <a:spcPct val="120000"/>
              </a:lnSpc>
            </a:pPr>
            <a:r>
              <a:rPr lang="en-US" dirty="0">
                <a:solidFill>
                  <a:schemeClr val="tx1"/>
                </a:solidFill>
              </a:rPr>
              <a:t>The idea of the video disappearing appeals to </a:t>
            </a:r>
            <a:r>
              <a:rPr lang="en-US" dirty="0" err="1">
                <a:solidFill>
                  <a:schemeClr val="tx1"/>
                </a:solidFill>
              </a:rPr>
              <a:t>Kolawole</a:t>
            </a:r>
            <a:r>
              <a:rPr lang="en-US" dirty="0">
                <a:solidFill>
                  <a:schemeClr val="tx1"/>
                </a:solidFill>
              </a:rPr>
              <a:t>, as he does not want his personal message floating in cyberspace indefinitely. </a:t>
            </a:r>
            <a:r>
              <a:rPr lang="en-US" dirty="0" err="1">
                <a:solidFill>
                  <a:schemeClr val="tx1"/>
                </a:solidFill>
              </a:rPr>
              <a:t>Kolawole</a:t>
            </a:r>
            <a:r>
              <a:rPr lang="en-US" dirty="0">
                <a:solidFill>
                  <a:schemeClr val="tx1"/>
                </a:solidFill>
              </a:rPr>
              <a:t> downloads the app</a:t>
            </a:r>
            <a:r>
              <a:rPr lang="en-US" dirty="0" smtClean="0">
                <a:solidFill>
                  <a:schemeClr val="tx1"/>
                </a:solidFill>
              </a:rPr>
              <a:t>.</a:t>
            </a:r>
            <a:endParaRPr lang="en-US" dirty="0">
              <a:solidFill>
                <a:schemeClr val="tx1"/>
              </a:solidFill>
            </a:endParaRPr>
          </a:p>
          <a:p>
            <a:pPr>
              <a:lnSpc>
                <a:spcPct val="120000"/>
              </a:lnSpc>
            </a:pPr>
            <a:r>
              <a:rPr lang="en-US" dirty="0" smtClean="0">
                <a:solidFill>
                  <a:schemeClr val="tx1"/>
                </a:solidFill>
              </a:rPr>
              <a:t>To </a:t>
            </a:r>
            <a:r>
              <a:rPr lang="en-US" dirty="0">
                <a:solidFill>
                  <a:schemeClr val="tx1"/>
                </a:solidFill>
              </a:rPr>
              <a:t>kick off his new download, </a:t>
            </a:r>
            <a:r>
              <a:rPr lang="en-US" dirty="0" err="1">
                <a:solidFill>
                  <a:schemeClr val="tx1"/>
                </a:solidFill>
              </a:rPr>
              <a:t>Kolawole</a:t>
            </a:r>
            <a:r>
              <a:rPr lang="en-US" dirty="0">
                <a:solidFill>
                  <a:schemeClr val="tx1"/>
                </a:solidFill>
              </a:rPr>
              <a:t> decides to do something special: record himself doing the </a:t>
            </a:r>
            <a:r>
              <a:rPr lang="en-US" dirty="0" err="1">
                <a:solidFill>
                  <a:schemeClr val="tx1"/>
                </a:solidFill>
              </a:rPr>
              <a:t>Alanta</a:t>
            </a:r>
            <a:r>
              <a:rPr lang="en-US" dirty="0">
                <a:solidFill>
                  <a:schemeClr val="tx1"/>
                </a:solidFill>
              </a:rPr>
              <a:t> dance. </a:t>
            </a:r>
            <a:r>
              <a:rPr lang="en-US" dirty="0" smtClean="0">
                <a:solidFill>
                  <a:schemeClr val="tx1"/>
                </a:solidFill>
              </a:rPr>
              <a:t>He is eager to impress, so he puts extra effort into making a trance-like expression, while aggressively moving his legs and hips.</a:t>
            </a:r>
            <a:endParaRPr lang="en-US" dirty="0">
              <a:solidFill>
                <a:schemeClr val="tx1"/>
              </a:solidFill>
            </a:endParaRPr>
          </a:p>
          <a:p>
            <a:pPr>
              <a:lnSpc>
                <a:spcPct val="120000"/>
              </a:lnSpc>
            </a:pPr>
            <a:r>
              <a:rPr lang="en-US" dirty="0">
                <a:solidFill>
                  <a:schemeClr val="tx1"/>
                </a:solidFill>
              </a:rPr>
              <a:t> </a:t>
            </a:r>
            <a:r>
              <a:rPr lang="en-US" dirty="0" smtClean="0">
                <a:solidFill>
                  <a:schemeClr val="tx1"/>
                </a:solidFill>
              </a:rPr>
              <a:t>The </a:t>
            </a:r>
            <a:r>
              <a:rPr lang="en-US" dirty="0">
                <a:solidFill>
                  <a:schemeClr val="tx1"/>
                </a:solidFill>
              </a:rPr>
              <a:t>recipient of his video, </a:t>
            </a:r>
            <a:r>
              <a:rPr lang="en-US" dirty="0" err="1">
                <a:solidFill>
                  <a:schemeClr val="tx1"/>
                </a:solidFill>
              </a:rPr>
              <a:t>Chisom</a:t>
            </a:r>
            <a:r>
              <a:rPr lang="en-US" dirty="0">
                <a:solidFill>
                  <a:schemeClr val="tx1"/>
                </a:solidFill>
              </a:rPr>
              <a:t>, thinks the video is funny, and wants to share it with her friends. She realizes that the video supposedly vanished after the timer expired, but, being tech savvy, she thinks she can retrieve it. She plugs her cellphone into her laptop via USB, and discovers that the video had been saved outside of </a:t>
            </a:r>
            <a:r>
              <a:rPr lang="en-US" dirty="0" err="1">
                <a:solidFill>
                  <a:schemeClr val="tx1"/>
                </a:solidFill>
              </a:rPr>
              <a:t>InstaFilm’s</a:t>
            </a:r>
            <a:r>
              <a:rPr lang="en-US" dirty="0">
                <a:solidFill>
                  <a:schemeClr val="tx1"/>
                </a:solidFill>
              </a:rPr>
              <a:t> “sandbox” in an unrestricted area. She opens the video, and then sends it via mass text message to twenty of her friends. </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10</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a:t>
            </a:r>
            <a:r>
              <a:rPr lang="en-US" sz="4100" b="1" u="sng" dirty="0" smtClean="0">
                <a:solidFill>
                  <a:schemeClr val="tx1"/>
                </a:solidFill>
              </a:rPr>
              <a:t/>
            </a:r>
            <a:br>
              <a:rPr lang="en-US" sz="4100" b="1" u="sng" dirty="0" smtClean="0">
                <a:solidFill>
                  <a:schemeClr val="tx1"/>
                </a:solidFill>
              </a:rPr>
            </a:br>
            <a:r>
              <a:rPr lang="en-US" sz="3100" b="1" dirty="0" smtClean="0">
                <a:solidFill>
                  <a:schemeClr val="tx1"/>
                </a:solidFill>
              </a:rPr>
              <a:t>Fact Pattern – 2/3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18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57703"/>
            <a:ext cx="8534400" cy="4300297"/>
          </a:xfrm>
        </p:spPr>
        <p:txBody>
          <a:bodyPr>
            <a:normAutofit/>
          </a:bodyPr>
          <a:lstStyle/>
          <a:p>
            <a:pPr lvl="1"/>
            <a:r>
              <a:rPr lang="en-US" sz="2400" dirty="0">
                <a:solidFill>
                  <a:schemeClr val="tx1"/>
                </a:solidFill>
              </a:rPr>
              <a:t>A few weeks later, </a:t>
            </a:r>
            <a:r>
              <a:rPr lang="en-US" sz="2400" dirty="0" err="1">
                <a:solidFill>
                  <a:schemeClr val="tx1"/>
                </a:solidFill>
              </a:rPr>
              <a:t>Kolawole</a:t>
            </a:r>
            <a:r>
              <a:rPr lang="en-US" sz="2400" dirty="0">
                <a:solidFill>
                  <a:schemeClr val="tx1"/>
                </a:solidFill>
              </a:rPr>
              <a:t> is surfing the Internet, and discovers that videos from </a:t>
            </a:r>
            <a:r>
              <a:rPr lang="en-US" sz="2400" dirty="0" err="1">
                <a:solidFill>
                  <a:schemeClr val="tx1"/>
                </a:solidFill>
              </a:rPr>
              <a:t>Instafilm</a:t>
            </a:r>
            <a:r>
              <a:rPr lang="en-US" sz="2400" dirty="0">
                <a:solidFill>
                  <a:schemeClr val="tx1"/>
                </a:solidFill>
              </a:rPr>
              <a:t> </a:t>
            </a:r>
            <a:r>
              <a:rPr lang="en-US" sz="2400" dirty="0" smtClean="0">
                <a:solidFill>
                  <a:schemeClr val="tx1"/>
                </a:solidFill>
              </a:rPr>
              <a:t>have been </a:t>
            </a:r>
            <a:r>
              <a:rPr lang="en-US" sz="2400" dirty="0">
                <a:solidFill>
                  <a:schemeClr val="tx1"/>
                </a:solidFill>
              </a:rPr>
              <a:t>uploaded online. </a:t>
            </a:r>
            <a:r>
              <a:rPr lang="en-US" sz="2400" dirty="0" err="1">
                <a:solidFill>
                  <a:schemeClr val="tx1"/>
                </a:solidFill>
              </a:rPr>
              <a:t>Kolawole</a:t>
            </a:r>
            <a:r>
              <a:rPr lang="en-US" sz="2400" dirty="0">
                <a:solidFill>
                  <a:schemeClr val="tx1"/>
                </a:solidFill>
              </a:rPr>
              <a:t> is puzzled, as </a:t>
            </a:r>
            <a:r>
              <a:rPr lang="en-US" sz="2400" dirty="0" err="1">
                <a:solidFill>
                  <a:schemeClr val="tx1"/>
                </a:solidFill>
              </a:rPr>
              <a:t>InsaFilm</a:t>
            </a:r>
            <a:r>
              <a:rPr lang="en-US" sz="2400" dirty="0">
                <a:solidFill>
                  <a:schemeClr val="tx1"/>
                </a:solidFill>
              </a:rPr>
              <a:t> </a:t>
            </a:r>
            <a:r>
              <a:rPr lang="en-US" sz="2400" dirty="0" smtClean="0">
                <a:solidFill>
                  <a:schemeClr val="tx1"/>
                </a:solidFill>
              </a:rPr>
              <a:t>stated the </a:t>
            </a:r>
            <a:r>
              <a:rPr lang="en-US" sz="2400" dirty="0">
                <a:solidFill>
                  <a:schemeClr val="tx1"/>
                </a:solidFill>
              </a:rPr>
              <a:t>videos would be erased forever. </a:t>
            </a:r>
            <a:endParaRPr lang="en-US" sz="2400" dirty="0" smtClean="0">
              <a:solidFill>
                <a:schemeClr val="tx1"/>
              </a:solidFill>
            </a:endParaRPr>
          </a:p>
          <a:p>
            <a:pPr lvl="1"/>
            <a:r>
              <a:rPr lang="en-US" sz="2400" dirty="0" err="1" smtClean="0">
                <a:solidFill>
                  <a:schemeClr val="tx1"/>
                </a:solidFill>
              </a:rPr>
              <a:t>Kolawole</a:t>
            </a:r>
            <a:r>
              <a:rPr lang="en-US" sz="2400" dirty="0" smtClean="0">
                <a:solidFill>
                  <a:schemeClr val="tx1"/>
                </a:solidFill>
              </a:rPr>
              <a:t> </a:t>
            </a:r>
            <a:r>
              <a:rPr lang="en-US" sz="2400" dirty="0">
                <a:solidFill>
                  <a:schemeClr val="tx1"/>
                </a:solidFill>
              </a:rPr>
              <a:t>digs deeper, and sees</a:t>
            </a:r>
            <a:r>
              <a:rPr lang="en-US" sz="2400" i="1" dirty="0">
                <a:solidFill>
                  <a:schemeClr val="tx1"/>
                </a:solidFill>
              </a:rPr>
              <a:t> </a:t>
            </a:r>
            <a:r>
              <a:rPr lang="en-US" sz="2400" dirty="0">
                <a:solidFill>
                  <a:schemeClr val="tx1"/>
                </a:solidFill>
              </a:rPr>
              <a:t>that </a:t>
            </a:r>
            <a:r>
              <a:rPr lang="en-US" sz="2400" i="1" dirty="0">
                <a:solidFill>
                  <a:schemeClr val="tx1"/>
                </a:solidFill>
              </a:rPr>
              <a:t>his </a:t>
            </a:r>
            <a:r>
              <a:rPr lang="en-US" sz="2400" dirty="0">
                <a:solidFill>
                  <a:schemeClr val="tx1"/>
                </a:solidFill>
              </a:rPr>
              <a:t>video has been uploaded online</a:t>
            </a:r>
            <a:r>
              <a:rPr lang="en-US" sz="2400" dirty="0" smtClean="0">
                <a:solidFill>
                  <a:schemeClr val="tx1"/>
                </a:solidFill>
              </a:rPr>
              <a:t>.</a:t>
            </a:r>
          </a:p>
          <a:p>
            <a:pPr lvl="1"/>
            <a:r>
              <a:rPr lang="en-US" sz="2400" dirty="0" smtClean="0">
                <a:solidFill>
                  <a:schemeClr val="tx1"/>
                </a:solidFill>
              </a:rPr>
              <a:t> Now</a:t>
            </a:r>
            <a:r>
              <a:rPr lang="en-US" sz="2400" dirty="0">
                <a:solidFill>
                  <a:schemeClr val="tx1"/>
                </a:solidFill>
              </a:rPr>
              <a:t>, </a:t>
            </a:r>
            <a:r>
              <a:rPr lang="en-US" sz="2400" dirty="0" err="1">
                <a:solidFill>
                  <a:schemeClr val="tx1"/>
                </a:solidFill>
              </a:rPr>
              <a:t>Kolawole</a:t>
            </a:r>
            <a:r>
              <a:rPr lang="en-US" sz="2400" dirty="0">
                <a:solidFill>
                  <a:schemeClr val="tx1"/>
                </a:solidFill>
              </a:rPr>
              <a:t> is quite proud of his rendition of the </a:t>
            </a:r>
            <a:r>
              <a:rPr lang="en-US" sz="2400" dirty="0" err="1">
                <a:solidFill>
                  <a:schemeClr val="tx1"/>
                </a:solidFill>
              </a:rPr>
              <a:t>Alanta</a:t>
            </a:r>
            <a:r>
              <a:rPr lang="en-US" sz="2400" dirty="0">
                <a:solidFill>
                  <a:schemeClr val="tx1"/>
                </a:solidFill>
              </a:rPr>
              <a:t> dance, but feels </a:t>
            </a:r>
            <a:r>
              <a:rPr lang="en-US" sz="2400" dirty="0" smtClean="0">
                <a:solidFill>
                  <a:schemeClr val="tx1"/>
                </a:solidFill>
              </a:rPr>
              <a:t>deceived and exploited </a:t>
            </a:r>
            <a:r>
              <a:rPr lang="en-US" sz="2400" dirty="0">
                <a:solidFill>
                  <a:schemeClr val="tx1"/>
                </a:solidFill>
              </a:rPr>
              <a:t>by both </a:t>
            </a:r>
            <a:r>
              <a:rPr lang="en-US" sz="2400" dirty="0" err="1">
                <a:solidFill>
                  <a:schemeClr val="tx1"/>
                </a:solidFill>
              </a:rPr>
              <a:t>InstaFilm</a:t>
            </a:r>
            <a:r>
              <a:rPr lang="en-US" sz="2400" dirty="0">
                <a:solidFill>
                  <a:schemeClr val="tx1"/>
                </a:solidFill>
              </a:rPr>
              <a:t> and </a:t>
            </a:r>
            <a:r>
              <a:rPr lang="en-US" sz="2400" dirty="0" err="1">
                <a:solidFill>
                  <a:schemeClr val="tx1"/>
                </a:solidFill>
              </a:rPr>
              <a:t>Chisom</a:t>
            </a:r>
            <a:r>
              <a:rPr lang="en-US" sz="2400" dirty="0">
                <a:solidFill>
                  <a:schemeClr val="tx1"/>
                </a:solidFill>
              </a:rPr>
              <a:t>. </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11</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a:t>
            </a:r>
            <a:r>
              <a:rPr lang="en-US" b="1" u="sng" dirty="0" smtClean="0">
                <a:solidFill>
                  <a:schemeClr val="tx1"/>
                </a:solidFill>
              </a:rPr>
              <a:t/>
            </a:r>
            <a:br>
              <a:rPr lang="en-US" b="1" u="sng" dirty="0" smtClean="0">
                <a:solidFill>
                  <a:schemeClr val="tx1"/>
                </a:solidFill>
              </a:rPr>
            </a:br>
            <a:r>
              <a:rPr lang="en-US" sz="3100" b="1" dirty="0" smtClean="0">
                <a:solidFill>
                  <a:schemeClr val="tx1"/>
                </a:solidFill>
              </a:rPr>
              <a:t>Fact Pattern – 3/3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849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4114800"/>
          </a:xfrm>
        </p:spPr>
        <p:txBody>
          <a:bodyPr>
            <a:normAutofit/>
          </a:bodyPr>
          <a:lstStyle/>
          <a:p>
            <a:pPr lvl="1"/>
            <a:r>
              <a:rPr lang="en-US" sz="2400" dirty="0" smtClean="0">
                <a:solidFill>
                  <a:schemeClr val="tx1"/>
                </a:solidFill>
              </a:rPr>
              <a:t>What factors are important in deciding whether to pursue this case?</a:t>
            </a:r>
          </a:p>
          <a:p>
            <a:pPr lvl="1"/>
            <a:r>
              <a:rPr lang="en-US" sz="2400" dirty="0" smtClean="0">
                <a:solidFill>
                  <a:schemeClr val="tx1"/>
                </a:solidFill>
              </a:rPr>
              <a:t>How would you approach the cross-border dimension?</a:t>
            </a:r>
          </a:p>
          <a:p>
            <a:pPr lvl="1"/>
            <a:r>
              <a:rPr lang="en-US" sz="2400" dirty="0" smtClean="0">
                <a:solidFill>
                  <a:schemeClr val="tx1"/>
                </a:solidFill>
              </a:rPr>
              <a:t>What other agencies would play a role?</a:t>
            </a:r>
          </a:p>
          <a:p>
            <a:pPr lvl="1"/>
            <a:r>
              <a:rPr lang="en-US" sz="2400" dirty="0" smtClean="0">
                <a:solidFill>
                  <a:schemeClr val="tx1"/>
                </a:solidFill>
              </a:rPr>
              <a:t>Was the app deceptive?</a:t>
            </a:r>
          </a:p>
          <a:p>
            <a:pPr lvl="1"/>
            <a:r>
              <a:rPr lang="en-US" sz="2400" dirty="0" smtClean="0">
                <a:solidFill>
                  <a:schemeClr val="tx1"/>
                </a:solidFill>
              </a:rPr>
              <a:t>How much responsibility does </a:t>
            </a:r>
            <a:r>
              <a:rPr lang="en-US" sz="2400" dirty="0" err="1" smtClean="0">
                <a:solidFill>
                  <a:schemeClr val="tx1"/>
                </a:solidFill>
              </a:rPr>
              <a:t>Chisom</a:t>
            </a:r>
            <a:r>
              <a:rPr lang="en-US" sz="2400" dirty="0" smtClean="0">
                <a:solidFill>
                  <a:schemeClr val="tx1"/>
                </a:solidFill>
              </a:rPr>
              <a:t> bear?</a:t>
            </a:r>
          </a:p>
          <a:p>
            <a:pPr lvl="1"/>
            <a:r>
              <a:rPr lang="en-US" sz="2400" dirty="0" smtClean="0">
                <a:solidFill>
                  <a:schemeClr val="tx1"/>
                </a:solidFill>
              </a:rPr>
              <a:t>What type of relief would you seek?</a:t>
            </a:r>
          </a:p>
          <a:p>
            <a:pPr lvl="1"/>
            <a:r>
              <a:rPr lang="en-US" sz="2400" dirty="0" smtClean="0">
                <a:solidFill>
                  <a:schemeClr val="tx1"/>
                </a:solidFill>
              </a:rPr>
              <a:t>Would consumer education be effective?</a:t>
            </a:r>
            <a:endParaRPr lang="en-US" sz="2400" dirty="0">
              <a:solidFill>
                <a:schemeClr val="tx1"/>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12</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sz="4100" b="1" u="sng" dirty="0">
                <a:solidFill>
                  <a:schemeClr val="tx1"/>
                </a:solidFill>
              </a:rPr>
              <a:t>Mobile </a:t>
            </a:r>
            <a:r>
              <a:rPr lang="en-US" sz="4100" b="1" u="sng" dirty="0" smtClean="0">
                <a:solidFill>
                  <a:schemeClr val="tx1"/>
                </a:solidFill>
              </a:rPr>
              <a:t>Security: </a:t>
            </a:r>
            <a:r>
              <a:rPr lang="en-US" sz="4100" b="1" u="sng" dirty="0">
                <a:solidFill>
                  <a:schemeClr val="tx1"/>
                </a:solidFill>
              </a:rPr>
              <a:t>A Dance Not Erased </a:t>
            </a:r>
            <a:r>
              <a:rPr lang="en-US" sz="3100" b="1" dirty="0" smtClean="0">
                <a:solidFill>
                  <a:schemeClr val="tx1"/>
                </a:solidFill>
              </a:rPr>
              <a:t>Questions for Discussion</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09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55" y="2514600"/>
            <a:ext cx="8291245" cy="3733800"/>
          </a:xfrm>
        </p:spPr>
        <p:txBody>
          <a:bodyPr>
            <a:normAutofit lnSpcReduction="10000"/>
          </a:bodyPr>
          <a:lstStyle/>
          <a:p>
            <a:r>
              <a:rPr lang="en-US" dirty="0" err="1">
                <a:solidFill>
                  <a:schemeClr val="tx1"/>
                </a:solidFill>
              </a:rPr>
              <a:t>Malikah</a:t>
            </a:r>
            <a:r>
              <a:rPr lang="en-US" dirty="0">
                <a:solidFill>
                  <a:schemeClr val="tx1"/>
                </a:solidFill>
              </a:rPr>
              <a:t> is an adventurous nine-year-old girl, who actively uses her smartphone. She accesses the app store, in search of a new game to download. She stumbles across “Okada Racer: Free Edition,” </a:t>
            </a:r>
            <a:r>
              <a:rPr lang="en-US" dirty="0" smtClean="0">
                <a:solidFill>
                  <a:schemeClr val="tx1"/>
                </a:solidFill>
              </a:rPr>
              <a:t>a game developed by a Benin company. </a:t>
            </a:r>
          </a:p>
          <a:p>
            <a:r>
              <a:rPr lang="en-US" dirty="0" smtClean="0">
                <a:solidFill>
                  <a:schemeClr val="tx1"/>
                </a:solidFill>
              </a:rPr>
              <a:t>The game’s </a:t>
            </a:r>
            <a:r>
              <a:rPr lang="en-US" dirty="0">
                <a:solidFill>
                  <a:schemeClr val="tx1"/>
                </a:solidFill>
              </a:rPr>
              <a:t>description reads as </a:t>
            </a:r>
            <a:r>
              <a:rPr lang="en-US" dirty="0" smtClean="0">
                <a:solidFill>
                  <a:schemeClr val="tx1"/>
                </a:solidFill>
              </a:rPr>
              <a:t>follows:</a:t>
            </a:r>
          </a:p>
          <a:p>
            <a:pPr lvl="1"/>
            <a:r>
              <a:rPr lang="en-US" dirty="0" smtClean="0">
                <a:solidFill>
                  <a:schemeClr val="tx1"/>
                </a:solidFill>
              </a:rPr>
              <a:t>Hop </a:t>
            </a:r>
            <a:r>
              <a:rPr lang="en-US" dirty="0">
                <a:solidFill>
                  <a:schemeClr val="tx1"/>
                </a:solidFill>
              </a:rPr>
              <a:t>on your Okada and race through cities all across Africa, including Lagos, Cairo, and Cape Town. Switch between first person and third person to enhance the racing experience. Use virtual currency to upgrade your Okada. Race against your friends, and leave them in the DUST</a:t>
            </a:r>
            <a:r>
              <a:rPr lang="en-US" dirty="0" smtClean="0">
                <a:solidFill>
                  <a:schemeClr val="tx1"/>
                </a:solidFill>
              </a:rPr>
              <a:t>!</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13</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Children and Mobile Security: A Race to the Bank</a:t>
            </a:r>
            <a:br>
              <a:rPr lang="en-US" b="1" u="sng" dirty="0" smtClean="0">
                <a:solidFill>
                  <a:schemeClr val="tx1"/>
                </a:solidFill>
              </a:rPr>
            </a:br>
            <a:r>
              <a:rPr lang="en-US" sz="3100" b="1" dirty="0" smtClean="0">
                <a:solidFill>
                  <a:schemeClr val="tx1"/>
                </a:solidFill>
              </a:rPr>
              <a:t>Fact Pattern – 1/5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14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14</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Children and Mobile Security: A Race to the Bank</a:t>
            </a:r>
            <a:br>
              <a:rPr lang="en-US" b="1" u="sng" dirty="0" smtClean="0">
                <a:solidFill>
                  <a:schemeClr val="tx1"/>
                </a:solidFill>
              </a:rPr>
            </a:br>
            <a:r>
              <a:rPr lang="en-US" sz="3100" b="1" dirty="0" smtClean="0">
                <a:solidFill>
                  <a:schemeClr val="tx1"/>
                </a:solidFill>
              </a:rPr>
              <a:t>Exhibit A</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New folder\Apple Edit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19098"/>
            <a:ext cx="3182538" cy="478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62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90800"/>
            <a:ext cx="8195554" cy="3810000"/>
          </a:xfrm>
        </p:spPr>
        <p:txBody>
          <a:bodyPr>
            <a:normAutofit fontScale="25000" lnSpcReduction="20000"/>
          </a:bodyPr>
          <a:lstStyle/>
          <a:p>
            <a:pPr>
              <a:lnSpc>
                <a:spcPct val="120000"/>
              </a:lnSpc>
            </a:pPr>
            <a:r>
              <a:rPr lang="en-US" sz="9600" dirty="0" err="1">
                <a:solidFill>
                  <a:schemeClr val="tx1"/>
                </a:solidFill>
              </a:rPr>
              <a:t>Malikah</a:t>
            </a:r>
            <a:r>
              <a:rPr lang="en-US" sz="9600" dirty="0">
                <a:solidFill>
                  <a:schemeClr val="tx1"/>
                </a:solidFill>
              </a:rPr>
              <a:t> hits the “download now” button, and a password prompt appears. Because </a:t>
            </a:r>
            <a:r>
              <a:rPr lang="en-US" sz="9600" dirty="0" err="1">
                <a:solidFill>
                  <a:schemeClr val="tx1"/>
                </a:solidFill>
              </a:rPr>
              <a:t>Malikah</a:t>
            </a:r>
            <a:r>
              <a:rPr lang="en-US" sz="9600" dirty="0">
                <a:solidFill>
                  <a:schemeClr val="tx1"/>
                </a:solidFill>
              </a:rPr>
              <a:t> is not the account holder, she must have a parent’s approval—via the password—before accessing the game. </a:t>
            </a:r>
            <a:endParaRPr lang="en-US" sz="9600" dirty="0" smtClean="0">
              <a:solidFill>
                <a:schemeClr val="tx1"/>
              </a:solidFill>
            </a:endParaRPr>
          </a:p>
          <a:p>
            <a:pPr>
              <a:lnSpc>
                <a:spcPct val="120000"/>
              </a:lnSpc>
            </a:pPr>
            <a:r>
              <a:rPr lang="en-US" sz="9600" dirty="0" smtClean="0">
                <a:solidFill>
                  <a:schemeClr val="tx1"/>
                </a:solidFill>
              </a:rPr>
              <a:t>“Mom, I need the password!” says </a:t>
            </a:r>
            <a:r>
              <a:rPr lang="en-US" sz="9600" dirty="0" err="1" smtClean="0">
                <a:solidFill>
                  <a:schemeClr val="tx1"/>
                </a:solidFill>
              </a:rPr>
              <a:t>Malikah</a:t>
            </a:r>
            <a:r>
              <a:rPr lang="en-US" sz="9600" dirty="0" smtClean="0">
                <a:solidFill>
                  <a:schemeClr val="tx1"/>
                </a:solidFill>
              </a:rPr>
              <a:t>.</a:t>
            </a:r>
          </a:p>
          <a:p>
            <a:pPr>
              <a:lnSpc>
                <a:spcPct val="120000"/>
              </a:lnSpc>
            </a:pPr>
            <a:r>
              <a:rPr lang="en-US" sz="9600" dirty="0" smtClean="0">
                <a:solidFill>
                  <a:schemeClr val="tx1"/>
                </a:solidFill>
              </a:rPr>
              <a:t>“For what?” asks her mother.</a:t>
            </a:r>
          </a:p>
          <a:p>
            <a:pPr>
              <a:lnSpc>
                <a:spcPct val="120000"/>
              </a:lnSpc>
            </a:pPr>
            <a:r>
              <a:rPr lang="en-US" sz="9600" dirty="0" smtClean="0">
                <a:solidFill>
                  <a:schemeClr val="tx1"/>
                </a:solidFill>
              </a:rPr>
              <a:t>“A new racing game! It’s free.” replies </a:t>
            </a:r>
            <a:r>
              <a:rPr lang="en-US" sz="9600" dirty="0" err="1" smtClean="0">
                <a:solidFill>
                  <a:schemeClr val="tx1"/>
                </a:solidFill>
              </a:rPr>
              <a:t>Malkiah</a:t>
            </a:r>
            <a:r>
              <a:rPr lang="en-US" sz="9600" dirty="0" smtClean="0">
                <a:solidFill>
                  <a:schemeClr val="tx1"/>
                </a:solidFill>
              </a:rPr>
              <a:t>.</a:t>
            </a:r>
          </a:p>
          <a:p>
            <a:pPr>
              <a:lnSpc>
                <a:spcPct val="120000"/>
              </a:lnSpc>
            </a:pPr>
            <a:r>
              <a:rPr lang="en-US" sz="9600" dirty="0" smtClean="0">
                <a:solidFill>
                  <a:schemeClr val="tx1"/>
                </a:solidFill>
              </a:rPr>
              <a:t>“OK,” says her mother, as she plugs in the password. “But don’t play too long—you need to finish your chores.”</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15</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a:solidFill>
                  <a:schemeClr val="tx1"/>
                </a:solidFill>
              </a:rPr>
              <a:t>Children and Mobile </a:t>
            </a:r>
            <a:r>
              <a:rPr lang="en-US" b="1" u="sng" dirty="0" smtClean="0">
                <a:solidFill>
                  <a:schemeClr val="tx1"/>
                </a:solidFill>
              </a:rPr>
              <a:t>Security: </a:t>
            </a:r>
            <a:r>
              <a:rPr lang="en-US" b="1" u="sng" dirty="0">
                <a:solidFill>
                  <a:schemeClr val="tx1"/>
                </a:solidFill>
              </a:rPr>
              <a:t>A </a:t>
            </a:r>
            <a:r>
              <a:rPr lang="en-US" b="1" u="sng" dirty="0" smtClean="0">
                <a:solidFill>
                  <a:schemeClr val="tx1"/>
                </a:solidFill>
              </a:rPr>
              <a:t>Race to the Bank</a:t>
            </a:r>
            <a:br>
              <a:rPr lang="en-US" b="1" u="sng" dirty="0" smtClean="0">
                <a:solidFill>
                  <a:schemeClr val="tx1"/>
                </a:solidFill>
              </a:rPr>
            </a:br>
            <a:r>
              <a:rPr lang="en-US" sz="3100" b="1" dirty="0" smtClean="0">
                <a:solidFill>
                  <a:schemeClr val="tx1"/>
                </a:solidFill>
              </a:rPr>
              <a:t>Fact Pattern – 2/5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36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90" y="2700576"/>
            <a:ext cx="8215009" cy="3319224"/>
          </a:xfrm>
        </p:spPr>
        <p:txBody>
          <a:bodyPr>
            <a:normAutofit/>
          </a:bodyPr>
          <a:lstStyle/>
          <a:p>
            <a:r>
              <a:rPr lang="en-US" dirty="0">
                <a:solidFill>
                  <a:schemeClr val="tx1"/>
                </a:solidFill>
              </a:rPr>
              <a:t>As </a:t>
            </a:r>
            <a:r>
              <a:rPr lang="en-US" dirty="0" err="1">
                <a:solidFill>
                  <a:schemeClr val="tx1"/>
                </a:solidFill>
              </a:rPr>
              <a:t>Malikah</a:t>
            </a:r>
            <a:r>
              <a:rPr lang="en-US" dirty="0">
                <a:solidFill>
                  <a:schemeClr val="tx1"/>
                </a:solidFill>
              </a:rPr>
              <a:t> begins playing the game, she is given 100 virtual coins to spend on upgrading her Okada. She opens the virtual “bike shop” and a table appears listing the name of the item and how much it costs. </a:t>
            </a:r>
            <a:endParaRPr lang="en-US" dirty="0" smtClean="0">
              <a:solidFill>
                <a:schemeClr val="tx1"/>
              </a:solidFill>
            </a:endParaRPr>
          </a:p>
          <a:p>
            <a:r>
              <a:rPr lang="en-US" dirty="0" smtClean="0">
                <a:solidFill>
                  <a:schemeClr val="tx1"/>
                </a:solidFill>
              </a:rPr>
              <a:t>Some </a:t>
            </a:r>
            <a:r>
              <a:rPr lang="en-US" dirty="0">
                <a:solidFill>
                  <a:schemeClr val="tx1"/>
                </a:solidFill>
              </a:rPr>
              <a:t>items’ costs are listed in the virtual currency, whereas others are listed in real money. The prices—virtual and real—are both listed on bright blue buttons</a:t>
            </a:r>
            <a:r>
              <a:rPr lang="en-US" dirty="0" smtClean="0">
                <a:solidFill>
                  <a:schemeClr val="tx1"/>
                </a:solidFill>
              </a:rPr>
              <a:t>.</a:t>
            </a: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16</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a:solidFill>
                  <a:schemeClr val="tx1"/>
                </a:solidFill>
              </a:rPr>
              <a:t>Children and Mobile </a:t>
            </a:r>
            <a:r>
              <a:rPr lang="en-US" b="1" u="sng" dirty="0" smtClean="0">
                <a:solidFill>
                  <a:schemeClr val="tx1"/>
                </a:solidFill>
              </a:rPr>
              <a:t>Security: A Race to the Bank</a:t>
            </a:r>
            <a:br>
              <a:rPr lang="en-US" b="1" u="sng" dirty="0" smtClean="0">
                <a:solidFill>
                  <a:schemeClr val="tx1"/>
                </a:solidFill>
              </a:rPr>
            </a:br>
            <a:r>
              <a:rPr lang="en-US" sz="3100" b="1" dirty="0" smtClean="0">
                <a:solidFill>
                  <a:schemeClr val="tx1"/>
                </a:solidFill>
              </a:rPr>
              <a:t>Fact Pattern – 3/5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93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64"/>
            <a:ext cx="8229600" cy="4343336"/>
          </a:xfrm>
        </p:spPr>
        <p:txBody>
          <a:bodyPr>
            <a:normAutofit/>
          </a:bodyPr>
          <a:lstStyle/>
          <a:p>
            <a:pPr marL="0" indent="0">
              <a:lnSpc>
                <a:spcPct val="120000"/>
              </a:lnSpc>
              <a:buNone/>
            </a:pPr>
            <a:endParaRPr lang="en-US" dirty="0" smtClean="0"/>
          </a:p>
          <a:p>
            <a:pPr>
              <a:lnSpc>
                <a:spcPct val="120000"/>
              </a:lnSpc>
            </a:pPr>
            <a:r>
              <a:rPr lang="en-US" sz="2300" dirty="0" err="1">
                <a:solidFill>
                  <a:schemeClr val="tx1"/>
                </a:solidFill>
              </a:rPr>
              <a:t>Malikah</a:t>
            </a:r>
            <a:r>
              <a:rPr lang="en-US" sz="2300" dirty="0">
                <a:solidFill>
                  <a:schemeClr val="tx1"/>
                </a:solidFill>
              </a:rPr>
              <a:t> presses the button for new tires, which costs 50 virtual coins. She then presses the buttons for enhanced shock-absorbers, which cost 20 Moroccan Dirhams, and a more powerful headlight, which costs 10 Moroccan Dirhams</a:t>
            </a:r>
            <a:r>
              <a:rPr lang="en-US" sz="2300" dirty="0" smtClean="0">
                <a:solidFill>
                  <a:schemeClr val="tx1"/>
                </a:solidFill>
              </a:rPr>
              <a:t>.</a:t>
            </a:r>
          </a:p>
          <a:p>
            <a:pPr>
              <a:lnSpc>
                <a:spcPct val="120000"/>
              </a:lnSpc>
            </a:pPr>
            <a:r>
              <a:rPr lang="en-US" sz="2300" dirty="0" smtClean="0">
                <a:solidFill>
                  <a:schemeClr val="tx1"/>
                </a:solidFill>
              </a:rPr>
              <a:t>“Awesome!” says </a:t>
            </a:r>
            <a:r>
              <a:rPr lang="en-US" sz="2300" dirty="0" err="1" smtClean="0">
                <a:solidFill>
                  <a:schemeClr val="tx1"/>
                </a:solidFill>
              </a:rPr>
              <a:t>Malkiah</a:t>
            </a:r>
            <a:r>
              <a:rPr lang="en-US" sz="2300" dirty="0" smtClean="0">
                <a:solidFill>
                  <a:schemeClr val="tx1"/>
                </a:solidFill>
              </a:rPr>
              <a:t>. “My friends don’t stand a chance, now.”</a:t>
            </a:r>
          </a:p>
          <a:p>
            <a:pPr>
              <a:lnSpc>
                <a:spcPct val="120000"/>
              </a:lnSpc>
            </a:pPr>
            <a:r>
              <a:rPr lang="en-US" sz="2300" dirty="0" err="1" smtClean="0">
                <a:solidFill>
                  <a:schemeClr val="tx1"/>
                </a:solidFill>
              </a:rPr>
              <a:t>Malikah</a:t>
            </a:r>
            <a:r>
              <a:rPr lang="en-US" sz="2300" dirty="0" smtClean="0">
                <a:solidFill>
                  <a:schemeClr val="tx1"/>
                </a:solidFill>
              </a:rPr>
              <a:t> </a:t>
            </a:r>
            <a:r>
              <a:rPr lang="en-US" sz="2300" dirty="0">
                <a:solidFill>
                  <a:schemeClr val="tx1"/>
                </a:solidFill>
              </a:rPr>
              <a:t>continues buying new items in the following weeks.</a:t>
            </a:r>
          </a:p>
          <a:p>
            <a:endParaRPr lang="en-US" dirty="0" smtClean="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17</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a:solidFill>
                  <a:schemeClr val="tx1"/>
                </a:solidFill>
              </a:rPr>
              <a:t>Children and Mobile </a:t>
            </a:r>
            <a:r>
              <a:rPr lang="en-US" b="1" u="sng" dirty="0" smtClean="0">
                <a:solidFill>
                  <a:schemeClr val="tx1"/>
                </a:solidFill>
              </a:rPr>
              <a:t>Security: A Race to the Bank</a:t>
            </a:r>
            <a:br>
              <a:rPr lang="en-US" b="1" u="sng" dirty="0" smtClean="0">
                <a:solidFill>
                  <a:schemeClr val="tx1"/>
                </a:solidFill>
              </a:rPr>
            </a:br>
            <a:r>
              <a:rPr lang="en-US" sz="3100" b="1" dirty="0" smtClean="0">
                <a:solidFill>
                  <a:schemeClr val="tx1"/>
                </a:solidFill>
              </a:rPr>
              <a:t>Fact Pattern – 4/5</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750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64"/>
            <a:ext cx="8229600" cy="3962336"/>
          </a:xfrm>
        </p:spPr>
        <p:txBody>
          <a:bodyPr>
            <a:normAutofit lnSpcReduction="10000"/>
          </a:bodyPr>
          <a:lstStyle/>
          <a:p>
            <a:endParaRPr lang="en-US" dirty="0"/>
          </a:p>
          <a:p>
            <a:pPr>
              <a:lnSpc>
                <a:spcPct val="110000"/>
              </a:lnSpc>
            </a:pPr>
            <a:r>
              <a:rPr lang="en-US" dirty="0" err="1" smtClean="0">
                <a:solidFill>
                  <a:schemeClr val="tx1"/>
                </a:solidFill>
              </a:rPr>
              <a:t>Malkiah’s</a:t>
            </a:r>
            <a:r>
              <a:rPr lang="en-US" dirty="0" smtClean="0">
                <a:solidFill>
                  <a:schemeClr val="tx1"/>
                </a:solidFill>
              </a:rPr>
              <a:t> mother retrieves the mobile bill at the end of the month. “</a:t>
            </a:r>
            <a:r>
              <a:rPr lang="en-US" dirty="0" err="1" smtClean="0">
                <a:solidFill>
                  <a:schemeClr val="tx1"/>
                </a:solidFill>
              </a:rPr>
              <a:t>Malikah</a:t>
            </a:r>
            <a:r>
              <a:rPr lang="en-US" dirty="0" smtClean="0">
                <a:solidFill>
                  <a:schemeClr val="tx1"/>
                </a:solidFill>
              </a:rPr>
              <a:t>,” she says, “come here.”</a:t>
            </a:r>
          </a:p>
          <a:p>
            <a:pPr>
              <a:lnSpc>
                <a:spcPct val="110000"/>
              </a:lnSpc>
            </a:pPr>
            <a:r>
              <a:rPr lang="en-US" dirty="0" smtClean="0">
                <a:solidFill>
                  <a:schemeClr val="tx1"/>
                </a:solidFill>
              </a:rPr>
              <a:t>“Yes, mother?” asks </a:t>
            </a:r>
            <a:r>
              <a:rPr lang="en-US" dirty="0" err="1" smtClean="0">
                <a:solidFill>
                  <a:schemeClr val="tx1"/>
                </a:solidFill>
              </a:rPr>
              <a:t>Malikah</a:t>
            </a:r>
            <a:r>
              <a:rPr lang="en-US" dirty="0" smtClean="0">
                <a:solidFill>
                  <a:schemeClr val="tx1"/>
                </a:solidFill>
              </a:rPr>
              <a:t>.</a:t>
            </a:r>
          </a:p>
          <a:p>
            <a:pPr>
              <a:lnSpc>
                <a:spcPct val="110000"/>
              </a:lnSpc>
            </a:pPr>
            <a:r>
              <a:rPr lang="en-US" dirty="0" smtClean="0">
                <a:solidFill>
                  <a:schemeClr val="tx1"/>
                </a:solidFill>
              </a:rPr>
              <a:t>“You ran up an extra </a:t>
            </a:r>
            <a:r>
              <a:rPr lang="en-US" dirty="0">
                <a:solidFill>
                  <a:schemeClr val="tx1"/>
                </a:solidFill>
              </a:rPr>
              <a:t>200 </a:t>
            </a:r>
            <a:r>
              <a:rPr lang="en-US" dirty="0" smtClean="0">
                <a:solidFill>
                  <a:schemeClr val="tx1"/>
                </a:solidFill>
              </a:rPr>
              <a:t>Dirhams </a:t>
            </a:r>
            <a:r>
              <a:rPr lang="en-US" dirty="0">
                <a:solidFill>
                  <a:schemeClr val="tx1"/>
                </a:solidFill>
              </a:rPr>
              <a:t>on the </a:t>
            </a:r>
            <a:r>
              <a:rPr lang="en-US" dirty="0" smtClean="0">
                <a:solidFill>
                  <a:schemeClr val="tx1"/>
                </a:solidFill>
              </a:rPr>
              <a:t>bill</a:t>
            </a:r>
            <a:r>
              <a:rPr lang="en-US" dirty="0">
                <a:solidFill>
                  <a:schemeClr val="tx1"/>
                </a:solidFill>
              </a:rPr>
              <a:t> </a:t>
            </a:r>
            <a:r>
              <a:rPr lang="en-US" dirty="0" smtClean="0">
                <a:solidFill>
                  <a:schemeClr val="tx1"/>
                </a:solidFill>
              </a:rPr>
              <a:t>this month. Did you find out the account password?”</a:t>
            </a:r>
          </a:p>
          <a:p>
            <a:pPr>
              <a:lnSpc>
                <a:spcPct val="110000"/>
              </a:lnSpc>
            </a:pPr>
            <a:r>
              <a:rPr lang="en-US" dirty="0" smtClean="0">
                <a:solidFill>
                  <a:schemeClr val="tx1"/>
                </a:solidFill>
              </a:rPr>
              <a:t>“No, didn’t.” </a:t>
            </a:r>
          </a:p>
          <a:p>
            <a:pPr>
              <a:lnSpc>
                <a:spcPct val="110000"/>
              </a:lnSpc>
            </a:pPr>
            <a:r>
              <a:rPr lang="en-US" dirty="0" smtClean="0">
                <a:solidFill>
                  <a:schemeClr val="tx1"/>
                </a:solidFill>
              </a:rPr>
              <a:t>“If at noon the King declares it night, behold the stars.”</a:t>
            </a:r>
          </a:p>
          <a:p>
            <a:pPr>
              <a:lnSpc>
                <a:spcPct val="110000"/>
              </a:lnSpc>
            </a:pPr>
            <a:r>
              <a:rPr lang="en-US" dirty="0" smtClean="0">
                <a:solidFill>
                  <a:schemeClr val="tx1"/>
                </a:solidFill>
              </a:rPr>
              <a:t>“I swear I didn’t!”</a:t>
            </a: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18</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a:solidFill>
                  <a:schemeClr val="tx1"/>
                </a:solidFill>
              </a:rPr>
              <a:t>Children and Mobile </a:t>
            </a:r>
            <a:r>
              <a:rPr lang="en-US" b="1" u="sng" dirty="0" smtClean="0">
                <a:solidFill>
                  <a:schemeClr val="tx1"/>
                </a:solidFill>
              </a:rPr>
              <a:t>Security: A Race to the Bank</a:t>
            </a:r>
            <a:br>
              <a:rPr lang="en-US" b="1" u="sng" dirty="0" smtClean="0">
                <a:solidFill>
                  <a:schemeClr val="tx1"/>
                </a:solidFill>
              </a:rPr>
            </a:br>
            <a:r>
              <a:rPr lang="en-US" sz="3100" b="1" dirty="0" smtClean="0">
                <a:solidFill>
                  <a:schemeClr val="tx1"/>
                </a:solidFill>
              </a:rPr>
              <a:t>Fact Pattern – 5/5</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38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66" y="2624376"/>
            <a:ext cx="8195666" cy="3319224"/>
          </a:xfrm>
        </p:spPr>
        <p:txBody>
          <a:bodyPr>
            <a:normAutofit/>
          </a:bodyPr>
          <a:lstStyle/>
          <a:p>
            <a:r>
              <a:rPr lang="en-US" sz="2600" dirty="0" smtClean="0">
                <a:solidFill>
                  <a:schemeClr val="tx1"/>
                </a:solidFill>
              </a:rPr>
              <a:t>Would your agency investigate this case?</a:t>
            </a:r>
          </a:p>
          <a:p>
            <a:r>
              <a:rPr lang="en-US" sz="2600" dirty="0" smtClean="0">
                <a:solidFill>
                  <a:schemeClr val="tx1"/>
                </a:solidFill>
              </a:rPr>
              <a:t>How would you approach the cross-border dimension?</a:t>
            </a:r>
          </a:p>
          <a:p>
            <a:r>
              <a:rPr lang="en-US" sz="2600" dirty="0" smtClean="0">
                <a:solidFill>
                  <a:schemeClr val="tx1"/>
                </a:solidFill>
              </a:rPr>
              <a:t>What other agencies would play a role?</a:t>
            </a:r>
          </a:p>
          <a:p>
            <a:r>
              <a:rPr lang="en-US" sz="2600" dirty="0" smtClean="0">
                <a:solidFill>
                  <a:schemeClr val="tx1"/>
                </a:solidFill>
              </a:rPr>
              <a:t>Were the parental controls adequate?</a:t>
            </a:r>
          </a:p>
          <a:p>
            <a:r>
              <a:rPr lang="en-US" sz="2600" dirty="0" smtClean="0">
                <a:solidFill>
                  <a:schemeClr val="tx1"/>
                </a:solidFill>
              </a:rPr>
              <a:t>Did the app exploit children?</a:t>
            </a:r>
          </a:p>
          <a:p>
            <a:r>
              <a:rPr lang="en-US" sz="2600" dirty="0" smtClean="0">
                <a:solidFill>
                  <a:schemeClr val="tx1"/>
                </a:solidFill>
              </a:rPr>
              <a:t>What type of relief would you seek?</a:t>
            </a:r>
          </a:p>
        </p:txBody>
      </p:sp>
      <p:sp>
        <p:nvSpPr>
          <p:cNvPr id="3" name="Slide Number Placeholder 2"/>
          <p:cNvSpPr>
            <a:spLocks noGrp="1"/>
          </p:cNvSpPr>
          <p:nvPr>
            <p:ph type="sldNum" sz="quarter" idx="12"/>
          </p:nvPr>
        </p:nvSpPr>
        <p:spPr>
          <a:xfrm>
            <a:off x="3962400" y="6248400"/>
            <a:ext cx="1161826" cy="365125"/>
          </a:xfrm>
        </p:spPr>
        <p:txBody>
          <a:bodyPr/>
          <a:lstStyle/>
          <a:p>
            <a:fld id="{12A81D5C-F4C2-48B8-81C3-36C8089BB5FF}" type="slidenum">
              <a:rPr lang="en-US" smtClean="0">
                <a:solidFill>
                  <a:srgbClr val="073E87"/>
                </a:solidFill>
              </a:rPr>
              <a:pPr/>
              <a:t>19</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a:solidFill>
                  <a:schemeClr val="tx1"/>
                </a:solidFill>
              </a:rPr>
              <a:t>Children and Mobile </a:t>
            </a:r>
            <a:r>
              <a:rPr lang="en-US" b="1" u="sng" dirty="0" smtClean="0">
                <a:solidFill>
                  <a:schemeClr val="tx1"/>
                </a:solidFill>
              </a:rPr>
              <a:t>Security: A Race to the Bank</a:t>
            </a:r>
            <a:br>
              <a:rPr lang="en-US" b="1" u="sng" dirty="0" smtClean="0">
                <a:solidFill>
                  <a:schemeClr val="tx1"/>
                </a:solidFill>
              </a:rPr>
            </a:br>
            <a:r>
              <a:rPr lang="en-US" sz="3100" b="1" dirty="0" smtClean="0">
                <a:solidFill>
                  <a:schemeClr val="tx1"/>
                </a:solidFill>
              </a:rPr>
              <a:t>Questions for Discussion</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95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467536"/>
            <a:ext cx="8305799" cy="4161864"/>
          </a:xfrm>
        </p:spPr>
        <p:txBody>
          <a:bodyPr>
            <a:normAutofit fontScale="92500" lnSpcReduction="10000"/>
          </a:bodyPr>
          <a:lstStyle/>
          <a:p>
            <a:r>
              <a:rPr lang="en-US" sz="2300" dirty="0" err="1">
                <a:solidFill>
                  <a:schemeClr val="tx1"/>
                </a:solidFill>
              </a:rPr>
              <a:t>Kamau</a:t>
            </a:r>
            <a:r>
              <a:rPr lang="en-US" sz="2300" dirty="0">
                <a:solidFill>
                  <a:schemeClr val="tx1"/>
                </a:solidFill>
              </a:rPr>
              <a:t>, a young man in Kenya, uses Africa Cellular, a</a:t>
            </a:r>
            <a:r>
              <a:rPr lang="en-US" sz="2300" dirty="0" smtClean="0">
                <a:solidFill>
                  <a:schemeClr val="tx1"/>
                </a:solidFill>
              </a:rPr>
              <a:t> </a:t>
            </a:r>
            <a:r>
              <a:rPr lang="en-US" sz="2300" dirty="0">
                <a:solidFill>
                  <a:schemeClr val="tx1"/>
                </a:solidFill>
              </a:rPr>
              <a:t>wireless network provider </a:t>
            </a:r>
            <a:r>
              <a:rPr lang="en-US" sz="2300" dirty="0" smtClean="0">
                <a:solidFill>
                  <a:schemeClr val="tx1"/>
                </a:solidFill>
              </a:rPr>
              <a:t>headquartered in Cameroon. </a:t>
            </a:r>
            <a:r>
              <a:rPr lang="en-US" sz="2300" dirty="0">
                <a:solidFill>
                  <a:schemeClr val="tx1"/>
                </a:solidFill>
              </a:rPr>
              <a:t>Africa Cellular provides </a:t>
            </a:r>
            <a:r>
              <a:rPr lang="en-US" sz="2300" dirty="0" smtClean="0">
                <a:solidFill>
                  <a:schemeClr val="tx1"/>
                </a:solidFill>
              </a:rPr>
              <a:t>its customers </a:t>
            </a:r>
            <a:r>
              <a:rPr lang="en-US" sz="2300" dirty="0">
                <a:solidFill>
                  <a:schemeClr val="tx1"/>
                </a:solidFill>
              </a:rPr>
              <a:t>with a summary of their online monthly bill. </a:t>
            </a:r>
            <a:endParaRPr lang="en-US" sz="2300" dirty="0" smtClean="0">
              <a:solidFill>
                <a:schemeClr val="tx1"/>
              </a:solidFill>
            </a:endParaRPr>
          </a:p>
          <a:p>
            <a:r>
              <a:rPr lang="en-US" sz="2300" dirty="0" err="1" smtClean="0">
                <a:solidFill>
                  <a:schemeClr val="tx1"/>
                </a:solidFill>
              </a:rPr>
              <a:t>Kamau</a:t>
            </a:r>
            <a:r>
              <a:rPr lang="en-US" sz="2300" dirty="0" smtClean="0">
                <a:solidFill>
                  <a:schemeClr val="tx1"/>
                </a:solidFill>
              </a:rPr>
              <a:t> </a:t>
            </a:r>
            <a:r>
              <a:rPr lang="en-US" sz="2300" dirty="0">
                <a:solidFill>
                  <a:schemeClr val="tx1"/>
                </a:solidFill>
              </a:rPr>
              <a:t>pulls up his monthly bill on his computer, and gasps, “Why is it this expensive?” </a:t>
            </a:r>
            <a:r>
              <a:rPr lang="en-US" sz="2300" dirty="0" err="1">
                <a:solidFill>
                  <a:schemeClr val="tx1"/>
                </a:solidFill>
              </a:rPr>
              <a:t>Kamau</a:t>
            </a:r>
            <a:r>
              <a:rPr lang="en-US" sz="2300" dirty="0">
                <a:solidFill>
                  <a:schemeClr val="tx1"/>
                </a:solidFill>
              </a:rPr>
              <a:t> wonders to himself, “I don’t think I purchased anything extra last month that would have caused the increase.” </a:t>
            </a:r>
          </a:p>
          <a:p>
            <a:r>
              <a:rPr lang="en-US" sz="2300" dirty="0" err="1" smtClean="0">
                <a:solidFill>
                  <a:schemeClr val="tx1"/>
                </a:solidFill>
              </a:rPr>
              <a:t>Kamau</a:t>
            </a:r>
            <a:r>
              <a:rPr lang="en-US" sz="2300" dirty="0" smtClean="0">
                <a:solidFill>
                  <a:schemeClr val="tx1"/>
                </a:solidFill>
              </a:rPr>
              <a:t> </a:t>
            </a:r>
            <a:r>
              <a:rPr lang="en-US" sz="2300" dirty="0">
                <a:solidFill>
                  <a:schemeClr val="tx1"/>
                </a:solidFill>
              </a:rPr>
              <a:t>opens the “monthly charges” tab on the online bill, and sees his charges for minutes and data. The next tab is called “use charges,” which </a:t>
            </a:r>
            <a:r>
              <a:rPr lang="en-US" sz="2300" dirty="0" err="1">
                <a:solidFill>
                  <a:schemeClr val="tx1"/>
                </a:solidFill>
              </a:rPr>
              <a:t>Kamau</a:t>
            </a:r>
            <a:r>
              <a:rPr lang="en-US" sz="2300" dirty="0">
                <a:solidFill>
                  <a:schemeClr val="tx1"/>
                </a:solidFill>
              </a:rPr>
              <a:t> opens. Under this tab is the category “premium charges,” but the bill provides no explanation as to what the term means. </a:t>
            </a:r>
            <a:r>
              <a:rPr lang="en-US" sz="2300" dirty="0" err="1">
                <a:solidFill>
                  <a:schemeClr val="tx1"/>
                </a:solidFill>
              </a:rPr>
              <a:t>Kamau</a:t>
            </a:r>
            <a:r>
              <a:rPr lang="en-US" sz="2300" dirty="0">
                <a:solidFill>
                  <a:schemeClr val="tx1"/>
                </a:solidFill>
              </a:rPr>
              <a:t> sees he has been charged 400 shillings for “premium charges</a:t>
            </a:r>
            <a:r>
              <a:rPr lang="en-US" sz="2300" dirty="0" smtClean="0">
                <a:solidFill>
                  <a:schemeClr val="tx1"/>
                </a:solidFill>
              </a:rPr>
              <a:t>.”</a:t>
            </a:r>
            <a:endParaRPr lang="en-US" sz="2300" dirty="0">
              <a:solidFill>
                <a:schemeClr val="tx1"/>
              </a:solidFill>
            </a:endParaRPr>
          </a:p>
          <a:p>
            <a:pPr marL="0" indent="0">
              <a:buNone/>
            </a:pPr>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smtClean="0">
                <a:solidFill>
                  <a:schemeClr val="tx1"/>
                </a:solidFill>
              </a:rPr>
              <a:t>Cramming: Bogus Charges</a:t>
            </a:r>
            <a:br>
              <a:rPr lang="en-US" b="1" u="sng" dirty="0" smtClean="0">
                <a:solidFill>
                  <a:schemeClr val="tx1"/>
                </a:solidFill>
              </a:rPr>
            </a:br>
            <a:r>
              <a:rPr lang="en-US" sz="3100" b="1" dirty="0" smtClean="0">
                <a:solidFill>
                  <a:schemeClr val="tx1"/>
                </a:solidFill>
              </a:rPr>
              <a:t>Fact Pattern – 1/4</a:t>
            </a:r>
            <a:endParaRPr lang="en-US" sz="3100" b="1" u="sng" dirty="0">
              <a:solidFill>
                <a:schemeClr val="tx1"/>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36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34" y="2700576"/>
            <a:ext cx="8247434" cy="3319224"/>
          </a:xfrm>
        </p:spPr>
        <p:txBody>
          <a:bodyPr>
            <a:normAutofit/>
          </a:bodyPr>
          <a:lstStyle/>
          <a:p>
            <a:r>
              <a:rPr lang="en-US" dirty="0" err="1">
                <a:solidFill>
                  <a:schemeClr val="tx1"/>
                </a:solidFill>
              </a:rPr>
              <a:t>Kafele</a:t>
            </a:r>
            <a:r>
              <a:rPr lang="en-US" dirty="0">
                <a:solidFill>
                  <a:schemeClr val="tx1"/>
                </a:solidFill>
              </a:rPr>
              <a:t> is an avid Shoprite customer. He visits the Shoprite in </a:t>
            </a:r>
            <a:r>
              <a:rPr lang="en-US" dirty="0" err="1">
                <a:solidFill>
                  <a:schemeClr val="tx1"/>
                </a:solidFill>
              </a:rPr>
              <a:t>Malwai</a:t>
            </a:r>
            <a:r>
              <a:rPr lang="en-US" dirty="0">
                <a:solidFill>
                  <a:schemeClr val="tx1"/>
                </a:solidFill>
              </a:rPr>
              <a:t>, and buys flour, salt, baking powder, sugar, eggs, milk, and oil.  He heads home to make one of his favorite snacks: </a:t>
            </a:r>
            <a:r>
              <a:rPr lang="en-US" dirty="0" err="1">
                <a:solidFill>
                  <a:schemeClr val="tx1"/>
                </a:solidFill>
              </a:rPr>
              <a:t>Mandasi</a:t>
            </a:r>
            <a:r>
              <a:rPr lang="en-US" dirty="0" smtClean="0">
                <a:solidFill>
                  <a:schemeClr val="tx1"/>
                </a:solidFill>
              </a:rPr>
              <a:t>.</a:t>
            </a:r>
            <a:endParaRPr lang="en-US" dirty="0">
              <a:solidFill>
                <a:schemeClr val="tx1"/>
              </a:solidFill>
            </a:endParaRPr>
          </a:p>
          <a:p>
            <a:r>
              <a:rPr lang="en-US" dirty="0" smtClean="0">
                <a:solidFill>
                  <a:schemeClr val="tx1"/>
                </a:solidFill>
              </a:rPr>
              <a:t>Once </a:t>
            </a:r>
            <a:r>
              <a:rPr lang="en-US" dirty="0">
                <a:solidFill>
                  <a:schemeClr val="tx1"/>
                </a:solidFill>
              </a:rPr>
              <a:t>home, </a:t>
            </a:r>
            <a:r>
              <a:rPr lang="en-US" dirty="0" err="1">
                <a:solidFill>
                  <a:schemeClr val="tx1"/>
                </a:solidFill>
              </a:rPr>
              <a:t>Kafele</a:t>
            </a:r>
            <a:r>
              <a:rPr lang="en-US" dirty="0">
                <a:solidFill>
                  <a:schemeClr val="tx1"/>
                </a:solidFill>
              </a:rPr>
              <a:t> begins mixing the flour, salt, and baking powder in a bowl. He then adds sugar, egg, and milk, and mixes it thoroughly. </a:t>
            </a:r>
            <a:r>
              <a:rPr lang="en-US" dirty="0" err="1">
                <a:solidFill>
                  <a:schemeClr val="tx1"/>
                </a:solidFill>
              </a:rPr>
              <a:t>Kafele</a:t>
            </a:r>
            <a:r>
              <a:rPr lang="en-US" dirty="0">
                <a:solidFill>
                  <a:schemeClr val="tx1"/>
                </a:solidFill>
              </a:rPr>
              <a:t> drops </a:t>
            </a:r>
            <a:r>
              <a:rPr lang="en-US" dirty="0" err="1">
                <a:solidFill>
                  <a:schemeClr val="tx1"/>
                </a:solidFill>
              </a:rPr>
              <a:t>spoonfuls</a:t>
            </a:r>
            <a:r>
              <a:rPr lang="en-US" dirty="0">
                <a:solidFill>
                  <a:schemeClr val="tx1"/>
                </a:solidFill>
              </a:rPr>
              <a:t> of his batter into a pan of hot oil.</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20</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Spamming Burns</a:t>
            </a:r>
            <a:br>
              <a:rPr lang="en-US" b="1" u="sng" dirty="0" smtClean="0">
                <a:solidFill>
                  <a:schemeClr val="tx1"/>
                </a:solidFill>
              </a:rPr>
            </a:br>
            <a:r>
              <a:rPr lang="en-US" sz="3100" b="1" dirty="0" smtClean="0">
                <a:solidFill>
                  <a:schemeClr val="tx1"/>
                </a:solidFill>
              </a:rPr>
              <a:t>Fact Pattern – 1/3</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268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89" y="2209800"/>
            <a:ext cx="8316589" cy="4038600"/>
          </a:xfrm>
        </p:spPr>
        <p:txBody>
          <a:bodyPr>
            <a:normAutofit fontScale="70000" lnSpcReduction="20000"/>
          </a:bodyPr>
          <a:lstStyle/>
          <a:p>
            <a:pPr>
              <a:lnSpc>
                <a:spcPct val="120000"/>
              </a:lnSpc>
            </a:pPr>
            <a:r>
              <a:rPr lang="en-US" sz="2900" dirty="0" smtClean="0">
                <a:solidFill>
                  <a:schemeClr val="tx1"/>
                </a:solidFill>
              </a:rPr>
              <a:t>“</a:t>
            </a:r>
            <a:r>
              <a:rPr lang="en-US" sz="2900" dirty="0" err="1" smtClean="0">
                <a:solidFill>
                  <a:schemeClr val="tx1"/>
                </a:solidFill>
              </a:rPr>
              <a:t>Mmm</a:t>
            </a:r>
            <a:r>
              <a:rPr lang="en-US" sz="2900" dirty="0" smtClean="0">
                <a:solidFill>
                  <a:schemeClr val="tx1"/>
                </a:solidFill>
              </a:rPr>
              <a:t>!” </a:t>
            </a:r>
            <a:r>
              <a:rPr lang="en-US" sz="2900" dirty="0" err="1" smtClean="0">
                <a:solidFill>
                  <a:schemeClr val="tx1"/>
                </a:solidFill>
              </a:rPr>
              <a:t>Kafele</a:t>
            </a:r>
            <a:r>
              <a:rPr lang="en-US" sz="2900" dirty="0" smtClean="0">
                <a:solidFill>
                  <a:schemeClr val="tx1"/>
                </a:solidFill>
              </a:rPr>
              <a:t> says with an air of self satisfaction. </a:t>
            </a:r>
          </a:p>
          <a:p>
            <a:pPr>
              <a:lnSpc>
                <a:spcPct val="120000"/>
              </a:lnSpc>
            </a:pPr>
            <a:r>
              <a:rPr lang="en-US" sz="2900" dirty="0" smtClean="0">
                <a:solidFill>
                  <a:schemeClr val="tx1"/>
                </a:solidFill>
              </a:rPr>
              <a:t>Moments </a:t>
            </a:r>
            <a:r>
              <a:rPr lang="en-US" sz="2900" dirty="0">
                <a:solidFill>
                  <a:schemeClr val="tx1"/>
                </a:solidFill>
              </a:rPr>
              <a:t>later, </a:t>
            </a:r>
            <a:r>
              <a:rPr lang="en-US" sz="2900" dirty="0" err="1">
                <a:solidFill>
                  <a:schemeClr val="tx1"/>
                </a:solidFill>
              </a:rPr>
              <a:t>Kafele’s</a:t>
            </a:r>
            <a:r>
              <a:rPr lang="en-US" sz="2900" dirty="0">
                <a:solidFill>
                  <a:schemeClr val="tx1"/>
                </a:solidFill>
              </a:rPr>
              <a:t> phone vibrates. He opens his phone and sees a new text message. The message reads as follows: </a:t>
            </a:r>
            <a:endParaRPr lang="en-US" sz="2900" dirty="0" smtClean="0">
              <a:solidFill>
                <a:schemeClr val="tx1"/>
              </a:solidFill>
            </a:endParaRPr>
          </a:p>
          <a:p>
            <a:pPr lvl="1">
              <a:lnSpc>
                <a:spcPct val="120000"/>
              </a:lnSpc>
            </a:pPr>
            <a:r>
              <a:rPr lang="en-US" sz="2600" dirty="0" smtClean="0">
                <a:solidFill>
                  <a:schemeClr val="tx1"/>
                </a:solidFill>
              </a:rPr>
              <a:t>Dear </a:t>
            </a:r>
            <a:r>
              <a:rPr lang="en-US" sz="2600" dirty="0">
                <a:solidFill>
                  <a:schemeClr val="tx1"/>
                </a:solidFill>
              </a:rPr>
              <a:t>Shoprite consumer. your purchase last month won a 1000 GH₵ Gift Card, </a:t>
            </a:r>
            <a:r>
              <a:rPr lang="en-US" sz="2600" dirty="0" smtClean="0">
                <a:solidFill>
                  <a:schemeClr val="tx1"/>
                </a:solidFill>
              </a:rPr>
              <a:t>go to </a:t>
            </a:r>
            <a:r>
              <a:rPr lang="en-US" sz="2600" u="sng" dirty="0">
                <a:solidFill>
                  <a:schemeClr val="tx1"/>
                </a:solidFill>
                <a:hlinkClick r:id="rId3"/>
              </a:rPr>
              <a:t>www.AfricanTwentyFourSevenShopping.com/redeem</a:t>
            </a:r>
            <a:r>
              <a:rPr lang="en-US" sz="2600" dirty="0">
                <a:solidFill>
                  <a:schemeClr val="tx1"/>
                </a:solidFill>
              </a:rPr>
              <a:t> within 24 hours to claim</a:t>
            </a:r>
            <a:r>
              <a:rPr lang="en-US" sz="2600" dirty="0" smtClean="0">
                <a:solidFill>
                  <a:schemeClr val="tx1"/>
                </a:solidFill>
              </a:rPr>
              <a:t>.</a:t>
            </a:r>
          </a:p>
          <a:p>
            <a:pPr>
              <a:lnSpc>
                <a:spcPct val="120000"/>
              </a:lnSpc>
            </a:pPr>
            <a:r>
              <a:rPr lang="en-US" sz="2900" dirty="0" err="1" smtClean="0">
                <a:solidFill>
                  <a:schemeClr val="tx1"/>
                </a:solidFill>
              </a:rPr>
              <a:t>Kafele</a:t>
            </a:r>
            <a:r>
              <a:rPr lang="en-US" sz="2900" dirty="0" smtClean="0">
                <a:solidFill>
                  <a:schemeClr val="tx1"/>
                </a:solidFill>
              </a:rPr>
              <a:t> thinks to himself that it couldn’t be a coincide that he did in fact shop at Shoprite last month. </a:t>
            </a:r>
          </a:p>
          <a:p>
            <a:pPr>
              <a:lnSpc>
                <a:spcPct val="120000"/>
              </a:lnSpc>
            </a:pPr>
            <a:r>
              <a:rPr lang="en-US" sz="2900" dirty="0" err="1" smtClean="0">
                <a:solidFill>
                  <a:schemeClr val="tx1"/>
                </a:solidFill>
              </a:rPr>
              <a:t>Kafele</a:t>
            </a:r>
            <a:r>
              <a:rPr lang="en-US" sz="2900" dirty="0" smtClean="0">
                <a:solidFill>
                  <a:schemeClr val="tx1"/>
                </a:solidFill>
              </a:rPr>
              <a:t> </a:t>
            </a:r>
            <a:r>
              <a:rPr lang="en-US" sz="2900" dirty="0">
                <a:solidFill>
                  <a:schemeClr val="tx1"/>
                </a:solidFill>
              </a:rPr>
              <a:t>clicks on the link, and it takes him to the website address, which is unaffiliated with Shoprite. The website reiterates that Ali has won the 1000 GH₵ gift card. However, the website also states that </a:t>
            </a:r>
            <a:r>
              <a:rPr lang="en-US" sz="2900" dirty="0" err="1">
                <a:solidFill>
                  <a:schemeClr val="tx1"/>
                </a:solidFill>
              </a:rPr>
              <a:t>Kafele</a:t>
            </a:r>
            <a:r>
              <a:rPr lang="en-US" sz="2900" dirty="0">
                <a:solidFill>
                  <a:schemeClr val="tx1"/>
                </a:solidFill>
              </a:rPr>
              <a:t> must complete ten offers to qualify for the gift card. </a:t>
            </a:r>
          </a:p>
          <a:p>
            <a:pPr marL="0" indent="0">
              <a:buNone/>
            </a:pPr>
            <a:endParaRPr lang="en-US" dirty="0"/>
          </a:p>
          <a:p>
            <a:endParaRPr lang="en-US" dirty="0"/>
          </a:p>
          <a:p>
            <a:pPr marL="0"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21</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Spamming Burns</a:t>
            </a:r>
            <a:br>
              <a:rPr lang="en-US" b="1" u="sng" dirty="0" smtClean="0">
                <a:solidFill>
                  <a:schemeClr val="tx1"/>
                </a:solidFill>
              </a:rPr>
            </a:br>
            <a:r>
              <a:rPr lang="en-US" sz="3100" b="1" dirty="0" smtClean="0">
                <a:solidFill>
                  <a:schemeClr val="tx1"/>
                </a:solidFill>
              </a:rPr>
              <a:t>Fact Pattern – 2/3</a:t>
            </a:r>
            <a:endParaRPr lang="en-US" sz="3100" b="1" u="sng" dirty="0">
              <a:solidFill>
                <a:schemeClr val="tx1"/>
              </a:solidFill>
            </a:endParaRP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199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8229600" cy="3886200"/>
          </a:xfrm>
        </p:spPr>
        <p:txBody>
          <a:bodyPr>
            <a:normAutofit fontScale="85000" lnSpcReduction="20000"/>
          </a:bodyPr>
          <a:lstStyle/>
          <a:p>
            <a:pPr>
              <a:lnSpc>
                <a:spcPct val="120000"/>
              </a:lnSpc>
            </a:pPr>
            <a:r>
              <a:rPr lang="en-US" dirty="0" err="1">
                <a:solidFill>
                  <a:schemeClr val="tx1"/>
                </a:solidFill>
              </a:rPr>
              <a:t>Kafele</a:t>
            </a:r>
            <a:r>
              <a:rPr lang="en-US" dirty="0">
                <a:solidFill>
                  <a:schemeClr val="tx1"/>
                </a:solidFill>
              </a:rPr>
              <a:t> clicks on the first offer link, and it takes him to a bank website, where he is required to apply for a credit card. </a:t>
            </a:r>
            <a:endParaRPr lang="en-US" dirty="0" smtClean="0">
              <a:solidFill>
                <a:schemeClr val="tx1"/>
              </a:solidFill>
            </a:endParaRPr>
          </a:p>
          <a:p>
            <a:pPr>
              <a:lnSpc>
                <a:spcPct val="120000"/>
              </a:lnSpc>
            </a:pPr>
            <a:r>
              <a:rPr lang="en-US" dirty="0" err="1">
                <a:solidFill>
                  <a:schemeClr val="tx1"/>
                </a:solidFill>
              </a:rPr>
              <a:t>Kafele</a:t>
            </a:r>
            <a:r>
              <a:rPr lang="en-US" dirty="0">
                <a:solidFill>
                  <a:schemeClr val="tx1"/>
                </a:solidFill>
              </a:rPr>
              <a:t> enters his name, mailing address, email address, date of birth, cell phone number, and home phone number. </a:t>
            </a:r>
            <a:r>
              <a:rPr lang="en-US" dirty="0" err="1">
                <a:solidFill>
                  <a:schemeClr val="tx1"/>
                </a:solidFill>
              </a:rPr>
              <a:t>Kafele</a:t>
            </a:r>
            <a:r>
              <a:rPr lang="en-US" dirty="0">
                <a:solidFill>
                  <a:schemeClr val="tx1"/>
                </a:solidFill>
              </a:rPr>
              <a:t> will have to incur expenses of his own to complete the ten offers, but that is not disclosed</a:t>
            </a:r>
            <a:r>
              <a:rPr lang="en-US" dirty="0" smtClean="0">
                <a:solidFill>
                  <a:schemeClr val="tx1"/>
                </a:solidFill>
              </a:rPr>
              <a:t>.</a:t>
            </a:r>
          </a:p>
          <a:p>
            <a:pPr>
              <a:lnSpc>
                <a:spcPct val="120000"/>
              </a:lnSpc>
            </a:pPr>
            <a:r>
              <a:rPr lang="en-US" dirty="0" err="1">
                <a:solidFill>
                  <a:schemeClr val="tx1"/>
                </a:solidFill>
              </a:rPr>
              <a:t>Kafele</a:t>
            </a:r>
            <a:r>
              <a:rPr lang="en-US" dirty="0" smtClean="0">
                <a:solidFill>
                  <a:schemeClr val="tx1"/>
                </a:solidFill>
              </a:rPr>
              <a:t> opens the second offer link, and sees he must inset more personal information.</a:t>
            </a:r>
            <a:endParaRPr lang="en-US" dirty="0">
              <a:solidFill>
                <a:schemeClr val="tx1"/>
              </a:solidFill>
            </a:endParaRPr>
          </a:p>
          <a:p>
            <a:pPr>
              <a:lnSpc>
                <a:spcPct val="120000"/>
              </a:lnSpc>
            </a:pPr>
            <a:r>
              <a:rPr lang="en-US" dirty="0">
                <a:solidFill>
                  <a:schemeClr val="tx1"/>
                </a:solidFill>
              </a:rPr>
              <a:t>Meanwhile, </a:t>
            </a:r>
            <a:r>
              <a:rPr lang="en-US" dirty="0" err="1" smtClean="0">
                <a:solidFill>
                  <a:schemeClr val="tx1"/>
                </a:solidFill>
              </a:rPr>
              <a:t>Kafele</a:t>
            </a:r>
            <a:r>
              <a:rPr lang="en-US" dirty="0" smtClean="0">
                <a:solidFill>
                  <a:schemeClr val="tx1"/>
                </a:solidFill>
              </a:rPr>
              <a:t> sniffs the air. “What’s that smell?” he wonders out loud. He frantically </a:t>
            </a:r>
            <a:r>
              <a:rPr lang="en-US" dirty="0">
                <a:solidFill>
                  <a:schemeClr val="tx1"/>
                </a:solidFill>
              </a:rPr>
              <a:t>turns around and sees that his </a:t>
            </a:r>
            <a:r>
              <a:rPr lang="en-US" dirty="0" err="1">
                <a:solidFill>
                  <a:schemeClr val="tx1"/>
                </a:solidFill>
              </a:rPr>
              <a:t>Mandasi</a:t>
            </a:r>
            <a:r>
              <a:rPr lang="en-US" dirty="0">
                <a:solidFill>
                  <a:schemeClr val="tx1"/>
                </a:solidFill>
              </a:rPr>
              <a:t> has been burnt to a crisp!</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22</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Spamming Burns</a:t>
            </a:r>
            <a:br>
              <a:rPr lang="en-US" b="1" u="sng" dirty="0" smtClean="0">
                <a:solidFill>
                  <a:schemeClr val="tx1"/>
                </a:solidFill>
              </a:rPr>
            </a:br>
            <a:r>
              <a:rPr lang="en-US" sz="3100" b="1" dirty="0" smtClean="0">
                <a:solidFill>
                  <a:schemeClr val="tx1"/>
                </a:solidFill>
              </a:rPr>
              <a:t>Fact Pattern – 3/3</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99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48176"/>
            <a:ext cx="8305800" cy="3319224"/>
          </a:xfrm>
        </p:spPr>
        <p:txBody>
          <a:bodyPr>
            <a:normAutofit fontScale="25000" lnSpcReduction="20000"/>
          </a:bodyPr>
          <a:lstStyle/>
          <a:p>
            <a:r>
              <a:rPr lang="en-US" sz="8000" dirty="0" smtClean="0">
                <a:solidFill>
                  <a:schemeClr val="tx1"/>
                </a:solidFill>
              </a:rPr>
              <a:t>How would your agency approach this case?</a:t>
            </a:r>
          </a:p>
          <a:p>
            <a:r>
              <a:rPr lang="en-US" sz="8000" dirty="0" smtClean="0">
                <a:solidFill>
                  <a:schemeClr val="tx1"/>
                </a:solidFill>
              </a:rPr>
              <a:t>What other agencies would play a role?</a:t>
            </a:r>
          </a:p>
          <a:p>
            <a:r>
              <a:rPr lang="en-US" sz="8000" dirty="0" smtClean="0">
                <a:solidFill>
                  <a:schemeClr val="tx1"/>
                </a:solidFill>
              </a:rPr>
              <a:t>If you decided to pursue this case, what would your agency have to establish?</a:t>
            </a:r>
          </a:p>
          <a:p>
            <a:r>
              <a:rPr lang="en-US" sz="8000" dirty="0" smtClean="0">
                <a:solidFill>
                  <a:schemeClr val="tx1"/>
                </a:solidFill>
              </a:rPr>
              <a:t>Is it important that your agency received consumer complaints?</a:t>
            </a:r>
          </a:p>
          <a:p>
            <a:r>
              <a:rPr lang="en-US" sz="8000" dirty="0" smtClean="0">
                <a:solidFill>
                  <a:schemeClr val="tx1"/>
                </a:solidFill>
              </a:rPr>
              <a:t>What relief would you seek?</a:t>
            </a:r>
          </a:p>
          <a:p>
            <a:r>
              <a:rPr lang="en-US" sz="8000" dirty="0" err="1">
                <a:solidFill>
                  <a:schemeClr val="tx1"/>
                </a:solidFill>
              </a:rPr>
              <a:t>Lerato</a:t>
            </a:r>
            <a:r>
              <a:rPr lang="en-US" sz="8000" dirty="0">
                <a:solidFill>
                  <a:schemeClr val="tx1"/>
                </a:solidFill>
              </a:rPr>
              <a:t> is a South African mother who recently gave birth to a baby boy.  </a:t>
            </a:r>
          </a:p>
          <a:p>
            <a:r>
              <a:rPr lang="en-US" sz="8000" dirty="0">
                <a:solidFill>
                  <a:schemeClr val="tx1"/>
                </a:solidFill>
              </a:rPr>
              <a:t>She is quite protective, and wants to find a way to more closely supervise her child.</a:t>
            </a:r>
          </a:p>
          <a:p>
            <a:r>
              <a:rPr lang="en-US" sz="8000" dirty="0" err="1">
                <a:solidFill>
                  <a:schemeClr val="tx1"/>
                </a:solidFill>
              </a:rPr>
              <a:t>Lerato</a:t>
            </a:r>
            <a:r>
              <a:rPr lang="en-US" sz="8000" dirty="0">
                <a:solidFill>
                  <a:schemeClr val="tx1"/>
                </a:solidFill>
              </a:rPr>
              <a:t> pulls up the Internet to do some research. She stumbles across a U.S. company called </a:t>
            </a:r>
            <a:r>
              <a:rPr lang="en-US" sz="8000" dirty="0" err="1">
                <a:solidFill>
                  <a:schemeClr val="tx1"/>
                </a:solidFill>
              </a:rPr>
              <a:t>EAGLEnet</a:t>
            </a:r>
            <a:r>
              <a:rPr lang="en-US" sz="8000" dirty="0">
                <a:solidFill>
                  <a:schemeClr val="tx1"/>
                </a:solidFill>
              </a:rPr>
              <a:t>, which sells cameras for monitoring one’s home. </a:t>
            </a:r>
          </a:p>
          <a:p>
            <a:endParaRPr lang="en-US" dirty="0" smtClean="0">
              <a:solidFill>
                <a:schemeClr val="tx1"/>
              </a:solidFill>
            </a:endParaRPr>
          </a:p>
          <a:p>
            <a:endParaRPr lang="en-US" dirty="0">
              <a:solidFill>
                <a:schemeClr val="tx1"/>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23</a:t>
            </a:fld>
            <a:endParaRPr lang="en-US" dirty="0">
              <a:solidFill>
                <a:srgbClr val="073E87"/>
              </a:solidFill>
            </a:endParaRPr>
          </a:p>
        </p:txBody>
      </p:sp>
      <p:sp>
        <p:nvSpPr>
          <p:cNvPr id="4" name="Title 3"/>
          <p:cNvSpPr>
            <a:spLocks noGrp="1"/>
          </p:cNvSpPr>
          <p:nvPr>
            <p:ph type="title"/>
          </p:nvPr>
        </p:nvSpPr>
        <p:spPr>
          <a:xfrm>
            <a:off x="1066800" y="533400"/>
            <a:ext cx="8077200" cy="1143000"/>
          </a:xfrm>
        </p:spPr>
        <p:txBody>
          <a:bodyPr>
            <a:normAutofit fontScale="90000"/>
          </a:bodyPr>
          <a:lstStyle/>
          <a:p>
            <a:r>
              <a:rPr lang="en-US" b="1" u="sng" dirty="0" smtClean="0">
                <a:solidFill>
                  <a:schemeClr val="tx1"/>
                </a:solidFill>
              </a:rPr>
              <a:t>Spamming Burns</a:t>
            </a:r>
            <a:br>
              <a:rPr lang="en-US" b="1" u="sng" dirty="0" smtClean="0">
                <a:solidFill>
                  <a:schemeClr val="tx1"/>
                </a:solidFill>
              </a:rPr>
            </a:br>
            <a:r>
              <a:rPr lang="en-US" sz="3100" b="1" dirty="0" smtClean="0">
                <a:solidFill>
                  <a:schemeClr val="tx1"/>
                </a:solidFill>
              </a:rPr>
              <a:t>Questions for Discussion</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75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24</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b="1" u="sng" dirty="0" smtClean="0">
                <a:solidFill>
                  <a:schemeClr val="tx1"/>
                </a:solidFill>
              </a:rPr>
              <a:t>Data Security: Who’s Watching the Baby?</a:t>
            </a:r>
            <a:br>
              <a:rPr lang="en-US" b="1" u="sng" dirty="0" smtClean="0">
                <a:solidFill>
                  <a:schemeClr val="tx1"/>
                </a:solidFill>
              </a:rPr>
            </a:br>
            <a:r>
              <a:rPr lang="en-US" sz="3100" b="1" dirty="0" smtClean="0">
                <a:solidFill>
                  <a:schemeClr val="tx1"/>
                </a:solidFill>
              </a:rPr>
              <a:t>Fact Pattern – 1/4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9832" y="2514600"/>
            <a:ext cx="8315632" cy="3505200"/>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US" dirty="0" smtClean="0">
              <a:solidFill>
                <a:schemeClr val="tx1"/>
              </a:solidFill>
            </a:endParaRPr>
          </a:p>
          <a:p>
            <a:r>
              <a:rPr lang="en-US" dirty="0" err="1" smtClean="0">
                <a:solidFill>
                  <a:schemeClr val="tx1"/>
                </a:solidFill>
              </a:rPr>
              <a:t>Lerato</a:t>
            </a:r>
            <a:r>
              <a:rPr lang="en-US" dirty="0" smtClean="0">
                <a:solidFill>
                  <a:schemeClr val="tx1"/>
                </a:solidFill>
              </a:rPr>
              <a:t> is a South African mother who recently gave birth to a baby boy.  </a:t>
            </a:r>
          </a:p>
          <a:p>
            <a:r>
              <a:rPr lang="en-US" dirty="0" smtClean="0">
                <a:solidFill>
                  <a:schemeClr val="tx1"/>
                </a:solidFill>
              </a:rPr>
              <a:t>She is quite protective, and wants to find a way to more closely supervise her child.</a:t>
            </a:r>
          </a:p>
          <a:p>
            <a:r>
              <a:rPr lang="en-US" dirty="0" err="1" smtClean="0">
                <a:solidFill>
                  <a:schemeClr val="tx1"/>
                </a:solidFill>
              </a:rPr>
              <a:t>Lerato</a:t>
            </a:r>
            <a:r>
              <a:rPr lang="en-US" dirty="0" smtClean="0">
                <a:solidFill>
                  <a:schemeClr val="tx1"/>
                </a:solidFill>
              </a:rPr>
              <a:t> pulls up the Internet to do some research. She stumbles across a U.S. company called </a:t>
            </a:r>
            <a:r>
              <a:rPr lang="en-US" dirty="0" err="1" smtClean="0">
                <a:solidFill>
                  <a:schemeClr val="tx1"/>
                </a:solidFill>
              </a:rPr>
              <a:t>EAGLEnet</a:t>
            </a:r>
            <a:r>
              <a:rPr lang="en-US" dirty="0" smtClean="0">
                <a:solidFill>
                  <a:schemeClr val="tx1"/>
                </a:solidFill>
              </a:rPr>
              <a:t>, which sells cameras for monitoring one’s home. </a:t>
            </a:r>
          </a:p>
          <a:p>
            <a:r>
              <a:rPr lang="en-US" dirty="0">
                <a:solidFill>
                  <a:schemeClr val="tx1"/>
                </a:solidFill>
              </a:rPr>
              <a:t>While in another room of the home, </a:t>
            </a:r>
            <a:r>
              <a:rPr lang="en-US" dirty="0" err="1">
                <a:solidFill>
                  <a:schemeClr val="tx1"/>
                </a:solidFill>
              </a:rPr>
              <a:t>Lerato</a:t>
            </a:r>
            <a:r>
              <a:rPr lang="en-US" dirty="0">
                <a:solidFill>
                  <a:schemeClr val="tx1"/>
                </a:solidFill>
              </a:rPr>
              <a:t> logs into her account on her computer and pulls up the live stream of her baby.</a:t>
            </a:r>
          </a:p>
          <a:p>
            <a:r>
              <a:rPr lang="en-US" dirty="0">
                <a:solidFill>
                  <a:schemeClr val="tx1"/>
                </a:solidFill>
              </a:rPr>
              <a:t>She seems him sleeping in his crib. </a:t>
            </a:r>
            <a:endParaRPr lang="en-US" dirty="0" smtClean="0">
              <a:solidFill>
                <a:schemeClr val="tx1"/>
              </a:solidFill>
            </a:endParaRPr>
          </a:p>
          <a:p>
            <a:r>
              <a:rPr lang="en-US" dirty="0" err="1">
                <a:solidFill>
                  <a:schemeClr val="tx1"/>
                </a:solidFill>
              </a:rPr>
              <a:t>Lerato</a:t>
            </a:r>
            <a:r>
              <a:rPr lang="en-US" dirty="0">
                <a:solidFill>
                  <a:schemeClr val="tx1"/>
                </a:solidFill>
              </a:rPr>
              <a:t> is proud of what a conscious mother she is.</a:t>
            </a: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2044793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25</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b="1" u="sng" dirty="0" smtClean="0">
                <a:solidFill>
                  <a:schemeClr val="tx1"/>
                </a:solidFill>
              </a:rPr>
              <a:t>Data Security: Who’s Watching the Baby?</a:t>
            </a:r>
            <a:br>
              <a:rPr lang="en-US" b="1" u="sng" dirty="0" smtClean="0">
                <a:solidFill>
                  <a:schemeClr val="tx1"/>
                </a:solidFill>
              </a:rPr>
            </a:br>
            <a:r>
              <a:rPr lang="en-US" sz="3100" b="1" dirty="0" smtClean="0">
                <a:solidFill>
                  <a:schemeClr val="tx1"/>
                </a:solidFill>
              </a:rPr>
              <a:t>Fact Pattern – 2/4</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0" y="2645304"/>
            <a:ext cx="8153400" cy="3450696"/>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solidFill>
                  <a:schemeClr val="tx1"/>
                </a:solidFill>
              </a:rPr>
              <a:t>She reads more, and finds this information from the description:</a:t>
            </a:r>
          </a:p>
          <a:p>
            <a:pPr lvl="1"/>
            <a:r>
              <a:rPr lang="en-US" sz="1800" dirty="0" smtClean="0">
                <a:solidFill>
                  <a:schemeClr val="tx1"/>
                </a:solidFill>
              </a:rPr>
              <a:t>With </a:t>
            </a:r>
            <a:r>
              <a:rPr lang="en-US" sz="1800" dirty="0" err="1" smtClean="0">
                <a:solidFill>
                  <a:schemeClr val="tx1"/>
                </a:solidFill>
              </a:rPr>
              <a:t>EAGLEnet’s</a:t>
            </a:r>
            <a:r>
              <a:rPr lang="en-US" sz="1800" dirty="0" smtClean="0">
                <a:solidFill>
                  <a:schemeClr val="tx1"/>
                </a:solidFill>
              </a:rPr>
              <a:t> </a:t>
            </a:r>
            <a:r>
              <a:rPr lang="en-US" sz="1800" dirty="0" err="1" smtClean="0">
                <a:solidFill>
                  <a:schemeClr val="tx1"/>
                </a:solidFill>
              </a:rPr>
              <a:t>SecureStream</a:t>
            </a:r>
            <a:r>
              <a:rPr lang="en-US" sz="1800" dirty="0" smtClean="0">
                <a:solidFill>
                  <a:schemeClr val="tx1"/>
                </a:solidFill>
              </a:rPr>
              <a:t> cameras, you can monitor loved ones 24/7. Our cameras are particularly well-suited for keeping a close eye on newborns, infants, and young children. </a:t>
            </a:r>
          </a:p>
          <a:p>
            <a:r>
              <a:rPr lang="en-US" dirty="0" err="1">
                <a:solidFill>
                  <a:schemeClr val="tx1"/>
                </a:solidFill>
              </a:rPr>
              <a:t>Lerato</a:t>
            </a:r>
            <a:r>
              <a:rPr lang="en-US" dirty="0">
                <a:solidFill>
                  <a:schemeClr val="tx1"/>
                </a:solidFill>
              </a:rPr>
              <a:t> purchases the camera, and installs it a few days later.</a:t>
            </a:r>
          </a:p>
          <a:p>
            <a:r>
              <a:rPr lang="en-US" dirty="0">
                <a:solidFill>
                  <a:schemeClr val="tx1"/>
                </a:solidFill>
              </a:rPr>
              <a:t>As part of the </a:t>
            </a:r>
            <a:r>
              <a:rPr lang="en-US" dirty="0" err="1">
                <a:solidFill>
                  <a:schemeClr val="tx1"/>
                </a:solidFill>
              </a:rPr>
              <a:t>SecureStream</a:t>
            </a:r>
            <a:r>
              <a:rPr lang="en-US" dirty="0">
                <a:solidFill>
                  <a:schemeClr val="tx1"/>
                </a:solidFill>
              </a:rPr>
              <a:t> package, </a:t>
            </a:r>
            <a:r>
              <a:rPr lang="en-US" dirty="0" err="1">
                <a:solidFill>
                  <a:schemeClr val="tx1"/>
                </a:solidFill>
              </a:rPr>
              <a:t>Lerato</a:t>
            </a:r>
            <a:r>
              <a:rPr lang="en-US" dirty="0">
                <a:solidFill>
                  <a:schemeClr val="tx1"/>
                </a:solidFill>
              </a:rPr>
              <a:t> is able to view the stream from her mobile phone or laptop—anywhere she can access the Internet. </a:t>
            </a:r>
          </a:p>
          <a:p>
            <a:r>
              <a:rPr lang="en-US" dirty="0" err="1">
                <a:solidFill>
                  <a:schemeClr val="tx1"/>
                </a:solidFill>
              </a:rPr>
              <a:t>Lerato</a:t>
            </a:r>
            <a:r>
              <a:rPr lang="en-US" dirty="0">
                <a:solidFill>
                  <a:schemeClr val="tx1"/>
                </a:solidFill>
              </a:rPr>
              <a:t> sets up a login password, and activates the live stream on her laptop.</a:t>
            </a:r>
          </a:p>
          <a:p>
            <a:pPr marL="301943" lvl="1" indent="0">
              <a:buFont typeface="Symbol" pitchFamily="18" charset="2"/>
              <a:buNone/>
            </a:pPr>
            <a:endParaRPr lang="en-US" sz="2400" dirty="0" smtClean="0">
              <a:solidFill>
                <a:schemeClr val="tx1"/>
              </a:solidFill>
            </a:endParaRPr>
          </a:p>
          <a:p>
            <a:endParaRPr lang="en-US" sz="28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3791041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26</a:t>
            </a:fld>
            <a:endParaRPr lang="en-US" dirty="0">
              <a:solidFill>
                <a:srgbClr val="073E87"/>
              </a:solidFill>
            </a:endParaRPr>
          </a:p>
        </p:txBody>
      </p:sp>
      <p:sp>
        <p:nvSpPr>
          <p:cNvPr id="4" name="Title 3"/>
          <p:cNvSpPr>
            <a:spLocks noGrp="1"/>
          </p:cNvSpPr>
          <p:nvPr>
            <p:ph type="title"/>
          </p:nvPr>
        </p:nvSpPr>
        <p:spPr/>
        <p:txBody>
          <a:bodyPr>
            <a:normAutofit fontScale="90000"/>
          </a:bodyPr>
          <a:lstStyle/>
          <a:p>
            <a:r>
              <a:rPr lang="en-US" b="1" u="sng" dirty="0">
                <a:solidFill>
                  <a:schemeClr val="tx1"/>
                </a:solidFill>
              </a:rPr>
              <a:t>Data Security: Who’s Watching the Baby?</a:t>
            </a:r>
            <a:br>
              <a:rPr lang="en-US" b="1" u="sng" dirty="0">
                <a:solidFill>
                  <a:schemeClr val="tx1"/>
                </a:solidFill>
              </a:rPr>
            </a:br>
            <a:r>
              <a:rPr lang="en-US" sz="3100" b="1" dirty="0" smtClean="0">
                <a:solidFill>
                  <a:schemeClr val="tx1"/>
                </a:solidFill>
              </a:rPr>
              <a:t>Exhibit A</a:t>
            </a:r>
            <a:endParaRPr lang="en-US" dirty="0"/>
          </a:p>
        </p:txBody>
      </p:sp>
      <p:pic>
        <p:nvPicPr>
          <p:cNvPr id="4098" name="Picture 2" descr="H:\Edited Photos\TrendNet Edi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44418"/>
            <a:ext cx="8839200" cy="407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39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27</a:t>
            </a:fld>
            <a:endParaRPr lang="en-US" dirty="0">
              <a:solidFill>
                <a:srgbClr val="073E87"/>
              </a:solidFill>
            </a:endParaRPr>
          </a:p>
        </p:txBody>
      </p:sp>
      <p:sp>
        <p:nvSpPr>
          <p:cNvPr id="4" name="Title 3"/>
          <p:cNvSpPr>
            <a:spLocks noGrp="1"/>
          </p:cNvSpPr>
          <p:nvPr>
            <p:ph type="title"/>
          </p:nvPr>
        </p:nvSpPr>
        <p:spPr>
          <a:xfrm>
            <a:off x="1143000" y="533400"/>
            <a:ext cx="8077200" cy="1143000"/>
          </a:xfrm>
        </p:spPr>
        <p:txBody>
          <a:bodyPr>
            <a:normAutofit fontScale="90000"/>
          </a:bodyPr>
          <a:lstStyle/>
          <a:p>
            <a:r>
              <a:rPr lang="en-US" b="1" u="sng" dirty="0">
                <a:solidFill>
                  <a:schemeClr val="tx1"/>
                </a:solidFill>
              </a:rPr>
              <a:t>Data Security: Who’s </a:t>
            </a:r>
            <a:r>
              <a:rPr lang="en-US" b="1" u="sng" dirty="0" smtClean="0">
                <a:solidFill>
                  <a:schemeClr val="tx1"/>
                </a:solidFill>
              </a:rPr>
              <a:t>Watching the Baby?</a:t>
            </a:r>
            <a:br>
              <a:rPr lang="en-US" b="1" u="sng" dirty="0" smtClean="0">
                <a:solidFill>
                  <a:schemeClr val="tx1"/>
                </a:solidFill>
              </a:rPr>
            </a:br>
            <a:r>
              <a:rPr lang="en-US" sz="3100" b="1" dirty="0" smtClean="0">
                <a:solidFill>
                  <a:schemeClr val="tx1"/>
                </a:solidFill>
              </a:rPr>
              <a:t>Fact Pattern – 3/4 </a:t>
            </a:r>
            <a:endParaRPr lang="en-US" sz="31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txBox="1">
            <a:spLocks noGrp="1"/>
          </p:cNvSpPr>
          <p:nvPr>
            <p:ph idx="1"/>
          </p:nvPr>
        </p:nvSpPr>
        <p:spPr>
          <a:xfrm>
            <a:off x="0" y="2743200"/>
            <a:ext cx="81534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800" dirty="0" smtClean="0">
                <a:solidFill>
                  <a:schemeClr val="tx1"/>
                </a:solidFill>
              </a:rPr>
              <a:t>While </a:t>
            </a:r>
            <a:r>
              <a:rPr lang="en-US" sz="2800" dirty="0">
                <a:solidFill>
                  <a:schemeClr val="tx1"/>
                </a:solidFill>
              </a:rPr>
              <a:t>in another room of the home, </a:t>
            </a:r>
            <a:r>
              <a:rPr lang="en-US" sz="2800" dirty="0" err="1">
                <a:solidFill>
                  <a:schemeClr val="tx1"/>
                </a:solidFill>
              </a:rPr>
              <a:t>Lerato</a:t>
            </a:r>
            <a:r>
              <a:rPr lang="en-US" sz="2800" dirty="0">
                <a:solidFill>
                  <a:schemeClr val="tx1"/>
                </a:solidFill>
              </a:rPr>
              <a:t> logs into her account on her computer and pulls up the live stream of her baby.</a:t>
            </a:r>
          </a:p>
          <a:p>
            <a:r>
              <a:rPr lang="en-US" sz="2800" dirty="0">
                <a:solidFill>
                  <a:schemeClr val="tx1"/>
                </a:solidFill>
              </a:rPr>
              <a:t>She seems him sleeping in his crib. </a:t>
            </a:r>
            <a:endParaRPr lang="en-US" sz="2800" dirty="0" smtClean="0">
              <a:solidFill>
                <a:schemeClr val="tx1"/>
              </a:solidFill>
            </a:endParaRPr>
          </a:p>
          <a:p>
            <a:r>
              <a:rPr lang="en-US" sz="2800" dirty="0" err="1">
                <a:solidFill>
                  <a:schemeClr val="tx1"/>
                </a:solidFill>
              </a:rPr>
              <a:t>Lerato</a:t>
            </a:r>
            <a:r>
              <a:rPr lang="en-US" sz="2800" dirty="0">
                <a:solidFill>
                  <a:schemeClr val="tx1"/>
                </a:solidFill>
              </a:rPr>
              <a:t> is proud of what a conscious mother she is</a:t>
            </a:r>
            <a:r>
              <a:rPr lang="en-US" sz="2800" dirty="0" smtClean="0">
                <a:solidFill>
                  <a:schemeClr val="tx1"/>
                </a:solidFill>
              </a:rPr>
              <a:t>.</a:t>
            </a:r>
          </a:p>
          <a:p>
            <a:endParaRPr lang="en-US" sz="2800" dirty="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1076315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8229600" cy="4191000"/>
          </a:xfrm>
        </p:spPr>
        <p:txBody>
          <a:bodyPr>
            <a:normAutofit fontScale="92500"/>
          </a:bodyPr>
          <a:lstStyle/>
          <a:p>
            <a:pPr>
              <a:lnSpc>
                <a:spcPct val="110000"/>
              </a:lnSpc>
            </a:pPr>
            <a:r>
              <a:rPr lang="en-US" dirty="0" smtClean="0">
                <a:solidFill>
                  <a:schemeClr val="tx1"/>
                </a:solidFill>
              </a:rPr>
              <a:t>A few weeks later, </a:t>
            </a:r>
            <a:r>
              <a:rPr lang="en-US" dirty="0" err="1" smtClean="0">
                <a:solidFill>
                  <a:schemeClr val="tx1"/>
                </a:solidFill>
              </a:rPr>
              <a:t>Lerato</a:t>
            </a:r>
            <a:r>
              <a:rPr lang="en-US" dirty="0" smtClean="0">
                <a:solidFill>
                  <a:schemeClr val="tx1"/>
                </a:solidFill>
              </a:rPr>
              <a:t> gets a call from her friend </a:t>
            </a:r>
            <a:r>
              <a:rPr lang="en-US" dirty="0" err="1" smtClean="0">
                <a:solidFill>
                  <a:schemeClr val="tx1"/>
                </a:solidFill>
              </a:rPr>
              <a:t>Kagiso</a:t>
            </a:r>
            <a:r>
              <a:rPr lang="en-US" dirty="0" smtClean="0">
                <a:solidFill>
                  <a:schemeClr val="tx1"/>
                </a:solidFill>
              </a:rPr>
              <a:t>.</a:t>
            </a:r>
          </a:p>
          <a:p>
            <a:pPr>
              <a:lnSpc>
                <a:spcPct val="110000"/>
              </a:lnSpc>
            </a:pPr>
            <a:r>
              <a:rPr lang="en-US" dirty="0" smtClean="0">
                <a:solidFill>
                  <a:schemeClr val="tx1"/>
                </a:solidFill>
              </a:rPr>
              <a:t>“Hey, </a:t>
            </a:r>
            <a:r>
              <a:rPr lang="en-US" dirty="0" err="1" smtClean="0">
                <a:solidFill>
                  <a:schemeClr val="tx1"/>
                </a:solidFill>
              </a:rPr>
              <a:t>Lerato</a:t>
            </a:r>
            <a:r>
              <a:rPr lang="en-US" dirty="0" smtClean="0">
                <a:solidFill>
                  <a:schemeClr val="tx1"/>
                </a:solidFill>
              </a:rPr>
              <a:t>,” says </a:t>
            </a:r>
            <a:r>
              <a:rPr lang="en-US" dirty="0" err="1" smtClean="0">
                <a:solidFill>
                  <a:schemeClr val="tx1"/>
                </a:solidFill>
              </a:rPr>
              <a:t>Kagiso</a:t>
            </a:r>
            <a:r>
              <a:rPr lang="en-US" dirty="0" smtClean="0">
                <a:solidFill>
                  <a:schemeClr val="tx1"/>
                </a:solidFill>
              </a:rPr>
              <a:t>. “Did you hear the news on those private video cameras?’</a:t>
            </a:r>
          </a:p>
          <a:p>
            <a:pPr>
              <a:lnSpc>
                <a:spcPct val="110000"/>
              </a:lnSpc>
            </a:pPr>
            <a:r>
              <a:rPr lang="en-US" dirty="0" smtClean="0">
                <a:solidFill>
                  <a:schemeClr val="tx1"/>
                </a:solidFill>
              </a:rPr>
              <a:t>“What news?”</a:t>
            </a:r>
          </a:p>
          <a:p>
            <a:pPr>
              <a:lnSpc>
                <a:spcPct val="110000"/>
              </a:lnSpc>
            </a:pPr>
            <a:r>
              <a:rPr lang="en-US" dirty="0" smtClean="0">
                <a:solidFill>
                  <a:schemeClr val="tx1"/>
                </a:solidFill>
              </a:rPr>
              <a:t>“The streams were hacked and leaked online.”</a:t>
            </a:r>
          </a:p>
          <a:p>
            <a:pPr>
              <a:lnSpc>
                <a:spcPct val="110000"/>
              </a:lnSpc>
            </a:pPr>
            <a:r>
              <a:rPr lang="en-US" dirty="0" smtClean="0">
                <a:solidFill>
                  <a:schemeClr val="tx1"/>
                </a:solidFill>
              </a:rPr>
              <a:t>“Oh, no!” </a:t>
            </a:r>
            <a:r>
              <a:rPr lang="en-US" dirty="0" err="1" smtClean="0">
                <a:solidFill>
                  <a:schemeClr val="tx1"/>
                </a:solidFill>
              </a:rPr>
              <a:t>Lerato</a:t>
            </a:r>
            <a:r>
              <a:rPr lang="en-US" dirty="0" smtClean="0">
                <a:solidFill>
                  <a:schemeClr val="tx1"/>
                </a:solidFill>
              </a:rPr>
              <a:t> gasps. “I installed such a system shortly ago.” </a:t>
            </a:r>
          </a:p>
          <a:p>
            <a:pPr>
              <a:lnSpc>
                <a:spcPct val="110000"/>
              </a:lnSpc>
            </a:pPr>
            <a:r>
              <a:rPr lang="en-US" dirty="0" err="1" smtClean="0">
                <a:solidFill>
                  <a:schemeClr val="tx1"/>
                </a:solidFill>
              </a:rPr>
              <a:t>Lerato</a:t>
            </a:r>
            <a:r>
              <a:rPr lang="en-US" dirty="0">
                <a:solidFill>
                  <a:schemeClr val="tx1"/>
                </a:solidFill>
              </a:rPr>
              <a:t> </a:t>
            </a:r>
            <a:r>
              <a:rPr lang="en-US" dirty="0" smtClean="0">
                <a:solidFill>
                  <a:schemeClr val="tx1"/>
                </a:solidFill>
              </a:rPr>
              <a:t>looks further into the issue, and discovers that </a:t>
            </a:r>
            <a:r>
              <a:rPr lang="en-US" dirty="0" err="1" smtClean="0">
                <a:solidFill>
                  <a:schemeClr val="tx1"/>
                </a:solidFill>
              </a:rPr>
              <a:t>EAGLEnet</a:t>
            </a:r>
            <a:r>
              <a:rPr lang="en-US" dirty="0" smtClean="0">
                <a:solidFill>
                  <a:schemeClr val="tx1"/>
                </a:solidFill>
              </a:rPr>
              <a:t> transmitted users’ login information through unsecure channels, and failed to monitor the security of the software.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28</a:t>
            </a:fld>
            <a:endParaRPr lang="en-US" dirty="0">
              <a:solidFill>
                <a:srgbClr val="073E87"/>
              </a:solidFill>
            </a:endParaRPr>
          </a:p>
        </p:txBody>
      </p:sp>
      <p:sp>
        <p:nvSpPr>
          <p:cNvPr id="4" name="Title 3"/>
          <p:cNvSpPr>
            <a:spLocks noGrp="1"/>
          </p:cNvSpPr>
          <p:nvPr>
            <p:ph type="title"/>
          </p:nvPr>
        </p:nvSpPr>
        <p:spPr>
          <a:xfrm>
            <a:off x="801318" y="381000"/>
            <a:ext cx="8229600" cy="1252728"/>
          </a:xfrm>
        </p:spPr>
        <p:txBody>
          <a:bodyPr>
            <a:normAutofit fontScale="90000"/>
          </a:bodyPr>
          <a:lstStyle/>
          <a:p>
            <a:r>
              <a:rPr lang="en-US" sz="4000" b="1" u="sng" dirty="0">
                <a:solidFill>
                  <a:schemeClr val="tx1"/>
                </a:solidFill>
              </a:rPr>
              <a:t>Data Security: </a:t>
            </a:r>
            <a:r>
              <a:rPr lang="en-US" b="1" u="sng" dirty="0">
                <a:solidFill>
                  <a:schemeClr val="tx1"/>
                </a:solidFill>
              </a:rPr>
              <a:t>Who’s</a:t>
            </a:r>
            <a:r>
              <a:rPr lang="en-US" sz="4000" b="1" u="sng" dirty="0">
                <a:solidFill>
                  <a:schemeClr val="tx1"/>
                </a:solidFill>
              </a:rPr>
              <a:t> Watching the </a:t>
            </a:r>
            <a:r>
              <a:rPr lang="en-US" sz="4000" b="1" u="sng" dirty="0" smtClean="0">
                <a:solidFill>
                  <a:schemeClr val="tx1"/>
                </a:solidFill>
              </a:rPr>
              <a:t>Baby?</a:t>
            </a:r>
            <a:r>
              <a:rPr lang="en-US" sz="4000" b="1" u="sng" dirty="0">
                <a:solidFill>
                  <a:schemeClr val="tx1"/>
                </a:solidFill>
              </a:rPr>
              <a:t/>
            </a:r>
            <a:br>
              <a:rPr lang="en-US" sz="4000" b="1" u="sng" dirty="0">
                <a:solidFill>
                  <a:schemeClr val="tx1"/>
                </a:solidFill>
              </a:rPr>
            </a:br>
            <a:r>
              <a:rPr lang="en-US" sz="2800" b="1" dirty="0" smtClean="0">
                <a:solidFill>
                  <a:schemeClr val="tx1"/>
                </a:solidFill>
              </a:rPr>
              <a:t>Fact Pattern – 4/4 </a:t>
            </a:r>
            <a:endParaRPr lang="en-US" sz="2800"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509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67000"/>
            <a:ext cx="8382000" cy="3450696"/>
          </a:xfrm>
        </p:spPr>
        <p:txBody>
          <a:bodyPr>
            <a:normAutofit/>
          </a:bodyPr>
          <a:lstStyle/>
          <a:p>
            <a:r>
              <a:rPr lang="en-US" dirty="0">
                <a:solidFill>
                  <a:schemeClr val="tx1"/>
                </a:solidFill>
              </a:rPr>
              <a:t>How would your agency approach this case?</a:t>
            </a:r>
          </a:p>
          <a:p>
            <a:r>
              <a:rPr lang="en-US" dirty="0" smtClean="0">
                <a:solidFill>
                  <a:schemeClr val="tx1"/>
                </a:solidFill>
              </a:rPr>
              <a:t>How would you approach the cross-border dimension?</a:t>
            </a:r>
          </a:p>
          <a:p>
            <a:r>
              <a:rPr lang="en-US" dirty="0" smtClean="0">
                <a:solidFill>
                  <a:schemeClr val="tx1"/>
                </a:solidFill>
              </a:rPr>
              <a:t>What </a:t>
            </a:r>
            <a:r>
              <a:rPr lang="en-US" dirty="0">
                <a:solidFill>
                  <a:schemeClr val="tx1"/>
                </a:solidFill>
              </a:rPr>
              <a:t>other agencies would play a role?</a:t>
            </a:r>
          </a:p>
          <a:p>
            <a:r>
              <a:rPr lang="en-US" dirty="0">
                <a:solidFill>
                  <a:schemeClr val="tx1"/>
                </a:solidFill>
              </a:rPr>
              <a:t>If you decided to pursue this case, what would your agency have to establish?</a:t>
            </a:r>
          </a:p>
          <a:p>
            <a:r>
              <a:rPr lang="en-US" dirty="0">
                <a:solidFill>
                  <a:schemeClr val="tx1"/>
                </a:solidFill>
              </a:rPr>
              <a:t>Is it important that your agency received consumer complaints?</a:t>
            </a:r>
          </a:p>
          <a:p>
            <a:r>
              <a:rPr lang="en-US" dirty="0">
                <a:solidFill>
                  <a:schemeClr val="tx1"/>
                </a:solidFill>
              </a:rPr>
              <a:t>What relief would you seek?</a:t>
            </a: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29</a:t>
            </a:fld>
            <a:endParaRPr lang="en-US" dirty="0">
              <a:solidFill>
                <a:srgbClr val="073E87"/>
              </a:solidFill>
            </a:endParaRPr>
          </a:p>
        </p:txBody>
      </p:sp>
      <p:sp>
        <p:nvSpPr>
          <p:cNvPr id="4" name="Title 3"/>
          <p:cNvSpPr>
            <a:spLocks noGrp="1"/>
          </p:cNvSpPr>
          <p:nvPr>
            <p:ph type="title"/>
          </p:nvPr>
        </p:nvSpPr>
        <p:spPr>
          <a:xfrm>
            <a:off x="801318" y="381000"/>
            <a:ext cx="8229600" cy="1252728"/>
          </a:xfrm>
        </p:spPr>
        <p:txBody>
          <a:bodyPr>
            <a:normAutofit fontScale="90000"/>
          </a:bodyPr>
          <a:lstStyle/>
          <a:p>
            <a:r>
              <a:rPr lang="en-US" sz="4000" b="1" u="sng" dirty="0">
                <a:solidFill>
                  <a:schemeClr val="tx1"/>
                </a:solidFill>
              </a:rPr>
              <a:t>Data Security: </a:t>
            </a:r>
            <a:r>
              <a:rPr lang="en-US" b="1" u="sng" dirty="0">
                <a:solidFill>
                  <a:schemeClr val="tx1"/>
                </a:solidFill>
              </a:rPr>
              <a:t>Who’s</a:t>
            </a:r>
            <a:r>
              <a:rPr lang="en-US" sz="4000" b="1" u="sng" dirty="0">
                <a:solidFill>
                  <a:schemeClr val="tx1"/>
                </a:solidFill>
              </a:rPr>
              <a:t> Watching the </a:t>
            </a:r>
            <a:r>
              <a:rPr lang="en-US" sz="4000" b="1" u="sng" dirty="0" smtClean="0">
                <a:solidFill>
                  <a:schemeClr val="tx1"/>
                </a:solidFill>
              </a:rPr>
              <a:t>Baby?</a:t>
            </a:r>
            <a:r>
              <a:rPr lang="en-US" sz="4000" b="1" u="sng" dirty="0">
                <a:solidFill>
                  <a:schemeClr val="tx1"/>
                </a:solidFill>
              </a:rPr>
              <a:t/>
            </a:r>
            <a:br>
              <a:rPr lang="en-US" sz="4000" b="1" u="sng" dirty="0">
                <a:solidFill>
                  <a:schemeClr val="tx1"/>
                </a:solidFill>
              </a:rPr>
            </a:br>
            <a:r>
              <a:rPr lang="en-US" sz="2800" b="1" dirty="0" smtClean="0">
                <a:solidFill>
                  <a:schemeClr val="tx1"/>
                </a:solidFill>
              </a:rPr>
              <a:t>Questions for Discussion?</a:t>
            </a:r>
            <a:endParaRPr lang="en-US" sz="2800"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92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90800"/>
            <a:ext cx="8305800" cy="4038600"/>
          </a:xfrm>
        </p:spPr>
        <p:txBody>
          <a:bodyPr>
            <a:normAutofit/>
          </a:bodyPr>
          <a:lstStyle/>
          <a:p>
            <a:r>
              <a:rPr lang="en-US" sz="2200" dirty="0" err="1">
                <a:solidFill>
                  <a:schemeClr val="tx1"/>
                </a:solidFill>
              </a:rPr>
              <a:t>Kamau</a:t>
            </a:r>
            <a:r>
              <a:rPr lang="en-US" sz="2200" dirty="0">
                <a:solidFill>
                  <a:schemeClr val="tx1"/>
                </a:solidFill>
              </a:rPr>
              <a:t> </a:t>
            </a:r>
            <a:r>
              <a:rPr lang="en-US" sz="2200" dirty="0" smtClean="0">
                <a:solidFill>
                  <a:schemeClr val="tx1"/>
                </a:solidFill>
              </a:rPr>
              <a:t>retrieves </a:t>
            </a:r>
            <a:r>
              <a:rPr lang="en-US" sz="2200" dirty="0">
                <a:solidFill>
                  <a:schemeClr val="tx1"/>
                </a:solidFill>
              </a:rPr>
              <a:t>his full phone bill—nearly 50 pages in length—to see if he could unearth more information on these “premium charges.” </a:t>
            </a:r>
            <a:r>
              <a:rPr lang="en-US" sz="2200" dirty="0" err="1">
                <a:solidFill>
                  <a:schemeClr val="tx1"/>
                </a:solidFill>
              </a:rPr>
              <a:t>Kamau</a:t>
            </a:r>
            <a:r>
              <a:rPr lang="en-US" sz="2200" dirty="0">
                <a:solidFill>
                  <a:schemeClr val="tx1"/>
                </a:solidFill>
              </a:rPr>
              <a:t> </a:t>
            </a:r>
            <a:r>
              <a:rPr lang="en-US" sz="2200" dirty="0" smtClean="0">
                <a:solidFill>
                  <a:schemeClr val="tx1"/>
                </a:solidFill>
              </a:rPr>
              <a:t>looks </a:t>
            </a:r>
            <a:r>
              <a:rPr lang="en-US" sz="2200" dirty="0">
                <a:solidFill>
                  <a:schemeClr val="tx1"/>
                </a:solidFill>
              </a:rPr>
              <a:t>into the “summary” section and the “account service detail section,” which both </a:t>
            </a:r>
            <a:r>
              <a:rPr lang="en-US" sz="2200" dirty="0" smtClean="0">
                <a:solidFill>
                  <a:schemeClr val="tx1"/>
                </a:solidFill>
              </a:rPr>
              <a:t>describe </a:t>
            </a:r>
            <a:r>
              <a:rPr lang="en-US" sz="2200" dirty="0">
                <a:solidFill>
                  <a:schemeClr val="tx1"/>
                </a:solidFill>
              </a:rPr>
              <a:t>“usage charges,” but </a:t>
            </a:r>
            <a:r>
              <a:rPr lang="en-US" sz="2200" dirty="0" smtClean="0">
                <a:solidFill>
                  <a:schemeClr val="tx1"/>
                </a:solidFill>
              </a:rPr>
              <a:t>does </a:t>
            </a:r>
            <a:r>
              <a:rPr lang="en-US" sz="2200" dirty="0">
                <a:solidFill>
                  <a:schemeClr val="tx1"/>
                </a:solidFill>
              </a:rPr>
              <a:t>not find itemized information on premium charges. </a:t>
            </a:r>
            <a:endParaRPr lang="en-US" sz="2200" dirty="0" smtClean="0">
              <a:solidFill>
                <a:schemeClr val="tx1"/>
              </a:solidFill>
            </a:endParaRPr>
          </a:p>
          <a:p>
            <a:r>
              <a:rPr lang="en-US" sz="2200" dirty="0" smtClean="0">
                <a:solidFill>
                  <a:schemeClr val="tx1"/>
                </a:solidFill>
              </a:rPr>
              <a:t>Finally</a:t>
            </a:r>
            <a:r>
              <a:rPr lang="en-US" sz="2200" dirty="0">
                <a:solidFill>
                  <a:schemeClr val="tx1"/>
                </a:solidFill>
              </a:rPr>
              <a:t>, </a:t>
            </a:r>
            <a:r>
              <a:rPr lang="en-US" sz="2200" dirty="0" err="1">
                <a:solidFill>
                  <a:schemeClr val="tx1"/>
                </a:solidFill>
              </a:rPr>
              <a:t>Kamau</a:t>
            </a:r>
            <a:r>
              <a:rPr lang="en-US" sz="2200" dirty="0">
                <a:solidFill>
                  <a:schemeClr val="tx1"/>
                </a:solidFill>
              </a:rPr>
              <a:t> </a:t>
            </a:r>
            <a:r>
              <a:rPr lang="en-US" sz="2200" dirty="0" smtClean="0">
                <a:solidFill>
                  <a:schemeClr val="tx1"/>
                </a:solidFill>
              </a:rPr>
              <a:t>finds </a:t>
            </a:r>
            <a:r>
              <a:rPr lang="en-US" sz="2200" dirty="0">
                <a:solidFill>
                  <a:schemeClr val="tx1"/>
                </a:solidFill>
              </a:rPr>
              <a:t>the “premium charges” section, and </a:t>
            </a:r>
            <a:r>
              <a:rPr lang="en-US" sz="2200" dirty="0" smtClean="0">
                <a:solidFill>
                  <a:schemeClr val="tx1"/>
                </a:solidFill>
              </a:rPr>
              <a:t>sees </a:t>
            </a:r>
            <a:r>
              <a:rPr lang="en-US" sz="2200" dirty="0">
                <a:solidFill>
                  <a:schemeClr val="tx1"/>
                </a:solidFill>
              </a:rPr>
              <a:t>this series of digits and letters: “</a:t>
            </a:r>
            <a:r>
              <a:rPr lang="en-US" sz="2200" dirty="0" smtClean="0">
                <a:solidFill>
                  <a:schemeClr val="tx1"/>
                </a:solidFill>
              </a:rPr>
              <a:t>7777815171HrtFnderAfr3000</a:t>
            </a:r>
            <a:r>
              <a:rPr lang="en-US" sz="2200" dirty="0">
                <a:solidFill>
                  <a:schemeClr val="tx1"/>
                </a:solidFill>
              </a:rPr>
              <a:t>.” It contained no additional information. “What on earth does that mean?” asks </a:t>
            </a:r>
            <a:r>
              <a:rPr lang="en-US" sz="2200" dirty="0" err="1">
                <a:solidFill>
                  <a:schemeClr val="tx1"/>
                </a:solidFill>
              </a:rPr>
              <a:t>Kamau</a:t>
            </a:r>
            <a:r>
              <a:rPr lang="en-US" sz="2200" dirty="0">
                <a:solidFill>
                  <a:schemeClr val="tx1"/>
                </a:solidFill>
              </a:rPr>
              <a:t>?</a:t>
            </a: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3</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a:solidFill>
                  <a:schemeClr val="tx1"/>
                </a:solidFill>
              </a:rPr>
              <a:t>Cramming: Bogus Charges</a:t>
            </a:r>
            <a:br>
              <a:rPr lang="en-US" b="1" u="sng" dirty="0">
                <a:solidFill>
                  <a:schemeClr val="tx1"/>
                </a:solidFill>
              </a:rPr>
            </a:br>
            <a:r>
              <a:rPr lang="en-US" sz="3100" b="1" dirty="0" smtClean="0">
                <a:solidFill>
                  <a:schemeClr val="tx1"/>
                </a:solidFill>
              </a:rPr>
              <a:t>Fact Pattern </a:t>
            </a:r>
            <a:r>
              <a:rPr lang="en-US" sz="3100" b="1" dirty="0">
                <a:solidFill>
                  <a:schemeClr val="tx1"/>
                </a:solidFill>
              </a:rPr>
              <a:t>– </a:t>
            </a:r>
            <a:r>
              <a:rPr lang="en-US" sz="3100" b="1" dirty="0" smtClean="0">
                <a:solidFill>
                  <a:schemeClr val="tx1"/>
                </a:solidFill>
              </a:rPr>
              <a:t>2/4</a:t>
            </a:r>
            <a:endParaRPr lang="en-US" sz="3100" b="1"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341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30</a:t>
            </a:fld>
            <a:endParaRPr lang="en-US" dirty="0">
              <a:solidFill>
                <a:srgbClr val="073E87"/>
              </a:solidFill>
            </a:endParaRPr>
          </a:p>
        </p:txBody>
      </p:sp>
      <p:sp>
        <p:nvSpPr>
          <p:cNvPr id="8" name="Title 3"/>
          <p:cNvSpPr>
            <a:spLocks noGrp="1"/>
          </p:cNvSpPr>
          <p:nvPr>
            <p:ph type="title"/>
          </p:nvPr>
        </p:nvSpPr>
        <p:spPr>
          <a:xfrm>
            <a:off x="2362200" y="457200"/>
            <a:ext cx="4381500" cy="1066800"/>
          </a:xfrm>
        </p:spPr>
        <p:txBody>
          <a:bodyPr/>
          <a:lstStyle/>
          <a:p>
            <a:r>
              <a:rPr lang="en-US" b="1" dirty="0" smtClean="0">
                <a:solidFill>
                  <a:schemeClr val="tx1"/>
                </a:solidFill>
              </a:rPr>
              <a:t>FTC v. T-Mobile</a:t>
            </a:r>
            <a:endParaRPr lang="en-US" b="1" dirty="0">
              <a:solidFill>
                <a:schemeClr val="tx1"/>
              </a:solidFill>
            </a:endParaRPr>
          </a:p>
        </p:txBody>
      </p:sp>
      <p:sp>
        <p:nvSpPr>
          <p:cNvPr id="12" name="Content Placeholder 1"/>
          <p:cNvSpPr>
            <a:spLocks noGrp="1"/>
          </p:cNvSpPr>
          <p:nvPr>
            <p:ph idx="1"/>
          </p:nvPr>
        </p:nvSpPr>
        <p:spPr>
          <a:xfrm>
            <a:off x="0" y="2209800"/>
            <a:ext cx="4905692" cy="3200400"/>
          </a:xfrm>
        </p:spPr>
        <p:txBody>
          <a:bodyPr/>
          <a:lstStyle/>
          <a:p>
            <a:r>
              <a:rPr lang="en-US" dirty="0" smtClean="0">
                <a:solidFill>
                  <a:schemeClr val="tx1"/>
                </a:solidFill>
              </a:rPr>
              <a:t>FTC charged T-Mobile with including crammed charges on consumers’ bills and then profiting from the unauthorized charges.</a:t>
            </a:r>
          </a:p>
          <a:p>
            <a:r>
              <a:rPr lang="en-US" dirty="0" smtClean="0">
                <a:solidFill>
                  <a:schemeClr val="tx1"/>
                </a:solidFill>
              </a:rPr>
              <a:t>FTC also alleges that the charges are buried in consumer’s bills so that it was hard to find them.</a:t>
            </a:r>
            <a:endParaRPr lang="en-US" dirty="0">
              <a:solidFill>
                <a:schemeClr val="tx1"/>
              </a:solidFill>
            </a:endParaRPr>
          </a:p>
        </p:txBody>
      </p:sp>
      <p:pic>
        <p:nvPicPr>
          <p:cNvPr id="2050" name="Picture 2" descr="C:\Users\dcurren\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43200"/>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51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31</a:t>
            </a:fld>
            <a:endParaRPr lang="en-US" dirty="0">
              <a:solidFill>
                <a:srgbClr val="073E87"/>
              </a:solidFill>
            </a:endParaRPr>
          </a:p>
        </p:txBody>
      </p:sp>
      <p:sp>
        <p:nvSpPr>
          <p:cNvPr id="4" name="Title 3"/>
          <p:cNvSpPr>
            <a:spLocks noGrp="1"/>
          </p:cNvSpPr>
          <p:nvPr>
            <p:ph type="title"/>
          </p:nvPr>
        </p:nvSpPr>
        <p:spPr/>
        <p:txBody>
          <a:bodyPr/>
          <a:lstStyle/>
          <a:p>
            <a:r>
              <a:rPr lang="en-US" b="1" dirty="0">
                <a:solidFill>
                  <a:schemeClr val="tx1"/>
                </a:solidFill>
              </a:rPr>
              <a:t>FTC v. T-Mobile</a:t>
            </a:r>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77" y="1371600"/>
            <a:ext cx="6781064" cy="5366578"/>
          </a:xfrm>
          <a:prstGeom prst="rect">
            <a:avLst/>
          </a:prstGeom>
        </p:spPr>
      </p:pic>
    </p:spTree>
    <p:extLst>
      <p:ext uri="{BB962C8B-B14F-4D97-AF65-F5344CB8AC3E}">
        <p14:creationId xmlns:p14="http://schemas.microsoft.com/office/powerpoint/2010/main" val="3303522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28" y="2209801"/>
            <a:ext cx="8641482" cy="4381500"/>
          </a:xfrm>
        </p:spPr>
      </p:pic>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32</a:t>
            </a:fld>
            <a:endParaRPr lang="en-US" dirty="0">
              <a:solidFill>
                <a:srgbClr val="073E87"/>
              </a:solidFill>
            </a:endParaRPr>
          </a:p>
        </p:txBody>
      </p:sp>
      <p:sp>
        <p:nvSpPr>
          <p:cNvPr id="4" name="Title 3"/>
          <p:cNvSpPr>
            <a:spLocks noGrp="1"/>
          </p:cNvSpPr>
          <p:nvPr>
            <p:ph type="title"/>
          </p:nvPr>
        </p:nvSpPr>
        <p:spPr/>
        <p:txBody>
          <a:bodyPr/>
          <a:lstStyle/>
          <a:p>
            <a:r>
              <a:rPr lang="en-US" b="1" dirty="0">
                <a:solidFill>
                  <a:schemeClr val="tx1"/>
                </a:solidFill>
              </a:rPr>
              <a:t>FTC v. T-Mobile</a:t>
            </a:r>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85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33</a:t>
            </a:fld>
            <a:endParaRPr lang="en-US" dirty="0">
              <a:solidFill>
                <a:srgbClr val="073E87"/>
              </a:solidFill>
            </a:endParaRPr>
          </a:p>
        </p:txBody>
      </p:sp>
      <p:sp>
        <p:nvSpPr>
          <p:cNvPr id="8" name="Title 3"/>
          <p:cNvSpPr>
            <a:spLocks noGrp="1"/>
          </p:cNvSpPr>
          <p:nvPr>
            <p:ph type="title"/>
          </p:nvPr>
        </p:nvSpPr>
        <p:spPr>
          <a:xfrm>
            <a:off x="2362200" y="457200"/>
            <a:ext cx="4381500" cy="1066800"/>
          </a:xfrm>
        </p:spPr>
        <p:txBody>
          <a:bodyPr/>
          <a:lstStyle/>
          <a:p>
            <a:r>
              <a:rPr lang="en-US" b="1" dirty="0" smtClean="0">
                <a:solidFill>
                  <a:schemeClr val="tx1"/>
                </a:solidFill>
              </a:rPr>
              <a:t>FTC v. Snapchat</a:t>
            </a:r>
            <a:endParaRPr lang="en-US" b="1" dirty="0">
              <a:solidFill>
                <a:schemeClr val="tx1"/>
              </a:solidFill>
            </a:endParaRPr>
          </a:p>
        </p:txBody>
      </p:sp>
      <p:sp>
        <p:nvSpPr>
          <p:cNvPr id="12" name="Content Placeholder 1"/>
          <p:cNvSpPr>
            <a:spLocks noGrp="1"/>
          </p:cNvSpPr>
          <p:nvPr>
            <p:ph idx="1"/>
          </p:nvPr>
        </p:nvSpPr>
        <p:spPr>
          <a:xfrm>
            <a:off x="0" y="2895600"/>
            <a:ext cx="4905692" cy="3200400"/>
          </a:xfrm>
        </p:spPr>
        <p:txBody>
          <a:bodyPr>
            <a:normAutofit/>
          </a:bodyPr>
          <a:lstStyle/>
          <a:p>
            <a:r>
              <a:rPr lang="en-US" dirty="0" smtClean="0">
                <a:solidFill>
                  <a:schemeClr val="tx1"/>
                </a:solidFill>
              </a:rPr>
              <a:t>FTC alleged that Snapchat’s assurance that after sending a photo and video, and after the timer expired, the pictures and videos would “disappear forever” was deceptive </a:t>
            </a:r>
          </a:p>
          <a:p>
            <a:endParaRPr lang="en-US" dirty="0"/>
          </a:p>
          <a:p>
            <a:endParaRPr lang="en-US" dirty="0" smtClean="0">
              <a:solidFill>
                <a:schemeClr val="tx1"/>
              </a:solidFill>
            </a:endParaRPr>
          </a:p>
          <a:p>
            <a:endParaRPr lang="en-US" dirty="0">
              <a:solidFill>
                <a:schemeClr val="tx1"/>
              </a:solidFill>
            </a:endParaRPr>
          </a:p>
        </p:txBody>
      </p:sp>
      <p:pic>
        <p:nvPicPr>
          <p:cNvPr id="1026" name="Picture 2" descr="C:\Users\tcumberland\Desktop\snapchatfixed-102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743200"/>
            <a:ext cx="3140074" cy="31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0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524000"/>
            <a:ext cx="3904496" cy="5143500"/>
          </a:xfrm>
        </p:spPr>
      </p:pic>
      <p:sp>
        <p:nvSpPr>
          <p:cNvPr id="4" name="Title 3"/>
          <p:cNvSpPr>
            <a:spLocks noGrp="1"/>
          </p:cNvSpPr>
          <p:nvPr>
            <p:ph type="title"/>
          </p:nvPr>
        </p:nvSpPr>
        <p:spPr/>
        <p:txBody>
          <a:bodyPr/>
          <a:lstStyle/>
          <a:p>
            <a:r>
              <a:rPr lang="en-US" b="1" dirty="0">
                <a:solidFill>
                  <a:schemeClr val="tx1"/>
                </a:solidFill>
              </a:rPr>
              <a:t>FTC v. Snapchat</a:t>
            </a:r>
            <a:endParaRPr lang="en-US" dirty="0"/>
          </a:p>
        </p:txBody>
      </p:sp>
      <p:sp>
        <p:nvSpPr>
          <p:cNvPr id="6" name="Rectangle 5"/>
          <p:cNvSpPr/>
          <p:nvPr/>
        </p:nvSpPr>
        <p:spPr>
          <a:xfrm>
            <a:off x="3581400" y="59436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683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35</a:t>
            </a:fld>
            <a:endParaRPr lang="en-US" dirty="0">
              <a:solidFill>
                <a:srgbClr val="073E87"/>
              </a:solidFill>
            </a:endParaRPr>
          </a:p>
        </p:txBody>
      </p:sp>
      <p:sp>
        <p:nvSpPr>
          <p:cNvPr id="2" name="TextBox 1"/>
          <p:cNvSpPr txBox="1"/>
          <p:nvPr/>
        </p:nvSpPr>
        <p:spPr>
          <a:xfrm>
            <a:off x="3048000" y="602159"/>
            <a:ext cx="3120085" cy="769441"/>
          </a:xfrm>
          <a:prstGeom prst="rect">
            <a:avLst/>
          </a:prstGeom>
          <a:noFill/>
        </p:spPr>
        <p:txBody>
          <a:bodyPr wrap="none" rtlCol="0">
            <a:spAutoFit/>
          </a:bodyPr>
          <a:lstStyle/>
          <a:p>
            <a:r>
              <a:rPr lang="en-US" sz="4400" b="1" dirty="0" smtClean="0"/>
              <a:t>FTC v. Apple</a:t>
            </a:r>
            <a:endParaRPr lang="en-US" sz="2000" b="1" dirty="0"/>
          </a:p>
        </p:txBody>
      </p:sp>
      <p:pic>
        <p:nvPicPr>
          <p:cNvPr id="1026" name="Picture 2" descr="C:\Users\dcurren\Desktop\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963280"/>
            <a:ext cx="2209800" cy="23707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a:spLocks noGrp="1"/>
          </p:cNvSpPr>
          <p:nvPr>
            <p:ph idx="1"/>
          </p:nvPr>
        </p:nvSpPr>
        <p:spPr>
          <a:xfrm>
            <a:off x="0" y="2362200"/>
            <a:ext cx="4905692" cy="3964858"/>
          </a:xfrm>
        </p:spPr>
        <p:txBody>
          <a:bodyPr>
            <a:normAutofit fontScale="92500" lnSpcReduction="20000"/>
          </a:bodyPr>
          <a:lstStyle/>
          <a:p>
            <a:r>
              <a:rPr lang="en-US" dirty="0" smtClean="0">
                <a:solidFill>
                  <a:schemeClr val="tx1"/>
                </a:solidFill>
              </a:rPr>
              <a:t>FTC </a:t>
            </a:r>
            <a:r>
              <a:rPr lang="en-US" dirty="0">
                <a:solidFill>
                  <a:schemeClr val="tx1"/>
                </a:solidFill>
              </a:rPr>
              <a:t>charged Apple with charging consumers  for in-app purchases made by their children without parental consent. By entering in their password, parents were not only approving a single in-app purchase, but also allowing their children 15 minutes of unlimited purchases without having to enter their password again</a:t>
            </a:r>
            <a:r>
              <a:rPr lang="en-US" dirty="0" smtClean="0">
                <a:solidFill>
                  <a:schemeClr val="tx1"/>
                </a:solidFill>
              </a:rPr>
              <a:t>.</a:t>
            </a:r>
          </a:p>
          <a:p>
            <a:r>
              <a:rPr lang="en-US" dirty="0" smtClean="0">
                <a:solidFill>
                  <a:schemeClr val="tx1"/>
                </a:solidFill>
              </a:rPr>
              <a:t>Apple settled and agreed to rework the payment framework so that express consent was required before payment was received.</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60751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36</a:t>
            </a:fld>
            <a:endParaRPr lang="en-US" dirty="0">
              <a:solidFill>
                <a:srgbClr val="073E87"/>
              </a:solidFill>
            </a:endParaRPr>
          </a:p>
        </p:txBody>
      </p:sp>
      <p:sp>
        <p:nvSpPr>
          <p:cNvPr id="2" name="TextBox 1"/>
          <p:cNvSpPr txBox="1"/>
          <p:nvPr/>
        </p:nvSpPr>
        <p:spPr>
          <a:xfrm>
            <a:off x="3048000" y="602159"/>
            <a:ext cx="3120085" cy="769441"/>
          </a:xfrm>
          <a:prstGeom prst="rect">
            <a:avLst/>
          </a:prstGeom>
          <a:noFill/>
        </p:spPr>
        <p:txBody>
          <a:bodyPr wrap="none" rtlCol="0">
            <a:spAutoFit/>
          </a:bodyPr>
          <a:lstStyle/>
          <a:p>
            <a:r>
              <a:rPr lang="en-US" sz="4400" b="1" dirty="0" smtClean="0"/>
              <a:t>FTC v. Apple</a:t>
            </a:r>
            <a:endParaRPr lang="en-US" sz="2000" b="1" dirty="0"/>
          </a:p>
        </p:txBody>
      </p:sp>
      <p:pic>
        <p:nvPicPr>
          <p:cNvPr id="7"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9400" y="1600200"/>
            <a:ext cx="3327400" cy="4991100"/>
          </a:xfrm>
        </p:spPr>
      </p:pic>
    </p:spTree>
    <p:extLst>
      <p:ext uri="{BB962C8B-B14F-4D97-AF65-F5344CB8AC3E}">
        <p14:creationId xmlns:p14="http://schemas.microsoft.com/office/powerpoint/2010/main" val="3152484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37</a:t>
            </a:fld>
            <a:endParaRPr lang="en-US" dirty="0">
              <a:solidFill>
                <a:srgbClr val="073E87"/>
              </a:solidFill>
            </a:endParaRPr>
          </a:p>
        </p:txBody>
      </p:sp>
      <p:sp>
        <p:nvSpPr>
          <p:cNvPr id="2" name="TextBox 1"/>
          <p:cNvSpPr txBox="1"/>
          <p:nvPr/>
        </p:nvSpPr>
        <p:spPr>
          <a:xfrm>
            <a:off x="3048000" y="602159"/>
            <a:ext cx="3120085" cy="769441"/>
          </a:xfrm>
          <a:prstGeom prst="rect">
            <a:avLst/>
          </a:prstGeom>
          <a:noFill/>
        </p:spPr>
        <p:txBody>
          <a:bodyPr wrap="none" rtlCol="0">
            <a:spAutoFit/>
          </a:bodyPr>
          <a:lstStyle/>
          <a:p>
            <a:r>
              <a:rPr lang="en-US" sz="4400" b="1" dirty="0" smtClean="0"/>
              <a:t>FTC v. Apple</a:t>
            </a:r>
            <a:endParaRPr lang="en-US" sz="2000" b="1" dirty="0"/>
          </a:p>
        </p:txBody>
      </p:sp>
      <p:pic>
        <p:nvPicPr>
          <p:cNvPr id="1026" name="Picture 2" descr="H:\Apple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962" y="1524000"/>
            <a:ext cx="35052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1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38</a:t>
            </a:fld>
            <a:endParaRPr lang="en-US" dirty="0">
              <a:solidFill>
                <a:srgbClr val="073E87"/>
              </a:solidFill>
            </a:endParaRPr>
          </a:p>
        </p:txBody>
      </p:sp>
      <p:sp>
        <p:nvSpPr>
          <p:cNvPr id="2" name="TextBox 1"/>
          <p:cNvSpPr txBox="1"/>
          <p:nvPr/>
        </p:nvSpPr>
        <p:spPr>
          <a:xfrm>
            <a:off x="3048000" y="602159"/>
            <a:ext cx="3120085" cy="769441"/>
          </a:xfrm>
          <a:prstGeom prst="rect">
            <a:avLst/>
          </a:prstGeom>
          <a:noFill/>
        </p:spPr>
        <p:txBody>
          <a:bodyPr wrap="none" rtlCol="0">
            <a:spAutoFit/>
          </a:bodyPr>
          <a:lstStyle/>
          <a:p>
            <a:r>
              <a:rPr lang="en-US" sz="4400" b="1" dirty="0" smtClean="0"/>
              <a:t>FTC v. Apple</a:t>
            </a:r>
            <a:endParaRPr lang="en-US" sz="20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036" y="2021599"/>
            <a:ext cx="6451052" cy="430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334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39</a:t>
            </a:fld>
            <a:endParaRPr lang="en-US" dirty="0">
              <a:solidFill>
                <a:srgbClr val="073E87"/>
              </a:solidFill>
            </a:endParaRPr>
          </a:p>
        </p:txBody>
      </p:sp>
      <p:sp>
        <p:nvSpPr>
          <p:cNvPr id="2" name="TextBox 1"/>
          <p:cNvSpPr txBox="1"/>
          <p:nvPr/>
        </p:nvSpPr>
        <p:spPr>
          <a:xfrm>
            <a:off x="2971798" y="609600"/>
            <a:ext cx="4173258" cy="769441"/>
          </a:xfrm>
          <a:prstGeom prst="rect">
            <a:avLst/>
          </a:prstGeom>
          <a:noFill/>
        </p:spPr>
        <p:txBody>
          <a:bodyPr wrap="none" rtlCol="0">
            <a:spAutoFit/>
          </a:bodyPr>
          <a:lstStyle/>
          <a:p>
            <a:r>
              <a:rPr lang="en-US" sz="4400" b="1" dirty="0" smtClean="0"/>
              <a:t>FTC v. </a:t>
            </a:r>
            <a:r>
              <a:rPr lang="en-US" sz="4400" b="1" dirty="0" err="1" smtClean="0"/>
              <a:t>TRENDnet</a:t>
            </a:r>
            <a:endParaRPr lang="en-US" sz="2000" b="1" dirty="0"/>
          </a:p>
        </p:txBody>
      </p:sp>
      <p:pic>
        <p:nvPicPr>
          <p:cNvPr id="2050" name="Picture 2" descr="C:\Users\tcumberland\Desktop\TRENDnet-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536" y="2819400"/>
            <a:ext cx="3395864" cy="202247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a:spLocks noGrp="1"/>
          </p:cNvSpPr>
          <p:nvPr>
            <p:ph idx="1"/>
          </p:nvPr>
        </p:nvSpPr>
        <p:spPr>
          <a:xfrm>
            <a:off x="0" y="2229208"/>
            <a:ext cx="4905692" cy="4095391"/>
          </a:xfrm>
        </p:spPr>
        <p:txBody>
          <a:bodyPr>
            <a:normAutofit fontScale="85000" lnSpcReduction="20000"/>
          </a:bodyPr>
          <a:lstStyle/>
          <a:p>
            <a:r>
              <a:rPr lang="en-US" dirty="0" smtClean="0">
                <a:solidFill>
                  <a:schemeClr val="tx1"/>
                </a:solidFill>
              </a:rPr>
              <a:t>FTC </a:t>
            </a:r>
            <a:r>
              <a:rPr lang="en-US" dirty="0">
                <a:solidFill>
                  <a:schemeClr val="tx1"/>
                </a:solidFill>
              </a:rPr>
              <a:t>charged </a:t>
            </a:r>
            <a:r>
              <a:rPr lang="en-US" dirty="0" err="1">
                <a:solidFill>
                  <a:schemeClr val="tx1"/>
                </a:solidFill>
              </a:rPr>
              <a:t>TRENDnet</a:t>
            </a:r>
            <a:r>
              <a:rPr lang="en-US" dirty="0">
                <a:solidFill>
                  <a:schemeClr val="tx1"/>
                </a:solidFill>
              </a:rPr>
              <a:t> with implementing lax security practices, which exposed the private lives of hundreds of consumers to public viewing on the Internet.  </a:t>
            </a:r>
          </a:p>
          <a:p>
            <a:r>
              <a:rPr lang="en-US" dirty="0">
                <a:solidFill>
                  <a:schemeClr val="tx1"/>
                </a:solidFill>
              </a:rPr>
              <a:t>This was the agency’s first action against a marketer of an everyday product with interconnectivity to the Internet and other mobile devices – commonly referred to as the “Internet of Things.”</a:t>
            </a:r>
          </a:p>
          <a:p>
            <a:r>
              <a:rPr lang="en-US" dirty="0" err="1">
                <a:solidFill>
                  <a:schemeClr val="tx1"/>
                </a:solidFill>
              </a:rPr>
              <a:t>TRENDnet</a:t>
            </a:r>
            <a:r>
              <a:rPr lang="en-US" dirty="0">
                <a:solidFill>
                  <a:schemeClr val="tx1"/>
                </a:solidFill>
              </a:rPr>
              <a:t> settled and was required to implement a comprehensive information security, notify consumers of security problems and provide free technical support, among other measures</a:t>
            </a:r>
            <a:r>
              <a:rPr lang="en-US" dirty="0" smtClean="0">
                <a:solidFill>
                  <a:schemeClr val="tx1"/>
                </a:solidFill>
              </a:rPr>
              <a:t>.</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8977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4</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a:solidFill>
                  <a:schemeClr val="tx1"/>
                </a:solidFill>
              </a:rPr>
              <a:t>Cramming: Bogus Charges</a:t>
            </a:r>
            <a:br>
              <a:rPr lang="en-US" b="1" u="sng" dirty="0">
                <a:solidFill>
                  <a:schemeClr val="tx1"/>
                </a:solidFill>
              </a:rPr>
            </a:br>
            <a:r>
              <a:rPr lang="en-US" sz="3100" b="1" dirty="0" smtClean="0">
                <a:solidFill>
                  <a:schemeClr val="tx1"/>
                </a:solidFill>
              </a:rPr>
              <a:t>Exhibit A</a:t>
            </a:r>
            <a:endParaRPr lang="en-US" dirty="0"/>
          </a:p>
        </p:txBody>
      </p:sp>
      <p:pic>
        <p:nvPicPr>
          <p:cNvPr id="1027" name="Picture 3" descr="H:\Edited Photos\Mobile Bill Ed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2819400"/>
            <a:ext cx="913614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3168"/>
            <a:ext cx="2513013" cy="53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692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40</a:t>
            </a:fld>
            <a:endParaRPr lang="en-US" dirty="0">
              <a:solidFill>
                <a:srgbClr val="073E87"/>
              </a:solidFill>
            </a:endParaRPr>
          </a:p>
        </p:txBody>
      </p:sp>
      <p:pic>
        <p:nvPicPr>
          <p:cNvPr id="1026" name="Picture 2" descr="H:\Trend Net_Page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1392"/>
            <a:ext cx="8777166" cy="665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80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41</a:t>
            </a:fld>
            <a:endParaRPr lang="en-US" dirty="0">
              <a:solidFill>
                <a:srgbClr val="073E87"/>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75" y="304800"/>
            <a:ext cx="5852160" cy="6400800"/>
          </a:xfrm>
          <a:prstGeom prst="rect">
            <a:avLst/>
          </a:prstGeom>
        </p:spPr>
      </p:pic>
    </p:spTree>
    <p:extLst>
      <p:ext uri="{BB962C8B-B14F-4D97-AF65-F5344CB8AC3E}">
        <p14:creationId xmlns:p14="http://schemas.microsoft.com/office/powerpoint/2010/main" val="820808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42</a:t>
            </a:fld>
            <a:endParaRPr lang="en-US" dirty="0">
              <a:solidFill>
                <a:srgbClr val="073E87"/>
              </a:solidFill>
            </a:endParaRPr>
          </a:p>
        </p:txBody>
      </p:sp>
      <p:sp>
        <p:nvSpPr>
          <p:cNvPr id="2" name="TextBox 1"/>
          <p:cNvSpPr txBox="1"/>
          <p:nvPr/>
        </p:nvSpPr>
        <p:spPr>
          <a:xfrm>
            <a:off x="2895600" y="731520"/>
            <a:ext cx="3941144" cy="769441"/>
          </a:xfrm>
          <a:prstGeom prst="rect">
            <a:avLst/>
          </a:prstGeom>
          <a:noFill/>
        </p:spPr>
        <p:txBody>
          <a:bodyPr wrap="none" rtlCol="0">
            <a:spAutoFit/>
          </a:bodyPr>
          <a:lstStyle/>
          <a:p>
            <a:r>
              <a:rPr lang="en-US" sz="4400" b="1" dirty="0" smtClean="0"/>
              <a:t>FTC v. CPA Tank</a:t>
            </a:r>
            <a:endParaRPr lang="en-US" sz="4400" b="1" dirty="0"/>
          </a:p>
        </p:txBody>
      </p:sp>
      <p:sp>
        <p:nvSpPr>
          <p:cNvPr id="8" name="Content Placeholder 1"/>
          <p:cNvSpPr>
            <a:spLocks noGrp="1"/>
          </p:cNvSpPr>
          <p:nvPr>
            <p:ph idx="1"/>
          </p:nvPr>
        </p:nvSpPr>
        <p:spPr>
          <a:xfrm>
            <a:off x="1" y="2610209"/>
            <a:ext cx="4648200" cy="4095391"/>
          </a:xfrm>
        </p:spPr>
        <p:txBody>
          <a:bodyPr>
            <a:normAutofit lnSpcReduction="10000"/>
          </a:bodyPr>
          <a:lstStyle/>
          <a:p>
            <a:r>
              <a:rPr lang="en-US" sz="2200" dirty="0" smtClean="0">
                <a:solidFill>
                  <a:schemeClr val="tx1"/>
                </a:solidFill>
              </a:rPr>
              <a:t>FTC </a:t>
            </a:r>
            <a:r>
              <a:rPr lang="en-US" sz="2200" dirty="0">
                <a:solidFill>
                  <a:schemeClr val="tx1"/>
                </a:solidFill>
              </a:rPr>
              <a:t>alleged a group of marketers took part in  scheme that bombarded consumers with tens of millions of spam text messages that lured consumers with phony gift card offers, and then directed recipients to deceptive websites</a:t>
            </a:r>
          </a:p>
          <a:p>
            <a:r>
              <a:rPr lang="en-US" sz="2200" dirty="0">
                <a:solidFill>
                  <a:schemeClr val="tx1"/>
                </a:solidFill>
              </a:rPr>
              <a:t>The deceptive websites requested personal information and asked consumers to sign up for additional offers, which often involved paid </a:t>
            </a:r>
            <a:r>
              <a:rPr lang="en-US" sz="2200" dirty="0" smtClean="0">
                <a:solidFill>
                  <a:schemeClr val="tx1"/>
                </a:solidFill>
              </a:rPr>
              <a:t>subscriptions</a:t>
            </a:r>
          </a:p>
          <a:p>
            <a:pPr marL="0" indent="0">
              <a:buNone/>
            </a:pPr>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p>
          <a:p>
            <a:endParaRPr lang="en-US" dirty="0" smtClean="0">
              <a:solidFill>
                <a:schemeClr val="tx1"/>
              </a:solidFill>
            </a:endParaRPr>
          </a:p>
          <a:p>
            <a:endParaRPr lang="en-US" dirty="0">
              <a:solidFill>
                <a:schemeClr val="tx1"/>
              </a:solidFill>
            </a:endParaRPr>
          </a:p>
        </p:txBody>
      </p:sp>
      <p:sp>
        <p:nvSpPr>
          <p:cNvPr id="9" name="Content Placeholder 1"/>
          <p:cNvSpPr txBox="1">
            <a:spLocks/>
          </p:cNvSpPr>
          <p:nvPr/>
        </p:nvSpPr>
        <p:spPr>
          <a:xfrm>
            <a:off x="4933335" y="2590800"/>
            <a:ext cx="4134465" cy="409539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200" dirty="0" smtClean="0">
                <a:solidFill>
                  <a:schemeClr val="tx1"/>
                </a:solidFill>
              </a:rPr>
              <a:t>The settlement required the marketers from making misrepresentations that producers or services are free, among other things</a:t>
            </a:r>
          </a:p>
          <a:p>
            <a:pPr marL="0" indent="0">
              <a:buFont typeface="Symbol" pitchFamily="18" charset="2"/>
              <a:buNone/>
            </a:pPr>
            <a:endParaRPr lang="en-US" sz="1800"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60751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b="1" dirty="0" smtClean="0">
                <a:solidFill>
                  <a:schemeClr val="tx1"/>
                </a:solidFill>
              </a:rPr>
              <a:t>Thank you!</a:t>
            </a:r>
            <a:endParaRPr lang="en-US" dirty="0"/>
          </a:p>
        </p:txBody>
      </p:sp>
    </p:spTree>
    <p:extLst>
      <p:ext uri="{BB962C8B-B14F-4D97-AF65-F5344CB8AC3E}">
        <p14:creationId xmlns:p14="http://schemas.microsoft.com/office/powerpoint/2010/main" val="397364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52408"/>
            <a:ext cx="8229600" cy="4381792"/>
          </a:xfrm>
        </p:spPr>
        <p:txBody>
          <a:bodyPr>
            <a:normAutofit/>
          </a:bodyPr>
          <a:lstStyle/>
          <a:p>
            <a:r>
              <a:rPr lang="en-US" dirty="0" err="1">
                <a:solidFill>
                  <a:schemeClr val="tx1"/>
                </a:solidFill>
              </a:rPr>
              <a:t>Kamau</a:t>
            </a:r>
            <a:r>
              <a:rPr lang="en-US" dirty="0">
                <a:solidFill>
                  <a:schemeClr val="tx1"/>
                </a:solidFill>
              </a:rPr>
              <a:t> </a:t>
            </a:r>
            <a:r>
              <a:rPr lang="en-US" dirty="0" smtClean="0">
                <a:solidFill>
                  <a:schemeClr val="tx1"/>
                </a:solidFill>
              </a:rPr>
              <a:t>contacts Africa Cellular, hoping to discover what the mysterious “premium charges” are.</a:t>
            </a:r>
          </a:p>
          <a:p>
            <a:r>
              <a:rPr lang="en-US" dirty="0" smtClean="0">
                <a:solidFill>
                  <a:schemeClr val="tx1"/>
                </a:solidFill>
              </a:rPr>
              <a:t>After considerable wait, </a:t>
            </a:r>
            <a:r>
              <a:rPr lang="en-US" dirty="0" err="1" smtClean="0">
                <a:solidFill>
                  <a:schemeClr val="tx1"/>
                </a:solidFill>
              </a:rPr>
              <a:t>Kamau</a:t>
            </a:r>
            <a:r>
              <a:rPr lang="en-US" dirty="0">
                <a:solidFill>
                  <a:schemeClr val="tx1"/>
                </a:solidFill>
              </a:rPr>
              <a:t> </a:t>
            </a:r>
            <a:r>
              <a:rPr lang="en-US" dirty="0" smtClean="0">
                <a:solidFill>
                  <a:schemeClr val="tx1"/>
                </a:solidFill>
              </a:rPr>
              <a:t>gets an Africa Cellular rep.</a:t>
            </a:r>
          </a:p>
          <a:p>
            <a:r>
              <a:rPr lang="en-US" dirty="0" smtClean="0">
                <a:solidFill>
                  <a:schemeClr val="tx1"/>
                </a:solidFill>
              </a:rPr>
              <a:t>“Hello, how can I help you?” asks the  rep.</a:t>
            </a:r>
          </a:p>
          <a:p>
            <a:r>
              <a:rPr lang="en-US" dirty="0" smtClean="0">
                <a:solidFill>
                  <a:schemeClr val="tx1"/>
                </a:solidFill>
              </a:rPr>
              <a:t>“I discovered a ‘premium charge’ on my phone, and don’t know what it is.” says </a:t>
            </a:r>
            <a:r>
              <a:rPr lang="en-US" dirty="0" err="1" smtClean="0">
                <a:solidFill>
                  <a:schemeClr val="tx1"/>
                </a:solidFill>
              </a:rPr>
              <a:t>Kamau</a:t>
            </a:r>
            <a:r>
              <a:rPr lang="en-US" dirty="0" smtClean="0">
                <a:solidFill>
                  <a:schemeClr val="tx1"/>
                </a:solidFill>
              </a:rPr>
              <a:t>.</a:t>
            </a:r>
          </a:p>
          <a:p>
            <a:r>
              <a:rPr lang="en-US" dirty="0" smtClean="0">
                <a:solidFill>
                  <a:schemeClr val="tx1"/>
                </a:solidFill>
              </a:rPr>
              <a:t>The rep pulls up his bill and says, “That charge is to a mobile service that provides flirting tips. ‘</a:t>
            </a:r>
            <a:r>
              <a:rPr lang="en-US" dirty="0" err="1" smtClean="0">
                <a:solidFill>
                  <a:schemeClr val="tx1"/>
                </a:solidFill>
              </a:rPr>
              <a:t>HrtFnderAfr</a:t>
            </a:r>
            <a:r>
              <a:rPr lang="en-US" dirty="0" smtClean="0">
                <a:solidFill>
                  <a:schemeClr val="tx1"/>
                </a:solidFill>
              </a:rPr>
              <a:t>’  is an abbreviated form of ‘Heart Finder of Africa.’”</a:t>
            </a: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5</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a:solidFill>
                  <a:schemeClr val="tx1"/>
                </a:solidFill>
              </a:rPr>
              <a:t>Cramming: Bogus Charges</a:t>
            </a:r>
            <a:br>
              <a:rPr lang="en-US" b="1" u="sng" dirty="0">
                <a:solidFill>
                  <a:schemeClr val="tx1"/>
                </a:solidFill>
              </a:rPr>
            </a:br>
            <a:r>
              <a:rPr lang="en-US" sz="3100" b="1" dirty="0" smtClean="0">
                <a:solidFill>
                  <a:schemeClr val="tx1"/>
                </a:solidFill>
              </a:rPr>
              <a:t>Fact Pattern – 3/4</a:t>
            </a:r>
            <a:endParaRPr lang="en-US" sz="3100" b="1"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38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45304"/>
            <a:ext cx="8077200" cy="3450696"/>
          </a:xfrm>
        </p:spPr>
        <p:txBody>
          <a:bodyPr>
            <a:normAutofit/>
          </a:bodyPr>
          <a:lstStyle/>
          <a:p>
            <a:r>
              <a:rPr lang="en-US" dirty="0">
                <a:solidFill>
                  <a:schemeClr val="tx1"/>
                </a:solidFill>
              </a:rPr>
              <a:t>“What?” </a:t>
            </a:r>
            <a:r>
              <a:rPr lang="en-US" dirty="0" err="1">
                <a:solidFill>
                  <a:schemeClr val="tx1"/>
                </a:solidFill>
              </a:rPr>
              <a:t>Kamau</a:t>
            </a:r>
            <a:r>
              <a:rPr lang="en-US" dirty="0">
                <a:solidFill>
                  <a:schemeClr val="tx1"/>
                </a:solidFill>
              </a:rPr>
              <a:t> says forcefully. “I never authorized that purchase. Number two, I would never </a:t>
            </a:r>
            <a:r>
              <a:rPr lang="en-US" i="1" dirty="0">
                <a:solidFill>
                  <a:schemeClr val="tx1"/>
                </a:solidFill>
              </a:rPr>
              <a:t>need </a:t>
            </a:r>
            <a:r>
              <a:rPr lang="en-US" dirty="0">
                <a:solidFill>
                  <a:schemeClr val="tx1"/>
                </a:solidFill>
              </a:rPr>
              <a:t>such advice</a:t>
            </a:r>
            <a:r>
              <a:rPr lang="en-US" dirty="0" smtClean="0">
                <a:solidFill>
                  <a:schemeClr val="tx1"/>
                </a:solidFill>
              </a:rPr>
              <a:t>. I demand a refund immediately.”</a:t>
            </a:r>
            <a:endParaRPr lang="en-US" dirty="0">
              <a:solidFill>
                <a:schemeClr val="tx1"/>
              </a:solidFill>
            </a:endParaRPr>
          </a:p>
          <a:p>
            <a:r>
              <a:rPr lang="en-US" dirty="0" smtClean="0">
                <a:solidFill>
                  <a:schemeClr val="tx1"/>
                </a:solidFill>
              </a:rPr>
              <a:t>“Sir, please calm down,” says the rep. “</a:t>
            </a:r>
            <a:r>
              <a:rPr lang="en-US" dirty="0">
                <a:solidFill>
                  <a:schemeClr val="tx1"/>
                </a:solidFill>
              </a:rPr>
              <a:t>I</a:t>
            </a:r>
            <a:r>
              <a:rPr lang="en-US" dirty="0" smtClean="0">
                <a:solidFill>
                  <a:schemeClr val="tx1"/>
                </a:solidFill>
              </a:rPr>
              <a:t>f it’s on your bill, then you authorized it.”</a:t>
            </a:r>
          </a:p>
          <a:p>
            <a:r>
              <a:rPr lang="en-US" dirty="0" smtClean="0">
                <a:solidFill>
                  <a:schemeClr val="tx1"/>
                </a:solidFill>
              </a:rPr>
              <a:t>“The hyena cannot smell its own stench!” Shouts </a:t>
            </a:r>
            <a:r>
              <a:rPr lang="en-US" dirty="0" err="1" smtClean="0">
                <a:solidFill>
                  <a:schemeClr val="tx1"/>
                </a:solidFill>
              </a:rPr>
              <a:t>Kamau</a:t>
            </a:r>
            <a:r>
              <a:rPr lang="en-US" dirty="0" smtClean="0">
                <a:solidFill>
                  <a:schemeClr val="tx1"/>
                </a:solidFill>
              </a:rPr>
              <a:t>, and he hangs up the phone. </a:t>
            </a: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6</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a:solidFill>
                  <a:schemeClr val="tx1"/>
                </a:solidFill>
              </a:rPr>
              <a:t>Cramming: Bogus Charges</a:t>
            </a:r>
            <a:br>
              <a:rPr lang="en-US" b="1" u="sng" dirty="0">
                <a:solidFill>
                  <a:schemeClr val="tx1"/>
                </a:solidFill>
              </a:rPr>
            </a:br>
            <a:r>
              <a:rPr lang="en-US" sz="3100" b="1" dirty="0" smtClean="0">
                <a:solidFill>
                  <a:schemeClr val="tx1"/>
                </a:solidFill>
              </a:rPr>
              <a:t>Fact Pattern </a:t>
            </a:r>
            <a:r>
              <a:rPr lang="en-US" sz="3100" b="1" dirty="0">
                <a:solidFill>
                  <a:schemeClr val="tx1"/>
                </a:solidFill>
              </a:rPr>
              <a:t>– </a:t>
            </a:r>
            <a:r>
              <a:rPr lang="en-US" sz="3100" b="1" dirty="0" smtClean="0">
                <a:solidFill>
                  <a:schemeClr val="tx1"/>
                </a:solidFill>
              </a:rPr>
              <a:t>4/4</a:t>
            </a:r>
            <a:endParaRPr lang="en-US" sz="3100" b="1"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3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08" y="2667000"/>
            <a:ext cx="8276492" cy="3450696"/>
          </a:xfrm>
        </p:spPr>
        <p:txBody>
          <a:bodyPr>
            <a:normAutofit/>
          </a:bodyPr>
          <a:lstStyle/>
          <a:p>
            <a:r>
              <a:rPr lang="en-US" dirty="0" smtClean="0">
                <a:solidFill>
                  <a:schemeClr val="tx1"/>
                </a:solidFill>
              </a:rPr>
              <a:t>How would your agency investigate a matter like this?</a:t>
            </a:r>
          </a:p>
          <a:p>
            <a:r>
              <a:rPr lang="en-US" dirty="0" smtClean="0">
                <a:solidFill>
                  <a:schemeClr val="tx1"/>
                </a:solidFill>
              </a:rPr>
              <a:t>How would you approach the cross-border dimension?</a:t>
            </a:r>
          </a:p>
          <a:p>
            <a:r>
              <a:rPr lang="en-US" dirty="0" smtClean="0">
                <a:solidFill>
                  <a:schemeClr val="tx1"/>
                </a:solidFill>
              </a:rPr>
              <a:t>What other agencies would play a role?</a:t>
            </a:r>
          </a:p>
          <a:p>
            <a:r>
              <a:rPr lang="en-US" dirty="0">
                <a:solidFill>
                  <a:schemeClr val="tx1"/>
                </a:solidFill>
              </a:rPr>
              <a:t>Is it important whether your agency has received any consumer complaints</a:t>
            </a:r>
            <a:r>
              <a:rPr lang="en-US" dirty="0" smtClean="0">
                <a:solidFill>
                  <a:schemeClr val="tx1"/>
                </a:solidFill>
              </a:rPr>
              <a:t>?</a:t>
            </a:r>
          </a:p>
          <a:p>
            <a:r>
              <a:rPr lang="en-US" dirty="0" smtClean="0">
                <a:solidFill>
                  <a:schemeClr val="tx1"/>
                </a:solidFill>
              </a:rPr>
              <a:t>What factors would are important as your agency considers such a matter?</a:t>
            </a:r>
          </a:p>
          <a:p>
            <a:r>
              <a:rPr lang="en-US" dirty="0" smtClean="0">
                <a:solidFill>
                  <a:schemeClr val="tx1"/>
                </a:solidFill>
              </a:rPr>
              <a:t>How would your agency remedy a case like this?</a:t>
            </a:r>
            <a:endParaRPr lang="en-US" dirty="0">
              <a:solidFill>
                <a:schemeClr val="tx1"/>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7</a:t>
            </a:fld>
            <a:endParaRPr lang="en-US" dirty="0">
              <a:solidFill>
                <a:srgbClr val="073E87"/>
              </a:solidFill>
            </a:endParaRPr>
          </a:p>
        </p:txBody>
      </p:sp>
      <p:sp>
        <p:nvSpPr>
          <p:cNvPr id="4" name="Title 3"/>
          <p:cNvSpPr>
            <a:spLocks noGrp="1"/>
          </p:cNvSpPr>
          <p:nvPr>
            <p:ph type="title"/>
          </p:nvPr>
        </p:nvSpPr>
        <p:spPr/>
        <p:txBody>
          <a:bodyPr>
            <a:normAutofit/>
          </a:bodyPr>
          <a:lstStyle/>
          <a:p>
            <a:r>
              <a:rPr lang="en-US" b="1" u="sng" dirty="0">
                <a:solidFill>
                  <a:schemeClr val="tx1"/>
                </a:solidFill>
              </a:rPr>
              <a:t>Cramming: Bogus Charges</a:t>
            </a:r>
            <a:br>
              <a:rPr lang="en-US" b="1" u="sng" dirty="0">
                <a:solidFill>
                  <a:schemeClr val="tx1"/>
                </a:solidFill>
              </a:rPr>
            </a:br>
            <a:r>
              <a:rPr lang="en-US" sz="3100" b="1" dirty="0" smtClean="0">
                <a:solidFill>
                  <a:schemeClr val="tx1"/>
                </a:solidFill>
              </a:rPr>
              <a:t>Questions for Discussion</a:t>
            </a:r>
            <a:endParaRPr lang="en-US" sz="3100"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72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438400"/>
            <a:ext cx="8077200" cy="4419600"/>
          </a:xfrm>
        </p:spPr>
        <p:txBody>
          <a:bodyPr>
            <a:normAutofit fontScale="85000" lnSpcReduction="20000"/>
          </a:bodyPr>
          <a:lstStyle/>
          <a:p>
            <a:pPr>
              <a:lnSpc>
                <a:spcPct val="120000"/>
              </a:lnSpc>
            </a:pPr>
            <a:r>
              <a:rPr lang="en-US" dirty="0" err="1">
                <a:solidFill>
                  <a:schemeClr val="tx1"/>
                </a:solidFill>
              </a:rPr>
              <a:t>Kolawole</a:t>
            </a:r>
            <a:r>
              <a:rPr lang="en-US" dirty="0">
                <a:solidFill>
                  <a:schemeClr val="tx1"/>
                </a:solidFill>
              </a:rPr>
              <a:t>, a Nigerian, is a consumer and fan of </a:t>
            </a:r>
            <a:r>
              <a:rPr lang="en-US" dirty="0" err="1">
                <a:solidFill>
                  <a:schemeClr val="tx1"/>
                </a:solidFill>
              </a:rPr>
              <a:t>eConnectAfrica</a:t>
            </a:r>
            <a:r>
              <a:rPr lang="en-US" dirty="0">
                <a:solidFill>
                  <a:schemeClr val="tx1"/>
                </a:solidFill>
              </a:rPr>
              <a:t>, a mobile app </a:t>
            </a:r>
            <a:r>
              <a:rPr lang="en-US" dirty="0" smtClean="0">
                <a:solidFill>
                  <a:schemeClr val="tx1"/>
                </a:solidFill>
              </a:rPr>
              <a:t>developer based in Ghana. </a:t>
            </a:r>
            <a:r>
              <a:rPr lang="en-US" dirty="0" err="1">
                <a:solidFill>
                  <a:schemeClr val="tx1"/>
                </a:solidFill>
              </a:rPr>
              <a:t>Kolawole</a:t>
            </a:r>
            <a:r>
              <a:rPr lang="en-US" dirty="0">
                <a:solidFill>
                  <a:schemeClr val="tx1"/>
                </a:solidFill>
              </a:rPr>
              <a:t> has downloaded several of its apps before, such as its popular </a:t>
            </a:r>
            <a:r>
              <a:rPr lang="en-US" dirty="0" err="1">
                <a:solidFill>
                  <a:schemeClr val="tx1"/>
                </a:solidFill>
              </a:rPr>
              <a:t>PinFridge</a:t>
            </a:r>
            <a:r>
              <a:rPr lang="en-US" dirty="0">
                <a:solidFill>
                  <a:schemeClr val="tx1"/>
                </a:solidFill>
              </a:rPr>
              <a:t> app, which allows users to place pictures on a virtual refrigerator and share with friends. </a:t>
            </a:r>
          </a:p>
          <a:p>
            <a:pPr>
              <a:lnSpc>
                <a:spcPct val="120000"/>
              </a:lnSpc>
            </a:pPr>
            <a:r>
              <a:rPr lang="en-US" dirty="0" err="1" smtClean="0">
                <a:solidFill>
                  <a:schemeClr val="tx1"/>
                </a:solidFill>
              </a:rPr>
              <a:t>Kolawole</a:t>
            </a:r>
            <a:r>
              <a:rPr lang="en-US" dirty="0" smtClean="0">
                <a:solidFill>
                  <a:schemeClr val="tx1"/>
                </a:solidFill>
              </a:rPr>
              <a:t> </a:t>
            </a:r>
            <a:r>
              <a:rPr lang="en-US" dirty="0">
                <a:solidFill>
                  <a:schemeClr val="tx1"/>
                </a:solidFill>
              </a:rPr>
              <a:t>is interested in </a:t>
            </a:r>
            <a:r>
              <a:rPr lang="en-US" dirty="0" err="1">
                <a:solidFill>
                  <a:schemeClr val="tx1"/>
                </a:solidFill>
              </a:rPr>
              <a:t>eConnectAfrica’s</a:t>
            </a:r>
            <a:r>
              <a:rPr lang="en-US" dirty="0">
                <a:solidFill>
                  <a:schemeClr val="tx1"/>
                </a:solidFill>
              </a:rPr>
              <a:t> latest app, </a:t>
            </a:r>
            <a:r>
              <a:rPr lang="en-US" dirty="0" err="1">
                <a:solidFill>
                  <a:schemeClr val="tx1"/>
                </a:solidFill>
              </a:rPr>
              <a:t>InstaFilm</a:t>
            </a:r>
            <a:r>
              <a:rPr lang="en-US" dirty="0">
                <a:solidFill>
                  <a:schemeClr val="tx1"/>
                </a:solidFill>
              </a:rPr>
              <a:t>. He pulls it up on his phone, and the description reads as </a:t>
            </a:r>
            <a:r>
              <a:rPr lang="en-US" dirty="0" smtClean="0">
                <a:solidFill>
                  <a:schemeClr val="tx1"/>
                </a:solidFill>
              </a:rPr>
              <a:t>follows:</a:t>
            </a:r>
            <a:endParaRPr lang="en-US" dirty="0">
              <a:solidFill>
                <a:schemeClr val="tx1"/>
              </a:solidFill>
            </a:endParaRPr>
          </a:p>
          <a:p>
            <a:pPr lvl="1">
              <a:lnSpc>
                <a:spcPct val="120000"/>
              </a:lnSpc>
            </a:pPr>
            <a:r>
              <a:rPr lang="en-US" dirty="0" smtClean="0">
                <a:solidFill>
                  <a:schemeClr val="tx1"/>
                </a:solidFill>
              </a:rPr>
              <a:t>Send </a:t>
            </a:r>
            <a:r>
              <a:rPr lang="en-US" dirty="0">
                <a:solidFill>
                  <a:schemeClr val="tx1"/>
                </a:solidFill>
              </a:rPr>
              <a:t>videos clips that you record on your phone to friends and family with </a:t>
            </a:r>
            <a:r>
              <a:rPr lang="en-US" dirty="0" err="1">
                <a:solidFill>
                  <a:schemeClr val="tx1"/>
                </a:solidFill>
              </a:rPr>
              <a:t>Instafilm</a:t>
            </a:r>
            <a:r>
              <a:rPr lang="en-US" dirty="0">
                <a:solidFill>
                  <a:schemeClr val="tx1"/>
                </a:solidFill>
              </a:rPr>
              <a:t>. Simply open </a:t>
            </a:r>
            <a:r>
              <a:rPr lang="en-US" dirty="0" err="1">
                <a:solidFill>
                  <a:schemeClr val="tx1"/>
                </a:solidFill>
              </a:rPr>
              <a:t>Instafilm</a:t>
            </a:r>
            <a:r>
              <a:rPr lang="en-US" dirty="0">
                <a:solidFill>
                  <a:schemeClr val="tx1"/>
                </a:solidFill>
              </a:rPr>
              <a:t>, tap the record button on screen, and capture your video. The videos may be a maximum of fifteen seconds. Before sending the video, designate a period of time that the recipient will be allowed to view the video. After the timer expires, the video will be erased—</a:t>
            </a:r>
            <a:r>
              <a:rPr lang="en-US" i="1" dirty="0">
                <a:solidFill>
                  <a:schemeClr val="tx1"/>
                </a:solidFill>
              </a:rPr>
              <a:t>for all time</a:t>
            </a:r>
            <a:r>
              <a:rPr lang="en-US" dirty="0" smtClean="0">
                <a:solidFill>
                  <a:schemeClr val="tx1"/>
                </a:solidFill>
              </a:rPr>
              <a:t>.</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8</a:t>
            </a:fld>
            <a:endParaRPr lang="en-US" dirty="0">
              <a:solidFill>
                <a:srgbClr val="073E87"/>
              </a:solidFill>
            </a:endParaRPr>
          </a:p>
        </p:txBody>
      </p:sp>
      <p:sp>
        <p:nvSpPr>
          <p:cNvPr id="4" name="Title 3"/>
          <p:cNvSpPr>
            <a:spLocks noGrp="1"/>
          </p:cNvSpPr>
          <p:nvPr>
            <p:ph type="title"/>
          </p:nvPr>
        </p:nvSpPr>
        <p:spPr>
          <a:xfrm>
            <a:off x="1062892" y="533400"/>
            <a:ext cx="8077200" cy="1143000"/>
          </a:xfrm>
        </p:spPr>
        <p:txBody>
          <a:bodyPr>
            <a:noAutofit/>
          </a:bodyPr>
          <a:lstStyle/>
          <a:p>
            <a:r>
              <a:rPr lang="en-US" sz="3700" b="1" u="sng" dirty="0" smtClean="0">
                <a:solidFill>
                  <a:schemeClr val="tx1"/>
                </a:solidFill>
              </a:rPr>
              <a:t>Mobile Security: A Dance Not Erased</a:t>
            </a:r>
            <a:r>
              <a:rPr lang="en-US" sz="3800" b="1" u="sng" dirty="0" smtClean="0">
                <a:solidFill>
                  <a:schemeClr val="tx1"/>
                </a:solidFill>
              </a:rPr>
              <a:t/>
            </a:r>
            <a:br>
              <a:rPr lang="en-US" sz="3800" b="1" u="sng" dirty="0" smtClean="0">
                <a:solidFill>
                  <a:schemeClr val="tx1"/>
                </a:solidFill>
              </a:rPr>
            </a:br>
            <a:r>
              <a:rPr lang="en-US" sz="2800" b="1" dirty="0" smtClean="0">
                <a:solidFill>
                  <a:schemeClr val="tx1"/>
                </a:solidFill>
              </a:rPr>
              <a:t>Fact Pattern – 1/3 </a:t>
            </a:r>
            <a:endParaRPr lang="en-US" sz="2800" b="1" u="sng"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488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9</a:t>
            </a:fld>
            <a:endParaRPr lang="en-US" dirty="0">
              <a:solidFill>
                <a:srgbClr val="073E87"/>
              </a:solidFill>
            </a:endParaRPr>
          </a:p>
        </p:txBody>
      </p:sp>
      <p:sp>
        <p:nvSpPr>
          <p:cNvPr id="4" name="Title 3"/>
          <p:cNvSpPr>
            <a:spLocks noGrp="1"/>
          </p:cNvSpPr>
          <p:nvPr>
            <p:ph type="title"/>
          </p:nvPr>
        </p:nvSpPr>
        <p:spPr/>
        <p:txBody>
          <a:bodyPr>
            <a:normAutofit fontScale="90000"/>
          </a:bodyPr>
          <a:lstStyle/>
          <a:p>
            <a:r>
              <a:rPr lang="en-US" b="1" u="sng" dirty="0">
                <a:solidFill>
                  <a:schemeClr val="tx1"/>
                </a:solidFill>
              </a:rPr>
              <a:t>Mobile Security: A Dance Not Erased</a:t>
            </a:r>
            <a:br>
              <a:rPr lang="en-US" b="1" u="sng" dirty="0">
                <a:solidFill>
                  <a:schemeClr val="tx1"/>
                </a:solidFill>
              </a:rPr>
            </a:br>
            <a:r>
              <a:rPr lang="en-US" sz="3200" b="1" dirty="0" smtClean="0">
                <a:solidFill>
                  <a:schemeClr val="tx1"/>
                </a:solidFill>
              </a:rPr>
              <a:t>Exhibit A</a:t>
            </a:r>
            <a:endParaRPr lang="en-US" dirty="0"/>
          </a:p>
        </p:txBody>
      </p:sp>
      <p:pic>
        <p:nvPicPr>
          <p:cNvPr id="2050" name="Picture 2" descr="H:\Edited Photos\Snapchat Edi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41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83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4334</Words>
  <Application>Microsoft Office PowerPoint</Application>
  <PresentationFormat>On-screen Show (4:3)</PresentationFormat>
  <Paragraphs>425</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1_Morroco Template</vt:lpstr>
      <vt:lpstr>The Sixth Annual African Dialogue  Consumer Protection Conference</vt:lpstr>
      <vt:lpstr>Cramming: Bogus Charges Fact Pattern – 1/4</vt:lpstr>
      <vt:lpstr>Cramming: Bogus Charges Fact Pattern – 2/4</vt:lpstr>
      <vt:lpstr>Cramming: Bogus Charges Exhibit A</vt:lpstr>
      <vt:lpstr>Cramming: Bogus Charges Fact Pattern – 3/4</vt:lpstr>
      <vt:lpstr>Cramming: Bogus Charges Fact Pattern – 4/4</vt:lpstr>
      <vt:lpstr>Cramming: Bogus Charges Questions for Discussion</vt:lpstr>
      <vt:lpstr>Mobile Security: A Dance Not Erased Fact Pattern – 1/3 </vt:lpstr>
      <vt:lpstr>Mobile Security: A Dance Not Erased Exhibit A</vt:lpstr>
      <vt:lpstr>Mobile Security: A Dance Not Erased Fact Pattern – 2/3 </vt:lpstr>
      <vt:lpstr>Mobile Security: A Dance Not Erased Fact Pattern – 3/3 </vt:lpstr>
      <vt:lpstr>Mobile Security: A Dance Not Erased Questions for Discussion</vt:lpstr>
      <vt:lpstr>Children and Mobile Security: A Race to the Bank Fact Pattern – 1/5 </vt:lpstr>
      <vt:lpstr>Children and Mobile Security: A Race to the Bank Exhibit A</vt:lpstr>
      <vt:lpstr>Children and Mobile Security: A Race to the Bank Fact Pattern – 2/5 </vt:lpstr>
      <vt:lpstr>Children and Mobile Security: A Race to the Bank Fact Pattern – 3/5 </vt:lpstr>
      <vt:lpstr>Children and Mobile Security: A Race to the Bank Fact Pattern – 4/5</vt:lpstr>
      <vt:lpstr>Children and Mobile Security: A Race to the Bank Fact Pattern – 5/5</vt:lpstr>
      <vt:lpstr>Children and Mobile Security: A Race to the Bank Questions for Discussion</vt:lpstr>
      <vt:lpstr>Spamming Burns Fact Pattern – 1/3</vt:lpstr>
      <vt:lpstr>Spamming Burns Fact Pattern – 2/3</vt:lpstr>
      <vt:lpstr>Spamming Burns Fact Pattern – 3/3</vt:lpstr>
      <vt:lpstr>Spamming Burns Questions for Discussion</vt:lpstr>
      <vt:lpstr>Data Security: Who’s Watching the Baby? Fact Pattern – 1/4 </vt:lpstr>
      <vt:lpstr>Data Security: Who’s Watching the Baby? Fact Pattern – 2/4</vt:lpstr>
      <vt:lpstr>Data Security: Who’s Watching the Baby? Exhibit A</vt:lpstr>
      <vt:lpstr>Data Security: Who’s Watching the Baby? Fact Pattern – 3/4 </vt:lpstr>
      <vt:lpstr>Data Security: Who’s Watching the Baby? Fact Pattern – 4/4 </vt:lpstr>
      <vt:lpstr>Data Security: Who’s Watching the Baby? Questions for Discussion?</vt:lpstr>
      <vt:lpstr>FTC v. T-Mobile</vt:lpstr>
      <vt:lpstr>FTC v. T-Mobile</vt:lpstr>
      <vt:lpstr>FTC v. T-Mobile</vt:lpstr>
      <vt:lpstr>FTC v. Snapchat</vt:lpstr>
      <vt:lpstr>FTC v. Snapchat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Annual African Dialogue  Consumer Protection Conference</dc:title>
  <dc:creator>Federal Trade Commission</dc:creator>
  <cp:lastModifiedBy>Federal Trade Commission</cp:lastModifiedBy>
  <cp:revision>230</cp:revision>
  <cp:lastPrinted>2014-07-31T18:23:53Z</cp:lastPrinted>
  <dcterms:created xsi:type="dcterms:W3CDTF">2012-08-09T17:06:55Z</dcterms:created>
  <dcterms:modified xsi:type="dcterms:W3CDTF">2014-08-28T23:36:17Z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