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9"/>
  </p:notesMasterIdLst>
  <p:sldIdLst>
    <p:sldId id="271" r:id="rId2"/>
    <p:sldId id="280" r:id="rId3"/>
    <p:sldId id="279" r:id="rId4"/>
    <p:sldId id="272" r:id="rId5"/>
    <p:sldId id="273" r:id="rId6"/>
    <p:sldId id="274" r:id="rId7"/>
    <p:sldId id="27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20EE0-B26D-48A1-9A82-E4785BDCB7E4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FCF22-17A6-4563-AB23-45B8218A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75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FCF22-17A6-4563-AB23-45B8218A10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355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9062D-A187-4039-BE5F-00E46BBA9D63}" type="datetime1">
              <a:rPr lang="en-US" smtClean="0">
                <a:solidFill>
                  <a:srgbClr val="073E87"/>
                </a:solidFill>
              </a:rPr>
              <a:pPr/>
              <a:t>8/24/2014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27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9A50-2E40-4126-9A0D-12CE2B7292F5}" type="datetime1">
              <a:rPr lang="en-US" smtClean="0">
                <a:solidFill>
                  <a:srgbClr val="073E87"/>
                </a:solidFill>
              </a:rPr>
              <a:pPr/>
              <a:t>8/24/2014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993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E9C4D-E97F-42C0-89C8-FF13559D29AF}" type="datetime1">
              <a:rPr lang="en-US" smtClean="0">
                <a:solidFill>
                  <a:srgbClr val="073E87"/>
                </a:solidFill>
              </a:rPr>
              <a:pPr/>
              <a:t>8/24/2014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21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2D0BCCE-DBF3-4A3E-8054-AEFCDC9BB767}" type="datetime1">
              <a:rPr lang="en-US" smtClean="0">
                <a:solidFill>
                  <a:srgbClr val="073E87"/>
                </a:solidFill>
              </a:rPr>
              <a:pPr/>
              <a:t>8/24/2014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41F7584-F01D-4378-B2C9-53240BC39C84}" type="slidenum">
              <a:rPr lang="en-US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91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8818-4991-40E6-804A-1F7270EAF6BC}" type="datetime1">
              <a:rPr lang="en-US" smtClean="0">
                <a:solidFill>
                  <a:srgbClr val="073E87"/>
                </a:solidFill>
              </a:rPr>
              <a:pPr/>
              <a:t>8/24/2014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4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3D8F0-E2C7-4525-8DFB-834483DFCB36}" type="datetime1">
              <a:rPr lang="en-US" smtClean="0">
                <a:solidFill>
                  <a:srgbClr val="073E87"/>
                </a:solidFill>
              </a:rPr>
              <a:pPr/>
              <a:t>8/24/2014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170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D731-769F-4E8F-8BD1-1948A134746E}" type="datetime1">
              <a:rPr lang="en-US" smtClean="0">
                <a:solidFill>
                  <a:srgbClr val="073E87"/>
                </a:solidFill>
              </a:rPr>
              <a:pPr/>
              <a:t>8/24/2014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9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192-EBBE-444F-A5FB-FFD9143C6DE8}" type="datetime1">
              <a:rPr lang="en-US" smtClean="0">
                <a:solidFill>
                  <a:srgbClr val="073E87"/>
                </a:solidFill>
              </a:rPr>
              <a:pPr/>
              <a:t>8/24/2014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463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F8F2-5F65-4BBD-B937-0C39783AE7C1}" type="datetime1">
              <a:rPr lang="en-US" smtClean="0">
                <a:solidFill>
                  <a:srgbClr val="073E87"/>
                </a:solidFill>
              </a:rPr>
              <a:pPr/>
              <a:t>8/24/2014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293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6AD8-0C7E-43C0-8DEE-2E4543C8F6EA}" type="datetime1">
              <a:rPr lang="en-US" smtClean="0">
                <a:solidFill>
                  <a:srgbClr val="073E87"/>
                </a:solidFill>
              </a:rPr>
              <a:pPr/>
              <a:t>8/24/2014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95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A076-D22B-403F-A722-87C1B5B6239D}" type="datetime1">
              <a:rPr lang="en-US" smtClean="0">
                <a:solidFill>
                  <a:srgbClr val="073E87"/>
                </a:solidFill>
              </a:rPr>
              <a:pPr/>
              <a:t>8/24/2014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625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A147-E6C8-41B9-9672-0A8ACC7BDD88}" type="datetime1">
              <a:rPr lang="en-US" smtClean="0">
                <a:solidFill>
                  <a:srgbClr val="073E87"/>
                </a:solidFill>
              </a:rPr>
              <a:pPr/>
              <a:t>8/24/2014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09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093DF1-67DC-4DEA-B79D-475A183D7C66}" type="datetime1">
              <a:rPr lang="en-US" smtClean="0">
                <a:solidFill>
                  <a:srgbClr val="073E87"/>
                </a:solidFill>
              </a:rPr>
              <a:pPr/>
              <a:t>8/24/2014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95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991088" y="6250163"/>
            <a:ext cx="1161826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3657600"/>
            <a:ext cx="1981199" cy="1839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4994" y="345448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219200" y="993148"/>
            <a:ext cx="7010400" cy="5712452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Working with Financial Authorities: Common Challenges and Regulatory Frameworks</a:t>
            </a:r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S</a:t>
            </a:r>
            <a:r>
              <a:rPr lang="en-US" sz="3600" b="1" dirty="0" smtClean="0">
                <a:solidFill>
                  <a:schemeClr val="bg1"/>
                </a:solidFill>
              </a:rPr>
              <a:t>ixth Annual African Dialogue Conference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Lilongwe, Malawi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September 2014</a:t>
            </a:r>
            <a:r>
              <a:rPr lang="en-US" sz="3100" b="1" dirty="0" smtClean="0">
                <a:solidFill>
                  <a:schemeClr val="bg1"/>
                </a:solidFill>
              </a:rPr>
              <a:t/>
            </a:r>
            <a:br>
              <a:rPr lang="en-US" sz="3100" b="1" dirty="0" smtClean="0">
                <a:solidFill>
                  <a:schemeClr val="bg1"/>
                </a:solidFill>
              </a:rPr>
            </a:br>
            <a:r>
              <a:rPr lang="en-US" sz="3100" b="1" dirty="0" smtClean="0">
                <a:solidFill>
                  <a:schemeClr val="tx1"/>
                </a:solidFill>
              </a:rPr>
              <a:t/>
            </a:r>
            <a:br>
              <a:rPr lang="en-US" sz="3100" b="1" dirty="0" smtClean="0">
                <a:solidFill>
                  <a:schemeClr val="tx1"/>
                </a:solidFill>
              </a:rPr>
            </a:b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2700" dirty="0" smtClean="0">
                <a:solidFill>
                  <a:prstClr val="black"/>
                </a:solidFill>
              </a:rPr>
              <a:t>Charles Harwood     U.S</a:t>
            </a:r>
            <a:r>
              <a:rPr lang="en-US" sz="2700" dirty="0">
                <a:solidFill>
                  <a:prstClr val="black"/>
                </a:solidFill>
              </a:rPr>
              <a:t>. Federal Trade </a:t>
            </a:r>
            <a:r>
              <a:rPr lang="en-US" sz="2700" dirty="0" smtClean="0">
                <a:solidFill>
                  <a:prstClr val="black"/>
                </a:solidFill>
              </a:rPr>
              <a:t>Commission</a:t>
            </a:r>
            <a:endParaRPr lang="en-US" sz="4000" b="1" dirty="0"/>
          </a:p>
        </p:txBody>
      </p:sp>
      <p:pic>
        <p:nvPicPr>
          <p:cNvPr id="9" name="Picture 5" descr="federal-trade-commission-ftc-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91405"/>
            <a:ext cx="990601" cy="93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20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81200" y="4432110"/>
            <a:ext cx="7069540" cy="2266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447800"/>
            <a:ext cx="6282854" cy="279779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2680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438400"/>
            <a:ext cx="8153400" cy="4114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Since 1938, FTC has had </a:t>
            </a:r>
            <a:r>
              <a:rPr lang="en-US" sz="2800" dirty="0" smtClean="0"/>
              <a:t>consumer protection authority over companies (other than banks) offering consumer financial products and services</a:t>
            </a:r>
          </a:p>
          <a:p>
            <a:r>
              <a:rPr lang="en-US" sz="2800" dirty="0" smtClean="0"/>
              <a:t>In </a:t>
            </a:r>
            <a:r>
              <a:rPr lang="en-US" sz="2800" dirty="0"/>
              <a:t>2010, </a:t>
            </a:r>
            <a:r>
              <a:rPr lang="en-US" sz="2800" dirty="0" smtClean="0"/>
              <a:t>US Congress passed a law creating the Consumer Financial Protection Bureau</a:t>
            </a:r>
          </a:p>
          <a:p>
            <a:pPr lvl="2"/>
            <a:r>
              <a:rPr lang="en-US" sz="2400" dirty="0"/>
              <a:t>C</a:t>
            </a:r>
            <a:r>
              <a:rPr lang="en-US" sz="2400" dirty="0" smtClean="0"/>
              <a:t>onsumer </a:t>
            </a:r>
            <a:r>
              <a:rPr lang="en-US" sz="2400" dirty="0"/>
              <a:t>protection jurisdiction over any </a:t>
            </a:r>
            <a:r>
              <a:rPr lang="en-US" sz="2400" dirty="0" smtClean="0"/>
              <a:t>company offering </a:t>
            </a:r>
            <a:r>
              <a:rPr lang="en-US" sz="2400" dirty="0"/>
              <a:t>or providing a consumer financial product or </a:t>
            </a:r>
            <a:r>
              <a:rPr lang="en-US" sz="2400" dirty="0" smtClean="0"/>
              <a:t>service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Creation of CFPB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064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FTC and CFPB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872067" y="2438400"/>
            <a:ext cx="7408333" cy="4267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FTC enforcement authority was not changed</a:t>
            </a:r>
          </a:p>
          <a:p>
            <a:pPr eaLnBrk="1" hangingPunct="1"/>
            <a:r>
              <a:rPr lang="en-US" sz="2800" dirty="0" smtClean="0"/>
              <a:t>FTC  to continue enforcing consumer protection laws</a:t>
            </a:r>
          </a:p>
          <a:p>
            <a:pPr lvl="1" eaLnBrk="1" hangingPunct="1"/>
            <a:r>
              <a:rPr lang="en-US" dirty="0" smtClean="0"/>
              <a:t>Fraudulent financial products</a:t>
            </a:r>
          </a:p>
          <a:p>
            <a:pPr lvl="1" eaLnBrk="1" hangingPunct="1"/>
            <a:r>
              <a:rPr lang="en-US" dirty="0" smtClean="0"/>
              <a:t>Debt collection</a:t>
            </a:r>
          </a:p>
          <a:p>
            <a:pPr lvl="1" eaLnBrk="1" hangingPunct="1"/>
            <a:r>
              <a:rPr lang="en-US" dirty="0" smtClean="0"/>
              <a:t>Payday lending</a:t>
            </a:r>
          </a:p>
          <a:p>
            <a:r>
              <a:rPr lang="en-US" sz="2800" dirty="0" smtClean="0"/>
              <a:t>New law required to agencies to cooperate and coordinate enforcement</a:t>
            </a:r>
          </a:p>
        </p:txBody>
      </p:sp>
    </p:spTree>
    <p:extLst>
      <p:ext uri="{BB962C8B-B14F-4D97-AF65-F5344CB8AC3E}">
        <p14:creationId xmlns:p14="http://schemas.microsoft.com/office/powerpoint/2010/main" val="3413561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FTC-CFPB MOU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09600" y="2438400"/>
            <a:ext cx="7924800" cy="4267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/>
              <a:t>Agencies signed and distributed a Memorandum of Understanding (MOU) to create and implement a framework for coordination and cooperation</a:t>
            </a:r>
          </a:p>
          <a:p>
            <a:pPr lvl="1"/>
            <a:r>
              <a:rPr lang="en-US" sz="2400" dirty="0" smtClean="0"/>
              <a:t>Meet </a:t>
            </a:r>
            <a:r>
              <a:rPr lang="en-US" sz="2400" dirty="0"/>
              <a:t>regularly to coordinate </a:t>
            </a:r>
          </a:p>
          <a:p>
            <a:pPr lvl="1"/>
            <a:r>
              <a:rPr lang="en-US" sz="2400" dirty="0"/>
              <a:t>Inform the other agency prior to initiating an investigation or bringing an enforcement action</a:t>
            </a:r>
          </a:p>
          <a:p>
            <a:pPr lvl="1"/>
            <a:r>
              <a:rPr lang="en-US" sz="2400" dirty="0"/>
              <a:t>Consult on rulemaking and guidance </a:t>
            </a:r>
            <a:r>
              <a:rPr lang="en-US" sz="2400" dirty="0" smtClean="0"/>
              <a:t>initiatives</a:t>
            </a:r>
          </a:p>
          <a:p>
            <a:pPr lvl="1"/>
            <a:r>
              <a:rPr lang="en-US" sz="2400" dirty="0" smtClean="0"/>
              <a:t>Cooperate </a:t>
            </a:r>
            <a:r>
              <a:rPr lang="en-US" sz="2400" dirty="0"/>
              <a:t>on consumer education </a:t>
            </a:r>
          </a:p>
          <a:p>
            <a:pPr lvl="1"/>
            <a:r>
              <a:rPr lang="en-US" sz="2400" dirty="0"/>
              <a:t>Share consumer complaints</a:t>
            </a:r>
          </a:p>
          <a:p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571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FTC-CFPB Coordination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0" y="2675467"/>
            <a:ext cx="8229599" cy="3450696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What does “coordination” mean?</a:t>
            </a:r>
          </a:p>
          <a:p>
            <a:pPr lvl="1" eaLnBrk="1" hangingPunct="1"/>
            <a:r>
              <a:rPr lang="en-US" sz="2400" dirty="0" smtClean="0"/>
              <a:t>Ensuring agencies know what each other is doing</a:t>
            </a:r>
          </a:p>
          <a:p>
            <a:pPr lvl="1" eaLnBrk="1" hangingPunct="1"/>
            <a:r>
              <a:rPr lang="en-US" sz="2400" dirty="0" smtClean="0"/>
              <a:t>Ensuring consistency in approaches (where practicable and appropriate)</a:t>
            </a:r>
          </a:p>
          <a:p>
            <a:pPr lvl="1" eaLnBrk="1" hangingPunct="1"/>
            <a:r>
              <a:rPr lang="en-US" sz="2400" dirty="0" smtClean="0"/>
              <a:t>Avoiding unnecessary duplication of efforts</a:t>
            </a:r>
          </a:p>
          <a:p>
            <a:pPr lvl="1" eaLnBrk="1" hangingPunct="1"/>
            <a:r>
              <a:rPr lang="en-US" sz="2400" dirty="0" smtClean="0"/>
              <a:t>Avoiding adverse impact on ongoing investigations</a:t>
            </a:r>
          </a:p>
          <a:p>
            <a:pPr lvl="1" eaLnBrk="1" hangingPunct="1"/>
            <a:r>
              <a:rPr lang="en-US" sz="2400" dirty="0" smtClean="0"/>
              <a:t>Avoiding unintended “double-teaming”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5408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Coordination Plan	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1" y="2362200"/>
            <a:ext cx="8458200" cy="42672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Senior management-level meetings twice a year</a:t>
            </a:r>
          </a:p>
          <a:p>
            <a:r>
              <a:rPr lang="en-US" sz="2800" dirty="0" smtClean="0"/>
              <a:t>Mid-level management meetings on a quarterly basis</a:t>
            </a:r>
          </a:p>
          <a:p>
            <a:r>
              <a:rPr lang="en-US" sz="2800" dirty="0" smtClean="0"/>
              <a:t>Staff-level working groups meet on a regular basis</a:t>
            </a:r>
          </a:p>
          <a:p>
            <a:r>
              <a:rPr lang="en-US" sz="2800" dirty="0" smtClean="0"/>
              <a:t>Frequent informal communications among staff</a:t>
            </a:r>
          </a:p>
          <a:p>
            <a:r>
              <a:rPr lang="en-US" sz="2800" dirty="0"/>
              <a:t>Agencies notify each other when opening investigations</a:t>
            </a:r>
          </a:p>
          <a:p>
            <a:r>
              <a:rPr lang="en-US" sz="2800" dirty="0"/>
              <a:t>Agencies notify each other when filing law enforcement actions</a:t>
            </a:r>
          </a:p>
          <a:p>
            <a:r>
              <a:rPr lang="en-US" sz="2800" dirty="0"/>
              <a:t>CFPB Supervision notifies FTC when commencing an </a:t>
            </a:r>
            <a:r>
              <a:rPr lang="en-US" sz="2800" dirty="0" smtClean="0"/>
              <a:t>examination</a:t>
            </a:r>
            <a:endParaRPr lang="en-US" dirty="0" smtClean="0"/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11578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Morroco Templat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On-screen Show (4:3)</PresentationFormat>
  <Paragraphs>38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1_Morroco Template</vt:lpstr>
      <vt:lpstr>Working with Financial Authorities: Common Challenges and Regulatory Frameworks  Sixth Annual African Dialogue Conference  Lilongwe, Malawi September 2014   Charles Harwood     U.S. Federal Trade Commission</vt:lpstr>
      <vt:lpstr>PowerPoint Presentation</vt:lpstr>
      <vt:lpstr>Creation of CFPB</vt:lpstr>
      <vt:lpstr>FTC and CFPB</vt:lpstr>
      <vt:lpstr>FTC-CFPB MOU</vt:lpstr>
      <vt:lpstr>FTC-CFPB Coordination</vt:lpstr>
      <vt:lpstr>Coordination Plan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2014-08-24T21:44:21Z</dcterms:created>
  <dcterms:modified xsi:type="dcterms:W3CDTF">2014-08-24T21:55:35Z</dcterms:modified>
</cp:coreProperties>
</file>