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DCFCE-8F41-4DEE-91ED-6CDA2136DED0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3119-D769-45F0-998E-1C86E6CB9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consumer protection agencies in 30 countries participate in this initiative.</a:t>
            </a:r>
          </a:p>
          <a:p>
            <a:endParaRPr lang="en-US" dirty="0" smtClean="0"/>
          </a:p>
          <a:p>
            <a:pPr fontAlgn="t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Foreign Agencies – from 12 countries</a:t>
            </a:r>
          </a:p>
          <a:p>
            <a:pPr fontAlgn="t"/>
            <a:r>
              <a:rPr lang="en-US" dirty="0" smtClean="0">
                <a:effectLst/>
              </a:rPr>
              <a:t>Australia, </a:t>
            </a:r>
          </a:p>
          <a:p>
            <a:pPr fontAlgn="t"/>
            <a:r>
              <a:rPr lang="en-US" dirty="0" smtClean="0">
                <a:effectLst/>
              </a:rPr>
              <a:t>NSW Fair Trading , Department of Services, Technology and Administration </a:t>
            </a:r>
          </a:p>
          <a:p>
            <a:pPr fontAlgn="t"/>
            <a:r>
              <a:rPr lang="en-US" dirty="0" smtClean="0">
                <a:effectLst/>
              </a:rPr>
              <a:t>Australian Communications and Media Authority </a:t>
            </a:r>
          </a:p>
          <a:p>
            <a:pPr fontAlgn="t"/>
            <a:r>
              <a:rPr lang="en-US" dirty="0" smtClean="0">
                <a:effectLst/>
              </a:rPr>
              <a:t>Australian Competition and Consumer Commission </a:t>
            </a:r>
          </a:p>
          <a:p>
            <a:pPr fontAlgn="t"/>
            <a:r>
              <a:rPr lang="en-US" dirty="0" smtClean="0">
                <a:effectLst/>
              </a:rPr>
              <a:t>Belgium, </a:t>
            </a:r>
          </a:p>
          <a:p>
            <a:pPr fontAlgn="t"/>
            <a:r>
              <a:rPr lang="en-US" dirty="0" smtClean="0">
                <a:effectLst/>
              </a:rPr>
              <a:t>Bulgaria</a:t>
            </a:r>
          </a:p>
          <a:p>
            <a:pPr fontAlgn="t"/>
            <a:r>
              <a:rPr lang="en-US" dirty="0" smtClean="0">
                <a:effectLst/>
              </a:rPr>
              <a:t>Directorate-General Enforcement and Mediation (Econsumer.gov) </a:t>
            </a:r>
          </a:p>
          <a:p>
            <a:pPr fontAlgn="t"/>
            <a:r>
              <a:rPr lang="en-US" dirty="0" smtClean="0">
                <a:effectLst/>
              </a:rPr>
              <a:t>Canada, Canadian Radio-Television Telecommunications Commission, Compliance and Enforcement Sector </a:t>
            </a:r>
          </a:p>
          <a:p>
            <a:pPr fontAlgn="t"/>
            <a:r>
              <a:rPr lang="en-US" dirty="0" smtClean="0">
                <a:effectLst/>
              </a:rPr>
              <a:t>Canada, Competition Bureau Canada </a:t>
            </a:r>
            <a:r>
              <a:rPr lang="en-US" dirty="0" err="1" smtClean="0">
                <a:effectLst/>
              </a:rPr>
              <a:t>Canada</a:t>
            </a:r>
            <a:r>
              <a:rPr lang="en-US" dirty="0" smtClean="0">
                <a:effectLst/>
              </a:rPr>
              <a:t>, Office de la Protection du </a:t>
            </a:r>
            <a:r>
              <a:rPr lang="en-US" dirty="0" err="1" smtClean="0">
                <a:effectLst/>
              </a:rPr>
              <a:t>Consommateur</a:t>
            </a:r>
            <a:r>
              <a:rPr lang="en-US" dirty="0" smtClean="0">
                <a:effectLst/>
              </a:rPr>
              <a:t> </a:t>
            </a:r>
          </a:p>
          <a:p>
            <a:pPr fontAlgn="t"/>
            <a:r>
              <a:rPr lang="en-US" dirty="0" smtClean="0">
                <a:effectLst/>
              </a:rPr>
              <a:t>Canada, Ontario Ministry of Government and Consumer Services, Consumer Protection Branch </a:t>
            </a:r>
          </a:p>
          <a:p>
            <a:pPr fontAlgn="t"/>
            <a:r>
              <a:rPr lang="en-US" dirty="0" smtClean="0">
                <a:effectLst/>
              </a:rPr>
              <a:t>Canada, Royal Canadian Mounted Police, Commercial Crimes Branch </a:t>
            </a:r>
          </a:p>
          <a:p>
            <a:pPr fontAlgn="t"/>
            <a:r>
              <a:rPr lang="en-US" dirty="0" smtClean="0">
                <a:effectLst/>
              </a:rPr>
              <a:t>Canada, Royal Canadian Mounted Police, D Division, Border Integrity </a:t>
            </a:r>
          </a:p>
          <a:p>
            <a:pPr fontAlgn="t"/>
            <a:r>
              <a:rPr lang="en-US" dirty="0" smtClean="0">
                <a:effectLst/>
              </a:rPr>
              <a:t>Canada, Saskatchewan Financial Services Commission, Consumer Protection Division </a:t>
            </a:r>
          </a:p>
          <a:p>
            <a:pPr fontAlgn="t"/>
            <a:r>
              <a:rPr lang="en-US" dirty="0" smtClean="0">
                <a:effectLst/>
              </a:rPr>
              <a:t>Canada, Saskatoon Police Service, Fraud Section Canada, Service Alberta Consumer Services Division </a:t>
            </a:r>
          </a:p>
          <a:p>
            <a:pPr fontAlgn="t"/>
            <a:r>
              <a:rPr lang="en-US" dirty="0" smtClean="0">
                <a:effectLst/>
              </a:rPr>
              <a:t>Chile, </a:t>
            </a:r>
            <a:r>
              <a:rPr lang="en-US" dirty="0" err="1" smtClean="0">
                <a:effectLst/>
              </a:rPr>
              <a:t>Servicio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Nacional</a:t>
            </a:r>
            <a:r>
              <a:rPr lang="en-US" dirty="0" smtClean="0">
                <a:effectLst/>
              </a:rPr>
              <a:t> del </a:t>
            </a:r>
            <a:r>
              <a:rPr lang="en-US" dirty="0" err="1" smtClean="0">
                <a:effectLst/>
              </a:rPr>
              <a:t>Consumidor</a:t>
            </a:r>
            <a:r>
              <a:rPr lang="en-US" dirty="0" smtClean="0">
                <a:effectLst/>
              </a:rPr>
              <a:t> (Econsumer.gov)</a:t>
            </a:r>
          </a:p>
          <a:p>
            <a:pPr fontAlgn="t"/>
            <a:r>
              <a:rPr lang="en-US" dirty="0" smtClean="0">
                <a:effectLst/>
              </a:rPr>
              <a:t>Egyptian Consumer Protection Agency (Econsumer.gov) </a:t>
            </a:r>
          </a:p>
          <a:p>
            <a:pPr fontAlgn="t"/>
            <a:r>
              <a:rPr lang="en-US" dirty="0" smtClean="0">
                <a:effectLst/>
              </a:rPr>
              <a:t>Finland, </a:t>
            </a:r>
            <a:r>
              <a:rPr lang="en-US" dirty="0" err="1" smtClean="0">
                <a:effectLst/>
              </a:rPr>
              <a:t>Kuluttajavirasto</a:t>
            </a:r>
            <a:r>
              <a:rPr lang="en-US" dirty="0" smtClean="0">
                <a:effectLst/>
              </a:rPr>
              <a:t> (Finnish Consumer Agency) (Econsumer.gov) </a:t>
            </a:r>
          </a:p>
          <a:p>
            <a:pPr fontAlgn="t"/>
            <a:r>
              <a:rPr lang="en-US" dirty="0" smtClean="0">
                <a:effectLst/>
              </a:rPr>
              <a:t>Korea Consumer Agency (Econsumer.gov) </a:t>
            </a:r>
          </a:p>
          <a:p>
            <a:pPr fontAlgn="t"/>
            <a:r>
              <a:rPr lang="en-US" dirty="0" smtClean="0">
                <a:effectLst/>
              </a:rPr>
              <a:t>Mexico, </a:t>
            </a:r>
            <a:r>
              <a:rPr lang="en-US" dirty="0" err="1" smtClean="0">
                <a:effectLst/>
              </a:rPr>
              <a:t>Procuraduria</a:t>
            </a:r>
            <a:r>
              <a:rPr lang="en-US" dirty="0" smtClean="0">
                <a:effectLst/>
              </a:rPr>
              <a:t> Federal Del </a:t>
            </a:r>
            <a:r>
              <a:rPr lang="en-US" dirty="0" err="1" smtClean="0">
                <a:effectLst/>
              </a:rPr>
              <a:t>Consumidor</a:t>
            </a:r>
            <a:r>
              <a:rPr lang="en-US" dirty="0" smtClean="0">
                <a:effectLst/>
              </a:rPr>
              <a:t> (Econsumer.gov) </a:t>
            </a:r>
          </a:p>
          <a:p>
            <a:pPr fontAlgn="t"/>
            <a:r>
              <a:rPr lang="en-US" dirty="0" smtClean="0">
                <a:effectLst/>
              </a:rPr>
              <a:t>Netherlands Consumer Authority (Econsumer.gov) </a:t>
            </a:r>
          </a:p>
          <a:p>
            <a:pPr fontAlgn="t"/>
            <a:r>
              <a:rPr lang="en-US" dirty="0" smtClean="0">
                <a:effectLst/>
              </a:rPr>
              <a:t>Spain, National Institute for Consumption (Econsumer.gov) </a:t>
            </a:r>
          </a:p>
          <a:p>
            <a:pPr fontAlgn="t"/>
            <a:r>
              <a:rPr lang="en-US" dirty="0" smtClean="0">
                <a:effectLst/>
              </a:rPr>
              <a:t>Switzerland, State Secretariat for Economic Affairs (Econsumer.gov)</a:t>
            </a:r>
          </a:p>
          <a:p>
            <a:pPr fontAlgn="t"/>
            <a:r>
              <a:rPr lang="en-US" dirty="0" smtClean="0">
                <a:effectLst/>
              </a:rPr>
              <a:t>United Kingdom, Office of Fair Trading (Econsumer.gov)</a:t>
            </a:r>
          </a:p>
          <a:p>
            <a:pPr fontAlgn="t"/>
            <a:r>
              <a:rPr lang="en-US" dirty="0" smtClean="0">
                <a:effectLst/>
              </a:rPr>
              <a:t>United States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243762" indent="-243762"/>
            <a:r>
              <a:rPr lang="en-US" dirty="0" smtClean="0"/>
              <a:t>New Members since last ICPEN Meeting:</a:t>
            </a:r>
          </a:p>
          <a:p>
            <a:pPr marL="243762" indent="-243762"/>
            <a:endParaRPr lang="en-US" dirty="0" smtClean="0"/>
          </a:p>
          <a:p>
            <a:pPr marL="243762" indent="-243762"/>
            <a:r>
              <a:rPr lang="en-US" dirty="0" smtClean="0"/>
              <a:t>Bulgaria – Commission for Consumer Protection</a:t>
            </a:r>
          </a:p>
          <a:p>
            <a:pPr marL="243762" indent="-243762"/>
            <a:r>
              <a:rPr lang="en-US" dirty="0" smtClean="0"/>
              <a:t>Nigeria – Consumer Protection Council</a:t>
            </a:r>
            <a:endParaRPr lang="en-US" dirty="0"/>
          </a:p>
          <a:p>
            <a:pPr marL="243762" indent="-243762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The ability to identify trends helps the FTC to be responsive to consumer problems.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Information about the practices of specific businesses helps the FTC and its law enforcement partners select cases and carry out investigations and prosecutions.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0E46-3F17-4364-B61F-5354D57FE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2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8A04-413C-4533-91C2-1361FADF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8A04-413C-4533-91C2-1361FADF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8A04-413C-4533-91C2-1361FADFD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8A04-413C-4533-91C2-1361FADFDB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E3E647-0450-4487-A5FD-C62A198FBE4C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4E6C33-1C68-4918-9B10-8D96B01809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deral-trade-commission-ftc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2953"/>
            <a:ext cx="2244970" cy="190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2504" y="609600"/>
            <a:ext cx="8991600" cy="11430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3200" b="1" dirty="0" smtClean="0"/>
              <a:t>The </a:t>
            </a:r>
            <a:r>
              <a:rPr lang="en-US" sz="3200" b="1" dirty="0"/>
              <a:t>S</a:t>
            </a:r>
            <a:r>
              <a:rPr lang="en-US" sz="3200" b="1" dirty="0" smtClean="0"/>
              <a:t>ixth Annual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African Consumer </a:t>
            </a:r>
            <a:r>
              <a:rPr lang="en-US" sz="3200" b="1" dirty="0" smtClean="0"/>
              <a:t>Protection </a:t>
            </a:r>
            <a:r>
              <a:rPr lang="en-US" sz="3200" b="1" dirty="0" err="1" smtClean="0"/>
              <a:t>Dialolgue</a:t>
            </a:r>
            <a:r>
              <a:rPr lang="en-US" sz="3200" b="1" smtClean="0"/>
              <a:t> Conference</a:t>
            </a:r>
            <a:endParaRPr lang="en-US" sz="32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743200" y="5410200"/>
            <a:ext cx="3733800" cy="85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Deon Woods Bell </a:t>
            </a:r>
          </a:p>
          <a:p>
            <a:pPr marL="0" indent="0" algn="ctr">
              <a:buNone/>
            </a:pPr>
            <a:r>
              <a:rPr lang="en-US" sz="2400" b="1" dirty="0" smtClean="0"/>
              <a:t>Lilongwe</a:t>
            </a:r>
            <a:r>
              <a:rPr lang="en-US" sz="2400" b="1" dirty="0" smtClean="0"/>
              <a:t>, Malawi</a:t>
            </a:r>
          </a:p>
          <a:p>
            <a:pPr marL="0" indent="0" algn="ctr">
              <a:buNone/>
            </a:pPr>
            <a:r>
              <a:rPr lang="en-US" sz="2400" b="1" dirty="0" smtClean="0"/>
              <a:t>6-8 September 2014</a:t>
            </a:r>
            <a:endParaRPr lang="en-US" sz="2400" b="1" dirty="0"/>
          </a:p>
        </p:txBody>
      </p:sp>
      <p:pic>
        <p:nvPicPr>
          <p:cNvPr id="10" name="Content Placeholder 6" descr="http://icpen.org/gfx/user-gfx/icpenSites/afryk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7945"/>
            <a:ext cx="2773363" cy="277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Complaint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19050"/>
            <a:ext cx="51435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27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3" y="1249708"/>
            <a:ext cx="3315409" cy="53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6" y="1249710"/>
            <a:ext cx="3321351" cy="535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32638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i="0" dirty="0" smtClean="0">
                <a:latin typeface="Times New Roman" pitchFamily="18" charset="0"/>
              </a:rPr>
              <a:t>Fraud Complaints </a:t>
            </a:r>
            <a:r>
              <a:rPr lang="en-US" b="1" dirty="0">
                <a:latin typeface="Times New Roman" pitchFamily="18" charset="0"/>
              </a:rPr>
              <a:t>Reported Against </a:t>
            </a:r>
            <a:endParaRPr lang="en-US" b="1" i="0" dirty="0">
              <a:latin typeface="Times New Roman" pitchFamily="18" charset="0"/>
            </a:endParaRPr>
          </a:p>
          <a:p>
            <a:pPr algn="ctr" eaLnBrk="1" hangingPunct="1"/>
            <a:r>
              <a:rPr lang="en-US" b="1" dirty="0" smtClean="0">
                <a:latin typeface="Times New Roman" pitchFamily="18" charset="0"/>
              </a:rPr>
              <a:t>Top </a:t>
            </a:r>
            <a:r>
              <a:rPr lang="en-US" b="1" dirty="0">
                <a:latin typeface="Times New Roman" pitchFamily="18" charset="0"/>
              </a:rPr>
              <a:t>100 Non-U.S</a:t>
            </a:r>
            <a:r>
              <a:rPr lang="en-US" b="1" i="0" dirty="0" smtClean="0">
                <a:latin typeface="Times New Roman" pitchFamily="18" charset="0"/>
              </a:rPr>
              <a:t>. Company Locations</a:t>
            </a:r>
            <a:endParaRPr lang="en-US" b="1" i="0" dirty="0">
              <a:latin typeface="Times New Roman" pitchFamily="18" charset="0"/>
            </a:endParaRPr>
          </a:p>
          <a:p>
            <a:pPr algn="ctr" eaLnBrk="1" hangingPunct="1"/>
            <a:r>
              <a:rPr lang="en-US" i="1" dirty="0">
                <a:latin typeface="Times New Roman" pitchFamily="18" charset="0"/>
              </a:rPr>
              <a:t>January 1 – December 31, </a:t>
            </a:r>
            <a:r>
              <a:rPr lang="en-US" i="1" dirty="0" smtClean="0">
                <a:latin typeface="Times New Roman" pitchFamily="18" charset="0"/>
              </a:rPr>
              <a:t>2013</a:t>
            </a:r>
            <a:endParaRPr lang="en-US" i="1" dirty="0">
              <a:latin typeface="Times New Roman" pitchFamily="18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12700" y="6715126"/>
            <a:ext cx="9144000" cy="21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14" tIns="47613" rIns="96814" bIns="47613">
            <a:spAutoFit/>
          </a:bodyPr>
          <a:lstStyle/>
          <a:p>
            <a:pPr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  Released </a:t>
            </a:r>
            <a:r>
              <a:rPr lang="en-US" sz="800" i="1" dirty="0" smtClean="0">
                <a:latin typeface="Times New Roman" pitchFamily="18" charset="0"/>
              </a:rPr>
              <a:t>August 2014</a:t>
            </a:r>
            <a:endParaRPr lang="en-US" sz="800" i="1" dirty="0"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2801" y="6592112"/>
            <a:ext cx="7823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i="0" dirty="0" smtClean="0">
                <a:latin typeface="Times New Roman" pitchFamily="18" charset="0"/>
              </a:rPr>
              <a:t>Note</a:t>
            </a:r>
            <a:r>
              <a:rPr lang="en-US" sz="900" i="0" dirty="0">
                <a:latin typeface="Times New Roman" pitchFamily="18" charset="0"/>
              </a:rPr>
              <a:t>: </a:t>
            </a:r>
            <a:r>
              <a:rPr lang="en-US" sz="900" i="0" dirty="0" smtClean="0">
                <a:latin typeface="Times New Roman" pitchFamily="18" charset="0"/>
              </a:rPr>
              <a:t>Company</a:t>
            </a:r>
            <a:r>
              <a:rPr lang="en-US" sz="9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0" dirty="0">
                <a:latin typeface="Times New Roman" pitchFamily="18" charset="0"/>
                <a:cs typeface="Times New Roman" pitchFamily="18" charset="0"/>
              </a:rPr>
              <a:t>country names appear as reported by </a:t>
            </a:r>
            <a:r>
              <a:rPr lang="en-US" sz="900" i="0" dirty="0" smtClean="0">
                <a:latin typeface="Times New Roman" pitchFamily="18" charset="0"/>
                <a:cs typeface="Times New Roman" pitchFamily="18" charset="0"/>
              </a:rPr>
              <a:t>consumers and may not reflect where the company is actually located. </a:t>
            </a:r>
            <a:endParaRPr 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Times New Roman" pitchFamily="18" charset="0"/>
              </a:rPr>
              <a:t>Top Products or </a:t>
            </a:r>
            <a:r>
              <a:rPr lang="en-US" sz="1600" b="1" dirty="0" smtClean="0">
                <a:latin typeface="Times New Roman" pitchFamily="18" charset="0"/>
              </a:rPr>
              <a:t>Services </a:t>
            </a:r>
            <a:r>
              <a:rPr lang="en-US" sz="1600" b="1" dirty="0">
                <a:latin typeface="Times New Roman" pitchFamily="18" charset="0"/>
              </a:rPr>
              <a:t>for </a:t>
            </a:r>
            <a:r>
              <a:rPr lang="en-US" sz="1600" b="1" dirty="0" smtClean="0">
                <a:latin typeface="Times New Roman" pitchFamily="18" charset="0"/>
              </a:rPr>
              <a:t>Fraud </a:t>
            </a:r>
            <a:r>
              <a:rPr lang="en-US" sz="1600" b="1" dirty="0">
                <a:latin typeface="Times New Roman" pitchFamily="18" charset="0"/>
              </a:rPr>
              <a:t>Complaints Reported</a:t>
            </a:r>
          </a:p>
          <a:p>
            <a:pPr algn="ctr" eaLnBrk="1" hangingPunct="1"/>
            <a:r>
              <a:rPr lang="en-US" sz="1600" b="1" dirty="0">
                <a:latin typeface="Times New Roman" pitchFamily="18" charset="0"/>
              </a:rPr>
              <a:t>Against </a:t>
            </a:r>
            <a:r>
              <a:rPr lang="en-US" sz="1600" b="1" dirty="0" smtClean="0">
                <a:latin typeface="Times New Roman" pitchFamily="18" charset="0"/>
              </a:rPr>
              <a:t>the Top Company Locations in Africa</a:t>
            </a:r>
            <a:r>
              <a:rPr lang="en-US" sz="1600" b="1" baseline="30000" dirty="0" smtClean="0">
                <a:latin typeface="Times New Roman" pitchFamily="18" charset="0"/>
              </a:rPr>
              <a:t>1,2</a:t>
            </a: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</a:t>
            </a:r>
            <a:r>
              <a:rPr lang="en-US" sz="1600" i="1" dirty="0">
                <a:latin typeface="Times New Roman" pitchFamily="18" charset="0"/>
              </a:rPr>
              <a:t>1 – December 31, </a:t>
            </a:r>
            <a:r>
              <a:rPr lang="en-US" sz="1600" i="1" dirty="0" smtClean="0">
                <a:latin typeface="Times New Roman" pitchFamily="18" charset="0"/>
              </a:rPr>
              <a:t>2013</a:t>
            </a:r>
            <a:endParaRPr lang="en-US" sz="1600" i="1" dirty="0">
              <a:latin typeface="Times New Roman" pitchFamily="18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1028701"/>
            <a:ext cx="5308600" cy="1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460" y="6575614"/>
            <a:ext cx="7823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i="0" dirty="0">
                <a:latin typeface="Times New Roman" pitchFamily="18" charset="0"/>
              </a:rPr>
              <a:t>Note: </a:t>
            </a:r>
            <a:r>
              <a:rPr lang="en-US" sz="900" dirty="0">
                <a:latin typeface="Times New Roman" pitchFamily="18" charset="0"/>
              </a:rPr>
              <a:t>Company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 country locations appear as reported by consumers and may not reflect where the company is actually located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5387" y="5731010"/>
            <a:ext cx="7823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aseline="30000" dirty="0" smtClean="0">
                <a:latin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</a:rPr>
              <a:t>Complaints </a:t>
            </a:r>
            <a:r>
              <a:rPr lang="en-US" sz="900" dirty="0">
                <a:latin typeface="Times New Roman" pitchFamily="18" charset="0"/>
              </a:rPr>
              <a:t>may be coded under multiple product service codes.</a:t>
            </a:r>
            <a:endParaRPr 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2208679"/>
            <a:ext cx="5308600" cy="1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6934" y="5836392"/>
            <a:ext cx="9110133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9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9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9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9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9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9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9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9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9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3388658"/>
            <a:ext cx="5308600" cy="1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64017"/>
            <a:ext cx="5308600" cy="116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54" y="1249711"/>
            <a:ext cx="3181700" cy="522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6" y="1249710"/>
            <a:ext cx="3196683" cy="515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55721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itchFamily="18" charset="0"/>
              </a:rPr>
              <a:t>Fraud Complaints Reported </a:t>
            </a:r>
            <a:r>
              <a:rPr lang="en-US" b="1" dirty="0" smtClean="0">
                <a:latin typeface="Times New Roman" pitchFamily="18" charset="0"/>
              </a:rPr>
              <a:t>For </a:t>
            </a:r>
            <a:endParaRPr lang="en-US" b="1" dirty="0">
              <a:latin typeface="Times New Roman" pitchFamily="18" charset="0"/>
            </a:endParaRPr>
          </a:p>
          <a:p>
            <a:pPr algn="ctr" eaLnBrk="1" hangingPunct="1"/>
            <a:r>
              <a:rPr lang="en-US" b="1" dirty="0">
                <a:latin typeface="Times New Roman" pitchFamily="18" charset="0"/>
              </a:rPr>
              <a:t>Top 100 Non-U.S. </a:t>
            </a:r>
            <a:r>
              <a:rPr lang="en-US" b="1" dirty="0" smtClean="0">
                <a:latin typeface="Times New Roman" pitchFamily="18" charset="0"/>
              </a:rPr>
              <a:t>Consumer Locations</a:t>
            </a:r>
            <a:endParaRPr lang="en-US" b="1" dirty="0">
              <a:latin typeface="Times New Roman" pitchFamily="18" charset="0"/>
            </a:endParaRPr>
          </a:p>
          <a:p>
            <a:pPr algn="ctr" eaLnBrk="1" hangingPunct="1"/>
            <a:r>
              <a:rPr lang="en-US" i="1" dirty="0" smtClean="0">
                <a:latin typeface="Times New Roman" pitchFamily="18" charset="0"/>
              </a:rPr>
              <a:t>January </a:t>
            </a:r>
            <a:r>
              <a:rPr lang="en-US" i="1" dirty="0">
                <a:latin typeface="Times New Roman" pitchFamily="18" charset="0"/>
              </a:rPr>
              <a:t>1 – December 31, </a:t>
            </a:r>
            <a:r>
              <a:rPr lang="en-US" i="1" dirty="0" smtClean="0">
                <a:latin typeface="Times New Roman" pitchFamily="18" charset="0"/>
              </a:rPr>
              <a:t>2013</a:t>
            </a:r>
            <a:endParaRPr lang="en-US" i="1" dirty="0">
              <a:latin typeface="Times New Roman" pitchFamily="18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2800" y="6477071"/>
            <a:ext cx="711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900" i="0" dirty="0" smtClean="0">
                <a:latin typeface="Times New Roman" pitchFamily="18" charset="0"/>
              </a:rPr>
              <a:t>Note</a:t>
            </a:r>
            <a:r>
              <a:rPr lang="en-US" sz="900" i="0" dirty="0">
                <a:latin typeface="Times New Roman" pitchFamily="18" charset="0"/>
              </a:rPr>
              <a:t>: </a:t>
            </a:r>
            <a:r>
              <a:rPr lang="en-US" sz="900" i="0" dirty="0" smtClean="0">
                <a:latin typeface="Times New Roman" pitchFamily="18" charset="0"/>
              </a:rPr>
              <a:t>Consumer</a:t>
            </a:r>
            <a:r>
              <a:rPr lang="en-US" sz="9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0" dirty="0">
                <a:latin typeface="Times New Roman" pitchFamily="18" charset="0"/>
                <a:cs typeface="Times New Roman" pitchFamily="18" charset="0"/>
              </a:rPr>
              <a:t>country names appear as reported by </a:t>
            </a:r>
            <a:r>
              <a:rPr lang="en-US" sz="900" i="0" dirty="0" smtClean="0">
                <a:latin typeface="Times New Roman" pitchFamily="18" charset="0"/>
                <a:cs typeface="Times New Roman" pitchFamily="18" charset="0"/>
              </a:rPr>
              <a:t>consumers. </a:t>
            </a:r>
            <a:endParaRPr lang="en-US" sz="9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6715126"/>
            <a:ext cx="9144000" cy="21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14" tIns="47613" rIns="96814" bIns="47613">
            <a:spAutoFit/>
          </a:bodyPr>
          <a:lstStyle/>
          <a:p>
            <a:pPr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Top </a:t>
            </a:r>
            <a:r>
              <a:rPr lang="en-US" sz="1600" b="1" dirty="0">
                <a:latin typeface="Times New Roman" pitchFamily="18" charset="0"/>
              </a:rPr>
              <a:t>Products or Services in All </a:t>
            </a:r>
            <a:r>
              <a:rPr lang="en-US" sz="1600" b="1" dirty="0" smtClean="0">
                <a:latin typeface="Times New Roman" pitchFamily="18" charset="0"/>
              </a:rPr>
              <a:t>Complaints</a:t>
            </a:r>
          </a:p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Reported Against Companies Located in Africa</a:t>
            </a:r>
            <a:r>
              <a:rPr lang="en-US" sz="1600" b="1" baseline="30000" dirty="0" smtClean="0">
                <a:latin typeface="Times New Roman" pitchFamily="18" charset="0"/>
              </a:rPr>
              <a:t>1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</a:t>
            </a:r>
            <a:r>
              <a:rPr lang="en-US" sz="1600" i="1" dirty="0">
                <a:latin typeface="Times New Roman" pitchFamily="18" charset="0"/>
              </a:rPr>
              <a:t>1 – December 31, </a:t>
            </a:r>
            <a:r>
              <a:rPr lang="en-US" sz="1600" i="1" dirty="0" smtClean="0">
                <a:latin typeface="Times New Roman" pitchFamily="18" charset="0"/>
              </a:rPr>
              <a:t>2013</a:t>
            </a:r>
            <a:endParaRPr lang="en-US" sz="1600" i="1" dirty="0">
              <a:latin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3200" y="1257300"/>
            <a:ext cx="873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934" y="5924803"/>
            <a:ext cx="91101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800" dirty="0" smtClean="0">
                <a:latin typeface="Times New Roman" pitchFamily="18" charset="0"/>
              </a:rPr>
              <a:t>Note</a:t>
            </a:r>
            <a:r>
              <a:rPr lang="en-US" sz="800" dirty="0">
                <a:latin typeface="Times New Roman" pitchFamily="18" charset="0"/>
              </a:rPr>
              <a:t>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appear as reported by consumers and may not reflect where the company is actually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located.</a:t>
            </a: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20" y="1314451"/>
            <a:ext cx="5261304" cy="1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887837"/>
            <a:ext cx="53848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91" y="2880302"/>
            <a:ext cx="534962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Top </a:t>
            </a:r>
            <a:r>
              <a:rPr lang="en-US" sz="1600" b="1" dirty="0">
                <a:latin typeface="Times New Roman" pitchFamily="18" charset="0"/>
              </a:rPr>
              <a:t>Products or Services in All </a:t>
            </a:r>
            <a:r>
              <a:rPr lang="en-US" sz="1600" b="1" dirty="0" smtClean="0">
                <a:latin typeface="Times New Roman" pitchFamily="18" charset="0"/>
              </a:rPr>
              <a:t>Complaints</a:t>
            </a:r>
          </a:p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Reported Against Companies Located in Africa</a:t>
            </a:r>
            <a:r>
              <a:rPr lang="en-US" sz="1600" b="1" baseline="30000" dirty="0" smtClean="0">
                <a:latin typeface="Times New Roman" pitchFamily="18" charset="0"/>
              </a:rPr>
              <a:t>1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</a:t>
            </a:r>
            <a:r>
              <a:rPr lang="en-US" sz="1600" i="1" dirty="0">
                <a:latin typeface="Times New Roman" pitchFamily="18" charset="0"/>
              </a:rPr>
              <a:t>1 – </a:t>
            </a:r>
            <a:r>
              <a:rPr lang="en-US" sz="1600" i="1" dirty="0" smtClean="0">
                <a:latin typeface="Times New Roman" pitchFamily="18" charset="0"/>
              </a:rPr>
              <a:t>June 30, 2014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3200" y="1257300"/>
            <a:ext cx="873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934" y="5924803"/>
            <a:ext cx="91101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800" dirty="0" smtClean="0">
                <a:latin typeface="Times New Roman" pitchFamily="18" charset="0"/>
              </a:rPr>
              <a:t>Note</a:t>
            </a:r>
            <a:r>
              <a:rPr lang="en-US" sz="800" dirty="0">
                <a:latin typeface="Times New Roman" pitchFamily="18" charset="0"/>
              </a:rPr>
              <a:t>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appear as reported by consumers and may not reflect where the company is actually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located.</a:t>
            </a: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20" y="1314451"/>
            <a:ext cx="5261304" cy="1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Consumer Age in </a:t>
            </a:r>
            <a:r>
              <a:rPr lang="en-US" sz="1600" b="1" dirty="0">
                <a:latin typeface="Times New Roman" pitchFamily="18" charset="0"/>
              </a:rPr>
              <a:t>All </a:t>
            </a:r>
            <a:r>
              <a:rPr lang="en-US" sz="1600" b="1" dirty="0" smtClean="0">
                <a:latin typeface="Times New Roman" pitchFamily="18" charset="0"/>
              </a:rPr>
              <a:t>Complaints</a:t>
            </a:r>
          </a:p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Reported Against Companies Located in Africa</a:t>
            </a:r>
            <a:r>
              <a:rPr lang="en-US" sz="1600" b="1" baseline="30000" dirty="0" smtClean="0">
                <a:latin typeface="Times New Roman" pitchFamily="18" charset="0"/>
              </a:rPr>
              <a:t>1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1, 2013  </a:t>
            </a:r>
            <a:r>
              <a:rPr lang="en-US" sz="1600" i="1" dirty="0">
                <a:latin typeface="Times New Roman" pitchFamily="18" charset="0"/>
              </a:rPr>
              <a:t>– </a:t>
            </a:r>
            <a:r>
              <a:rPr lang="en-US" sz="1600" i="1" dirty="0" smtClean="0">
                <a:latin typeface="Times New Roman" pitchFamily="18" charset="0"/>
              </a:rPr>
              <a:t>June 30, 2014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3200" y="1257300"/>
            <a:ext cx="873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678021"/>
            <a:ext cx="91101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Percentages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are based on the total number of consumers reporting their age: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CY-2013 = 8,964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= 3,930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. Of the total number of complaints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reported against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companies located in Africa, 41% of consumers reported their age during January-June 2014, and 47% reported their age for CY-2013.</a:t>
            </a:r>
            <a:endParaRPr lang="en-US" sz="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800" dirty="0">
                <a:latin typeface="Times New Roman" pitchFamily="18" charset="0"/>
              </a:rPr>
              <a:t>Note: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appear as reported by consumers and may not reflect where the company is actually located.</a:t>
            </a: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20" y="1314451"/>
            <a:ext cx="5261304" cy="1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6934" y="5086350"/>
            <a:ext cx="9110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14700"/>
            <a:ext cx="70358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8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1657350"/>
            <a:ext cx="7134225" cy="31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5076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Top Consumer Countries in All Complaints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b="1" dirty="0" smtClean="0">
                <a:latin typeface="Times New Roman" pitchFamily="18" charset="0"/>
              </a:rPr>
              <a:t>Reported </a:t>
            </a:r>
            <a:r>
              <a:rPr lang="en-US" b="1" dirty="0">
                <a:latin typeface="Times New Roman" pitchFamily="18" charset="0"/>
              </a:rPr>
              <a:t>Against Companies Located in </a:t>
            </a:r>
            <a:r>
              <a:rPr lang="en-US" b="1" dirty="0" smtClean="0">
                <a:latin typeface="Times New Roman" pitchFamily="18" charset="0"/>
              </a:rPr>
              <a:t>Africa</a:t>
            </a:r>
            <a:r>
              <a:rPr lang="en-US" b="1" baseline="30000" dirty="0" smtClean="0">
                <a:latin typeface="Times New Roman" pitchFamily="18" charset="0"/>
              </a:rPr>
              <a:t>1</a:t>
            </a:r>
            <a:endParaRPr lang="en-US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i="1" dirty="0">
                <a:latin typeface="Times New Roman" pitchFamily="18" charset="0"/>
              </a:rPr>
              <a:t>January </a:t>
            </a:r>
            <a:r>
              <a:rPr lang="en-US" i="1" dirty="0" smtClean="0">
                <a:latin typeface="Times New Roman" pitchFamily="18" charset="0"/>
              </a:rPr>
              <a:t>1, 2013  </a:t>
            </a:r>
            <a:r>
              <a:rPr lang="en-US" i="1" dirty="0">
                <a:latin typeface="Times New Roman" pitchFamily="18" charset="0"/>
              </a:rPr>
              <a:t>– June 30, </a:t>
            </a:r>
            <a:r>
              <a:rPr lang="en-US" i="1" dirty="0" smtClean="0">
                <a:latin typeface="Times New Roman" pitchFamily="18" charset="0"/>
              </a:rPr>
              <a:t>2014</a:t>
            </a:r>
            <a:endParaRPr lang="en-US" i="1" dirty="0">
              <a:latin typeface="Times New Roman" pitchFamily="18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Released </a:t>
            </a:r>
            <a:r>
              <a:rPr lang="en-US" sz="800" i="1" dirty="0" smtClean="0">
                <a:latin typeface="Times New Roman" pitchFamily="18" charset="0"/>
              </a:rPr>
              <a:t>August 2014</a:t>
            </a:r>
            <a:endParaRPr lang="en-US" sz="800" i="1" dirty="0"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934" y="5543550"/>
            <a:ext cx="9110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112416"/>
            <a:ext cx="9110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Percentages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are based on the total number of consumers reporting their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country: CY-2013 = 18,263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= 8,876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. Of the total number of complaints reported against companies located in Africa, 93% of consumers reported their country during January-June 2014, and 95% reported their country for CY-2013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sz="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sz="800" dirty="0" smtClean="0">
                <a:latin typeface="Times New Roman" pitchFamily="18" charset="0"/>
              </a:rPr>
              <a:t>Note</a:t>
            </a:r>
            <a:r>
              <a:rPr lang="en-US" sz="800" dirty="0">
                <a:latin typeface="Times New Roman" pitchFamily="18" charset="0"/>
              </a:rPr>
              <a:t>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appear as reported by consumers and may not reflect where the company is actually located.</a:t>
            </a: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Company’s Method of Contacting Consumers in </a:t>
            </a:r>
            <a:r>
              <a:rPr lang="en-US" sz="1600" b="1" dirty="0">
                <a:latin typeface="Times New Roman" pitchFamily="18" charset="0"/>
              </a:rPr>
              <a:t>All </a:t>
            </a:r>
            <a:r>
              <a:rPr lang="en-US" sz="1600" b="1" dirty="0" smtClean="0">
                <a:latin typeface="Times New Roman" pitchFamily="18" charset="0"/>
              </a:rPr>
              <a:t>Complaints</a:t>
            </a:r>
          </a:p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Reported Against Companies Located in Africa</a:t>
            </a:r>
            <a:r>
              <a:rPr lang="en-US" sz="1600" b="1" baseline="30000" dirty="0" smtClean="0">
                <a:latin typeface="Times New Roman" pitchFamily="18" charset="0"/>
              </a:rPr>
              <a:t>1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1, 2013  </a:t>
            </a:r>
            <a:r>
              <a:rPr lang="en-US" sz="1600" i="1" dirty="0">
                <a:latin typeface="Times New Roman" pitchFamily="18" charset="0"/>
              </a:rPr>
              <a:t>– </a:t>
            </a:r>
            <a:r>
              <a:rPr lang="en-US" sz="1600" i="1" dirty="0" smtClean="0">
                <a:latin typeface="Times New Roman" pitchFamily="18" charset="0"/>
              </a:rPr>
              <a:t>June 30, 2014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3200" y="1257300"/>
            <a:ext cx="873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678022"/>
            <a:ext cx="91101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Percentages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are based on the total number of consumers reporting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company’s method of initial contact: CY-2013 = 7,771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= 3,291.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Of the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total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number of complaints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reported against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companies located in Africa,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33%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of consumers reported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this information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during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40% in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CY-2013.</a:t>
            </a:r>
            <a:endParaRPr lang="en-US" sz="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800" dirty="0">
                <a:latin typeface="Times New Roman" pitchFamily="18" charset="0"/>
              </a:rPr>
              <a:t>Note: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as reported by consumers and may not reflect where the company is actually located.</a:t>
            </a: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20" y="1395471"/>
            <a:ext cx="5261304" cy="1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6934" y="5086350"/>
            <a:ext cx="9110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6" y="3429000"/>
            <a:ext cx="8480272" cy="98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0803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Consumer Complaint Databases</a:t>
            </a:r>
          </a:p>
          <a:p>
            <a:pPr lvl="1"/>
            <a:r>
              <a:rPr lang="en-US" dirty="0" smtClean="0"/>
              <a:t>Econsumer.gov</a:t>
            </a:r>
          </a:p>
          <a:p>
            <a:pPr lvl="1"/>
            <a:r>
              <a:rPr lang="en-US" dirty="0"/>
              <a:t>Consumer Sentinel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Consumer </a:t>
            </a:r>
            <a:r>
              <a:rPr lang="en-US" dirty="0" smtClean="0"/>
              <a:t>Complaints as Enforcement Tools</a:t>
            </a:r>
          </a:p>
          <a:p>
            <a:r>
              <a:rPr lang="en-US" dirty="0" smtClean="0"/>
              <a:t>New Developments in Consumer Complaint Sharing</a:t>
            </a:r>
          </a:p>
          <a:p>
            <a:r>
              <a:rPr lang="en-US" dirty="0" smtClean="0"/>
              <a:t>African </a:t>
            </a:r>
            <a:r>
              <a:rPr lang="en-US" dirty="0" smtClean="0"/>
              <a:t>Consumer </a:t>
            </a:r>
            <a:r>
              <a:rPr lang="en-US" dirty="0" smtClean="0"/>
              <a:t>Complaint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Method of Consumer Payment in </a:t>
            </a:r>
            <a:r>
              <a:rPr lang="en-US" sz="1600" b="1" dirty="0">
                <a:latin typeface="Times New Roman" pitchFamily="18" charset="0"/>
              </a:rPr>
              <a:t>All </a:t>
            </a:r>
            <a:r>
              <a:rPr lang="en-US" sz="1600" b="1" dirty="0" smtClean="0">
                <a:latin typeface="Times New Roman" pitchFamily="18" charset="0"/>
              </a:rPr>
              <a:t>Complaints</a:t>
            </a:r>
          </a:p>
          <a:p>
            <a:pPr algn="ctr" eaLnBrk="1" hangingPunct="1"/>
            <a:r>
              <a:rPr lang="en-US" sz="1600" b="1" dirty="0" smtClean="0">
                <a:latin typeface="Times New Roman" pitchFamily="18" charset="0"/>
              </a:rPr>
              <a:t>Reported Against Companies Located in Africa</a:t>
            </a:r>
            <a:r>
              <a:rPr lang="en-US" sz="1600" b="1" baseline="30000" dirty="0" smtClean="0">
                <a:latin typeface="Times New Roman" pitchFamily="18" charset="0"/>
              </a:rPr>
              <a:t>1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 eaLnBrk="1" hangingPunct="1"/>
            <a:r>
              <a:rPr lang="en-US" sz="1600" i="1" dirty="0" smtClean="0">
                <a:latin typeface="Times New Roman" pitchFamily="18" charset="0"/>
              </a:rPr>
              <a:t>January 1, 2013  </a:t>
            </a:r>
            <a:r>
              <a:rPr lang="en-US" sz="1600" i="1" dirty="0">
                <a:latin typeface="Times New Roman" pitchFamily="18" charset="0"/>
              </a:rPr>
              <a:t>– </a:t>
            </a:r>
            <a:r>
              <a:rPr lang="en-US" sz="1600" i="1" dirty="0" smtClean="0">
                <a:latin typeface="Times New Roman" pitchFamily="18" charset="0"/>
              </a:rPr>
              <a:t>June 30, 2014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03200" y="1257300"/>
            <a:ext cx="873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678022"/>
            <a:ext cx="9110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Percentages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are based on the total number of consumers reporting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method of payment: CY-2013 = 14,673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= 8,033.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Of the total number of complaints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reported against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companies located in Africa,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81%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of consumers reported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this information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during January-June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2014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and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76% in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CY-2013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Wire Transfer figures include a significant number of complaints from data contributors MoneyGram International and Western Union Money Transfer.  This may affect the distribution of the reported methods of payment.</a:t>
            </a: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800" dirty="0">
                <a:latin typeface="Times New Roman" pitchFamily="18" charset="0"/>
              </a:rPr>
              <a:t>Note: Company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country locations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as reported by consumers and may not reflect where the company is actually located.</a:t>
            </a:r>
          </a:p>
          <a:p>
            <a:pPr algn="l" eaLnBrk="1" hangingPunct="1">
              <a:spcBef>
                <a:spcPct val="50000"/>
              </a:spcBef>
            </a:pPr>
            <a:endParaRPr lang="en-US" sz="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94885"/>
            <a:ext cx="9144000" cy="2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>
            <a:spAutoFit/>
          </a:bodyPr>
          <a:lstStyle/>
          <a:p>
            <a:pPr algn="l" defTabSz="960438" eaLnBrk="0" hangingPunct="0"/>
            <a:r>
              <a:rPr lang="en-US" sz="800" i="1" dirty="0">
                <a:latin typeface="Times New Roman" pitchFamily="18" charset="0"/>
              </a:rPr>
              <a:t>Federal Trade Commission		     		                               </a:t>
            </a:r>
            <a:r>
              <a:rPr lang="en-US" sz="800" i="1" dirty="0" smtClean="0">
                <a:latin typeface="Times New Roman" pitchFamily="18" charset="0"/>
              </a:rPr>
              <a:t>Released August 2014</a:t>
            </a:r>
            <a:endParaRPr lang="en-US" sz="800" i="1" dirty="0">
              <a:latin typeface="Times New Roman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520" y="1314451"/>
            <a:ext cx="5261304" cy="15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6934" y="5086350"/>
            <a:ext cx="91101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“Africa” includes complaints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where consumers reported the company country location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as Algeria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, Angola, Ascension and Tristan Da Cunha, Benin, Botswana, Burkina Faso, Burundi, Cameroon, Cabo Verde, Central African Republic, Chad, Comoros,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Democratic Republic of Congo, 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the </a:t>
            </a:r>
            <a:r>
              <a:rPr lang="en-US" sz="800" dirty="0">
                <a:latin typeface="Times New Roman" pitchFamily="18" charset="0"/>
                <a:cs typeface="Times New Roman" panose="02020603050405020304" pitchFamily="18" charset="0"/>
              </a:rPr>
              <a:t>Republic of Congo, Cote D’Ivoire, Djibouti, Egypt, Equatorial Guinea, Eritrea, Ethiopia, Gabon, Gambia, Ghana, Guinea, Guinea-Bissau, Kenya, Lesotho, Liberia, Libya, Madagascar, Malawi, Mali, Mauritania, Mauritius, Mayotte, Morocco, Mozambique, Namibia, Niger, Nigeria, Rwanda, Saint Helena, Sao Tome and Principe, Senegal, Seychelles, Sierra Leone, Somalia, South Africa, South Sudan, Sudan, Swaziland, Tanzania, Togo, Tunisia, Uganda, Western Sahara, Zambia or Zimbabwe</a:t>
            </a:r>
            <a:r>
              <a:rPr lang="en-US" sz="800" dirty="0" smtClean="0">
                <a:latin typeface="Times New Roman" pitchFamily="18" charset="0"/>
                <a:cs typeface="Times New Roman" panose="02020603050405020304" pitchFamily="18" charset="0"/>
              </a:rPr>
              <a:t>. Note it is possible that not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complaints in the system for the period the report covers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86100"/>
            <a:ext cx="8461656" cy="14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90600" y="-127686"/>
            <a:ext cx="118013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6499" y="-6178"/>
            <a:ext cx="9270499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34951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491DB056-F8D2-4633-AD9A-69D151EFA4E8}" type="slidenum">
              <a:rPr lang="en-US" smtClean="0">
                <a:solidFill>
                  <a:srgbClr val="EAE4D1"/>
                </a:solidFill>
              </a:rPr>
              <a:pPr/>
              <a:t>4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125731" y="1866900"/>
            <a:ext cx="1524000" cy="3810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0C88E8E4-4B38-4F3D-B5FA-0619659B38C6}" type="slidenum">
              <a:rPr lang="en-US"/>
              <a:pPr/>
              <a:t>5</a:t>
            </a:fld>
            <a:endParaRPr lang="en-US"/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85800"/>
            <a:ext cx="196373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6576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3" y="3657600"/>
            <a:ext cx="31511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25" name="Line 5"/>
          <p:cNvSpPr>
            <a:spLocks noChangeShapeType="1"/>
          </p:cNvSpPr>
          <p:nvPr/>
        </p:nvSpPr>
        <p:spPr bwMode="auto">
          <a:xfrm flipH="1">
            <a:off x="2667000" y="22860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4800600" y="4114800"/>
            <a:ext cx="41148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dirty="0">
                <a:latin typeface="BankGothic Md BT" pitchFamily="34" charset="0"/>
              </a:rPr>
              <a:t>econsumer.gov certified government law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enforcement and regulatory agencies in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</a:t>
            </a:r>
            <a:r>
              <a:rPr lang="en-US" sz="1400" b="0" dirty="0" smtClean="0">
                <a:latin typeface="BankGothic Md BT" pitchFamily="34" charset="0"/>
              </a:rPr>
              <a:t>ICPEN </a:t>
            </a:r>
            <a:r>
              <a:rPr lang="en-US" sz="1400" b="0" dirty="0">
                <a:latin typeface="BankGothic Md BT" pitchFamily="34" charset="0"/>
              </a:rPr>
              <a:t>member countries may access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the complaints to investigate, uncover new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b="0" dirty="0">
                <a:latin typeface="BankGothic Md BT" pitchFamily="34" charset="0"/>
              </a:rPr>
              <a:t>	scams, and spot trends in fraud.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1400" b="0" dirty="0">
              <a:latin typeface="BankGothic Md BT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b="0" dirty="0">
                <a:latin typeface="BankGothic Md BT" pitchFamily="34" charset="0"/>
              </a:rPr>
              <a:t>Participation by agencies from </a:t>
            </a:r>
            <a:r>
              <a:rPr lang="en-US" sz="1400" dirty="0" smtClean="0">
                <a:latin typeface="BankGothic Md BT" pitchFamily="34" charset="0"/>
              </a:rPr>
              <a:t>30</a:t>
            </a:r>
            <a:r>
              <a:rPr lang="en-US" sz="1400" b="0" dirty="0" smtClean="0">
                <a:latin typeface="BankGothic Md BT" pitchFamily="34" charset="0"/>
              </a:rPr>
              <a:t> </a:t>
            </a:r>
            <a:r>
              <a:rPr lang="en-US" sz="1400" b="0" dirty="0">
                <a:latin typeface="BankGothic Md BT" pitchFamily="34" charset="0"/>
              </a:rPr>
              <a:t>countries.</a:t>
            </a: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2362200" y="152400"/>
            <a:ext cx="45720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b="0" dirty="0">
                <a:solidFill>
                  <a:srgbClr val="000066"/>
                </a:solidFill>
                <a:latin typeface="BankGothic Md BT" pitchFamily="34" charset="0"/>
              </a:rPr>
              <a:t>What is econsumer.gov </a:t>
            </a:r>
            <a:r>
              <a:rPr lang="en-US" b="0" dirty="0">
                <a:solidFill>
                  <a:srgbClr val="000066"/>
                </a:solidFill>
                <a:latin typeface="BankGothic Md BT" pitchFamily="34" charset="0"/>
              </a:rPr>
              <a:t>?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>
            <a:off x="2286000" y="1371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9" name="Line 9"/>
          <p:cNvSpPr>
            <a:spLocks noChangeShapeType="1"/>
          </p:cNvSpPr>
          <p:nvPr/>
        </p:nvSpPr>
        <p:spPr bwMode="auto">
          <a:xfrm>
            <a:off x="3505200" y="502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Consumer Complaints As An Enforcement Tool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600203"/>
            <a:ext cx="53340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Econsumer.gov/Consumer Sentinel  database helps us identify: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Patterns and trends in consumer fraud and identity theft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The issues and actors causing the greatest harm to consumers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complaint collection process also helps the FTC assist consumers by providing them with educational materials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491DB056-F8D2-4633-AD9A-69D151EFA4E8}" type="slidenum">
              <a:rPr lang="en-US" smtClean="0">
                <a:solidFill>
                  <a:srgbClr val="EAE4D1"/>
                </a:solidFill>
              </a:rPr>
              <a:pPr/>
              <a:t>6</a:t>
            </a:fld>
            <a:endParaRPr lang="en-US">
              <a:solidFill>
                <a:srgbClr val="EAE4D1"/>
              </a:solidFill>
            </a:endParaRPr>
          </a:p>
        </p:txBody>
      </p:sp>
      <p:pic>
        <p:nvPicPr>
          <p:cNvPr id="6" name="Picture 11" descr="C:\Documents and Settings\egraffeo\Local Settings\Temporary Internet Files\Content.IE5\7GMTLVTW\MC900292418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7911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goh\AppData\Local\Microsoft\Windows\Temporary Internet Files\Content.IE5\VZYE9AWJ\MC90043153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741853" cy="25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86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How </a:t>
            </a:r>
            <a:r>
              <a:rPr lang="en-US" sz="3600" dirty="0" smtClean="0"/>
              <a:t>members Use</a:t>
            </a:r>
            <a:br>
              <a:rPr lang="en-US" sz="3600" dirty="0" smtClean="0"/>
            </a:br>
            <a:r>
              <a:rPr lang="en-US" sz="3600" dirty="0" smtClean="0"/>
              <a:t>Complaint </a:t>
            </a:r>
            <a:r>
              <a:rPr lang="en-US" sz="3600" dirty="0"/>
              <a:t>Information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3810" y="1524000"/>
            <a:ext cx="7162800" cy="426720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Staff who are investigating a business can search the appropriate complaint databases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In some instances, staff calls a complaining consumer for more information about the business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Consumers </a:t>
            </a:r>
            <a:r>
              <a:rPr lang="en-US" sz="2000" dirty="0"/>
              <a:t>voluntarily provide us with this information – none of it is mandatory (e.g., they can submit anonymous complaints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In some instances, the FTC asks consumers who have filed complaints with the FTC to serve as witnesses in the cases we file in federal court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34951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491DB056-F8D2-4633-AD9A-69D151EFA4E8}" type="slidenum">
              <a:rPr lang="en-US" smtClean="0">
                <a:solidFill>
                  <a:srgbClr val="EAE4D1"/>
                </a:solidFill>
              </a:rPr>
              <a:pPr/>
              <a:t>7</a:t>
            </a:fld>
            <a:endParaRPr lang="en-US">
              <a:solidFill>
                <a:srgbClr val="EAE4D1"/>
              </a:solidFill>
            </a:endParaRPr>
          </a:p>
        </p:txBody>
      </p:sp>
      <p:pic>
        <p:nvPicPr>
          <p:cNvPr id="7170" name="Picture 2" descr="C:\Users\hgoh\AppData\Local\Microsoft\Windows\Temporary Internet Files\Content.IE5\VZYE9AWJ\MC9004421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15" y="32766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goh\AppData\Local\Microsoft\Windows\Temporary Internet Files\Content.IE5\VZYE9AWJ\MC9000597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683410" cy="11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hgoh\AppData\Local\Microsoft\Windows\Temporary Internet Files\Content.IE5\VZYE9AWJ\MP9004422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990600"/>
            <a:ext cx="214884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818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New Developments in Consumer Complaint Sharing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7010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The Consumer Sentinel Network (CSN) is a database </a:t>
            </a:r>
            <a:r>
              <a:rPr lang="en-US" sz="2000" dirty="0"/>
              <a:t>of consumer complaint data and other investigative information operated by the U.S. Federal Trade Commission), the incoming complaints are shared with participating consumer protection law </a:t>
            </a:r>
            <a:r>
              <a:rPr lang="en-US" sz="2000" dirty="0" smtClean="0"/>
              <a:t>enforcers.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 smtClean="0"/>
              <a:t>There </a:t>
            </a:r>
            <a:r>
              <a:rPr lang="en-US" sz="2000" dirty="0"/>
              <a:t>are several subsets of complaints within </a:t>
            </a:r>
            <a:r>
              <a:rPr lang="en-US" sz="2000" dirty="0" smtClean="0"/>
              <a:t>the CSN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econsumer.gov</a:t>
            </a:r>
            <a:r>
              <a:rPr lang="en-US" sz="2000" dirty="0"/>
              <a:t> complaints Certified econsumer.gov </a:t>
            </a:r>
            <a:endParaRPr lang="en-US" sz="2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General consumer complaints, including complaints about cross-border fraud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Spam messages forwarded by consumers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sz="2000" dirty="0" smtClean="0"/>
          </a:p>
          <a:p>
            <a:pPr marL="347472" lvl="1" eaLnBrk="1" hangingPunct="1">
              <a:lnSpc>
                <a:spcPct val="110000"/>
              </a:lnSpc>
            </a:pPr>
            <a:endParaRPr lang="en-US" sz="1800" dirty="0"/>
          </a:p>
          <a:p>
            <a:pPr lvl="1" eaLnBrk="1" hangingPunct="1">
              <a:lnSpc>
                <a:spcPct val="110000"/>
              </a:lnSpc>
            </a:pPr>
            <a:endParaRPr lang="en-US" sz="1800" i="1" dirty="0" smtClean="0"/>
          </a:p>
          <a:p>
            <a:pPr lvl="1" eaLnBrk="1" hangingPunct="1">
              <a:lnSpc>
                <a:spcPct val="110000"/>
              </a:lnSpc>
            </a:pPr>
            <a:endParaRPr lang="en-US" sz="1000" i="1" dirty="0" smtClean="0"/>
          </a:p>
          <a:p>
            <a:pPr lvl="1" eaLnBrk="1" hangingPunct="1">
              <a:lnSpc>
                <a:spcPct val="6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34951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491DB056-F8D2-4633-AD9A-69D151EFA4E8}" type="slidenum">
              <a:rPr lang="en-US" smtClean="0">
                <a:solidFill>
                  <a:srgbClr val="EAE4D1"/>
                </a:solidFill>
              </a:rPr>
              <a:pPr/>
              <a:t>8</a:t>
            </a:fld>
            <a:endParaRPr lang="en-US">
              <a:solidFill>
                <a:srgbClr val="EAE4D1"/>
              </a:solidFill>
            </a:endParaRPr>
          </a:p>
        </p:txBody>
      </p:sp>
      <p:pic>
        <p:nvPicPr>
          <p:cNvPr id="10242" name="Picture 2" descr="C:\Users\hgoh\AppData\Local\Microsoft\Windows\Temporary Internet Files\Content.IE5\UHCD9W2X\MC900413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795735" cy="19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88"/>
            <a:ext cx="2633133" cy="4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681349"/>
            <a:ext cx="1990725" cy="7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New Developments in Consumer Complaint Sharing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305175" y="1524000"/>
            <a:ext cx="5867400" cy="4495800"/>
          </a:xfrm>
        </p:spPr>
        <p:txBody>
          <a:bodyPr>
            <a:normAutofit lnSpcReduction="10000"/>
          </a:bodyPr>
          <a:lstStyle/>
          <a:p>
            <a:pPr marL="347472"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Current certified </a:t>
            </a:r>
            <a:r>
              <a:rPr lang="en-US" sz="2200" dirty="0"/>
              <a:t>econsumer.gov members </a:t>
            </a:r>
            <a:r>
              <a:rPr lang="en-US" sz="2200" dirty="0" smtClean="0"/>
              <a:t>only have access to econsumer.gov complaints, alerts, and the spam database in the CSN.</a:t>
            </a:r>
          </a:p>
          <a:p>
            <a:pPr marL="347472"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We are working to expand access to more parts of the database to include cross-border fraud consumer complaints that includes complaints from consumers and data contributors</a:t>
            </a:r>
          </a:p>
          <a:p>
            <a:pPr marL="347472"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This means a larger pool of complaints to use for investigations, and to spot complaint trends and practices.</a:t>
            </a:r>
            <a:endParaRPr lang="en-US" sz="2200" dirty="0"/>
          </a:p>
          <a:p>
            <a:pPr lvl="1" eaLnBrk="1" hangingPunct="1">
              <a:lnSpc>
                <a:spcPct val="110000"/>
              </a:lnSpc>
            </a:pPr>
            <a:endParaRPr lang="en-US" sz="1800" i="1" dirty="0" smtClean="0"/>
          </a:p>
          <a:p>
            <a:pPr lvl="1" eaLnBrk="1" hangingPunct="1">
              <a:lnSpc>
                <a:spcPct val="110000"/>
              </a:lnSpc>
            </a:pPr>
            <a:endParaRPr lang="en-US" sz="1000" i="1" dirty="0" smtClean="0"/>
          </a:p>
          <a:p>
            <a:pPr lvl="1" eaLnBrk="1" hangingPunct="1">
              <a:lnSpc>
                <a:spcPct val="6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34951" y="6448425"/>
            <a:ext cx="457200" cy="304800"/>
          </a:xfrm>
          <a:prstGeom prst="rect">
            <a:avLst/>
          </a:prstGeom>
        </p:spPr>
        <p:txBody>
          <a:bodyPr/>
          <a:lstStyle/>
          <a:p>
            <a:fld id="{491DB056-F8D2-4633-AD9A-69D151EFA4E8}" type="slidenum">
              <a:rPr lang="en-US" smtClean="0">
                <a:solidFill>
                  <a:srgbClr val="EAE4D1"/>
                </a:solidFill>
              </a:rPr>
              <a:pPr/>
              <a:t>9</a:t>
            </a:fld>
            <a:endParaRPr lang="en-US">
              <a:solidFill>
                <a:srgbClr val="EAE4D1"/>
              </a:solidFill>
            </a:endParaRPr>
          </a:p>
        </p:txBody>
      </p:sp>
      <p:pic>
        <p:nvPicPr>
          <p:cNvPr id="6" name="Picture 5" descr="C:\Users\hgoh\AppData\Local\Microsoft\Windows\Temporary Internet Files\Content.IE5\J4JOESJ8\MC9004316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99" y="2895600"/>
            <a:ext cx="1757362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goh\AppData\Local\Microsoft\Windows\Temporary Internet Files\Content.IE5\J4JOESJ8\MP90044646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4953000"/>
            <a:ext cx="2049780" cy="11269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721"/>
            <a:ext cx="1990725" cy="7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605</TotalTime>
  <Words>2458</Words>
  <Application>Microsoft Office PowerPoint</Application>
  <PresentationFormat>On-screen Show (4:3)</PresentationFormat>
  <Paragraphs>155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The Sixth Annual  African Consumer Protection Dialolgue Conference</vt:lpstr>
      <vt:lpstr>Overview</vt:lpstr>
      <vt:lpstr>PowerPoint Presentation</vt:lpstr>
      <vt:lpstr>PowerPoint Presentation</vt:lpstr>
      <vt:lpstr>PowerPoint Presentation</vt:lpstr>
      <vt:lpstr>Consumer Complaints As An Enforcement Tool</vt:lpstr>
      <vt:lpstr>How members Use Complaint Information</vt:lpstr>
      <vt:lpstr>New Developments in Consumer Complaint Sharing</vt:lpstr>
      <vt:lpstr>New Developments in Consumer Complaint Sharing</vt:lpstr>
      <vt:lpstr>Complaint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Sixth Annual African Dialogue  Consumer Protection Conference</dc:title>
  <dc:creator>Curren, Darrell Lawrence</dc:creator>
  <cp:lastModifiedBy>Federal Trade Commission</cp:lastModifiedBy>
  <cp:revision>4</cp:revision>
  <dcterms:created xsi:type="dcterms:W3CDTF">2014-08-15T18:47:17Z</dcterms:created>
  <dcterms:modified xsi:type="dcterms:W3CDTF">2014-08-28T23:51:02Z</dcterms:modified>
</cp:coreProperties>
</file>