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7" r:id="rId3"/>
    <p:sldId id="257" r:id="rId4"/>
    <p:sldId id="270" r:id="rId5"/>
    <p:sldId id="258" r:id="rId6"/>
    <p:sldId id="264" r:id="rId7"/>
    <p:sldId id="260" r:id="rId8"/>
    <p:sldId id="266" r:id="rId9"/>
    <p:sldId id="271" r:id="rId10"/>
    <p:sldId id="272" r:id="rId11"/>
    <p:sldId id="273" r:id="rId12"/>
    <p:sldId id="275" r:id="rId13"/>
    <p:sldId id="276" r:id="rId14"/>
    <p:sldId id="278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7" autoAdjust="0"/>
  </p:normalViewPr>
  <p:slideViewPr>
    <p:cSldViewPr>
      <p:cViewPr varScale="1">
        <p:scale>
          <a:sx n="79" d="100"/>
          <a:sy n="79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90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7F37686-0440-4677-83C5-FA25233C730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E55C617-89A9-4692-A195-BCE17FA5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1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1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762B-ED2F-46AF-A5F0-7911E708F53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1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C617-89A9-4692-A195-BCE17FA5D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212B-E570-4C42-9E56-6A48FC897755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CDCE-E803-444F-BDD2-D8CD6C0AB829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44E-740C-4EC2-8874-9A82E8A910C6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5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6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5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4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8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2B3-AF4E-4EA3-A10F-E8788C6F7A00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65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B2A7-0CA8-442A-98DA-CB9870326A01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29E-C4F4-4033-A490-3E4CF9888DBE}" type="datetime1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C470-39E0-460A-B8A9-0726A52BAFFC}" type="datetime1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0B8-D476-4161-8C9B-239A65CB6328}" type="datetime1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132-2796-48CC-BA6E-92969DEAC4CE}" type="datetime1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D94-9424-447A-8645-09EA3F60777E}" type="datetime1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3A65-C37E-4553-A728-5A166C2514DE}" type="datetime1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A39672-E5B1-48F8-AB06-F99250B1CCC5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ACE981-949C-46D7-8CBD-91BCEDE01B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2A5310-0E20-42A5-B1C7-D8A0B5365FEB}" type="datetimeFigureOut">
              <a:rPr lang="en-US" smtClean="0">
                <a:solidFill>
                  <a:srgbClr val="073E87"/>
                </a:solidFill>
              </a:rPr>
              <a:pPr/>
              <a:t>9/3/2014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EAAB43-5300-4FF5-801B-35FC97A6B9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fricaMa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90" y="3183466"/>
            <a:ext cx="1904810" cy="1668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ederal-trade-commission-ft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21965"/>
            <a:ext cx="2145953" cy="18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8813" y="2677180"/>
            <a:ext cx="829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Energy and Environmental </a:t>
            </a:r>
            <a:r>
              <a:rPr lang="en-US" sz="2800" b="1" dirty="0" smtClean="0">
                <a:solidFill>
                  <a:prstClr val="black"/>
                </a:solidFill>
              </a:rPr>
              <a:t>Competition Case Study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3033"/>
            <a:ext cx="2286000" cy="21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991600" cy="11430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3200" b="1" dirty="0" smtClean="0"/>
              <a:t>The Sixth Annual African Dialogue </a:t>
            </a:r>
            <a:br>
              <a:rPr lang="en-US" sz="3200" b="1" dirty="0" smtClean="0"/>
            </a:br>
            <a:r>
              <a:rPr lang="en-US" sz="3200" b="1" dirty="0" smtClean="0"/>
              <a:t>Consumer Protection Conference</a:t>
            </a:r>
            <a:endParaRPr lang="en-US" sz="32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743200" y="5410200"/>
            <a:ext cx="3733800" cy="85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Lilongwe, Malawi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8-12 September 2014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curren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3" y="4873855"/>
            <a:ext cx="1675508" cy="16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7"/>
          <a:srcRect l="19551" t="5698" r="71795" b="81482"/>
          <a:stretch/>
        </p:blipFill>
        <p:spPr bwMode="auto">
          <a:xfrm>
            <a:off x="6988886" y="4983514"/>
            <a:ext cx="2014000" cy="152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5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281" y="2499527"/>
            <a:ext cx="8686800" cy="43434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600" dirty="0">
                <a:solidFill>
                  <a:schemeClr val="tx1"/>
                </a:solidFill>
              </a:rPr>
              <a:t>Using information from interviews and obtained from the parties, determine whether </a:t>
            </a:r>
            <a:r>
              <a:rPr lang="en-US" sz="2600" dirty="0">
                <a:solidFill>
                  <a:schemeClr val="tx1"/>
                </a:solidFill>
              </a:rPr>
              <a:t>the available information suggest there are issues that pose a potential competitive </a:t>
            </a:r>
            <a:r>
              <a:rPr lang="en-US" sz="2600" dirty="0" smtClean="0">
                <a:solidFill>
                  <a:schemeClr val="tx1"/>
                </a:solidFill>
              </a:rPr>
              <a:t>problem: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endParaRPr lang="en-GB" sz="2600" dirty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Identify </a:t>
            </a:r>
            <a:r>
              <a:rPr lang="en-US" sz="2600" dirty="0">
                <a:solidFill>
                  <a:schemeClr val="tx1"/>
                </a:solidFill>
              </a:rPr>
              <a:t>which companies compete with the parties to provide the same </a:t>
            </a:r>
            <a:r>
              <a:rPr lang="en-US" sz="2600" dirty="0" smtClean="0">
                <a:solidFill>
                  <a:schemeClr val="tx1"/>
                </a:solidFill>
              </a:rPr>
              <a:t>services </a:t>
            </a:r>
            <a:r>
              <a:rPr lang="en-US" sz="2600" dirty="0">
                <a:solidFill>
                  <a:schemeClr val="tx1"/>
                </a:solidFill>
              </a:rPr>
              <a:t>to the same </a:t>
            </a:r>
            <a:r>
              <a:rPr lang="en-US" sz="2600" dirty="0" smtClean="0">
                <a:solidFill>
                  <a:schemeClr val="tx1"/>
                </a:solidFill>
              </a:rPr>
              <a:t>customers. 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F</a:t>
            </a:r>
            <a:r>
              <a:rPr lang="en-US" sz="2300" dirty="0" smtClean="0">
                <a:solidFill>
                  <a:schemeClr val="tx1"/>
                </a:solidFill>
              </a:rPr>
              <a:t>our companies can manufacture BRRRs but not at the same speed and with same nationwide distribution as the parties. </a:t>
            </a: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Is there any information that rules out a potential for a competitive problem, such as a low barriers to entry?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 </a:t>
            </a:r>
            <a:endParaRPr lang="en-US" dirty="0"/>
          </a:p>
          <a:p>
            <a:pPr lvl="1"/>
            <a:r>
              <a:rPr lang="en-GB" sz="2300" dirty="0">
                <a:solidFill>
                  <a:schemeClr val="tx1"/>
                </a:solidFill>
              </a:rPr>
              <a:t>Barriers to entry </a:t>
            </a:r>
            <a:r>
              <a:rPr lang="en-GB" sz="2300" dirty="0" smtClean="0">
                <a:solidFill>
                  <a:schemeClr val="tx1"/>
                </a:solidFill>
              </a:rPr>
              <a:t>into BRRRs production are high because a license is required to manufacture the patented device.   </a:t>
            </a:r>
            <a:r>
              <a:rPr lang="en-GB" sz="2300" dirty="0" err="1" smtClean="0">
                <a:solidFill>
                  <a:schemeClr val="tx1"/>
                </a:solidFill>
              </a:rPr>
              <a:t>Taguro</a:t>
            </a:r>
            <a:r>
              <a:rPr lang="en-GB" sz="2300" dirty="0" smtClean="0">
                <a:solidFill>
                  <a:schemeClr val="tx1"/>
                </a:solidFill>
              </a:rPr>
              <a:t> possesses all the patents. </a:t>
            </a: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u="sng" dirty="0" smtClean="0">
                <a:solidFill>
                  <a:schemeClr val="tx1"/>
                </a:solidFill>
              </a:rPr>
              <a:t>Developing An Investigation Plan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Questions for Discussion</a:t>
            </a:r>
            <a:endParaRPr lang="en-US" sz="3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161826" cy="365125"/>
          </a:xfrm>
        </p:spPr>
        <p:txBody>
          <a:bodyPr/>
          <a:lstStyle/>
          <a:p>
            <a:fld id="{02ACE981-949C-46D7-8CBD-91BCEDE01B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Organize </a:t>
            </a:r>
            <a:r>
              <a:rPr lang="en-US" sz="2000" dirty="0">
                <a:solidFill>
                  <a:schemeClr val="tx1"/>
                </a:solidFill>
              </a:rPr>
              <a:t>the Information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Develop an investigation plan that organizes case information (by product or by issue)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Consider how technology may help you be more efficient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Maintain Communications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Keep an Open Dialogue with Merging Parties </a:t>
            </a:r>
          </a:p>
          <a:p>
            <a:pPr marL="627063" lvl="2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en-US" sz="1600" dirty="0" smtClean="0">
                <a:solidFill>
                  <a:schemeClr val="tx1"/>
                </a:solidFill>
              </a:rPr>
              <a:t>commit to regular opportunities </a:t>
            </a:r>
            <a:r>
              <a:rPr lang="en-US" sz="1600" dirty="0">
                <a:solidFill>
                  <a:schemeClr val="tx1"/>
                </a:solidFill>
              </a:rPr>
              <a:t>to discuss progress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Initiate a Dialogue with Third Parties </a:t>
            </a:r>
          </a:p>
          <a:p>
            <a:pPr marL="573088" lvl="1" indent="-271463"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– can provide crucial fact information and perspectives on </a:t>
            </a:r>
            <a:r>
              <a:rPr lang="en-US" sz="1600" dirty="0" smtClean="0">
                <a:solidFill>
                  <a:schemeClr val="tx1"/>
                </a:solidFill>
              </a:rPr>
              <a:t>the merger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Keep decision makers informed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Discuss </a:t>
            </a:r>
            <a:r>
              <a:rPr lang="en-GB" sz="1800" dirty="0">
                <a:solidFill>
                  <a:schemeClr val="tx1"/>
                </a:solidFill>
              </a:rPr>
              <a:t>impasses with </a:t>
            </a:r>
            <a:r>
              <a:rPr lang="en-GB" sz="1800" dirty="0" smtClean="0">
                <a:solidFill>
                  <a:schemeClr val="tx1"/>
                </a:solidFill>
              </a:rPr>
              <a:t>the parties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Discuss </a:t>
            </a:r>
            <a:r>
              <a:rPr lang="en-GB" sz="1800" dirty="0">
                <a:solidFill>
                  <a:schemeClr val="tx1"/>
                </a:solidFill>
              </a:rPr>
              <a:t>possible </a:t>
            </a:r>
            <a:r>
              <a:rPr lang="en-GB" sz="1800" dirty="0" smtClean="0">
                <a:solidFill>
                  <a:schemeClr val="tx1"/>
                </a:solidFill>
              </a:rPr>
              <a:t>remedies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3878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Managing the Investigation and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u="sng" dirty="0" smtClean="0">
                <a:solidFill>
                  <a:schemeClr val="tx1"/>
                </a:solidFill>
              </a:rPr>
              <a:t>Evidence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1161826" cy="365125"/>
          </a:xfrm>
        </p:spPr>
        <p:txBody>
          <a:bodyPr/>
          <a:lstStyle/>
          <a:p>
            <a:fld id="{02ACE981-949C-46D7-8CBD-91BCEDE01B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1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tx1"/>
                </a:solidFill>
              </a:rPr>
              <a:t>Organizing Information </a:t>
            </a:r>
            <a:endParaRPr lang="en-GB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Set out a summary description of the transaction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Autoex</a:t>
            </a:r>
            <a:r>
              <a:rPr lang="en-GB" dirty="0" smtClean="0">
                <a:solidFill>
                  <a:schemeClr val="tx1"/>
                </a:solidFill>
              </a:rPr>
              <a:t>, a global supplier of automotive and industrial technology and producer of BRRR devices, intends to purchase </a:t>
            </a:r>
            <a:r>
              <a:rPr lang="en-GB" dirty="0" err="1" smtClean="0">
                <a:solidFill>
                  <a:schemeClr val="tx1"/>
                </a:solidFill>
              </a:rPr>
              <a:t>Taguro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smtClean="0">
                <a:solidFill>
                  <a:schemeClr val="tx1"/>
                </a:solidFill>
              </a:rPr>
              <a:t>global supplier of highly engineered products for the automotive industry and the largest supplier of BRRRs in Ghana.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Distil the reason(s) to investigate further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Merger would combine the </a:t>
            </a:r>
            <a:r>
              <a:rPr lang="en-GB" dirty="0" smtClean="0">
                <a:solidFill>
                  <a:schemeClr val="tx1"/>
                </a:solidFill>
              </a:rPr>
              <a:t>two largest suppliers of BRRR devices in Ghana.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Develop a working theory of harm (and, if appropriate, remedies to be sought)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Merged firm could charge higher prices to </a:t>
            </a:r>
            <a:r>
              <a:rPr lang="en-GB" dirty="0" smtClean="0">
                <a:solidFill>
                  <a:schemeClr val="tx1"/>
                </a:solidFill>
              </a:rPr>
              <a:t>BRRR customers </a:t>
            </a:r>
            <a:r>
              <a:rPr lang="en-GB" dirty="0">
                <a:solidFill>
                  <a:schemeClr val="tx1"/>
                </a:solidFill>
              </a:rPr>
              <a:t>in </a:t>
            </a:r>
            <a:r>
              <a:rPr lang="en-GB" dirty="0" smtClean="0">
                <a:solidFill>
                  <a:schemeClr val="tx1"/>
                </a:solidFill>
              </a:rPr>
              <a:t>Ghana if </a:t>
            </a:r>
            <a:r>
              <a:rPr lang="en-GB" dirty="0">
                <a:solidFill>
                  <a:schemeClr val="tx1"/>
                </a:solidFill>
              </a:rPr>
              <a:t>the parties are particularly close </a:t>
            </a:r>
            <a:r>
              <a:rPr lang="en-GB" dirty="0" smtClean="0">
                <a:solidFill>
                  <a:schemeClr val="tx1"/>
                </a:solidFill>
              </a:rPr>
              <a:t>competitors,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could control an overwhelming share of the narrow market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BRRR devices, and </a:t>
            </a:r>
            <a:r>
              <a:rPr lang="en-GB" dirty="0">
                <a:solidFill>
                  <a:schemeClr val="tx1"/>
                </a:solidFill>
              </a:rPr>
              <a:t>if price increases would not be defeated by entry and/or expansion into that market.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Possible </a:t>
            </a:r>
            <a:r>
              <a:rPr lang="en-GB" dirty="0" smtClean="0">
                <a:solidFill>
                  <a:schemeClr val="tx1"/>
                </a:solidFill>
              </a:rPr>
              <a:t>Remedies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Divestiture of the LRB brand of BRRR devices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3878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Managing the Investigation and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u="sng" dirty="0" smtClean="0">
                <a:solidFill>
                  <a:schemeClr val="tx1"/>
                </a:solidFill>
              </a:rPr>
              <a:t>Evidence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172200"/>
            <a:ext cx="1161826" cy="365125"/>
          </a:xfrm>
        </p:spPr>
        <p:txBody>
          <a:bodyPr/>
          <a:lstStyle/>
          <a:p>
            <a:fld id="{02ACE981-949C-46D7-8CBD-91BCEDE01B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7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3962400" cy="4191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Robert Bosch GmbH and SPX </a:t>
            </a:r>
            <a:r>
              <a:rPr lang="en-US" dirty="0" smtClean="0">
                <a:solidFill>
                  <a:schemeClr val="tx1"/>
                </a:solidFill>
              </a:rPr>
              <a:t>Services Solutions produce </a:t>
            </a:r>
            <a:r>
              <a:rPr lang="en-US" dirty="0">
                <a:solidFill>
                  <a:schemeClr val="tx1"/>
                </a:solidFill>
              </a:rPr>
              <a:t>air conditioning recycling, recovery, and recharge (ACRRR) </a:t>
            </a:r>
            <a:r>
              <a:rPr lang="en-US" dirty="0" smtClean="0">
                <a:solidFill>
                  <a:schemeClr val="tx1"/>
                </a:solidFill>
              </a:rPr>
              <a:t>devices in the United States.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FTC required Bosch GmbH to sell one of its ACRRR brands before it could acquire SPX’s brand which held 80% of the market.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924800" cy="12527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FTC Settled With Bosch GmbH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716897" cy="2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10600" cy="4038600"/>
          </a:xfrm>
        </p:spPr>
        <p:txBody>
          <a:bodyPr>
            <a:no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Autoex</a:t>
            </a:r>
            <a:r>
              <a:rPr lang="en-US" sz="1600" dirty="0">
                <a:solidFill>
                  <a:schemeClr val="tx1"/>
                </a:solidFill>
              </a:rPr>
              <a:t> (Pty) Ltd is a global supplier of automotive and industrial technology, consumer goods and building technology based in Accra, Ghana.  </a:t>
            </a:r>
            <a:r>
              <a:rPr lang="en-US" sz="1600" dirty="0" err="1">
                <a:solidFill>
                  <a:schemeClr val="tx1"/>
                </a:solidFill>
              </a:rPr>
              <a:t>Autoex</a:t>
            </a:r>
            <a:r>
              <a:rPr lang="en-US" sz="1600" dirty="0">
                <a:solidFill>
                  <a:schemeClr val="tx1"/>
                </a:solidFill>
              </a:rPr>
              <a:t> intends to acquire </a:t>
            </a:r>
            <a:r>
              <a:rPr lang="en-US" sz="1600" dirty="0" err="1">
                <a:solidFill>
                  <a:schemeClr val="tx1"/>
                </a:solidFill>
              </a:rPr>
              <a:t>Taguro</a:t>
            </a:r>
            <a:r>
              <a:rPr lang="en-US" sz="1600" dirty="0">
                <a:solidFill>
                  <a:schemeClr val="tx1"/>
                </a:solidFill>
              </a:rPr>
              <a:t> (Pty) Ltd, a diversified global supplier of highly engineered products for industries including power and energy, food and beverage, vehicle and transit, </a:t>
            </a:r>
            <a:r>
              <a:rPr lang="en-US" sz="1600" dirty="0" smtClean="0">
                <a:solidFill>
                  <a:schemeClr val="tx1"/>
                </a:solidFill>
              </a:rPr>
              <a:t>and infrastructure </a:t>
            </a:r>
            <a:r>
              <a:rPr lang="en-US" sz="1600" dirty="0">
                <a:solidFill>
                  <a:schemeClr val="tx1"/>
                </a:solidFill>
              </a:rPr>
              <a:t>processes. 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Taguro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is headquartered in </a:t>
            </a:r>
            <a:r>
              <a:rPr lang="en-US" sz="1600" dirty="0" err="1">
                <a:solidFill>
                  <a:schemeClr val="tx1"/>
                </a:solidFill>
              </a:rPr>
              <a:t>Bolgatanga</a:t>
            </a:r>
            <a:r>
              <a:rPr lang="en-US" sz="1600" dirty="0">
                <a:solidFill>
                  <a:schemeClr val="tx1"/>
                </a:solidFill>
              </a:rPr>
              <a:t>, Ghana but operates a plant in </a:t>
            </a:r>
            <a:r>
              <a:rPr lang="en-US" sz="1600" dirty="0" err="1">
                <a:solidFill>
                  <a:schemeClr val="tx1"/>
                </a:solidFill>
              </a:rPr>
              <a:t>Tema</a:t>
            </a:r>
            <a:r>
              <a:rPr lang="en-US" sz="1600" dirty="0">
                <a:solidFill>
                  <a:schemeClr val="tx1"/>
                </a:solidFill>
              </a:rPr>
              <a:t> where it supplies automotive tools, equipment, and services for aftermarket repair shops. 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only product overlap results from both parties’ assemblage of a specific automotive </a:t>
            </a:r>
            <a:r>
              <a:rPr lang="en-US" sz="1600" dirty="0" smtClean="0">
                <a:solidFill>
                  <a:schemeClr val="tx1"/>
                </a:solidFill>
              </a:rPr>
              <a:t>tool,</a:t>
            </a:r>
            <a:r>
              <a:rPr lang="en-US" sz="1600" dirty="0">
                <a:solidFill>
                  <a:schemeClr val="tx1"/>
                </a:solidFill>
              </a:rPr>
              <a:t> a vehicle battery recycling, recovery and recharge (BRRR</a:t>
            </a:r>
            <a:r>
              <a:rPr lang="en-US" sz="1600" dirty="0" smtClean="0">
                <a:solidFill>
                  <a:schemeClr val="tx1"/>
                </a:solidFill>
              </a:rPr>
              <a:t>) device.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In a previous acquisition in 2010, </a:t>
            </a:r>
            <a:r>
              <a:rPr lang="en-US" sz="1600" dirty="0" err="1">
                <a:solidFill>
                  <a:schemeClr val="tx1"/>
                </a:solidFill>
              </a:rPr>
              <a:t>Autoex</a:t>
            </a:r>
            <a:r>
              <a:rPr lang="en-US" sz="1600" dirty="0">
                <a:solidFill>
                  <a:schemeClr val="tx1"/>
                </a:solidFill>
              </a:rPr>
              <a:t> purchased an automotive equipment manufacturer located in </a:t>
            </a:r>
            <a:r>
              <a:rPr lang="en-US" sz="1600" dirty="0" err="1">
                <a:solidFill>
                  <a:schemeClr val="tx1"/>
                </a:solidFill>
              </a:rPr>
              <a:t>Lome</a:t>
            </a:r>
            <a:r>
              <a:rPr lang="en-US" sz="1600" dirty="0">
                <a:solidFill>
                  <a:schemeClr val="tx1"/>
                </a:solidFill>
              </a:rPr>
              <a:t>, Togo called LRB Technologies Ltd, which primarily </a:t>
            </a:r>
            <a:r>
              <a:rPr lang="en-US" sz="1600" dirty="0" smtClean="0">
                <a:solidFill>
                  <a:schemeClr val="tx1"/>
                </a:solidFill>
              </a:rPr>
              <a:t>produced BRRR devices. Soon </a:t>
            </a:r>
            <a:r>
              <a:rPr lang="en-US" sz="1600" dirty="0">
                <a:solidFill>
                  <a:schemeClr val="tx1"/>
                </a:solidFill>
              </a:rPr>
              <a:t>after the deal closed, </a:t>
            </a:r>
            <a:r>
              <a:rPr lang="en-US" sz="1600" dirty="0" err="1">
                <a:solidFill>
                  <a:schemeClr val="tx1"/>
                </a:solidFill>
              </a:rPr>
              <a:t>Autoex</a:t>
            </a:r>
            <a:r>
              <a:rPr lang="en-US" sz="1600" dirty="0">
                <a:solidFill>
                  <a:schemeClr val="tx1"/>
                </a:solidFill>
              </a:rPr>
              <a:t> began selling BRRR under both the LRB and </a:t>
            </a:r>
            <a:r>
              <a:rPr lang="en-US" sz="1600" dirty="0" err="1">
                <a:solidFill>
                  <a:schemeClr val="tx1"/>
                </a:solidFill>
              </a:rPr>
              <a:t>Autoex</a:t>
            </a:r>
            <a:r>
              <a:rPr lang="en-US" sz="1600" dirty="0">
                <a:solidFill>
                  <a:schemeClr val="tx1"/>
                </a:solidFill>
              </a:rPr>
              <a:t> brands.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18" y="381000"/>
            <a:ext cx="7772400" cy="12527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Recharging Batteries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Facts 1/3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66" y="381000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Recharging Batteries</a:t>
            </a:r>
            <a:r>
              <a:rPr lang="en-US" sz="4000" b="1" u="sng" dirty="0">
                <a:solidFill>
                  <a:schemeClr val="tx1"/>
                </a:solidFill>
              </a:rPr>
              <a:t/>
            </a:r>
            <a:br>
              <a:rPr lang="en-US" sz="4000" b="1" u="sng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Exhibit 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2950197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86644"/>
            <a:ext cx="3034690" cy="2109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3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73380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Taguro’s</a:t>
            </a:r>
            <a:r>
              <a:rPr lang="en-US" sz="2000" dirty="0">
                <a:solidFill>
                  <a:schemeClr val="tx1"/>
                </a:solidFill>
              </a:rPr>
              <a:t> brand is the leading supplier of </a:t>
            </a:r>
            <a:r>
              <a:rPr lang="en-US" sz="2000" dirty="0" smtClean="0">
                <a:solidFill>
                  <a:schemeClr val="tx1"/>
                </a:solidFill>
              </a:rPr>
              <a:t>BRRRs </a:t>
            </a:r>
            <a:r>
              <a:rPr lang="en-US" sz="2000" dirty="0">
                <a:solidFill>
                  <a:schemeClr val="tx1"/>
                </a:solidFill>
              </a:rPr>
              <a:t>in Ghana. 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Autoex’s</a:t>
            </a:r>
            <a:r>
              <a:rPr lang="en-US" sz="2000" dirty="0">
                <a:solidFill>
                  <a:schemeClr val="tx1"/>
                </a:solidFill>
              </a:rPr>
              <a:t> brands are the second largest suppliers.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There are four other BRRR suppliers in Ghana, but each company has a very small presence.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Autoex</a:t>
            </a:r>
            <a:r>
              <a:rPr lang="en-US" sz="2000" dirty="0" smtClean="0">
                <a:solidFill>
                  <a:schemeClr val="tx1"/>
                </a:solidFill>
              </a:rPr>
              <a:t> has notified the competition authority that it has entered into an asset purchase agreement with </a:t>
            </a:r>
            <a:r>
              <a:rPr lang="en-US" sz="2000" dirty="0" err="1" smtClean="0">
                <a:solidFill>
                  <a:schemeClr val="tx1"/>
                </a:solidFill>
              </a:rPr>
              <a:t>Taguro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tx1"/>
                </a:solidFill>
              </a:rPr>
              <a:t>Recharging Batteries </a:t>
            </a:r>
            <a:br>
              <a:rPr lang="en-US" sz="4900" b="1" u="sng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Facts 2/3</a:t>
            </a:r>
            <a:endParaRPr lang="en-US" sz="34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6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884" y="2057400"/>
            <a:ext cx="8586316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Learn </a:t>
            </a:r>
            <a:r>
              <a:rPr lang="en-US" dirty="0">
                <a:solidFill>
                  <a:schemeClr val="tx1"/>
                </a:solidFill>
              </a:rPr>
              <a:t>each party’s view on antitrust issues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is the rationale for the conduct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Have the parties’ business people educate you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Talk to the marketing people or the person that can tell you how prices are set or </a:t>
            </a:r>
            <a:r>
              <a:rPr lang="en-US" dirty="0" smtClean="0">
                <a:solidFill>
                  <a:schemeClr val="tx1"/>
                </a:solidFill>
              </a:rPr>
              <a:t>negotiated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Ask the target to back it up. Obtain key ordinary course of business document such as –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Strategic and business plans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Studies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Board presentations on conduct, particularly those describing any synergies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Pricing </a:t>
            </a:r>
            <a:r>
              <a:rPr lang="en-US" sz="2400" dirty="0" smtClean="0">
                <a:solidFill>
                  <a:schemeClr val="tx1"/>
                </a:solidFill>
              </a:rPr>
              <a:t>plans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Test competitive concerns by disclosing them to the target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disclosure will help you to learn the evidence and arguments that you will need to overcome in any challenge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7034" y="3048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u="sng" dirty="0" smtClean="0">
                <a:solidFill>
                  <a:schemeClr val="tx1"/>
                </a:solidFill>
              </a:rPr>
              <a:t>Developing An Investigation Plan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GB" sz="3200" dirty="0"/>
              <a:t>Interview Questions for the Merging Parties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038600" y="6324600"/>
            <a:ext cx="1161826" cy="365125"/>
          </a:xfrm>
        </p:spPr>
        <p:txBody>
          <a:bodyPr/>
          <a:lstStyle/>
          <a:p>
            <a:fld id="{02ACE981-949C-46D7-8CBD-91BCEDE01B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4038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The documents and information submitted by the parties in their merger notification filings provided the rationale </a:t>
            </a:r>
            <a:r>
              <a:rPr lang="en-US" sz="2600" dirty="0">
                <a:solidFill>
                  <a:schemeClr val="tx1"/>
                </a:solidFill>
              </a:rPr>
              <a:t>for the </a:t>
            </a:r>
            <a:r>
              <a:rPr lang="en-US" sz="2600" dirty="0" smtClean="0">
                <a:solidFill>
                  <a:schemeClr val="tx1"/>
                </a:solidFill>
              </a:rPr>
              <a:t>transaction and market share calculations: 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Rationale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Autoex</a:t>
            </a:r>
            <a:r>
              <a:rPr lang="en-US" sz="2000" dirty="0" smtClean="0">
                <a:solidFill>
                  <a:schemeClr val="tx1"/>
                </a:solidFill>
              </a:rPr>
              <a:t> recognizes the environmental benefits of the BRRR device as an essential tool in repair shops  by helping to extend the life of batteries and prevents disastrous leaks.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Autoex</a:t>
            </a:r>
            <a:r>
              <a:rPr lang="en-US" sz="2000" dirty="0" smtClean="0">
                <a:solidFill>
                  <a:schemeClr val="tx1"/>
                </a:solidFill>
              </a:rPr>
              <a:t> projects substantial turnover will result from becoming the larger supplier of BRRRs. 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Market Share </a:t>
            </a:r>
          </a:p>
          <a:p>
            <a:pPr lvl="1">
              <a:tabLst>
                <a:tab pos="1828800" algn="l"/>
              </a:tabLst>
            </a:pPr>
            <a:r>
              <a:rPr lang="en-US" sz="2300" dirty="0" err="1" smtClean="0">
                <a:solidFill>
                  <a:schemeClr val="tx1"/>
                </a:solidFill>
              </a:rPr>
              <a:t>Taguro</a:t>
            </a:r>
            <a:r>
              <a:rPr lang="en-US" sz="2300" dirty="0" smtClean="0">
                <a:solidFill>
                  <a:schemeClr val="tx1"/>
                </a:solidFill>
              </a:rPr>
              <a:t> 	80%</a:t>
            </a:r>
          </a:p>
          <a:p>
            <a:pPr lvl="1">
              <a:tabLst>
                <a:tab pos="1828800" algn="l"/>
              </a:tabLst>
            </a:pPr>
            <a:r>
              <a:rPr lang="en-US" sz="2300" dirty="0" err="1" smtClean="0">
                <a:solidFill>
                  <a:schemeClr val="tx1"/>
                </a:solidFill>
              </a:rPr>
              <a:t>Autoex</a:t>
            </a:r>
            <a:r>
              <a:rPr lang="en-US" sz="2300" dirty="0" smtClean="0">
                <a:solidFill>
                  <a:schemeClr val="tx1"/>
                </a:solidFill>
              </a:rPr>
              <a:t>	10%</a:t>
            </a:r>
          </a:p>
          <a:p>
            <a:pPr lvl="2">
              <a:tabLst>
                <a:tab pos="1493838" algn="l"/>
                <a:tab pos="1828800" algn="l"/>
              </a:tabLst>
            </a:pPr>
            <a:r>
              <a:rPr lang="en-US" sz="1700" dirty="0" smtClean="0">
                <a:solidFill>
                  <a:schemeClr val="tx1"/>
                </a:solidFill>
              </a:rPr>
              <a:t>LRB   	7%</a:t>
            </a:r>
          </a:p>
          <a:p>
            <a:pPr lvl="2">
              <a:tabLst>
                <a:tab pos="1493838" algn="l"/>
                <a:tab pos="1828800" algn="l"/>
              </a:tabLst>
            </a:pPr>
            <a:r>
              <a:rPr lang="en-US" sz="1700" dirty="0" err="1" smtClean="0">
                <a:solidFill>
                  <a:schemeClr val="tx1"/>
                </a:solidFill>
              </a:rPr>
              <a:t>Autoex</a:t>
            </a:r>
            <a:r>
              <a:rPr lang="en-US" sz="1700" dirty="0">
                <a:solidFill>
                  <a:schemeClr val="tx1"/>
                </a:solidFill>
              </a:rPr>
              <a:t>	</a:t>
            </a:r>
            <a:r>
              <a:rPr lang="en-US" sz="1700" dirty="0" smtClean="0">
                <a:solidFill>
                  <a:schemeClr val="tx1"/>
                </a:solidFill>
              </a:rPr>
              <a:t>3%</a:t>
            </a:r>
          </a:p>
          <a:p>
            <a:pPr marL="627063" lvl="2" indent="0">
              <a:buNone/>
              <a:tabLst>
                <a:tab pos="1828800" algn="l"/>
              </a:tabLst>
            </a:pPr>
            <a:endParaRPr lang="en-US" sz="1700" dirty="0" smtClean="0">
              <a:solidFill>
                <a:schemeClr val="tx1"/>
              </a:solidFill>
            </a:endParaRPr>
          </a:p>
          <a:p>
            <a:pPr lvl="1">
              <a:tabLst>
                <a:tab pos="1828800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Evergreen</a:t>
            </a:r>
            <a:r>
              <a:rPr lang="en-US" sz="2300" dirty="0">
                <a:solidFill>
                  <a:schemeClr val="tx1"/>
                </a:solidFill>
              </a:rPr>
              <a:t>	 4%</a:t>
            </a:r>
          </a:p>
          <a:p>
            <a:pPr lvl="1">
              <a:tabLst>
                <a:tab pos="1828800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Pace	 3%</a:t>
            </a:r>
          </a:p>
          <a:p>
            <a:pPr lvl="1">
              <a:tabLst>
                <a:tab pos="1828800" algn="l"/>
              </a:tabLst>
            </a:pPr>
            <a:r>
              <a:rPr lang="en-US" sz="2300" dirty="0" err="1" smtClean="0">
                <a:solidFill>
                  <a:schemeClr val="tx1"/>
                </a:solidFill>
              </a:rPr>
              <a:t>Wyzt</a:t>
            </a:r>
            <a:r>
              <a:rPr lang="en-US" sz="2300" dirty="0" smtClean="0">
                <a:solidFill>
                  <a:schemeClr val="tx1"/>
                </a:solidFill>
              </a:rPr>
              <a:t> 	 2%</a:t>
            </a:r>
          </a:p>
          <a:p>
            <a:pPr lvl="1">
              <a:tabLst>
                <a:tab pos="1828800" algn="l"/>
              </a:tabLst>
            </a:pPr>
            <a:r>
              <a:rPr lang="en-US" sz="2300" dirty="0" err="1" smtClean="0">
                <a:solidFill>
                  <a:schemeClr val="tx1"/>
                </a:solidFill>
              </a:rPr>
              <a:t>Optxs</a:t>
            </a:r>
            <a:r>
              <a:rPr lang="en-US" sz="2300" dirty="0" smtClean="0">
                <a:solidFill>
                  <a:schemeClr val="tx1"/>
                </a:solidFill>
              </a:rPr>
              <a:t>	 1%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tx1"/>
                </a:solidFill>
              </a:rPr>
              <a:t>Recharging Batteries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Facts 3/3</a:t>
            </a:r>
            <a:endParaRPr lang="en-US" sz="3400" b="1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u="sng" dirty="0">
                <a:solidFill>
                  <a:schemeClr val="tx1"/>
                </a:solidFill>
              </a:rPr>
              <a:t>Developing An Investigation Plan</a:t>
            </a:r>
            <a:r>
              <a:rPr lang="en-US" sz="4900" b="1" dirty="0">
                <a:solidFill>
                  <a:schemeClr val="tx1"/>
                </a:solidFill>
              </a:rPr>
              <a:t/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Interview Questions </a:t>
            </a:r>
            <a:r>
              <a:rPr lang="en-US" sz="3400" b="1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Competitors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7355" y="2362200"/>
            <a:ext cx="7924800" cy="39957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Learn from competitors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Product </a:t>
            </a:r>
            <a:r>
              <a:rPr lang="en-US" sz="2400" dirty="0" smtClean="0">
                <a:solidFill>
                  <a:schemeClr val="tx1"/>
                </a:solidFill>
              </a:rPr>
              <a:t>offerings and overlaps</a:t>
            </a:r>
            <a:endParaRPr lang="en-US" sz="24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ow </a:t>
            </a:r>
            <a:r>
              <a:rPr lang="en-US" dirty="0">
                <a:solidFill>
                  <a:schemeClr val="tx1"/>
                </a:solidFill>
              </a:rPr>
              <a:t>companies compete on </a:t>
            </a:r>
            <a:r>
              <a:rPr lang="en-US" dirty="0" smtClean="0">
                <a:solidFill>
                  <a:schemeClr val="tx1"/>
                </a:solidFill>
              </a:rPr>
              <a:t>price on services?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new innovation have emerged?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Competitive conditions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is the current market </a:t>
            </a:r>
            <a:r>
              <a:rPr lang="en-US" dirty="0" smtClean="0">
                <a:solidFill>
                  <a:schemeClr val="tx1"/>
                </a:solidFill>
              </a:rPr>
              <a:t>structure? 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is the  </a:t>
            </a:r>
            <a:r>
              <a:rPr lang="en-US" dirty="0">
                <a:solidFill>
                  <a:schemeClr val="tx1"/>
                </a:solidFill>
              </a:rPr>
              <a:t>draw/service </a:t>
            </a:r>
            <a:r>
              <a:rPr lang="en-US" dirty="0" smtClean="0">
                <a:solidFill>
                  <a:schemeClr val="tx1"/>
                </a:solidFill>
              </a:rPr>
              <a:t>area size?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What are the </a:t>
            </a:r>
            <a:r>
              <a:rPr lang="en-US" dirty="0" smtClean="0">
                <a:solidFill>
                  <a:schemeClr val="tx1"/>
                </a:solidFill>
              </a:rPr>
              <a:t>technological trends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historical events?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What are </a:t>
            </a:r>
            <a:r>
              <a:rPr lang="en-US" dirty="0" smtClean="0">
                <a:solidFill>
                  <a:schemeClr val="tx1"/>
                </a:solidFill>
              </a:rPr>
              <a:t>the market shares?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Entry</a:t>
            </a:r>
            <a:endParaRPr lang="en-US" sz="24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What are the entry conditions, i.e., investment costs, government approvals and licensing regulations, marketing expenses, etc</a:t>
            </a:r>
            <a:r>
              <a:rPr lang="en-US" dirty="0" smtClean="0">
                <a:solidFill>
                  <a:schemeClr val="tx1"/>
                </a:solidFill>
              </a:rPr>
              <a:t>.?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u="sng" dirty="0">
                <a:solidFill>
                  <a:schemeClr val="tx1"/>
                </a:solidFill>
              </a:rPr>
              <a:t>Developing An Investigation Plan</a:t>
            </a:r>
            <a:r>
              <a:rPr lang="en-US" sz="4900" b="1" dirty="0">
                <a:solidFill>
                  <a:schemeClr val="tx1"/>
                </a:solidFill>
              </a:rPr>
              <a:t/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Interview Questions </a:t>
            </a:r>
            <a:r>
              <a:rPr lang="en-US" sz="3400" b="1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Customers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7354" y="1905000"/>
            <a:ext cx="8505645" cy="44529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Learn from customers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number and strength of competitors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Are the parties’ services viewed as close substitutes?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substitutes are available?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 they have any concerns?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Are there anecdotes of past competition </a:t>
            </a:r>
            <a:r>
              <a:rPr lang="en-US" sz="2400" dirty="0" smtClean="0">
                <a:solidFill>
                  <a:schemeClr val="tx1"/>
                </a:solidFill>
              </a:rPr>
              <a:t>issues?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E981-949C-46D7-8CBD-91BCEDE01B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527" y="2286000"/>
            <a:ext cx="8686800" cy="4191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sz="2200" dirty="0">
                <a:solidFill>
                  <a:schemeClr val="tx1"/>
                </a:solidFill>
              </a:rPr>
              <a:t>Using information from interviews and obtained from the parties, determine whether </a:t>
            </a:r>
            <a:r>
              <a:rPr lang="en-US" sz="2200" dirty="0">
                <a:solidFill>
                  <a:schemeClr val="tx1"/>
                </a:solidFill>
              </a:rPr>
              <a:t>the available information suggest there are issues that pose a potential competitive </a:t>
            </a:r>
            <a:r>
              <a:rPr lang="en-US" sz="2200" dirty="0" smtClean="0">
                <a:solidFill>
                  <a:schemeClr val="tx1"/>
                </a:solidFill>
              </a:rPr>
              <a:t>problem: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endParaRPr lang="en-GB" sz="2200" dirty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What </a:t>
            </a:r>
            <a:r>
              <a:rPr lang="en-US" sz="2900" dirty="0">
                <a:solidFill>
                  <a:schemeClr val="tx1"/>
                </a:solidFill>
              </a:rPr>
              <a:t>is the relevant product market?</a:t>
            </a:r>
          </a:p>
          <a:p>
            <a:endParaRPr lang="en-US" sz="2100" dirty="0" smtClean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The relevant </a:t>
            </a:r>
            <a:r>
              <a:rPr lang="en-GB" dirty="0" smtClean="0">
                <a:solidFill>
                  <a:schemeClr val="tx1"/>
                </a:solidFill>
              </a:rPr>
              <a:t>line of commerce is the manufacture and sale of BRRRs used for the repair of motor vehicle batteries. </a:t>
            </a: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sz="1800" dirty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What </a:t>
            </a:r>
            <a:r>
              <a:rPr lang="en-US" sz="2900" dirty="0">
                <a:solidFill>
                  <a:schemeClr val="tx1"/>
                </a:solidFill>
              </a:rPr>
              <a:t>is the relevant geographic market?  </a:t>
            </a:r>
            <a:endParaRPr lang="en-US" sz="2900" dirty="0" smtClean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The relevant market is the country of Ghana.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u="sng" dirty="0" smtClean="0">
                <a:solidFill>
                  <a:schemeClr val="tx1"/>
                </a:solidFill>
              </a:rPr>
              <a:t>Developing An Investigation Plan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Questions for Discussion</a:t>
            </a:r>
            <a:endParaRPr lang="en-US" sz="3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2174" y="6248400"/>
            <a:ext cx="1161826" cy="365125"/>
          </a:xfrm>
        </p:spPr>
        <p:txBody>
          <a:bodyPr/>
          <a:lstStyle/>
          <a:p>
            <a:fld id="{02ACE981-949C-46D7-8CBD-91BCEDE01B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50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706</TotalTime>
  <Words>733</Words>
  <Application>Microsoft Office PowerPoint</Application>
  <PresentationFormat>On-screen Show (4:3)</PresentationFormat>
  <Paragraphs>150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Waveform</vt:lpstr>
      <vt:lpstr>1_Waveform</vt:lpstr>
      <vt:lpstr>The Sixth Annual African Dialogue  Consumer Protection Conference</vt:lpstr>
      <vt:lpstr>Recharging Batteries Facts 1/3</vt:lpstr>
      <vt:lpstr>Recharging Batteries Exhibit A</vt:lpstr>
      <vt:lpstr>Recharging Batteries  Facts 2/3</vt:lpstr>
      <vt:lpstr>PowerPoint Presentation</vt:lpstr>
      <vt:lpstr>Recharging Batteries Facts 3/3</vt:lpstr>
      <vt:lpstr>Developing An Investigation Plan Interview Questions for Competitors</vt:lpstr>
      <vt:lpstr>Developing An Investigation Plan Interview Questions for Customers</vt:lpstr>
      <vt:lpstr>Developing An Investigation Plan Questions for Discussion</vt:lpstr>
      <vt:lpstr>Developing An Investigation Plan Questions for Discussion</vt:lpstr>
      <vt:lpstr>Managing the Investigation and Evidence</vt:lpstr>
      <vt:lpstr>Managing the Investigation and Evidence</vt:lpstr>
      <vt:lpstr>FTC Settled With Bosch GmbH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Curren, Darrell Lawrence</dc:creator>
  <cp:lastModifiedBy>Campos, Casimer CTR</cp:lastModifiedBy>
  <cp:revision>68</cp:revision>
  <cp:lastPrinted>2014-08-26T23:10:03Z</cp:lastPrinted>
  <dcterms:created xsi:type="dcterms:W3CDTF">2014-07-30T21:44:11Z</dcterms:created>
  <dcterms:modified xsi:type="dcterms:W3CDTF">2014-09-03T11:12:06Z</dcterms:modified>
</cp:coreProperties>
</file>