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00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30715BF3-CF35-457D-9BDD-6E37E272C22A}" type="datetimeFigureOut">
              <a:rPr lang="en-US" smtClean="0"/>
              <a:pPr/>
              <a:t>8/28/2014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0B89597A-7A11-4B15-9502-D13074FF28A1}"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0715BF3-CF35-457D-9BDD-6E37E272C22A}" type="datetimeFigureOut">
              <a:rPr lang="en-US" smtClean="0"/>
              <a:pPr/>
              <a:t>8/28/2014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89597A-7A11-4B15-9502-D13074FF28A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0715BF3-CF35-457D-9BDD-6E37E272C22A}" type="datetimeFigureOut">
              <a:rPr lang="en-US" smtClean="0"/>
              <a:pPr/>
              <a:t>8/28/2014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89597A-7A11-4B15-9502-D13074FF28A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0715BF3-CF35-457D-9BDD-6E37E272C22A}" type="datetimeFigureOut">
              <a:rPr lang="en-US" smtClean="0"/>
              <a:pPr/>
              <a:t>8/28/2014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89597A-7A11-4B15-9502-D13074FF28A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0715BF3-CF35-457D-9BDD-6E37E272C22A}" type="datetimeFigureOut">
              <a:rPr lang="en-US" smtClean="0"/>
              <a:pPr/>
              <a:t>8/28/2014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0B89597A-7A11-4B15-9502-D13074FF28A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0715BF3-CF35-457D-9BDD-6E37E272C22A}" type="datetimeFigureOut">
              <a:rPr lang="en-US" smtClean="0"/>
              <a:pPr/>
              <a:t>8/28/2014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89597A-7A11-4B15-9502-D13074FF28A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0715BF3-CF35-457D-9BDD-6E37E272C22A}" type="datetimeFigureOut">
              <a:rPr lang="en-US" smtClean="0"/>
              <a:pPr/>
              <a:t>8/28/2014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89597A-7A11-4B15-9502-D13074FF28A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0715BF3-CF35-457D-9BDD-6E37E272C22A}" type="datetimeFigureOut">
              <a:rPr lang="en-US" smtClean="0"/>
              <a:pPr/>
              <a:t>8/28/2014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89597A-7A11-4B15-9502-D13074FF28A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715BF3-CF35-457D-9BDD-6E37E272C22A}" type="datetimeFigureOut">
              <a:rPr lang="en-US" smtClean="0"/>
              <a:pPr/>
              <a:t>8/28/2014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89597A-7A11-4B15-9502-D13074FF28A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0715BF3-CF35-457D-9BDD-6E37E272C22A}" type="datetimeFigureOut">
              <a:rPr lang="en-US" smtClean="0"/>
              <a:pPr/>
              <a:t>8/28/2014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89597A-7A11-4B15-9502-D13074FF28A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0715BF3-CF35-457D-9BDD-6E37E272C22A}" type="datetimeFigureOut">
              <a:rPr lang="en-US" smtClean="0"/>
              <a:pPr/>
              <a:t>8/28/2014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89597A-7A11-4B15-9502-D13074FF28A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30715BF3-CF35-457D-9BDD-6E37E272C22A}" type="datetimeFigureOut">
              <a:rPr lang="en-US" smtClean="0"/>
              <a:pPr/>
              <a:t>8/28/2014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B89597A-7A11-4B15-9502-D13074FF28A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1371600"/>
            <a:ext cx="8229600" cy="1697360"/>
          </a:xfrm>
        </p:spPr>
        <p:txBody>
          <a:bodyPr>
            <a:normAutofit/>
          </a:bodyPr>
          <a:lstStyle/>
          <a:p>
            <a:r>
              <a:rPr lang="en-US" sz="2800" dirty="0" smtClean="0"/>
              <a:t>Consumer Perspective – An Overview of Consumer Protection and Competition in Uganda</a:t>
            </a:r>
            <a:endParaRPr lang="en-US" sz="2800" dirty="0"/>
          </a:p>
        </p:txBody>
      </p:sp>
      <p:sp>
        <p:nvSpPr>
          <p:cNvPr id="3" name="Subtitle 2"/>
          <p:cNvSpPr>
            <a:spLocks noGrp="1"/>
          </p:cNvSpPr>
          <p:nvPr>
            <p:ph type="subTitle" idx="1"/>
          </p:nvPr>
        </p:nvSpPr>
        <p:spPr>
          <a:xfrm>
            <a:off x="1371600" y="3331698"/>
            <a:ext cx="6400800" cy="2329550"/>
          </a:xfrm>
        </p:spPr>
        <p:txBody>
          <a:bodyPr>
            <a:normAutofit fontScale="92500" lnSpcReduction="20000"/>
          </a:bodyPr>
          <a:lstStyle/>
          <a:p>
            <a:r>
              <a:rPr lang="en-US" sz="1700" b="1" dirty="0" smtClean="0"/>
              <a:t>by Kimera Henry Richard, Chief Executive, CONSENT</a:t>
            </a:r>
            <a:r>
              <a:rPr lang="en-US" b="1" dirty="0" smtClean="0"/>
              <a:t> </a:t>
            </a:r>
            <a:br>
              <a:rPr lang="en-US" b="1" dirty="0" smtClean="0"/>
            </a:br>
            <a:r>
              <a:rPr lang="en-US" b="1" dirty="0" smtClean="0"/>
              <a:t/>
            </a:r>
            <a:br>
              <a:rPr lang="en-US" b="1" dirty="0" smtClean="0"/>
            </a:br>
            <a:r>
              <a:rPr lang="en-US" b="1" dirty="0" smtClean="0"/>
              <a:t>Sixth Annual African Consumer Protection Dialogue Conference</a:t>
            </a:r>
          </a:p>
          <a:p>
            <a:endParaRPr lang="en-US" dirty="0" smtClean="0"/>
          </a:p>
          <a:p>
            <a:r>
              <a:rPr lang="en-US" b="1" dirty="0" smtClean="0"/>
              <a:t>8-10 September 2014, Lilongwe, Malawi</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Overview and Status</a:t>
            </a:r>
            <a:endParaRPr lang="en-US" dirty="0"/>
          </a:p>
        </p:txBody>
      </p:sp>
      <p:sp>
        <p:nvSpPr>
          <p:cNvPr id="3" name="Content Placeholder 2"/>
          <p:cNvSpPr>
            <a:spLocks noGrp="1"/>
          </p:cNvSpPr>
          <p:nvPr>
            <p:ph idx="1"/>
          </p:nvPr>
        </p:nvSpPr>
        <p:spPr/>
        <p:txBody>
          <a:bodyPr>
            <a:normAutofit lnSpcReduction="10000"/>
          </a:bodyPr>
          <a:lstStyle/>
          <a:p>
            <a:pPr lvl="0"/>
            <a:r>
              <a:rPr lang="en-US" dirty="0" smtClean="0"/>
              <a:t>Consumer protection and competition major pillars in the socioeconomic environment in Uganda.</a:t>
            </a:r>
          </a:p>
          <a:p>
            <a:pPr>
              <a:buNone/>
            </a:pPr>
            <a:endParaRPr lang="en-US" dirty="0" smtClean="0"/>
          </a:p>
          <a:p>
            <a:pPr lvl="0" algn="just"/>
            <a:r>
              <a:rPr lang="en-US" dirty="0" smtClean="0"/>
              <a:t>They are a challenge to all stakeholders in Uganda right from the Executive to consumer at the end of the goods and service value chain.</a:t>
            </a:r>
          </a:p>
          <a:p>
            <a:pPr>
              <a:buNone/>
            </a:pPr>
            <a:endParaRPr lang="en-US" dirty="0" smtClean="0"/>
          </a:p>
          <a:p>
            <a:r>
              <a:rPr lang="en-US" dirty="0" smtClean="0"/>
              <a:t>Consumer protection and competition laws, related policies and regulatory frameworks exist in Uganda.</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Overview and Status </a:t>
            </a:r>
            <a:r>
              <a:rPr lang="en-US" dirty="0" err="1" smtClean="0"/>
              <a:t>contd</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Under respective Government Ministries, Departments and Sector Agencies with mandates of trade, food, beverages, agriculture, communications, technology, financial services: (banking, micro finance, insurance, mobile money transfers, stock market), health, energy, water, transport, hospitality, labor, environment, energy, education, local authorities  among others.</a:t>
            </a:r>
          </a:p>
          <a:p>
            <a:pPr>
              <a:buNone/>
            </a:pPr>
            <a:endParaRPr lang="en-US" dirty="0" smtClean="0"/>
          </a:p>
          <a:p>
            <a:pPr algn="just"/>
            <a:r>
              <a:rPr lang="en-US" dirty="0" smtClean="0"/>
              <a:t>With the advent of globalization, economic liberalization and the establishment of free and competitive markets, governments, businesses and consumers are faced new challenges in the market.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Status </a:t>
            </a:r>
            <a:r>
              <a:rPr lang="en-US" dirty="0" err="1" smtClean="0"/>
              <a:t>contd</a:t>
            </a:r>
            <a:r>
              <a:rPr lang="en-US" dirty="0" smtClean="0"/>
              <a:t>…</a:t>
            </a:r>
            <a:endParaRPr lang="en-US" dirty="0"/>
          </a:p>
        </p:txBody>
      </p:sp>
      <p:sp>
        <p:nvSpPr>
          <p:cNvPr id="3" name="Content Placeholder 2"/>
          <p:cNvSpPr>
            <a:spLocks noGrp="1"/>
          </p:cNvSpPr>
          <p:nvPr>
            <p:ph idx="1"/>
          </p:nvPr>
        </p:nvSpPr>
        <p:spPr/>
        <p:txBody>
          <a:bodyPr>
            <a:normAutofit fontScale="70000" lnSpcReduction="20000"/>
          </a:bodyPr>
          <a:lstStyle/>
          <a:p>
            <a:pPr lvl="0" algn="just"/>
            <a:r>
              <a:rPr lang="en-US" dirty="0" smtClean="0"/>
              <a:t>Changes have affected political, economic and social environments given the weak and non-existent policy, legal and regulatory mandates plus limited capacities to comprehend the ever evolving innovations, demands and practices in respective sectors like financial services, health, education, communications, housing services targeting consumers through deceptive servicing practices, abusive debt collection tactics, and fraudulent business opportunity schemes.</a:t>
            </a:r>
          </a:p>
          <a:p>
            <a:pPr algn="just">
              <a:buNone/>
            </a:pPr>
            <a:endParaRPr lang="en-US" dirty="0" smtClean="0"/>
          </a:p>
          <a:p>
            <a:pPr lvl="0" algn="just"/>
            <a:r>
              <a:rPr lang="en-US" dirty="0" smtClean="0"/>
              <a:t>Given the challenges, changes and the evolution of technologies, communications, social media, business transactions like e-commerce, e-banking plus market trends, a number of policies and legal frameworks have been reserved and amended to address unscrupulous practices and other vices like counterfeiting, producing and marketing of substandard products (goods and services), money laundering, pyramid schemes, (green card) scams – international employment that affect consumers – loss money, property and life savings.</a:t>
            </a:r>
          </a:p>
          <a:p>
            <a:pPr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Status </a:t>
            </a:r>
            <a:r>
              <a:rPr lang="en-US" dirty="0" err="1" smtClean="0"/>
              <a:t>contd</a:t>
            </a:r>
            <a:r>
              <a:rPr lang="en-US" dirty="0" smtClean="0"/>
              <a:t>…</a:t>
            </a:r>
            <a:endParaRPr lang="en-US" dirty="0"/>
          </a:p>
        </p:txBody>
      </p:sp>
      <p:sp>
        <p:nvSpPr>
          <p:cNvPr id="3" name="Content Placeholder 2"/>
          <p:cNvSpPr>
            <a:spLocks noGrp="1"/>
          </p:cNvSpPr>
          <p:nvPr>
            <p:ph idx="1"/>
          </p:nvPr>
        </p:nvSpPr>
        <p:spPr/>
        <p:txBody>
          <a:bodyPr>
            <a:normAutofit fontScale="62500" lnSpcReduction="20000"/>
          </a:bodyPr>
          <a:lstStyle/>
          <a:p>
            <a:pPr lvl="0" algn="just"/>
            <a:r>
              <a:rPr lang="en-US" dirty="0" smtClean="0"/>
              <a:t>Other policies and legal frameworks are under revision and/or in the process of being reviewed.</a:t>
            </a:r>
          </a:p>
          <a:p>
            <a:pPr algn="just">
              <a:buNone/>
            </a:pPr>
            <a:r>
              <a:rPr lang="en-US" dirty="0" smtClean="0"/>
              <a:t> </a:t>
            </a:r>
          </a:p>
          <a:p>
            <a:pPr lvl="0" algn="just"/>
            <a:r>
              <a:rPr lang="en-US" dirty="0" smtClean="0"/>
              <a:t>With all the positives of the existing frameworks that can be referenced to as consumer laws, Uganda still lacks a specific framework on consumer protection and competition. </a:t>
            </a:r>
          </a:p>
          <a:p>
            <a:pPr algn="just">
              <a:buNone/>
            </a:pPr>
            <a:endParaRPr lang="en-US" dirty="0" smtClean="0"/>
          </a:p>
          <a:p>
            <a:pPr lvl="0" algn="just"/>
            <a:r>
              <a:rPr lang="en-US" dirty="0" smtClean="0"/>
              <a:t>The two frameworks are key to the consumer as they specifically provide for consumer rights protection, anti-trust and deceptive practices, promotion of ethical standards, fair trade, redress mechanisms.</a:t>
            </a:r>
          </a:p>
          <a:p>
            <a:pPr algn="just">
              <a:buNone/>
            </a:pPr>
            <a:endParaRPr lang="en-US" dirty="0" smtClean="0"/>
          </a:p>
          <a:p>
            <a:pPr lvl="0" algn="just"/>
            <a:r>
              <a:rPr lang="en-US" dirty="0" smtClean="0"/>
              <a:t>On a positive note, Uganda has moved to have a single policy containing competition and consumer protection framework (derived from COMESA approach). </a:t>
            </a:r>
          </a:p>
          <a:p>
            <a:pPr algn="just">
              <a:buNone/>
            </a:pPr>
            <a:endParaRPr lang="en-US" dirty="0" smtClean="0"/>
          </a:p>
          <a:p>
            <a:pPr lvl="0" algn="just"/>
            <a:r>
              <a:rPr lang="en-US" dirty="0" smtClean="0"/>
              <a:t>When accomplished and implemented consumer welfare and empowerment, business enabling environment, ethical business practices and sustainable socio-economic development will be promoted gradually.</a:t>
            </a:r>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normAutofit fontScale="62500" lnSpcReduction="20000"/>
          </a:bodyPr>
          <a:lstStyle/>
          <a:p>
            <a:pPr lvl="0" algn="just"/>
            <a:r>
              <a:rPr lang="en-US" dirty="0" smtClean="0"/>
              <a:t>The State and consumers in Uganda are faced with a fluid situation whereby the obligated defenders of consumer rights are at times the abusers knowingly and unknowingly.</a:t>
            </a:r>
          </a:p>
          <a:p>
            <a:pPr algn="just">
              <a:buNone/>
            </a:pPr>
            <a:endParaRPr lang="en-US" dirty="0" smtClean="0"/>
          </a:p>
          <a:p>
            <a:pPr lvl="0" algn="just"/>
            <a:r>
              <a:rPr lang="en-US" dirty="0" smtClean="0"/>
              <a:t>To-date the Executive, Judiciary, Legislature, Regulatory and Business is in business creating a conflict of interest in a number of aspects and failure to address the unfair market practices affecting the consumer.</a:t>
            </a:r>
          </a:p>
          <a:p>
            <a:pPr algn="just">
              <a:buNone/>
            </a:pPr>
            <a:endParaRPr lang="en-US" dirty="0" smtClean="0"/>
          </a:p>
          <a:p>
            <a:pPr lvl="0" algn="just"/>
            <a:r>
              <a:rPr lang="en-US" dirty="0" smtClean="0"/>
              <a:t>Consumer protection and advocacy is greatly affected by systematic weakness and worsened by also weak consumer organizations.</a:t>
            </a:r>
          </a:p>
          <a:p>
            <a:pPr algn="just">
              <a:buNone/>
            </a:pPr>
            <a:endParaRPr lang="en-US" dirty="0" smtClean="0"/>
          </a:p>
          <a:p>
            <a:pPr lvl="0" algn="just"/>
            <a:r>
              <a:rPr lang="en-US" dirty="0" smtClean="0"/>
              <a:t>Enforcement and consumer empowerment is weak, limited and dependant on the good will of willing development partners’ and respective regulatory agencies.</a:t>
            </a:r>
          </a:p>
          <a:p>
            <a:pPr algn="just">
              <a:buNone/>
            </a:pPr>
            <a:endParaRPr lang="en-US" dirty="0" smtClean="0"/>
          </a:p>
          <a:p>
            <a:pPr algn="just"/>
            <a:r>
              <a:rPr lang="en-US" dirty="0" smtClean="0"/>
              <a:t>Most of obligated regulatory agencies lack institutional infrastructure, human and financial resources to effectively enforce and rollout fair trade – business practices and protect consumers across the board.</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a:t>
            </a:r>
            <a:endParaRPr lang="en-US" dirty="0"/>
          </a:p>
        </p:txBody>
      </p:sp>
      <p:sp>
        <p:nvSpPr>
          <p:cNvPr id="3" name="Content Placeholder 2"/>
          <p:cNvSpPr>
            <a:spLocks noGrp="1"/>
          </p:cNvSpPr>
          <p:nvPr>
            <p:ph idx="1"/>
          </p:nvPr>
        </p:nvSpPr>
        <p:spPr/>
        <p:txBody>
          <a:bodyPr>
            <a:noAutofit/>
          </a:bodyPr>
          <a:lstStyle/>
          <a:p>
            <a:pPr lvl="0" algn="just"/>
            <a:r>
              <a:rPr lang="en-US" sz="2000" dirty="0" smtClean="0"/>
              <a:t>Consumers, scrupulous businesses and the country at large remain at a loss.</a:t>
            </a:r>
          </a:p>
          <a:p>
            <a:pPr algn="just">
              <a:buNone/>
            </a:pPr>
            <a:endParaRPr lang="en-US" sz="2000" dirty="0" smtClean="0"/>
          </a:p>
          <a:p>
            <a:pPr lvl="0" algn="just"/>
            <a:r>
              <a:rPr lang="en-US" sz="2000" dirty="0" smtClean="0"/>
              <a:t>The challenges affect consumers across the market irrespective of being literate or illiterate. </a:t>
            </a:r>
          </a:p>
          <a:p>
            <a:pPr algn="just">
              <a:buNone/>
            </a:pPr>
            <a:endParaRPr lang="en-US" sz="2000" dirty="0" smtClean="0"/>
          </a:p>
          <a:p>
            <a:pPr lvl="0" algn="just"/>
            <a:r>
              <a:rPr lang="en-US" sz="2000" dirty="0" smtClean="0"/>
              <a:t>Effective consumer protection and competition frameworks are a perquisite in any liberalized environment.</a:t>
            </a:r>
          </a:p>
          <a:p>
            <a:pPr algn="just">
              <a:buNone/>
            </a:pPr>
            <a:endParaRPr lang="en-US" sz="2000" dirty="0" smtClean="0"/>
          </a:p>
          <a:p>
            <a:pPr lvl="0" algn="just"/>
            <a:r>
              <a:rPr lang="en-US" sz="2000" dirty="0" smtClean="0"/>
              <a:t>Policy, legal and regulatory framework reform to address the consumer plight, consumer awareness, empowerment, information and outreach remains key to address the evolving global market trends, life styles and related challenges of scams, crime and fatalities. </a:t>
            </a:r>
          </a:p>
          <a:p>
            <a:pPr algn="just"/>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Benefits of consumer protection and competition are many to promote a healthy and productive consumer market, entrepreneurship and innovation environment.</a:t>
            </a:r>
          </a:p>
          <a:p>
            <a:pPr lvl="0" algn="just"/>
            <a:endParaRPr lang="en-US" dirty="0" smtClean="0"/>
          </a:p>
          <a:p>
            <a:pPr lvl="0" algn="just"/>
            <a:r>
              <a:rPr lang="en-US" dirty="0" smtClean="0"/>
              <a:t>Consumer challenges can effectively be addressed through stakeholder engagements, partnerships at national, regional, bilateral and multilateral levels through sharing of experiences, expertise, mitigating mechanisms – rapid alerts, capacity building and technical assistance – facilitation. </a:t>
            </a:r>
          </a:p>
          <a:p>
            <a:pPr algn="just">
              <a:buNone/>
            </a:pPr>
            <a:endParaRPr lang="en-US" dirty="0" smtClean="0"/>
          </a:p>
          <a:p>
            <a:pPr lvl="0" algn="just"/>
            <a:r>
              <a:rPr lang="en-US" dirty="0" smtClean="0"/>
              <a:t>The best policing, enforcement, cost effective and sustainable mechanism is </a:t>
            </a:r>
            <a:r>
              <a:rPr lang="en-US" b="1" dirty="0" smtClean="0"/>
              <a:t>consumer awareness and empowerment</a:t>
            </a:r>
            <a:r>
              <a:rPr lang="en-US" dirty="0" smtClean="0"/>
              <a:t>.  </a:t>
            </a:r>
          </a:p>
          <a:p>
            <a:pPr lvl="0" algn="just">
              <a:buNone/>
            </a:pPr>
            <a:r>
              <a:rPr lang="en-US" dirty="0" smtClean="0"/>
              <a:t> </a:t>
            </a:r>
          </a:p>
          <a:p>
            <a:pPr algn="ctr">
              <a:buNone/>
            </a:pPr>
            <a:endParaRPr lang="en-US" dirty="0"/>
          </a:p>
        </p:txBody>
      </p:sp>
      <p:pic>
        <p:nvPicPr>
          <p:cNvPr id="4" name="Picture 3" descr="thank you.jpg"/>
          <p:cNvPicPr>
            <a:picLocks noChangeAspect="1"/>
          </p:cNvPicPr>
          <p:nvPr/>
        </p:nvPicPr>
        <p:blipFill>
          <a:blip r:embed="rId2" cstate="print"/>
          <a:stretch>
            <a:fillRect/>
          </a:stretch>
        </p:blipFill>
        <p:spPr>
          <a:xfrm>
            <a:off x="2643386" y="5445224"/>
            <a:ext cx="3944838" cy="1224136"/>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71</TotalTime>
  <Words>659</Words>
  <Application>Microsoft Office PowerPoint</Application>
  <PresentationFormat>On-screen Show (4:3)</PresentationFormat>
  <Paragraphs>53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Apex</vt:lpstr>
      <vt:lpstr>Consumer Perspective – An Overview of Consumer Protection and Competition in Uganda</vt:lpstr>
      <vt:lpstr>Overview and Status</vt:lpstr>
      <vt:lpstr>Overview and Status contd…</vt:lpstr>
      <vt:lpstr>Overview and Status contd…</vt:lpstr>
      <vt:lpstr>Overview and Status contd…</vt:lpstr>
      <vt:lpstr>Challenges</vt:lpstr>
      <vt:lpstr>Conclusion</vt:lpstr>
      <vt:lpstr>Conclusion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Consumer Perspective – An Overview of Consumer Protection and Competition in Uganda</dc:title>
  <dc:creator>Kimera Henry Richard</dc:creator>
  <cp:lastModifiedBy>Kimera Henry Richard</cp:lastModifiedBy>
  <cp:revision>1</cp:revision>
  <dcterms:created xsi:type="dcterms:W3CDTF">2014-08-28T12:29:12Z</dcterms:created>
  <dcterms:modified xsi:type="dcterms:W3CDTF">2014-08-28T13:51:11Z</dcterms:modified>
</cp:coreProperties>
</file>