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6" r:id="rId3"/>
    <p:sldId id="288" r:id="rId4"/>
    <p:sldId id="291" r:id="rId5"/>
    <p:sldId id="290" r:id="rId6"/>
    <p:sldId id="295" r:id="rId7"/>
    <p:sldId id="279" r:id="rId8"/>
    <p:sldId id="282" r:id="rId9"/>
    <p:sldId id="272" r:id="rId10"/>
    <p:sldId id="276" r:id="rId11"/>
    <p:sldId id="296" r:id="rId12"/>
    <p:sldId id="293" r:id="rId13"/>
    <p:sldId id="29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588" autoAdjust="0"/>
    <p:restoredTop sz="94624" autoAdjust="0"/>
  </p:normalViewPr>
  <p:slideViewPr>
    <p:cSldViewPr>
      <p:cViewPr varScale="1">
        <p:scale>
          <a:sx n="73" d="100"/>
          <a:sy n="73" d="100"/>
        </p:scale>
        <p:origin x="-19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EB8E5-DCA0-4A42-B5D0-7D3C7A88EBA2}" type="datetimeFigureOut">
              <a:rPr lang="en-US" smtClean="0"/>
              <a:pPr/>
              <a:t>8/18/2014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6CBC75-D1FB-4A02-A5B1-2CF1C752D08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EB8E5-DCA0-4A42-B5D0-7D3C7A88EBA2}" type="datetimeFigureOut">
              <a:rPr lang="en-US" smtClean="0"/>
              <a:pPr/>
              <a:t>8/18/2014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CBC75-D1FB-4A02-A5B1-2CF1C752D08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ernard@tcas-tz.org" TargetMode="External"/><Relationship Id="rId2" Type="http://schemas.openxmlformats.org/officeDocument/2006/relationships/hyperlink" Target="mailto:info@tcas-tz.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305800" cy="1676400"/>
          </a:xfrm>
        </p:spPr>
        <p:txBody>
          <a:bodyPr>
            <a:noAutofit/>
          </a:bodyPr>
          <a:lstStyle/>
          <a:p>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Sixth Annual African Dialogue Consumer Protection Conference</a:t>
            </a:r>
            <a:r>
              <a:rPr lang="en-US" sz="2400" dirty="0" smtClean="0"/>
              <a:t/>
            </a:r>
            <a:br>
              <a:rPr lang="en-US" sz="2400" dirty="0" smtClean="0"/>
            </a:br>
            <a:r>
              <a:rPr lang="en-US" sz="3200" b="1" dirty="0" smtClean="0"/>
              <a:t>Session 4 - Developing Investigative Plans</a:t>
            </a:r>
            <a:r>
              <a:rPr lang="en-US" sz="2400" b="1" dirty="0" smtClean="0"/>
              <a:t/>
            </a:r>
            <a:br>
              <a:rPr lang="en-US" sz="2400" b="1" dirty="0" smtClean="0"/>
            </a:br>
            <a:r>
              <a:rPr lang="en-US" sz="2400" b="1" dirty="0" smtClean="0"/>
              <a:t>September 7-10, 2014 - Lilongwe, Malawi</a:t>
            </a:r>
            <a:r>
              <a:rPr lang="en-US" sz="3200" dirty="0" smtClean="0"/>
              <a:t/>
            </a:r>
            <a:br>
              <a:rPr lang="en-US" sz="3200" dirty="0" smtClean="0"/>
            </a:br>
            <a:r>
              <a:rPr lang="en-US" sz="3200" b="1" dirty="0" smtClean="0"/>
              <a:t> </a:t>
            </a:r>
            <a:r>
              <a:rPr lang="en-US" sz="3200" dirty="0" smtClean="0"/>
              <a:t/>
            </a:r>
            <a:br>
              <a:rPr lang="en-US" sz="3200" dirty="0" smtClean="0"/>
            </a:br>
            <a:r>
              <a:rPr lang="en-US" sz="3200" dirty="0" smtClean="0"/>
              <a:t/>
            </a:r>
            <a:br>
              <a:rPr lang="en-US" sz="3200" dirty="0" smtClean="0"/>
            </a:br>
            <a:endParaRPr lang="en-US" sz="3200" dirty="0"/>
          </a:p>
        </p:txBody>
      </p:sp>
      <p:sp>
        <p:nvSpPr>
          <p:cNvPr id="3" name="Subtitle 2"/>
          <p:cNvSpPr>
            <a:spLocks noGrp="1"/>
          </p:cNvSpPr>
          <p:nvPr>
            <p:ph type="subTitle" idx="1"/>
          </p:nvPr>
        </p:nvSpPr>
        <p:spPr>
          <a:xfrm>
            <a:off x="1066800" y="3124200"/>
            <a:ext cx="7162800" cy="1752600"/>
          </a:xfrm>
        </p:spPr>
        <p:txBody>
          <a:bodyPr>
            <a:normAutofit lnSpcReduction="10000"/>
          </a:bodyPr>
          <a:lstStyle/>
          <a:p>
            <a:r>
              <a:rPr lang="en-US" sz="2800" b="1" dirty="0" smtClean="0">
                <a:solidFill>
                  <a:schemeClr val="tx2"/>
                </a:solidFill>
              </a:rPr>
              <a:t>Developing investigative plans to probe on the reasons for high pharmaceutical products </a:t>
            </a:r>
            <a:r>
              <a:rPr lang="en-US" sz="2600" b="1" dirty="0" smtClean="0">
                <a:solidFill>
                  <a:schemeClr val="tx2"/>
                </a:solidFill>
              </a:rPr>
              <a:t>in Tanzania</a:t>
            </a:r>
          </a:p>
          <a:p>
            <a:r>
              <a:rPr lang="en-US" sz="2600" b="1" dirty="0" smtClean="0">
                <a:solidFill>
                  <a:schemeClr val="tx1"/>
                </a:solidFill>
              </a:rPr>
              <a:t>Tanzania Consumer Advocacy Society</a:t>
            </a:r>
            <a:endParaRPr lang="en-US" sz="2600" dirty="0">
              <a:solidFill>
                <a:schemeClr val="tx1"/>
              </a:solidFill>
            </a:endParaRPr>
          </a:p>
        </p:txBody>
      </p:sp>
      <p:pic>
        <p:nvPicPr>
          <p:cNvPr id="5" name="Picture 4" descr="C:\Users\dcurren\Desktop\untitled.pn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 val="0"/>
              </a:ext>
            </a:extLst>
          </a:blip>
          <a:srcRect/>
          <a:stretch>
            <a:fillRect/>
          </a:stretch>
        </p:blipFill>
        <p:spPr bwMode="auto">
          <a:xfrm>
            <a:off x="533400" y="304800"/>
            <a:ext cx="1295400" cy="1219200"/>
          </a:xfrm>
          <a:prstGeom prst="rect">
            <a:avLst/>
          </a:prstGeom>
          <a:noFill/>
          <a:extLst>
            <a:ext uri="{909E8E84-426E-40DD-AFC4-6F175D3DCCD1}">
              <a14:hiddenFill xmlns:lc="http://schemas.openxmlformats.org/drawingml/2006/lockedCanvas" xmlns:pic="http://schemas.openxmlformats.org/drawingml/2006/picture" xmlns:a14="http://schemas.microsoft.com/office/drawing/2010/main" xmlns="">
                <a:solidFill>
                  <a:srgbClr val="FFFFFF"/>
                </a:solidFill>
              </a14:hiddenFill>
            </a:ext>
          </a:extLst>
        </p:spPr>
      </p:pic>
      <p:pic>
        <p:nvPicPr>
          <p:cNvPr id="6" name="Picture 5"/>
          <p:cNvPicPr/>
          <p:nvPr/>
        </p:nvPicPr>
        <p:blipFill>
          <a:blip r:embed="rId3"/>
          <a:srcRect l="3085" t="23825" r="77000" b="48589"/>
          <a:stretch>
            <a:fillRect/>
          </a:stretch>
        </p:blipFill>
        <p:spPr bwMode="auto">
          <a:xfrm>
            <a:off x="7239000" y="4648200"/>
            <a:ext cx="1295400" cy="1295400"/>
          </a:xfrm>
          <a:prstGeom prst="rect">
            <a:avLst/>
          </a:prstGeom>
          <a:noFill/>
        </p:spPr>
      </p:pic>
      <p:pic>
        <p:nvPicPr>
          <p:cNvPr id="7" name="Picture 6"/>
          <p:cNvPicPr/>
          <p:nvPr/>
        </p:nvPicPr>
        <p:blipFill>
          <a:blip r:embed="rId4">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295525" y="457200"/>
            <a:ext cx="1895475" cy="1025876"/>
          </a:xfrm>
          <a:prstGeom prst="rect">
            <a:avLst/>
          </a:prstGeom>
          <a:noFill/>
        </p:spPr>
      </p:pic>
      <p:pic>
        <p:nvPicPr>
          <p:cNvPr id="8" name="Picture 7"/>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 val="0"/>
              </a:ext>
            </a:extLst>
          </a:blip>
          <a:srcRect/>
          <a:stretch>
            <a:fillRect/>
          </a:stretch>
        </p:blipFill>
        <p:spPr bwMode="auto">
          <a:xfrm>
            <a:off x="4800600" y="228600"/>
            <a:ext cx="1524000" cy="1295400"/>
          </a:xfrm>
          <a:prstGeom prst="rect">
            <a:avLst/>
          </a:prstGeom>
          <a:noFill/>
          <a:ln>
            <a:noFill/>
          </a:ln>
          <a:effectLst/>
          <a:extLst>
            <a:ext uri="{909E8E84-426E-40DD-AFC4-6F175D3DCCD1}">
              <a14:hiddenFill xmlns:lc="http://schemas.openxmlformats.org/drawingml/2006/lockedCanvas" xmlns:pic="http://schemas.openxmlformats.org/drawingml/2006/picture" xmlns:a14="http://schemas.microsoft.com/office/drawing/2010/main" xmlns="">
                <a:solidFill>
                  <a:schemeClr val="accent1"/>
                </a:solidFill>
              </a14:hiddenFill>
            </a:ext>
            <a:ext uri="{91240B29-F687-4F45-9708-019B960494DF}">
              <a14:hiddenLine xmlns:lc="http://schemas.openxmlformats.org/drawingml/2006/lockedCanvas" xmlns:pic="http://schemas.openxmlformats.org/drawingml/2006/picture" xmlns:a14="http://schemas.microsoft.com/office/drawing/2010/main" xmlns="" w="9525">
                <a:solidFill>
                  <a:schemeClr val="tx1"/>
                </a:solidFill>
                <a:miter lim="800000"/>
                <a:headEnd/>
                <a:tailEnd/>
              </a14:hiddenLine>
            </a:ext>
            <a:ext uri="{AF507438-7753-43E0-B8FC-AC1667EBCBE1}">
              <a14:hiddenEffects xmlns:lc="http://schemas.openxmlformats.org/drawingml/2006/lockedCanvas" xmlns:pic="http://schemas.openxmlformats.org/drawingml/2006/picture" xmlns:a14="http://schemas.microsoft.com/office/drawing/2010/main" xmlns="">
                <a:effectLst>
                  <a:outerShdw dist="35921" dir="2700000" algn="ctr" rotWithShape="0">
                    <a:schemeClr val="bg2"/>
                  </a:outerShdw>
                </a:effectLst>
              </a14:hiddenEffects>
            </a:ext>
          </a:extLst>
        </p:spPr>
      </p:pic>
      <p:pic>
        <p:nvPicPr>
          <p:cNvPr id="9" name="Picture 8"/>
          <p:cNvPicPr/>
          <p:nvPr/>
        </p:nvPicPr>
        <p:blipFill rotWithShape="1">
          <a:blip r:embed="rId6"/>
          <a:srcRect l="19551" t="6219" r="72681" b="81482"/>
          <a:stretch/>
        </p:blipFill>
        <p:spPr bwMode="auto">
          <a:xfrm>
            <a:off x="6920193" y="304800"/>
            <a:ext cx="1614207" cy="1269402"/>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
            </a:ext>
          </a:extLst>
        </p:spPr>
      </p:pic>
      <p:pic>
        <p:nvPicPr>
          <p:cNvPr id="11" name="Picture 10"/>
          <p:cNvPicPr/>
          <p:nvPr/>
        </p:nvPicPr>
        <p:blipFill>
          <a:blip r:embed="rId7"/>
          <a:srcRect/>
          <a:stretch>
            <a:fillRect/>
          </a:stretch>
        </p:blipFill>
        <p:spPr bwMode="auto">
          <a:xfrm>
            <a:off x="533400" y="4672330"/>
            <a:ext cx="1447800" cy="1195070"/>
          </a:xfrm>
          <a:prstGeom prst="rect">
            <a:avLst/>
          </a:prstGeom>
          <a:noFill/>
          <a:ln w="9525">
            <a:noFill/>
            <a:miter lim="800000"/>
            <a:headEnd/>
            <a:tailEnd/>
          </a:ln>
        </p:spPr>
      </p:pic>
      <p:pic>
        <p:nvPicPr>
          <p:cNvPr id="10" name="Picture 9"/>
          <p:cNvPicPr/>
          <p:nvPr/>
        </p:nvPicPr>
        <p:blipFill>
          <a:blip r:embed="rId8"/>
          <a:srcRect l="18043" b="21687"/>
          <a:stretch>
            <a:fillRect/>
          </a:stretch>
        </p:blipFill>
        <p:spPr bwMode="auto">
          <a:xfrm>
            <a:off x="2819400" y="5041900"/>
            <a:ext cx="1172527" cy="977900"/>
          </a:xfrm>
          <a:prstGeom prst="rect">
            <a:avLst/>
          </a:prstGeom>
          <a:noFill/>
          <a:ln w="9525">
            <a:noFill/>
            <a:miter lim="800000"/>
            <a:headEnd/>
            <a:tailEnd/>
          </a:ln>
        </p:spPr>
      </p:pic>
      <p:pic>
        <p:nvPicPr>
          <p:cNvPr id="12" name="Picture 11"/>
          <p:cNvPicPr/>
          <p:nvPr/>
        </p:nvPicPr>
        <p:blipFill>
          <a:blip r:embed="rId9"/>
          <a:srcRect l="6459" t="13140" r="6681" b="6682"/>
          <a:stretch>
            <a:fillRect/>
          </a:stretch>
        </p:blipFill>
        <p:spPr bwMode="auto">
          <a:xfrm>
            <a:off x="4953000" y="5029200"/>
            <a:ext cx="1371600" cy="914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pPr algn="l"/>
            <a:r>
              <a:rPr lang="en-US" dirty="0" smtClean="0"/>
              <a:t>What need to be done</a:t>
            </a:r>
            <a:endParaRPr lang="en-US" dirty="0"/>
          </a:p>
        </p:txBody>
      </p:sp>
      <p:sp>
        <p:nvSpPr>
          <p:cNvPr id="3" name="Content Placeholder 2"/>
          <p:cNvSpPr>
            <a:spLocks noGrp="1"/>
          </p:cNvSpPr>
          <p:nvPr>
            <p:ph idx="1"/>
          </p:nvPr>
        </p:nvSpPr>
        <p:spPr>
          <a:xfrm>
            <a:off x="457200" y="1219200"/>
            <a:ext cx="8229600" cy="4525963"/>
          </a:xfrm>
        </p:spPr>
        <p:txBody>
          <a:bodyPr>
            <a:normAutofit fontScale="70000" lnSpcReduction="20000"/>
          </a:bodyPr>
          <a:lstStyle/>
          <a:p>
            <a:r>
              <a:rPr lang="en-US" dirty="0"/>
              <a:t>The main objective of </a:t>
            </a:r>
            <a:r>
              <a:rPr lang="en-US" dirty="0" smtClean="0"/>
              <a:t>the proposed initiative is </a:t>
            </a:r>
            <a:r>
              <a:rPr lang="en-US" dirty="0"/>
              <a:t>to build the capacity of consumers civil organizations within </a:t>
            </a:r>
            <a:r>
              <a:rPr lang="en-US" dirty="0" smtClean="0"/>
              <a:t>COMESA/EAC/SADC/ </a:t>
            </a:r>
            <a:r>
              <a:rPr lang="en-US" dirty="0"/>
              <a:t>in action oriented research and advocacy with policymakers and regulatory agencies through influencing policy formulation and design of regulatory processes in pharmaceutical </a:t>
            </a:r>
            <a:r>
              <a:rPr lang="en-US" dirty="0" smtClean="0"/>
              <a:t>sector for consumers' welfare.</a:t>
            </a:r>
            <a:endParaRPr lang="en-US" dirty="0" smtClean="0"/>
          </a:p>
          <a:p>
            <a:pPr lvl="0" hangingPunct="0"/>
            <a:r>
              <a:rPr lang="en-GB" dirty="0"/>
              <a:t>Promote dialogue and linkage between the grassroots consumer groups, private sector and the policy makers on regulatory reforms.</a:t>
            </a:r>
            <a:endParaRPr lang="en-US" dirty="0"/>
          </a:p>
          <a:p>
            <a:pPr lvl="0" hangingPunct="0"/>
            <a:r>
              <a:rPr lang="en-GB" dirty="0"/>
              <a:t>Identify cumbersome procedures on drugs importation and exportation within member states and beyond and recommend for possible measures </a:t>
            </a:r>
            <a:endParaRPr lang="en-US" dirty="0"/>
          </a:p>
          <a:p>
            <a:pPr lvl="0"/>
            <a:r>
              <a:rPr lang="en-US" dirty="0"/>
              <a:t>Work toward harmonizing  policies, rules and regulations amongst </a:t>
            </a:r>
            <a:r>
              <a:rPr lang="en-US" dirty="0" smtClean="0"/>
              <a:t>COMESA/EAC/SADC </a:t>
            </a:r>
            <a:r>
              <a:rPr lang="en-US" dirty="0" smtClean="0"/>
              <a:t>for </a:t>
            </a:r>
            <a:r>
              <a:rPr lang="en-US" dirty="0"/>
              <a:t>regulation and control on manufacture, production, importation, exportation and  marketing of pharmaceutical products</a:t>
            </a:r>
          </a:p>
          <a:p>
            <a:endParaRPr lang="en-US" dirty="0"/>
          </a:p>
        </p:txBody>
      </p:sp>
      <p:pic>
        <p:nvPicPr>
          <p:cNvPr id="4" name="Picture 3"/>
          <p:cNvPicPr/>
          <p:nvPr/>
        </p:nvPicPr>
        <p:blipFill>
          <a:blip r:embed="rId2"/>
          <a:srcRect l="18043" b="21687"/>
          <a:stretch>
            <a:fillRect/>
          </a:stretch>
        </p:blipFill>
        <p:spPr bwMode="auto">
          <a:xfrm>
            <a:off x="7086600" y="5334000"/>
            <a:ext cx="1219200" cy="685800"/>
          </a:xfrm>
          <a:prstGeom prst="rect">
            <a:avLst/>
          </a:prstGeom>
          <a:noFill/>
          <a:ln w="9525">
            <a:noFill/>
            <a:miter lim="800000"/>
            <a:headEnd/>
            <a:tailEnd/>
          </a:ln>
        </p:spPr>
      </p:pic>
      <p:pic>
        <p:nvPicPr>
          <p:cNvPr id="5" name="Picture 4"/>
          <p:cNvPicPr/>
          <p:nvPr/>
        </p:nvPicPr>
        <p:blipFill>
          <a:blip r:embed="rId2"/>
          <a:srcRect l="18043" b="21687"/>
          <a:stretch>
            <a:fillRect/>
          </a:stretch>
        </p:blipFill>
        <p:spPr bwMode="auto">
          <a:xfrm>
            <a:off x="7239000" y="609600"/>
            <a:ext cx="1219200" cy="609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smtClean="0"/>
              <a:t>What needs to be done </a:t>
            </a:r>
            <a:endParaRPr lang="en-US" dirty="0"/>
          </a:p>
        </p:txBody>
      </p:sp>
      <p:sp>
        <p:nvSpPr>
          <p:cNvPr id="3" name="Content Placeholder 2"/>
          <p:cNvSpPr>
            <a:spLocks noGrp="1"/>
          </p:cNvSpPr>
          <p:nvPr>
            <p:ph idx="1"/>
          </p:nvPr>
        </p:nvSpPr>
        <p:spPr>
          <a:xfrm>
            <a:off x="457200" y="884237"/>
            <a:ext cx="8229600" cy="4525963"/>
          </a:xfrm>
        </p:spPr>
        <p:txBody>
          <a:bodyPr>
            <a:normAutofit fontScale="70000" lnSpcReduction="20000"/>
          </a:bodyPr>
          <a:lstStyle/>
          <a:p>
            <a:pPr lvl="0" algn="just">
              <a:lnSpc>
                <a:spcPct val="120000"/>
              </a:lnSpc>
              <a:spcAft>
                <a:spcPts val="600"/>
              </a:spcAft>
            </a:pPr>
            <a:r>
              <a:rPr lang="en-US" dirty="0" smtClean="0"/>
              <a:t>There will be list of identified policies, rules and regulations need to be reviewed in Tanzania and harmonized amongst COMESA/EAC/SADC countries for regulation and control on manufacture, production, importation, exportation, marketing and use of drugs that ensure the availability, at all times, of essential, efficacious and cost-effective drugs are made available to the entire population.</a:t>
            </a:r>
          </a:p>
          <a:p>
            <a:pPr lvl="0" algn="just">
              <a:lnSpc>
                <a:spcPct val="120000"/>
              </a:lnSpc>
              <a:spcAft>
                <a:spcPts val="600"/>
              </a:spcAft>
            </a:pPr>
            <a:r>
              <a:rPr lang="en-US" dirty="0" smtClean="0"/>
              <a:t>There will be other areas of weaknesses which need reviews i.e. consumers protection under pharmaceutical sector</a:t>
            </a:r>
          </a:p>
          <a:p>
            <a:pPr algn="just">
              <a:lnSpc>
                <a:spcPct val="120000"/>
              </a:lnSpc>
              <a:spcAft>
                <a:spcPts val="600"/>
              </a:spcAft>
            </a:pPr>
            <a:r>
              <a:rPr lang="en-US" dirty="0" smtClean="0"/>
              <a:t>Establish consumers as watchdogs to the sector for smooth regulation.</a:t>
            </a:r>
          </a:p>
          <a:p>
            <a:pPr>
              <a:buNone/>
            </a:pPr>
            <a:endParaRPr lang="en-US" dirty="0"/>
          </a:p>
        </p:txBody>
      </p:sp>
      <p:pic>
        <p:nvPicPr>
          <p:cNvPr id="4" name="Picture 3"/>
          <p:cNvPicPr/>
          <p:nvPr/>
        </p:nvPicPr>
        <p:blipFill>
          <a:blip r:embed="rId2"/>
          <a:srcRect l="18043" b="21687"/>
          <a:stretch>
            <a:fillRect/>
          </a:stretch>
        </p:blipFill>
        <p:spPr bwMode="auto">
          <a:xfrm>
            <a:off x="7086600" y="4800600"/>
            <a:ext cx="1295400" cy="838200"/>
          </a:xfrm>
          <a:prstGeom prst="rect">
            <a:avLst/>
          </a:prstGeom>
          <a:noFill/>
          <a:ln w="9525">
            <a:noFill/>
            <a:miter lim="800000"/>
            <a:headEnd/>
            <a:tailEnd/>
          </a:ln>
        </p:spPr>
      </p:pic>
      <p:pic>
        <p:nvPicPr>
          <p:cNvPr id="5" name="Picture 4"/>
          <p:cNvPicPr/>
          <p:nvPr/>
        </p:nvPicPr>
        <p:blipFill>
          <a:blip r:embed="rId2"/>
          <a:srcRect l="18043" b="21687"/>
          <a:stretch>
            <a:fillRect/>
          </a:stretch>
        </p:blipFill>
        <p:spPr bwMode="auto">
          <a:xfrm>
            <a:off x="7239000" y="304800"/>
            <a:ext cx="1219200" cy="685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pPr algn="l"/>
            <a:r>
              <a:rPr lang="en-US" sz="2800" b="1" dirty="0" smtClean="0"/>
              <a:t>What can TCAS do?</a:t>
            </a:r>
            <a:endParaRPr lang="en-US" sz="2800" dirty="0"/>
          </a:p>
        </p:txBody>
      </p:sp>
      <p:sp>
        <p:nvSpPr>
          <p:cNvPr id="3" name="Content Placeholder 2"/>
          <p:cNvSpPr>
            <a:spLocks noGrp="1"/>
          </p:cNvSpPr>
          <p:nvPr>
            <p:ph idx="1"/>
          </p:nvPr>
        </p:nvSpPr>
        <p:spPr>
          <a:xfrm>
            <a:off x="457200" y="1143000"/>
            <a:ext cx="8229600" cy="4525963"/>
          </a:xfrm>
        </p:spPr>
        <p:txBody>
          <a:bodyPr>
            <a:normAutofit fontScale="70000" lnSpcReduction="20000"/>
          </a:bodyPr>
          <a:lstStyle/>
          <a:p>
            <a:pPr algn="just">
              <a:spcBef>
                <a:spcPts val="600"/>
              </a:spcBef>
              <a:spcAft>
                <a:spcPts val="600"/>
              </a:spcAft>
            </a:pPr>
            <a:r>
              <a:rPr lang="en-US" dirty="0" smtClean="0"/>
              <a:t>To take up the challenge of analyzing, understanding and combating cartels, un- competitive behaviors in this vital </a:t>
            </a:r>
            <a:r>
              <a:rPr lang="en-US" dirty="0" smtClean="0"/>
              <a:t>sector in collaboration with all key partners in due tie </a:t>
            </a:r>
            <a:endParaRPr lang="en-US" dirty="0" smtClean="0"/>
          </a:p>
          <a:p>
            <a:pPr algn="just">
              <a:spcBef>
                <a:spcPts val="600"/>
              </a:spcBef>
              <a:spcAft>
                <a:spcPts val="600"/>
              </a:spcAft>
            </a:pPr>
            <a:r>
              <a:rPr lang="en-US" dirty="0" smtClean="0"/>
              <a:t>Building local and international alliance  and network with FCC, Advocates for International Development (A4ID), Transparency International (TI</a:t>
            </a:r>
            <a:r>
              <a:rPr lang="en-US" dirty="0" smtClean="0"/>
              <a:t>), consumers international, consumers </a:t>
            </a:r>
            <a:r>
              <a:rPr lang="en-US" dirty="0" smtClean="0"/>
              <a:t>associations, civil societies, throughout the SADC, EAC, COMESA and other partners from the public and private sector who share our objectives.</a:t>
            </a:r>
          </a:p>
          <a:p>
            <a:pPr algn="just">
              <a:spcBef>
                <a:spcPts val="600"/>
              </a:spcBef>
              <a:spcAft>
                <a:spcPts val="600"/>
              </a:spcAft>
            </a:pPr>
            <a:r>
              <a:rPr lang="en-US" dirty="0" smtClean="0"/>
              <a:t>We want to embark on a pilot project, in the expectation of launching a full program that will produce new evidence and information, and provide a clearly articulated case that will lead to policy changes and real progress in understanding corruption and improving anti-corruption resilience in pharmaceutical sector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dirty="0" smtClean="0"/>
              <a:t>Conclusion</a:t>
            </a:r>
            <a:endParaRPr lang="en-US" dirty="0"/>
          </a:p>
        </p:txBody>
      </p:sp>
      <p:sp>
        <p:nvSpPr>
          <p:cNvPr id="3" name="Content Placeholder 2"/>
          <p:cNvSpPr>
            <a:spLocks noGrp="1"/>
          </p:cNvSpPr>
          <p:nvPr>
            <p:ph idx="1"/>
          </p:nvPr>
        </p:nvSpPr>
        <p:spPr>
          <a:xfrm>
            <a:off x="457200" y="990600"/>
            <a:ext cx="8229600" cy="4525963"/>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a:r>
              <a:rPr lang="en-US" dirty="0" smtClean="0"/>
              <a:t>Let us develop </a:t>
            </a:r>
            <a:r>
              <a:rPr lang="en-US" dirty="0" smtClean="0"/>
              <a:t>investigative plans to probe on the reasons for high </a:t>
            </a:r>
            <a:r>
              <a:rPr lang="en-US" dirty="0" smtClean="0"/>
              <a:t>pri</a:t>
            </a:r>
            <a:r>
              <a:rPr lang="en-US" dirty="0" smtClean="0"/>
              <a:t>c</a:t>
            </a:r>
            <a:r>
              <a:rPr lang="en-US" dirty="0" smtClean="0"/>
              <a:t>es for pharmaceutical products in our markets, together we </a:t>
            </a:r>
            <a:r>
              <a:rPr lang="en-US" dirty="0" smtClean="0"/>
              <a:t>c</a:t>
            </a:r>
            <a:r>
              <a:rPr lang="en-US" dirty="0" smtClean="0"/>
              <a:t>an </a:t>
            </a:r>
            <a:r>
              <a:rPr lang="en-US" dirty="0" smtClean="0"/>
              <a:t>m</a:t>
            </a:r>
            <a:r>
              <a:rPr lang="en-US" dirty="0" smtClean="0"/>
              <a:t>ake pharmaceutical sector more fairer and responsive to consumers needs, demands and expectations.</a:t>
            </a:r>
          </a:p>
          <a:p>
            <a:pPr algn="just">
              <a:buNone/>
            </a:pPr>
            <a:endParaRPr lang="en-US" dirty="0" smtClean="0"/>
          </a:p>
          <a:p>
            <a:pPr algn="just"/>
            <a:r>
              <a:rPr lang="en-US" dirty="0" smtClean="0"/>
              <a:t>As the initiative </a:t>
            </a:r>
            <a:r>
              <a:rPr lang="en-US" dirty="0" smtClean="0"/>
              <a:t>requires broader and inclusive partnership amongst stakeholders </a:t>
            </a:r>
            <a:r>
              <a:rPr lang="en-US" dirty="0" smtClean="0"/>
              <a:t>fro</a:t>
            </a:r>
            <a:r>
              <a:rPr lang="en-US" dirty="0" smtClean="0"/>
              <a:t>m</a:t>
            </a:r>
            <a:r>
              <a:rPr lang="en-US" dirty="0" smtClean="0"/>
              <a:t> </a:t>
            </a:r>
            <a:r>
              <a:rPr lang="en-US" dirty="0" smtClean="0"/>
              <a:t>COMESA/EAC/SADC – are you in? </a:t>
            </a:r>
            <a:r>
              <a:rPr lang="en-US" dirty="0" smtClean="0"/>
              <a:t>show your organization interest on this by contact </a:t>
            </a:r>
            <a:r>
              <a:rPr lang="en-US" dirty="0" smtClean="0"/>
              <a:t>us at </a:t>
            </a:r>
            <a:r>
              <a:rPr lang="en-US" dirty="0" smtClean="0">
                <a:hlinkClick r:id="rId2"/>
              </a:rPr>
              <a:t>info@tcas-tz.org</a:t>
            </a:r>
            <a:r>
              <a:rPr lang="en-US" dirty="0" smtClean="0"/>
              <a:t> or </a:t>
            </a:r>
            <a:r>
              <a:rPr lang="en-US" dirty="0" smtClean="0">
                <a:hlinkClick r:id="rId3"/>
              </a:rPr>
              <a:t>bernard@tcas-tz.org</a:t>
            </a:r>
            <a:r>
              <a:rPr lang="en-US" dirty="0" smtClean="0"/>
              <a:t> </a:t>
            </a:r>
            <a:r>
              <a:rPr lang="en-US" u="sng" dirty="0" smtClean="0"/>
              <a:t>  </a:t>
            </a:r>
            <a:endParaRPr lang="en-US" u="sng"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Presentation outline</a:t>
            </a:r>
            <a:endParaRPr lang="en-US" dirty="0"/>
          </a:p>
        </p:txBody>
      </p:sp>
      <p:sp>
        <p:nvSpPr>
          <p:cNvPr id="3" name="Content Placeholder 2"/>
          <p:cNvSpPr>
            <a:spLocks noGrp="1"/>
          </p:cNvSpPr>
          <p:nvPr>
            <p:ph idx="1"/>
          </p:nvPr>
        </p:nvSpPr>
        <p:spPr/>
        <p:txBody>
          <a:bodyPr/>
          <a:lstStyle/>
          <a:p>
            <a:r>
              <a:rPr lang="en-US" sz="2400" dirty="0" smtClean="0"/>
              <a:t>TCAS,s proposed </a:t>
            </a:r>
            <a:r>
              <a:rPr lang="en-US" sz="2400" dirty="0" smtClean="0"/>
              <a:t>investigative </a:t>
            </a:r>
            <a:r>
              <a:rPr lang="en-US" sz="2400" dirty="0" smtClean="0"/>
              <a:t>plan</a:t>
            </a:r>
          </a:p>
          <a:p>
            <a:r>
              <a:rPr lang="en-US" sz="2400" dirty="0" smtClean="0"/>
              <a:t>Rational of the plan</a:t>
            </a:r>
          </a:p>
          <a:p>
            <a:r>
              <a:rPr lang="en-US" sz="2400" dirty="0" smtClean="0"/>
              <a:t>Regulation of pharmaceutical sector in </a:t>
            </a:r>
            <a:r>
              <a:rPr lang="en-US" sz="2400" dirty="0" smtClean="0"/>
              <a:t>Tanzania</a:t>
            </a:r>
          </a:p>
          <a:p>
            <a:r>
              <a:rPr lang="en-US" sz="2400" dirty="0" smtClean="0"/>
              <a:t>Logical </a:t>
            </a:r>
            <a:r>
              <a:rPr lang="en-US" sz="2400" dirty="0" smtClean="0"/>
              <a:t>assumptions</a:t>
            </a:r>
          </a:p>
          <a:p>
            <a:r>
              <a:rPr lang="en-US" sz="2400" dirty="0" smtClean="0"/>
              <a:t>Regulation of pharmaceutical sector in </a:t>
            </a:r>
            <a:r>
              <a:rPr lang="en-US" sz="2400" dirty="0" smtClean="0"/>
              <a:t>Tanzania</a:t>
            </a:r>
          </a:p>
          <a:p>
            <a:r>
              <a:rPr lang="en-US" sz="2400" dirty="0" smtClean="0"/>
              <a:t>Why I'm using this platform to address </a:t>
            </a:r>
            <a:r>
              <a:rPr lang="en-US" sz="2400" dirty="0" smtClean="0"/>
              <a:t>this plan</a:t>
            </a:r>
          </a:p>
          <a:p>
            <a:r>
              <a:rPr lang="en-US" sz="2400" dirty="0" smtClean="0"/>
              <a:t>What need to be </a:t>
            </a:r>
            <a:r>
              <a:rPr lang="en-US" sz="2400" dirty="0" smtClean="0"/>
              <a:t>done</a:t>
            </a:r>
          </a:p>
          <a:p>
            <a:endParaRPr lang="en-US" sz="2400" dirty="0" smtClean="0"/>
          </a:p>
          <a:p>
            <a:endParaRPr lang="en-US" sz="2400" dirty="0" smtClean="0"/>
          </a:p>
          <a:p>
            <a:endParaRPr lang="en-US" sz="2400" dirty="0" smtClean="0"/>
          </a:p>
          <a:p>
            <a:endParaRPr lang="en-US" dirty="0" smtClean="0"/>
          </a:p>
          <a:p>
            <a:endParaRPr lang="en-US" dirty="0"/>
          </a:p>
        </p:txBody>
      </p:sp>
      <p:pic>
        <p:nvPicPr>
          <p:cNvPr id="4" name="Picture 3"/>
          <p:cNvPicPr/>
          <p:nvPr/>
        </p:nvPicPr>
        <p:blipFill>
          <a:blip r:embed="rId2"/>
          <a:srcRect l="18043" b="21687"/>
          <a:stretch>
            <a:fillRect/>
          </a:stretch>
        </p:blipFill>
        <p:spPr bwMode="auto">
          <a:xfrm>
            <a:off x="7086600" y="5181600"/>
            <a:ext cx="1295400" cy="838200"/>
          </a:xfrm>
          <a:prstGeom prst="rect">
            <a:avLst/>
          </a:prstGeom>
          <a:noFill/>
          <a:ln w="9525">
            <a:noFill/>
            <a:miter lim="800000"/>
            <a:headEnd/>
            <a:tailEnd/>
          </a:ln>
        </p:spPr>
      </p:pic>
      <p:pic>
        <p:nvPicPr>
          <p:cNvPr id="5" name="Picture 4"/>
          <p:cNvPicPr/>
          <p:nvPr/>
        </p:nvPicPr>
        <p:blipFill>
          <a:blip r:embed="rId2"/>
          <a:srcRect l="18043" b="21687"/>
          <a:stretch>
            <a:fillRect/>
          </a:stretch>
        </p:blipFill>
        <p:spPr bwMode="auto">
          <a:xfrm>
            <a:off x="7239000" y="685800"/>
            <a:ext cx="1295400" cy="838200"/>
          </a:xfrm>
          <a:prstGeom prst="rect">
            <a:avLst/>
          </a:prstGeom>
          <a:noFill/>
          <a:ln w="9525">
            <a:noFill/>
            <a:miter lim="800000"/>
            <a:headEnd/>
            <a:tailEnd/>
          </a:ln>
        </p:spPr>
      </p:pic>
      <p:pic>
        <p:nvPicPr>
          <p:cNvPr id="6" name="Picture 5"/>
          <p:cNvPicPr/>
          <p:nvPr/>
        </p:nvPicPr>
        <p:blipFill>
          <a:blip r:embed="rId2"/>
          <a:srcRect l="18043" b="21687"/>
          <a:stretch>
            <a:fillRect/>
          </a:stretch>
        </p:blipFill>
        <p:spPr bwMode="auto">
          <a:xfrm>
            <a:off x="685800" y="4800600"/>
            <a:ext cx="1295400" cy="838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The proposed investigative plan</a:t>
            </a:r>
            <a:endParaRPr lang="en-US" sz="2800" b="1" dirty="0"/>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v"/>
            </a:pPr>
            <a:r>
              <a:rPr lang="en-US" sz="2800" dirty="0" smtClean="0"/>
              <a:t>The </a:t>
            </a:r>
            <a:r>
              <a:rPr lang="en-US" sz="2800" dirty="0" smtClean="0"/>
              <a:t>proposed investigative plan would like to explore on what could be the current ‘’availability of essential drugs in Tanzania: supply chain, pricing and regulation.  </a:t>
            </a:r>
            <a:endParaRPr lang="en-US" sz="2800" dirty="0" smtClean="0"/>
          </a:p>
          <a:p>
            <a:pPr algn="just">
              <a:buFont typeface="Wingdings" pitchFamily="2" charset="2"/>
              <a:buChar char="v"/>
            </a:pPr>
            <a:r>
              <a:rPr lang="en-US" sz="2800" dirty="0" smtClean="0"/>
              <a:t>We are planning to probe </a:t>
            </a:r>
            <a:r>
              <a:rPr lang="en-US" sz="2800" dirty="0" smtClean="0"/>
              <a:t>on where there could be pharmaceutical monopolies that </a:t>
            </a:r>
            <a:r>
              <a:rPr lang="en-US" sz="2800" dirty="0" smtClean="0"/>
              <a:t>prohibit market </a:t>
            </a:r>
            <a:r>
              <a:rPr lang="en-US" sz="2800" dirty="0" smtClean="0"/>
              <a:t>entry and maintaining a monopoly that provide incentives for bribe-paying </a:t>
            </a:r>
            <a:r>
              <a:rPr lang="en-US" sz="2800" dirty="0" smtClean="0"/>
              <a:t>for privileged license </a:t>
            </a:r>
            <a:r>
              <a:rPr lang="en-US" sz="2800" dirty="0" smtClean="0"/>
              <a:t>holders to enjoy the monopoly of importing essential pharmaceutical products hence charge consumers with high prices resulting to low affordability and sufferings including hundred of </a:t>
            </a:r>
            <a:r>
              <a:rPr lang="en-US" sz="2800" dirty="0" smtClean="0"/>
              <a:t>thousands deaths that could be avoided</a:t>
            </a:r>
            <a:endParaRPr lang="en-US" sz="2800" dirty="0" smtClean="0"/>
          </a:p>
          <a:p>
            <a:pPr algn="just">
              <a:buFont typeface="Wingdings" pitchFamily="2" charset="2"/>
              <a:buChar char="v"/>
            </a:pPr>
            <a:r>
              <a:rPr lang="en-US" sz="2800" dirty="0" smtClean="0"/>
              <a:t>It </a:t>
            </a:r>
            <a:r>
              <a:rPr lang="en-US" sz="2800" dirty="0" smtClean="0"/>
              <a:t>has to be noted that more than 85% of pharmaceutical products used in Tanzania are imported from India, China, Egypt, Turkey, and other destinations</a:t>
            </a:r>
          </a:p>
          <a:p>
            <a:endParaRPr lang="en-US" dirty="0"/>
          </a:p>
        </p:txBody>
      </p:sp>
      <p:pic>
        <p:nvPicPr>
          <p:cNvPr id="4" name="Picture 3"/>
          <p:cNvPicPr/>
          <p:nvPr/>
        </p:nvPicPr>
        <p:blipFill>
          <a:blip r:embed="rId2"/>
          <a:srcRect l="18043" b="21687"/>
          <a:stretch>
            <a:fillRect/>
          </a:stretch>
        </p:blipFill>
        <p:spPr bwMode="auto">
          <a:xfrm>
            <a:off x="7086600" y="533400"/>
            <a:ext cx="1295400" cy="838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Rational of the plan</a:t>
            </a:r>
            <a:endParaRPr lang="en-US" dirty="0"/>
          </a:p>
        </p:txBody>
      </p:sp>
      <p:sp>
        <p:nvSpPr>
          <p:cNvPr id="3" name="Content Placeholder 2"/>
          <p:cNvSpPr>
            <a:spLocks noGrp="1"/>
          </p:cNvSpPr>
          <p:nvPr>
            <p:ph idx="1"/>
          </p:nvPr>
        </p:nvSpPr>
        <p:spPr/>
        <p:txBody>
          <a:bodyPr>
            <a:normAutofit/>
          </a:bodyPr>
          <a:lstStyle/>
          <a:p>
            <a:pPr algn="just"/>
            <a:r>
              <a:rPr lang="en-US" sz="2800" dirty="0" smtClean="0"/>
              <a:t>Despite the fact that there are good efforts done by the </a:t>
            </a:r>
            <a:r>
              <a:rPr lang="en-US" sz="2800" dirty="0" smtClean="0"/>
              <a:t>regulator </a:t>
            </a:r>
            <a:r>
              <a:rPr lang="en-US" sz="2800" dirty="0" smtClean="0"/>
              <a:t>on ensuring quality, safety and effectiveness of drugs and medical devices in the </a:t>
            </a:r>
            <a:r>
              <a:rPr lang="en-US" sz="2800" dirty="0" smtClean="0"/>
              <a:t>Tanzania. </a:t>
            </a:r>
            <a:r>
              <a:rPr lang="en-US" sz="2800" dirty="0" smtClean="0"/>
              <a:t>The proposed </a:t>
            </a:r>
            <a:r>
              <a:rPr lang="en-US" sz="2800" dirty="0" smtClean="0"/>
              <a:t>plan would </a:t>
            </a:r>
            <a:r>
              <a:rPr lang="en-US" sz="2800" dirty="0" smtClean="0"/>
              <a:t>like to find answers as to ‘’why drug prices </a:t>
            </a:r>
            <a:r>
              <a:rPr lang="en-US" sz="2800" dirty="0" smtClean="0"/>
              <a:t>for pharmaceutical products have </a:t>
            </a:r>
            <a:r>
              <a:rPr lang="en-US" sz="2800" dirty="0" smtClean="0"/>
              <a:t>big difference and not equal amongst </a:t>
            </a:r>
            <a:r>
              <a:rPr lang="en-US" sz="2800" dirty="0" smtClean="0"/>
              <a:t>in African countries</a:t>
            </a:r>
            <a:r>
              <a:rPr lang="en-US" sz="2800" dirty="0" smtClean="0"/>
              <a:t>, but actually higher than European prices</a:t>
            </a:r>
            <a:r>
              <a:rPr lang="en-US" sz="2800" dirty="0" smtClean="0"/>
              <a:t>’’.</a:t>
            </a:r>
            <a:endParaRPr lang="en-US" sz="2800" dirty="0" smtClean="0"/>
          </a:p>
          <a:p>
            <a:endParaRPr lang="en-US" dirty="0"/>
          </a:p>
        </p:txBody>
      </p:sp>
      <p:pic>
        <p:nvPicPr>
          <p:cNvPr id="4" name="Picture 3"/>
          <p:cNvPicPr/>
          <p:nvPr/>
        </p:nvPicPr>
        <p:blipFill>
          <a:blip r:embed="rId2"/>
          <a:srcRect l="18043" b="21687"/>
          <a:stretch>
            <a:fillRect/>
          </a:stretch>
        </p:blipFill>
        <p:spPr bwMode="auto">
          <a:xfrm>
            <a:off x="7086600" y="4724400"/>
            <a:ext cx="1295400" cy="838200"/>
          </a:xfrm>
          <a:prstGeom prst="rect">
            <a:avLst/>
          </a:prstGeom>
          <a:noFill/>
          <a:ln w="9525">
            <a:noFill/>
            <a:miter lim="800000"/>
            <a:headEnd/>
            <a:tailEnd/>
          </a:ln>
        </p:spPr>
      </p:pic>
      <p:pic>
        <p:nvPicPr>
          <p:cNvPr id="5" name="Picture 4"/>
          <p:cNvPicPr/>
          <p:nvPr/>
        </p:nvPicPr>
        <p:blipFill>
          <a:blip r:embed="rId2"/>
          <a:srcRect l="18043" b="21687"/>
          <a:stretch>
            <a:fillRect/>
          </a:stretch>
        </p:blipFill>
        <p:spPr bwMode="auto">
          <a:xfrm>
            <a:off x="7239000" y="685800"/>
            <a:ext cx="1295400" cy="838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pPr algn="l"/>
            <a:r>
              <a:rPr lang="en-US" dirty="0" smtClean="0"/>
              <a:t>Rational  continue….</a:t>
            </a:r>
            <a:endParaRPr lang="en-US" dirty="0"/>
          </a:p>
        </p:txBody>
      </p:sp>
      <p:sp>
        <p:nvSpPr>
          <p:cNvPr id="3" name="Content Placeholder 2"/>
          <p:cNvSpPr>
            <a:spLocks noGrp="1"/>
          </p:cNvSpPr>
          <p:nvPr>
            <p:ph idx="1"/>
          </p:nvPr>
        </p:nvSpPr>
        <p:spPr>
          <a:xfrm>
            <a:off x="457200" y="1295400"/>
            <a:ext cx="8229600" cy="4525963"/>
          </a:xfrm>
        </p:spPr>
        <p:txBody>
          <a:bodyPr>
            <a:normAutofit fontScale="47500" lnSpcReduction="20000"/>
          </a:bodyPr>
          <a:lstStyle/>
          <a:p>
            <a:pPr algn="just">
              <a:spcBef>
                <a:spcPts val="600"/>
              </a:spcBef>
              <a:spcAft>
                <a:spcPts val="600"/>
              </a:spcAft>
            </a:pPr>
            <a:r>
              <a:rPr lang="en-US" sz="4200" dirty="0" smtClean="0"/>
              <a:t>S</a:t>
            </a:r>
            <a:r>
              <a:rPr lang="en-US" sz="4200" dirty="0" smtClean="0"/>
              <a:t>tudy </a:t>
            </a:r>
            <a:r>
              <a:rPr lang="en-US" sz="4200" dirty="0" smtClean="0"/>
              <a:t>done by Médecins Sans Frontières (MSF) </a:t>
            </a:r>
            <a:r>
              <a:rPr lang="en-US" sz="4200" dirty="0" smtClean="0"/>
              <a:t>(1999) </a:t>
            </a:r>
            <a:r>
              <a:rPr lang="en-US" sz="4200" dirty="0" smtClean="0"/>
              <a:t>on comparing retail prices of drugs showed the same disturbing pattern: ten out of 13 commonly used drugs are more expensive in Tanzania than in Canada. The huge disparity in average income between the two countries also means that a Tanzanian would have to work 215 days to buy these 13 drugs, while a Canadian would only have to work 8 days. This signifies that there are several deaths by the poor consumers within EAC member states caused by not able to afford to buy essential medicines whose prices are set unnecessary higher sometime more than 50 folds.</a:t>
            </a:r>
          </a:p>
          <a:p>
            <a:pPr algn="just">
              <a:spcBef>
                <a:spcPts val="600"/>
              </a:spcBef>
              <a:spcAft>
                <a:spcPts val="600"/>
              </a:spcAft>
            </a:pPr>
            <a:r>
              <a:rPr lang="en-US" sz="4200" dirty="0" smtClean="0"/>
              <a:t>Dr </a:t>
            </a:r>
            <a:r>
              <a:rPr lang="en-US" sz="4200" dirty="0" smtClean="0"/>
              <a:t>Christopher Ouma, AIDS project coordinator for Médecins Sans Frontières (MSF</a:t>
            </a:r>
            <a:r>
              <a:rPr lang="en-US" sz="4200" dirty="0" smtClean="0"/>
              <a:t>) said; </a:t>
            </a:r>
            <a:r>
              <a:rPr lang="en-US" sz="4200" dirty="0" smtClean="0"/>
              <a:t>"I am tired of not being able to treat patients because the medicines are too expensive. Africans should not be dying because of inability to pay when effective medicines can be available at affordable prices. </a:t>
            </a:r>
            <a:r>
              <a:rPr lang="en-US" sz="4200" dirty="0" smtClean="0"/>
              <a:t>- </a:t>
            </a:r>
            <a:r>
              <a:rPr lang="en-US" sz="4200" dirty="0" smtClean="0"/>
              <a:t>the poor are paying more than the rich. Among the many examples </a:t>
            </a:r>
            <a:r>
              <a:rPr lang="en-US" sz="4200" dirty="0" smtClean="0"/>
              <a:t>cited, potent </a:t>
            </a:r>
            <a:r>
              <a:rPr lang="en-US" sz="4200" dirty="0" smtClean="0"/>
              <a:t>antibiotic, ciprofloxacin, which was found to be twice as expensive in Uganda as in Norway’’</a:t>
            </a:r>
          </a:p>
          <a:p>
            <a:endParaRPr lang="en-US" dirty="0"/>
          </a:p>
        </p:txBody>
      </p:sp>
      <p:pic>
        <p:nvPicPr>
          <p:cNvPr id="4" name="Picture 3"/>
          <p:cNvPicPr/>
          <p:nvPr/>
        </p:nvPicPr>
        <p:blipFill>
          <a:blip r:embed="rId2"/>
          <a:srcRect l="18043" b="21687"/>
          <a:stretch>
            <a:fillRect/>
          </a:stretch>
        </p:blipFill>
        <p:spPr bwMode="auto">
          <a:xfrm>
            <a:off x="7086600" y="5181600"/>
            <a:ext cx="1295400" cy="838200"/>
          </a:xfrm>
          <a:prstGeom prst="rect">
            <a:avLst/>
          </a:prstGeom>
          <a:noFill/>
          <a:ln w="9525">
            <a:noFill/>
            <a:miter lim="800000"/>
            <a:headEnd/>
            <a:tailEnd/>
          </a:ln>
        </p:spPr>
      </p:pic>
      <p:pic>
        <p:nvPicPr>
          <p:cNvPr id="5" name="Picture 4"/>
          <p:cNvPicPr/>
          <p:nvPr/>
        </p:nvPicPr>
        <p:blipFill>
          <a:blip r:embed="rId2"/>
          <a:srcRect l="18043" b="21687"/>
          <a:stretch>
            <a:fillRect/>
          </a:stretch>
        </p:blipFill>
        <p:spPr bwMode="auto">
          <a:xfrm>
            <a:off x="7239000" y="381000"/>
            <a:ext cx="1295400" cy="838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2800" dirty="0" smtClean="0"/>
              <a:t>Logical assumptions</a:t>
            </a:r>
            <a:endParaRPr lang="en-US" sz="2800" dirty="0"/>
          </a:p>
        </p:txBody>
      </p:sp>
      <p:sp>
        <p:nvSpPr>
          <p:cNvPr id="3" name="Content Placeholder 2"/>
          <p:cNvSpPr>
            <a:spLocks noGrp="1"/>
          </p:cNvSpPr>
          <p:nvPr>
            <p:ph idx="1"/>
          </p:nvPr>
        </p:nvSpPr>
        <p:spPr>
          <a:xfrm>
            <a:off x="457200" y="685800"/>
            <a:ext cx="8229600" cy="5334000"/>
          </a:xfrm>
        </p:spPr>
        <p:txBody>
          <a:bodyPr>
            <a:normAutofit fontScale="25000" lnSpcReduction="20000"/>
          </a:bodyPr>
          <a:lstStyle/>
          <a:p>
            <a:pPr algn="just">
              <a:lnSpc>
                <a:spcPct val="120000"/>
              </a:lnSpc>
              <a:spcBef>
                <a:spcPts val="600"/>
              </a:spcBef>
              <a:spcAft>
                <a:spcPts val="600"/>
              </a:spcAft>
            </a:pPr>
            <a:r>
              <a:rPr lang="en-US" sz="7200" dirty="0" smtClean="0"/>
              <a:t>The assumption that </a:t>
            </a:r>
            <a:r>
              <a:rPr lang="en-US" sz="7200" dirty="0" smtClean="0"/>
              <a:t>an </a:t>
            </a:r>
            <a:r>
              <a:rPr lang="en-US" sz="7200" dirty="0" smtClean="0"/>
              <a:t>estimated 20 to 30 per cent are completely not afford to </a:t>
            </a:r>
            <a:r>
              <a:rPr lang="en-US" sz="7200" dirty="0" smtClean="0"/>
              <a:t>buy </a:t>
            </a:r>
            <a:r>
              <a:rPr lang="en-US" sz="7200" dirty="0" smtClean="0"/>
              <a:t>essential drugs</a:t>
            </a:r>
          </a:p>
          <a:p>
            <a:pPr algn="just">
              <a:lnSpc>
                <a:spcPct val="120000"/>
              </a:lnSpc>
              <a:spcBef>
                <a:spcPts val="600"/>
              </a:spcBef>
              <a:spcAft>
                <a:spcPts val="600"/>
              </a:spcAft>
            </a:pPr>
            <a:r>
              <a:rPr lang="en-US" sz="7200" dirty="0" smtClean="0"/>
              <a:t>The assumption that </a:t>
            </a:r>
            <a:r>
              <a:rPr lang="en-US" sz="7200" dirty="0" smtClean="0"/>
              <a:t>an </a:t>
            </a:r>
            <a:r>
              <a:rPr lang="en-US" sz="7200" dirty="0" smtClean="0"/>
              <a:t>estimated </a:t>
            </a:r>
            <a:r>
              <a:rPr lang="en-US" sz="7200" dirty="0" smtClean="0"/>
              <a:t>25 </a:t>
            </a:r>
            <a:r>
              <a:rPr lang="en-US" sz="7200" dirty="0" smtClean="0"/>
              <a:t>to </a:t>
            </a:r>
            <a:r>
              <a:rPr lang="en-US" sz="7200" dirty="0" smtClean="0"/>
              <a:t>50 </a:t>
            </a:r>
            <a:r>
              <a:rPr lang="en-US" sz="7200" dirty="0" smtClean="0"/>
              <a:t>per cent of </a:t>
            </a:r>
            <a:r>
              <a:rPr lang="en-US" sz="7200" dirty="0" smtClean="0"/>
              <a:t>consumer and national </a:t>
            </a:r>
            <a:r>
              <a:rPr lang="en-US" sz="7200" dirty="0" smtClean="0"/>
              <a:t>spending on pharmaceutical products is lost to corruption </a:t>
            </a:r>
            <a:r>
              <a:rPr lang="en-US" sz="7200" dirty="0" smtClean="0"/>
              <a:t>through this </a:t>
            </a:r>
            <a:r>
              <a:rPr lang="en-US" sz="7200" dirty="0" smtClean="0"/>
              <a:t>organized </a:t>
            </a:r>
            <a:r>
              <a:rPr lang="en-US" sz="7200" dirty="0" smtClean="0"/>
              <a:t>curtail in pharmaceutical sector</a:t>
            </a:r>
            <a:endParaRPr lang="en-US" sz="7200" dirty="0" smtClean="0"/>
          </a:p>
          <a:p>
            <a:pPr algn="just">
              <a:lnSpc>
                <a:spcPct val="120000"/>
              </a:lnSpc>
              <a:spcBef>
                <a:spcPts val="600"/>
              </a:spcBef>
              <a:spcAft>
                <a:spcPts val="600"/>
              </a:spcAft>
            </a:pPr>
            <a:r>
              <a:rPr lang="en-US" sz="7200" dirty="0" smtClean="0"/>
              <a:t>The assumption that </a:t>
            </a:r>
            <a:r>
              <a:rPr lang="en-US" sz="7200" dirty="0" smtClean="0"/>
              <a:t>an </a:t>
            </a:r>
            <a:r>
              <a:rPr lang="en-US" sz="7200" dirty="0" smtClean="0"/>
              <a:t>estimated 20 to 30 per cent of deaths can be avoided if pharmaceutical products are sold at their real prices</a:t>
            </a:r>
          </a:p>
          <a:p>
            <a:pPr lvl="0" algn="just">
              <a:lnSpc>
                <a:spcPct val="120000"/>
              </a:lnSpc>
              <a:spcBef>
                <a:spcPts val="600"/>
              </a:spcBef>
              <a:spcAft>
                <a:spcPts val="600"/>
              </a:spcAft>
            </a:pPr>
            <a:r>
              <a:rPr lang="en-US" sz="7200" dirty="0" smtClean="0"/>
              <a:t>The </a:t>
            </a:r>
            <a:r>
              <a:rPr lang="en-US" sz="7200" dirty="0" smtClean="0"/>
              <a:t>assumption </a:t>
            </a:r>
            <a:r>
              <a:rPr lang="en-US" sz="7200" dirty="0" smtClean="0"/>
              <a:t>that pharmaceutical sector is seen as untouchable with multinationals network and syndicates with only pharmacists and medial professionals who can ask and comment … in other words t</a:t>
            </a:r>
            <a:r>
              <a:rPr lang="en-GB" sz="7200" dirty="0" smtClean="0"/>
              <a:t>here </a:t>
            </a:r>
            <a:r>
              <a:rPr lang="en-GB" sz="7200" dirty="0" smtClean="0"/>
              <a:t>are low awareness and understanding among consumers/civil society on how to engage in policy processes aimed at pharmaceutical regulatory reforms.</a:t>
            </a:r>
            <a:endParaRPr lang="en-US" sz="7200" dirty="0" smtClean="0"/>
          </a:p>
          <a:p>
            <a:pPr algn="just"/>
            <a:r>
              <a:rPr lang="en-US" sz="7200" dirty="0" smtClean="0"/>
              <a:t>The assumption that the calculated </a:t>
            </a:r>
            <a:r>
              <a:rPr lang="en-US" sz="7200" dirty="0" smtClean="0"/>
              <a:t>monopoly within the pharmaceutical </a:t>
            </a:r>
            <a:r>
              <a:rPr lang="en-US" sz="7200" dirty="0" smtClean="0"/>
              <a:t>sector and </a:t>
            </a:r>
            <a:r>
              <a:rPr lang="en-US" sz="7200" dirty="0" smtClean="0"/>
              <a:t>healthcare </a:t>
            </a:r>
            <a:r>
              <a:rPr lang="en-US" sz="7200" dirty="0" smtClean="0"/>
              <a:t>is </a:t>
            </a:r>
            <a:r>
              <a:rPr lang="en-US" sz="7200" dirty="0" smtClean="0"/>
              <a:t>one of the </a:t>
            </a:r>
            <a:r>
              <a:rPr lang="en-US" sz="7200" dirty="0" smtClean="0"/>
              <a:t>contributing factors </a:t>
            </a:r>
            <a:r>
              <a:rPr lang="en-US" sz="7200" dirty="0" smtClean="0"/>
              <a:t>preventing the achievement of national and global health </a:t>
            </a:r>
            <a:r>
              <a:rPr lang="en-US" sz="7200" dirty="0" smtClean="0"/>
              <a:t>goals</a:t>
            </a:r>
            <a:endParaRPr lang="en-US" sz="7200" dirty="0" smtClean="0"/>
          </a:p>
          <a:p>
            <a:pPr lvl="0" algn="just"/>
            <a:r>
              <a:rPr lang="en-GB" sz="7200" dirty="0" smtClean="0"/>
              <a:t>There are not comprehension </a:t>
            </a:r>
            <a:r>
              <a:rPr lang="en-GB" sz="7200" dirty="0" smtClean="0"/>
              <a:t>by civil society organisations on policy issues pertaining to </a:t>
            </a:r>
            <a:r>
              <a:rPr lang="en-US" sz="7200" dirty="0" smtClean="0"/>
              <a:t>pharmaceutical products</a:t>
            </a:r>
            <a:r>
              <a:rPr lang="en-GB" sz="7200" dirty="0" smtClean="0"/>
              <a:t> </a:t>
            </a:r>
            <a:r>
              <a:rPr lang="en-GB" sz="7200" dirty="0" smtClean="0"/>
              <a:t>supply chain and fair conducts of the market.</a:t>
            </a:r>
            <a:endParaRPr lang="en-US" sz="7200" dirty="0" smtClean="0"/>
          </a:p>
          <a:p>
            <a:pPr lvl="0"/>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a:bodyPr>
          <a:lstStyle/>
          <a:p>
            <a:pPr algn="l"/>
            <a:r>
              <a:rPr lang="en-US" sz="2400" dirty="0" smtClean="0"/>
              <a:t>Regulation of pharmaceutical sector in Tanzania</a:t>
            </a:r>
            <a:endParaRPr lang="en-US" sz="2400" dirty="0"/>
          </a:p>
        </p:txBody>
      </p:sp>
      <p:sp>
        <p:nvSpPr>
          <p:cNvPr id="3" name="Content Placeholder 2"/>
          <p:cNvSpPr>
            <a:spLocks noGrp="1"/>
          </p:cNvSpPr>
          <p:nvPr>
            <p:ph idx="1"/>
          </p:nvPr>
        </p:nvSpPr>
        <p:spPr>
          <a:xfrm>
            <a:off x="457200" y="1143000"/>
            <a:ext cx="8229600" cy="4983163"/>
          </a:xfrm>
        </p:spPr>
        <p:txBody>
          <a:bodyPr>
            <a:normAutofit/>
          </a:bodyPr>
          <a:lstStyle/>
          <a:p>
            <a:pPr algn="just"/>
            <a:r>
              <a:rPr lang="en-US" sz="2800" dirty="0" smtClean="0"/>
              <a:t>The </a:t>
            </a:r>
            <a:r>
              <a:rPr lang="en-US" sz="2800" dirty="0" smtClean="0"/>
              <a:t>roles of assuring that quality, efficacy and safety medicines are available  in Tanzania, had been tasked to </a:t>
            </a:r>
            <a:r>
              <a:rPr lang="en-US" sz="2800" dirty="0" smtClean="0"/>
              <a:t>TFDA </a:t>
            </a:r>
            <a:r>
              <a:rPr lang="en-US" sz="2800" dirty="0" smtClean="0"/>
              <a:t>however prices of essential drugs have been left to be controlled by market forces (free market economy) which are </a:t>
            </a:r>
            <a:r>
              <a:rPr lang="en-US" sz="2800" dirty="0" smtClean="0"/>
              <a:t>assumed to be subjected </a:t>
            </a:r>
            <a:r>
              <a:rPr lang="en-US" sz="2800" dirty="0" smtClean="0"/>
              <a:t>to monopolistic tendencies by some importers, manufacturers, and distributors </a:t>
            </a:r>
            <a:r>
              <a:rPr lang="en-US" sz="2800" dirty="0" smtClean="0"/>
              <a:t>due to;</a:t>
            </a:r>
          </a:p>
          <a:p>
            <a:pPr algn="just"/>
            <a:r>
              <a:rPr lang="en-US" sz="2800" dirty="0" smtClean="0"/>
              <a:t>L</a:t>
            </a:r>
            <a:r>
              <a:rPr lang="en-US" sz="2800" dirty="0" smtClean="0"/>
              <a:t>ack </a:t>
            </a:r>
            <a:r>
              <a:rPr lang="en-US" sz="2800" dirty="0" smtClean="0"/>
              <a:t>of standardized drugs importation procedures</a:t>
            </a:r>
            <a:r>
              <a:rPr lang="en-US" sz="2800" dirty="0" smtClean="0"/>
              <a:t>,</a:t>
            </a:r>
          </a:p>
          <a:p>
            <a:pPr algn="just"/>
            <a:r>
              <a:rPr lang="en-US" sz="2800" dirty="0" smtClean="0"/>
              <a:t>Cumbersome processes </a:t>
            </a:r>
            <a:r>
              <a:rPr lang="en-US" sz="2800" dirty="0" smtClean="0"/>
              <a:t>and procedures for medicine registration/licensing </a:t>
            </a:r>
            <a:r>
              <a:rPr lang="en-US" sz="2800" dirty="0" smtClean="0"/>
              <a:t>for importation. </a:t>
            </a:r>
            <a:endParaRPr lang="en-US" sz="2800" dirty="0"/>
          </a:p>
        </p:txBody>
      </p:sp>
      <p:pic>
        <p:nvPicPr>
          <p:cNvPr id="4" name="Picture 3"/>
          <p:cNvPicPr/>
          <p:nvPr/>
        </p:nvPicPr>
        <p:blipFill>
          <a:blip r:embed="rId2"/>
          <a:srcRect l="18043" b="21687"/>
          <a:stretch>
            <a:fillRect/>
          </a:stretch>
        </p:blipFill>
        <p:spPr bwMode="auto">
          <a:xfrm>
            <a:off x="7086600" y="5181600"/>
            <a:ext cx="1295400" cy="838200"/>
          </a:xfrm>
          <a:prstGeom prst="rect">
            <a:avLst/>
          </a:prstGeom>
          <a:noFill/>
          <a:ln w="9525">
            <a:noFill/>
            <a:miter lim="800000"/>
            <a:headEnd/>
            <a:tailEnd/>
          </a:ln>
        </p:spPr>
      </p:pic>
      <p:pic>
        <p:nvPicPr>
          <p:cNvPr id="5" name="Picture 4"/>
          <p:cNvPicPr/>
          <p:nvPr/>
        </p:nvPicPr>
        <p:blipFill>
          <a:blip r:embed="rId2"/>
          <a:srcRect l="18043" b="21687"/>
          <a:stretch>
            <a:fillRect/>
          </a:stretch>
        </p:blipFill>
        <p:spPr bwMode="auto">
          <a:xfrm>
            <a:off x="7162800" y="381000"/>
            <a:ext cx="1295400" cy="838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Regulation</a:t>
            </a:r>
            <a:endParaRPr lang="en-US" dirty="0"/>
          </a:p>
        </p:txBody>
      </p:sp>
      <p:sp>
        <p:nvSpPr>
          <p:cNvPr id="3" name="Content Placeholder 2"/>
          <p:cNvSpPr>
            <a:spLocks noGrp="1"/>
          </p:cNvSpPr>
          <p:nvPr>
            <p:ph idx="1"/>
          </p:nvPr>
        </p:nvSpPr>
        <p:spPr>
          <a:xfrm>
            <a:off x="457200" y="1646237"/>
            <a:ext cx="8229600" cy="4525963"/>
          </a:xfrm>
        </p:spPr>
        <p:txBody>
          <a:bodyPr>
            <a:normAutofit fontScale="55000" lnSpcReduction="20000"/>
          </a:bodyPr>
          <a:lstStyle/>
          <a:p>
            <a:pPr algn="just">
              <a:lnSpc>
                <a:spcPct val="120000"/>
              </a:lnSpc>
              <a:spcBef>
                <a:spcPts val="600"/>
              </a:spcBef>
              <a:spcAft>
                <a:spcPts val="600"/>
              </a:spcAft>
            </a:pPr>
            <a:r>
              <a:rPr lang="en-US" dirty="0" smtClean="0"/>
              <a:t>Theoretically prices for some essential drugs are regulated by neither the regulator nor the government but this </a:t>
            </a:r>
            <a:r>
              <a:rPr lang="en-US" dirty="0" smtClean="0"/>
              <a:t>proposed investigative plan needs </a:t>
            </a:r>
            <a:r>
              <a:rPr lang="en-US" dirty="0" smtClean="0"/>
              <a:t>to explore </a:t>
            </a:r>
            <a:r>
              <a:rPr lang="en-US" dirty="0" smtClean="0"/>
              <a:t>the regulatory causing high pries of essential pharmaceutical products in the market.</a:t>
            </a:r>
          </a:p>
          <a:p>
            <a:pPr lvl="0" algn="just">
              <a:lnSpc>
                <a:spcPct val="120000"/>
              </a:lnSpc>
              <a:spcBef>
                <a:spcPts val="600"/>
              </a:spcBef>
              <a:spcAft>
                <a:spcPts val="600"/>
              </a:spcAft>
            </a:pPr>
            <a:r>
              <a:rPr lang="en-US" dirty="0" smtClean="0"/>
              <a:t>It </a:t>
            </a:r>
            <a:r>
              <a:rPr lang="en-US" dirty="0" smtClean="0"/>
              <a:t>has be revealed in the study </a:t>
            </a:r>
            <a:r>
              <a:rPr lang="en-US" dirty="0" smtClean="0"/>
              <a:t>that the </a:t>
            </a:r>
            <a:r>
              <a:rPr lang="en-US" dirty="0" smtClean="0"/>
              <a:t>government of Tanzania and other development partners have taken several initiatives to ensure essential drugs are available to the entire population by providing subsidies to some of the drugs for malaria,  HIV, cancer, reproductive health and the like</a:t>
            </a:r>
            <a:endParaRPr lang="en-US" i="1" dirty="0" smtClean="0"/>
          </a:p>
          <a:p>
            <a:pPr lvl="0" algn="just">
              <a:lnSpc>
                <a:spcPct val="120000"/>
              </a:lnSpc>
              <a:spcBef>
                <a:spcPts val="600"/>
              </a:spcBef>
              <a:spcAft>
                <a:spcPts val="600"/>
              </a:spcAft>
            </a:pPr>
            <a:r>
              <a:rPr lang="en-US" dirty="0" smtClean="0"/>
              <a:t>It has be revealed in the study among others that lack </a:t>
            </a:r>
            <a:r>
              <a:rPr lang="en-US" dirty="0" smtClean="0"/>
              <a:t>of transparency has resulted in the sector losing the trust of its </a:t>
            </a:r>
            <a:r>
              <a:rPr lang="en-US" dirty="0" smtClean="0"/>
              <a:t>customers, </a:t>
            </a:r>
            <a:r>
              <a:rPr lang="en-US" dirty="0" smtClean="0"/>
              <a:t>that the sector is  perceived to be enriching itself, often at the expense of those that need it most.</a:t>
            </a:r>
          </a:p>
          <a:p>
            <a:pPr lvl="0" algn="just">
              <a:lnSpc>
                <a:spcPct val="120000"/>
              </a:lnSpc>
              <a:spcBef>
                <a:spcPts val="600"/>
              </a:spcBef>
              <a:spcAft>
                <a:spcPts val="600"/>
              </a:spcAft>
              <a:buNone/>
            </a:pPr>
            <a:r>
              <a:rPr lang="en-US" dirty="0" smtClean="0"/>
              <a:t>	(TCAS </a:t>
            </a:r>
            <a:r>
              <a:rPr lang="en-US" i="1" dirty="0" smtClean="0"/>
              <a:t>Mystery </a:t>
            </a:r>
            <a:r>
              <a:rPr lang="en-US" i="1" dirty="0" smtClean="0"/>
              <a:t>shopping study at ADDOs:- Assessing </a:t>
            </a:r>
            <a:r>
              <a:rPr lang="en-US" dirty="0" smtClean="0"/>
              <a:t>drugs availability and affordability and needs of the community for pharmaceutical products. </a:t>
            </a:r>
            <a:r>
              <a:rPr lang="en-US" i="1" dirty="0" smtClean="0"/>
              <a:t>(2013). In the four regions of Tanga, Morogoro, Mbeya, </a:t>
            </a:r>
            <a:r>
              <a:rPr lang="en-US" i="1" dirty="0" smtClean="0"/>
              <a:t>Singida)</a:t>
            </a:r>
            <a:endParaRPr lang="en-US" i="1" dirty="0" smtClean="0"/>
          </a:p>
          <a:p>
            <a:endParaRPr lang="en-US" dirty="0" smtClean="0"/>
          </a:p>
          <a:p>
            <a:endParaRPr lang="en-US" dirty="0"/>
          </a:p>
        </p:txBody>
      </p:sp>
      <p:pic>
        <p:nvPicPr>
          <p:cNvPr id="4" name="Picture 3"/>
          <p:cNvPicPr/>
          <p:nvPr/>
        </p:nvPicPr>
        <p:blipFill>
          <a:blip r:embed="rId2"/>
          <a:srcRect l="18043" b="21687"/>
          <a:stretch>
            <a:fillRect/>
          </a:stretch>
        </p:blipFill>
        <p:spPr bwMode="auto">
          <a:xfrm>
            <a:off x="7086600" y="457200"/>
            <a:ext cx="1295400" cy="1143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a:bodyPr>
          <a:lstStyle/>
          <a:p>
            <a:r>
              <a:rPr lang="en-US" sz="3200" b="1" dirty="0" smtClean="0"/>
              <a:t>Why I'm using this platform to address this</a:t>
            </a:r>
            <a:endParaRPr lang="en-US" sz="3200" b="1" dirty="0"/>
          </a:p>
        </p:txBody>
      </p:sp>
      <p:sp>
        <p:nvSpPr>
          <p:cNvPr id="3" name="Content Placeholder 2"/>
          <p:cNvSpPr>
            <a:spLocks noGrp="1"/>
          </p:cNvSpPr>
          <p:nvPr>
            <p:ph idx="1"/>
          </p:nvPr>
        </p:nvSpPr>
        <p:spPr/>
        <p:txBody>
          <a:bodyPr>
            <a:normAutofit/>
          </a:bodyPr>
          <a:lstStyle/>
          <a:p>
            <a:r>
              <a:rPr lang="en-US" sz="2400" dirty="0" smtClean="0"/>
              <a:t>I believe most of African countries have similar </a:t>
            </a:r>
            <a:r>
              <a:rPr lang="en-US" sz="2400" dirty="0" smtClean="0"/>
              <a:t>experiences…</a:t>
            </a:r>
            <a:endParaRPr lang="en-US" sz="2400" dirty="0" smtClean="0"/>
          </a:p>
          <a:p>
            <a:pPr algn="just"/>
            <a:r>
              <a:rPr lang="en-US" sz="2400" dirty="0" smtClean="0"/>
              <a:t>It </a:t>
            </a:r>
            <a:r>
              <a:rPr lang="en-US" sz="2400" dirty="0"/>
              <a:t>would be difficult to make multinational pharmaceutical companies accountable to individual member </a:t>
            </a:r>
            <a:r>
              <a:rPr lang="en-US" sz="2400" dirty="0" smtClean="0"/>
              <a:t>state </a:t>
            </a:r>
            <a:r>
              <a:rPr lang="en-US" sz="2400" dirty="0" smtClean="0"/>
              <a:t>such </a:t>
            </a:r>
            <a:r>
              <a:rPr lang="en-US" sz="2400" dirty="0" smtClean="0"/>
              <a:t>as Tanzania, </a:t>
            </a:r>
            <a:r>
              <a:rPr lang="en-US" sz="2400" dirty="0"/>
              <a:t>but it could be possible if the voice is channeled through grassroots networks </a:t>
            </a:r>
            <a:r>
              <a:rPr lang="en-US" sz="2400" dirty="0" smtClean="0"/>
              <a:t>like in EAC, COMESA, SADC ECOWAS, AU platform</a:t>
            </a:r>
            <a:r>
              <a:rPr lang="en-US" dirty="0"/>
              <a:t>. </a:t>
            </a:r>
            <a:endParaRPr lang="en-US" dirty="0" smtClean="0"/>
          </a:p>
          <a:p>
            <a:endParaRPr lang="en-US" dirty="0"/>
          </a:p>
          <a:p>
            <a:endParaRPr lang="en-US" dirty="0"/>
          </a:p>
        </p:txBody>
      </p:sp>
      <p:pic>
        <p:nvPicPr>
          <p:cNvPr id="4" name="Picture 3"/>
          <p:cNvPicPr/>
          <p:nvPr/>
        </p:nvPicPr>
        <p:blipFill>
          <a:blip r:embed="rId2"/>
          <a:srcRect/>
          <a:stretch>
            <a:fillRect/>
          </a:stretch>
        </p:blipFill>
        <p:spPr bwMode="auto">
          <a:xfrm>
            <a:off x="6400801" y="4800600"/>
            <a:ext cx="1676400" cy="1219200"/>
          </a:xfrm>
          <a:prstGeom prst="rect">
            <a:avLst/>
          </a:prstGeom>
          <a:noFill/>
          <a:ln w="9525">
            <a:noFill/>
            <a:miter lim="800000"/>
            <a:headEnd/>
            <a:tailEnd/>
          </a:ln>
        </p:spPr>
      </p:pic>
      <p:pic>
        <p:nvPicPr>
          <p:cNvPr id="5" name="Picture 4"/>
          <p:cNvPicPr/>
          <p:nvPr/>
        </p:nvPicPr>
        <p:blipFill>
          <a:blip r:embed="rId3"/>
          <a:srcRect l="18043" b="21687"/>
          <a:stretch>
            <a:fillRect/>
          </a:stretch>
        </p:blipFill>
        <p:spPr bwMode="auto">
          <a:xfrm>
            <a:off x="990600" y="4724400"/>
            <a:ext cx="1371600" cy="1219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1908</TotalTime>
  <Words>1324</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Sixth Annual African Dialogue Consumer Protection Conference Session 4 - Developing Investigative Plans September 7-10, 2014 - Lilongwe, Malawi    </vt:lpstr>
      <vt:lpstr>Presentation outline</vt:lpstr>
      <vt:lpstr>The proposed investigative plan</vt:lpstr>
      <vt:lpstr>Rational of the plan</vt:lpstr>
      <vt:lpstr>Rational  continue….</vt:lpstr>
      <vt:lpstr>Logical assumptions</vt:lpstr>
      <vt:lpstr>Regulation of pharmaceutical sector in Tanzania</vt:lpstr>
      <vt:lpstr>Regulation</vt:lpstr>
      <vt:lpstr>Why I'm using this platform to address this</vt:lpstr>
      <vt:lpstr>What need to be done</vt:lpstr>
      <vt:lpstr>What needs to be done </vt:lpstr>
      <vt:lpstr>What can TCAS do?</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63</cp:revision>
  <dcterms:created xsi:type="dcterms:W3CDTF">2014-08-16T12:41:42Z</dcterms:created>
  <dcterms:modified xsi:type="dcterms:W3CDTF">2014-08-18T12:02:56Z</dcterms:modified>
</cp:coreProperties>
</file>