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6" r:id="rId2"/>
    <p:sldId id="258" r:id="rId3"/>
    <p:sldId id="286" r:id="rId4"/>
    <p:sldId id="270" r:id="rId5"/>
    <p:sldId id="271" r:id="rId6"/>
    <p:sldId id="272" r:id="rId7"/>
    <p:sldId id="260"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7" r:id="rId2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14"/>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53" d="100"/>
          <a:sy n="53" d="100"/>
        </p:scale>
        <p:origin x="-108" y="-7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27FD7542-860F-4264-9078-D42307D94D7C}" type="datetimeFigureOut">
              <a:rPr lang="en-US" smtClean="0"/>
              <a:t>8/29/2014</a:t>
            </a:fld>
            <a:endParaRPr lang="en-US"/>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46A611E7-5F86-4D7D-B7CE-D1874683DA25}" type="slidenum">
              <a:rPr lang="en-US" smtClean="0"/>
              <a:t>‹#›</a:t>
            </a:fld>
            <a:endParaRPr lang="en-US"/>
          </a:p>
        </p:txBody>
      </p:sp>
    </p:spTree>
    <p:extLst>
      <p:ext uri="{BB962C8B-B14F-4D97-AF65-F5344CB8AC3E}">
        <p14:creationId xmlns:p14="http://schemas.microsoft.com/office/powerpoint/2010/main" val="10779911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87A2656-CC6C-4EA8-9174-12A46E9D6921}" type="datetimeFigureOut">
              <a:rPr lang="en-ZA" smtClean="0"/>
              <a:t>2014/08/29</a:t>
            </a:fld>
            <a:endParaRPr lang="en-ZA"/>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75D3CA78-42AD-4713-AA22-41F15119111A}" type="slidenum">
              <a:rPr lang="en-ZA" smtClean="0"/>
              <a:t>‹#›</a:t>
            </a:fld>
            <a:endParaRPr lang="en-ZA"/>
          </a:p>
        </p:txBody>
      </p:sp>
    </p:spTree>
    <p:extLst>
      <p:ext uri="{BB962C8B-B14F-4D97-AF65-F5344CB8AC3E}">
        <p14:creationId xmlns:p14="http://schemas.microsoft.com/office/powerpoint/2010/main" val="691614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75D3CA78-42AD-4713-AA22-41F15119111A}" type="slidenum">
              <a:rPr lang="en-ZA" smtClean="0"/>
              <a:t>1</a:t>
            </a:fld>
            <a:endParaRPr lang="en-ZA"/>
          </a:p>
        </p:txBody>
      </p:sp>
    </p:spTree>
    <p:extLst>
      <p:ext uri="{BB962C8B-B14F-4D97-AF65-F5344CB8AC3E}">
        <p14:creationId xmlns:p14="http://schemas.microsoft.com/office/powerpoint/2010/main" val="629482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A8CCED85-8CBF-4BD6-984B-BAE9A4D61759}" type="datetime1">
              <a:rPr lang="en-US" smtClean="0"/>
              <a:t>8/29/2014</a:t>
            </a:fld>
            <a:endParaRPr lang="en-ZA"/>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ZA"/>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47D68E1D-3D87-456C-9E45-C01288E67DDC}" type="slidenum">
              <a:rPr lang="en-ZA" smtClean="0"/>
              <a:pPr/>
              <a:t>‹#›</a:t>
            </a:fld>
            <a:endParaRPr lang="en-Z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55846A-0FC8-4523-B700-501289A1C39F}" type="datetime1">
              <a:rPr lang="en-US" smtClean="0"/>
              <a:t>8/29/2014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47D68E1D-3D87-456C-9E45-C01288E67DDC}" type="slidenum">
              <a:rPr lang="en-ZA" smtClean="0"/>
              <a:pPr/>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542B7D-0DCE-4C39-9076-108691EC8317}" type="datetime1">
              <a:rPr lang="en-US" smtClean="0"/>
              <a:t>8/29/2014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47D68E1D-3D87-456C-9E45-C01288E67DDC}" type="slidenum">
              <a:rPr lang="en-ZA" smtClean="0"/>
              <a:pPr/>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B772955-CBAF-4F30-8806-D4FBC066C365}" type="datetime1">
              <a:rPr lang="en-US" smtClean="0"/>
              <a:t>8/29/2014</a:t>
            </a:fld>
            <a:endParaRPr lang="en-ZA"/>
          </a:p>
        </p:txBody>
      </p:sp>
      <p:sp>
        <p:nvSpPr>
          <p:cNvPr id="9" name="Slide Number Placeholder 8"/>
          <p:cNvSpPr>
            <a:spLocks noGrp="1"/>
          </p:cNvSpPr>
          <p:nvPr>
            <p:ph type="sldNum" sz="quarter" idx="15"/>
          </p:nvPr>
        </p:nvSpPr>
        <p:spPr/>
        <p:txBody>
          <a:bodyPr rtlCol="0"/>
          <a:lstStyle/>
          <a:p>
            <a:fld id="{47D68E1D-3D87-456C-9E45-C01288E67DDC}" type="slidenum">
              <a:rPr lang="en-ZA" smtClean="0"/>
              <a:pPr/>
              <a:t>‹#›</a:t>
            </a:fld>
            <a:endParaRPr lang="en-ZA"/>
          </a:p>
        </p:txBody>
      </p:sp>
      <p:sp>
        <p:nvSpPr>
          <p:cNvPr id="10" name="Footer Placeholder 9"/>
          <p:cNvSpPr>
            <a:spLocks noGrp="1"/>
          </p:cNvSpPr>
          <p:nvPr>
            <p:ph type="ftr" sz="quarter" idx="16"/>
          </p:nvPr>
        </p:nvSpPr>
        <p:spPr/>
        <p:txBody>
          <a:bodyPr rtlCol="0"/>
          <a:lstStyle/>
          <a:p>
            <a:endParaRPr lang="en-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A81500CB-D243-400E-8899-ED9BBEA5CDD1}" type="datetime1">
              <a:rPr lang="en-US" smtClean="0"/>
              <a:t>8/29/2014</a:t>
            </a:fld>
            <a:endParaRPr lang="en-ZA"/>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ZA"/>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47D68E1D-3D87-456C-9E45-C01288E67DDC}" type="slidenum">
              <a:rPr lang="en-ZA" smtClean="0"/>
              <a:pPr/>
              <a:t>‹#›</a:t>
            </a:fld>
            <a:endParaRPr lang="en-Z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D75CBE9-C260-4A76-9A78-6B3935CAB16B}" type="datetime1">
              <a:rPr lang="en-US" smtClean="0"/>
              <a:t>8/29/2014</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47D68E1D-3D87-456C-9E45-C01288E67DDC}" type="slidenum">
              <a:rPr lang="en-ZA" smtClean="0"/>
              <a:pPr/>
              <a:t>‹#›</a:t>
            </a:fld>
            <a:endParaRPr lang="en-ZA"/>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E8F2E753-7D85-4709-A0FB-895B214564B0}" type="datetime1">
              <a:rPr lang="en-US" smtClean="0"/>
              <a:t>8/29/2014</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47D68E1D-3D87-456C-9E45-C01288E67DDC}" type="slidenum">
              <a:rPr lang="en-ZA" smtClean="0"/>
              <a:pPr/>
              <a:t>‹#›</a:t>
            </a:fld>
            <a:endParaRPr lang="en-ZA"/>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17DC1F8-4C5F-4ECF-9E4E-5B8D3059A1BE}" type="datetime1">
              <a:rPr lang="en-US" smtClean="0"/>
              <a:t>8/29/2014</a:t>
            </a:fld>
            <a:endParaRPr lang="en-ZA"/>
          </a:p>
        </p:txBody>
      </p:sp>
      <p:sp>
        <p:nvSpPr>
          <p:cNvPr id="7" name="Slide Number Placeholder 6"/>
          <p:cNvSpPr>
            <a:spLocks noGrp="1"/>
          </p:cNvSpPr>
          <p:nvPr>
            <p:ph type="sldNum" sz="quarter" idx="11"/>
          </p:nvPr>
        </p:nvSpPr>
        <p:spPr/>
        <p:txBody>
          <a:bodyPr rtlCol="0"/>
          <a:lstStyle/>
          <a:p>
            <a:fld id="{47D68E1D-3D87-456C-9E45-C01288E67DDC}" type="slidenum">
              <a:rPr lang="en-ZA" smtClean="0"/>
              <a:pPr/>
              <a:t>‹#›</a:t>
            </a:fld>
            <a:endParaRPr lang="en-ZA"/>
          </a:p>
        </p:txBody>
      </p:sp>
      <p:sp>
        <p:nvSpPr>
          <p:cNvPr id="8" name="Footer Placeholder 7"/>
          <p:cNvSpPr>
            <a:spLocks noGrp="1"/>
          </p:cNvSpPr>
          <p:nvPr>
            <p:ph type="ftr" sz="quarter" idx="12"/>
          </p:nvPr>
        </p:nvSpPr>
        <p:spPr/>
        <p:txBody>
          <a:bodyPr rtlCol="0"/>
          <a:lstStyle/>
          <a:p>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8A46E8-3D6A-4B70-8753-08A10162F3A0}" type="datetime1">
              <a:rPr lang="en-US" smtClean="0"/>
              <a:t>8/29/2014</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47D68E1D-3D87-456C-9E45-C01288E67DDC}" type="slidenum">
              <a:rPr lang="en-ZA" smtClean="0"/>
              <a:pPr/>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5A15475D-60D2-4E97-8049-C677C66C0BBC}" type="datetime1">
              <a:rPr lang="en-US" smtClean="0"/>
              <a:t>8/29/2014</a:t>
            </a:fld>
            <a:endParaRPr lang="en-ZA"/>
          </a:p>
        </p:txBody>
      </p:sp>
      <p:sp>
        <p:nvSpPr>
          <p:cNvPr id="22" name="Slide Number Placeholder 21"/>
          <p:cNvSpPr>
            <a:spLocks noGrp="1"/>
          </p:cNvSpPr>
          <p:nvPr>
            <p:ph type="sldNum" sz="quarter" idx="15"/>
          </p:nvPr>
        </p:nvSpPr>
        <p:spPr/>
        <p:txBody>
          <a:bodyPr rtlCol="0"/>
          <a:lstStyle/>
          <a:p>
            <a:fld id="{47D68E1D-3D87-456C-9E45-C01288E67DDC}" type="slidenum">
              <a:rPr lang="en-ZA" smtClean="0"/>
              <a:pPr/>
              <a:t>‹#›</a:t>
            </a:fld>
            <a:endParaRPr lang="en-ZA"/>
          </a:p>
        </p:txBody>
      </p:sp>
      <p:sp>
        <p:nvSpPr>
          <p:cNvPr id="23" name="Footer Placeholder 22"/>
          <p:cNvSpPr>
            <a:spLocks noGrp="1"/>
          </p:cNvSpPr>
          <p:nvPr>
            <p:ph type="ftr" sz="quarter" idx="16"/>
          </p:nvPr>
        </p:nvSpPr>
        <p:spPr/>
        <p:txBody>
          <a:bodyPr rtlCol="0"/>
          <a:lstStyle/>
          <a:p>
            <a:endParaRPr lang="en-Z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04FEA3C1-6AAC-4ED4-88EE-6DCE6C134015}" type="datetime1">
              <a:rPr lang="en-US" smtClean="0"/>
              <a:t>8/29/2014</a:t>
            </a:fld>
            <a:endParaRPr lang="en-ZA"/>
          </a:p>
        </p:txBody>
      </p:sp>
      <p:sp>
        <p:nvSpPr>
          <p:cNvPr id="18" name="Slide Number Placeholder 17"/>
          <p:cNvSpPr>
            <a:spLocks noGrp="1"/>
          </p:cNvSpPr>
          <p:nvPr>
            <p:ph type="sldNum" sz="quarter" idx="11"/>
          </p:nvPr>
        </p:nvSpPr>
        <p:spPr/>
        <p:txBody>
          <a:bodyPr rtlCol="0"/>
          <a:lstStyle/>
          <a:p>
            <a:fld id="{47D68E1D-3D87-456C-9E45-C01288E67DDC}" type="slidenum">
              <a:rPr lang="en-ZA" smtClean="0"/>
              <a:pPr/>
              <a:t>‹#›</a:t>
            </a:fld>
            <a:endParaRPr lang="en-ZA"/>
          </a:p>
        </p:txBody>
      </p:sp>
      <p:sp>
        <p:nvSpPr>
          <p:cNvPr id="21" name="Footer Placeholder 20"/>
          <p:cNvSpPr>
            <a:spLocks noGrp="1"/>
          </p:cNvSpPr>
          <p:nvPr>
            <p:ph type="ftr" sz="quarter" idx="12"/>
          </p:nvPr>
        </p:nvSpPr>
        <p:spPr/>
        <p:txBody>
          <a:bodyPr rtlCol="0"/>
          <a:lstStyle/>
          <a:p>
            <a:endParaRPr lang="en-Z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DC82C78-4569-4CED-A260-246DC4091EB5}" type="datetime1">
              <a:rPr lang="en-US" smtClean="0"/>
              <a:t>8/29/2014</a:t>
            </a:fld>
            <a:endParaRPr lang="en-ZA"/>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ZA"/>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7D68E1D-3D87-456C-9E45-C01288E67DDC}" type="slidenum">
              <a:rPr lang="en-ZA" smtClean="0"/>
              <a:pPr/>
              <a:t>‹#›</a:t>
            </a:fld>
            <a:endParaRPr lang="en-Z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audio" Target="../media/audio1.wav"/><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media/audio3.wav"/></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media/audio3.wav"/></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media/audio3.wav"/></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media/audio3.wav"/></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media/audio3.wav"/></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media/audio3.wav"/></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media/audio3.wav"/></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media/audio3.wav"/></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media/audio3.wav"/></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media/audio3.wav"/></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media/audio2.wav"/></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media/audio3.wav"/></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media/audio3.wav"/></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media/audio2.wav"/></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media/audio2.wav"/></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media/audio2.wav"/></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media/audio2.wav"/></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media/audio3.wav"/></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media/audio3.wav"/></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media/audio3.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115616" y="3124200"/>
            <a:ext cx="6028152" cy="2465040"/>
          </a:xfrm>
        </p:spPr>
        <p:txBody>
          <a:bodyPr>
            <a:normAutofit fontScale="90000"/>
          </a:bodyPr>
          <a:lstStyle/>
          <a:p>
            <a:pPr algn="ctr">
              <a:lnSpc>
                <a:spcPct val="150000"/>
              </a:lnSpc>
            </a:pP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ZA" sz="2700" b="1" dirty="0" smtClean="0">
                <a:latin typeface="Arial" pitchFamily="34" charset="0"/>
                <a:cs typeface="Arial" pitchFamily="34" charset="0"/>
              </a:rPr>
              <a:t>investigations by the </a:t>
            </a:r>
            <a:r>
              <a:rPr lang="en-ZA" sz="2700" b="1" dirty="0" err="1" smtClean="0">
                <a:latin typeface="Arial" pitchFamily="34" charset="0"/>
                <a:cs typeface="Arial" pitchFamily="34" charset="0"/>
              </a:rPr>
              <a:t>ncc</a:t>
            </a:r>
            <a:r>
              <a:rPr lang="en-ZA" sz="2700" b="1" dirty="0" smtClean="0">
                <a:latin typeface="Arial" pitchFamily="34" charset="0"/>
                <a:cs typeface="Arial" pitchFamily="34" charset="0"/>
              </a:rPr>
              <a:t>:  case studies of the timeshare and cellular  phones </a:t>
            </a:r>
            <a:r>
              <a:rPr lang="en-ZA" sz="2700" b="1" dirty="0" smtClean="0">
                <a:latin typeface="Arial" pitchFamily="34" charset="0"/>
                <a:cs typeface="Arial" pitchFamily="34" charset="0"/>
              </a:rPr>
              <a:t>industries</a:t>
            </a:r>
            <a:br>
              <a:rPr lang="en-ZA" sz="2700" b="1" dirty="0" smtClean="0">
                <a:latin typeface="Arial" pitchFamily="34" charset="0"/>
                <a:cs typeface="Arial" pitchFamily="34" charset="0"/>
              </a:rPr>
            </a:br>
            <a:r>
              <a:rPr lang="en-ZA" sz="2700" b="1" dirty="0">
                <a:latin typeface="Arial" pitchFamily="34" charset="0"/>
                <a:cs typeface="Arial" pitchFamily="34" charset="0"/>
              </a:rPr>
              <a:t/>
            </a:r>
            <a:br>
              <a:rPr lang="en-ZA" sz="2700" b="1" dirty="0">
                <a:latin typeface="Arial" pitchFamily="34" charset="0"/>
                <a:cs typeface="Arial" pitchFamily="34" charset="0"/>
              </a:rPr>
            </a:br>
            <a:r>
              <a:rPr lang="en-ZA" sz="2700" b="1" dirty="0" smtClean="0">
                <a:latin typeface="Arial" pitchFamily="34" charset="0"/>
                <a:cs typeface="Arial" pitchFamily="34" charset="0"/>
              </a:rPr>
              <a:t>David </a:t>
            </a:r>
            <a:r>
              <a:rPr lang="en-ZA" sz="2700" b="1" dirty="0" err="1" smtClean="0">
                <a:latin typeface="Arial" pitchFamily="34" charset="0"/>
                <a:cs typeface="Arial" pitchFamily="34" charset="0"/>
              </a:rPr>
              <a:t>Railo</a:t>
            </a:r>
            <a:r>
              <a:rPr lang="en-ZA" sz="2700" b="1" smtClean="0">
                <a:latin typeface="Arial" pitchFamily="34" charset="0"/>
                <a:cs typeface="Arial" pitchFamily="34" charset="0"/>
              </a:rPr>
              <a:t> </a:t>
            </a:r>
            <a:r>
              <a:rPr lang="en-US" sz="2700" dirty="0" smtClean="0"/>
              <a:t/>
            </a:r>
            <a:br>
              <a:rPr lang="en-US" sz="2700" dirty="0" smtClean="0"/>
            </a:br>
            <a:endParaRPr lang="en-ZA" sz="2700" dirty="0"/>
          </a:p>
        </p:txBody>
      </p:sp>
      <p:pic>
        <p:nvPicPr>
          <p:cNvPr id="11266" name="Picture 1" descr="Description: C:\DOCUME~1\DOCUME~1\NNgxola\LOCALS~1\Local Settings\Temp\XPgrpwise\4BAB2F16thedtisddti-po-0210017072351336C1\NCC_logo_fin.jpg"/>
          <p:cNvPicPr>
            <a:picLocks noChangeAspect="1" noChangeArrowheads="1"/>
          </p:cNvPicPr>
          <p:nvPr/>
        </p:nvPicPr>
        <p:blipFill>
          <a:blip r:embed="rId4"/>
          <a:srcRect/>
          <a:stretch>
            <a:fillRect/>
          </a:stretch>
        </p:blipFill>
        <p:spPr bwMode="auto">
          <a:xfrm>
            <a:off x="1115616" y="1214422"/>
            <a:ext cx="6028152" cy="1114427"/>
          </a:xfrm>
          <a:prstGeom prst="rect">
            <a:avLst/>
          </a:prstGeom>
          <a:noFill/>
          <a:ln w="9525">
            <a:noFill/>
            <a:miter lim="800000"/>
            <a:headEnd/>
            <a:tailEnd/>
          </a:ln>
        </p:spPr>
      </p:pic>
      <p:pic>
        <p:nvPicPr>
          <p:cNvPr id="6" name="~PP2411.WAV">
            <a:hlinkClick r:id="" action="ppaction://media"/>
          </p:cNvPr>
          <p:cNvPicPr>
            <a:picLocks noRot="1" noChangeAspect="1"/>
          </p:cNvPicPr>
          <p:nvPr>
            <a:wavAudioFile r:embed="rId1" name="~PP2411.WAV"/>
          </p:nvPr>
        </p:nvPicPr>
        <p:blipFill>
          <a:blip r:embed="rId5"/>
          <a:stretch>
            <a:fillRect/>
          </a:stretch>
        </p:blipFill>
        <p:spPr>
          <a:xfrm>
            <a:off x="8670925" y="6384925"/>
            <a:ext cx="304800" cy="304800"/>
          </a:xfrm>
          <a:prstGeom prst="rect">
            <a:avLst/>
          </a:prstGeom>
        </p:spPr>
      </p:pic>
      <p:sp>
        <p:nvSpPr>
          <p:cNvPr id="3" name="Slide Number Placeholder 2"/>
          <p:cNvSpPr>
            <a:spLocks noGrp="1"/>
          </p:cNvSpPr>
          <p:nvPr>
            <p:ph type="sldNum" sz="quarter" idx="12"/>
          </p:nvPr>
        </p:nvSpPr>
        <p:spPr/>
        <p:txBody>
          <a:bodyPr/>
          <a:lstStyle/>
          <a:p>
            <a:fld id="{47D68E1D-3D87-456C-9E45-C01288E67DDC}" type="slidenum">
              <a:rPr lang="en-ZA" smtClean="0"/>
              <a:pPr/>
              <a:t>1</a:t>
            </a:fld>
            <a:endParaRPr lang="en-ZA"/>
          </a:p>
        </p:txBody>
      </p:sp>
    </p:spTree>
  </p:cSld>
  <p:clrMapOvr>
    <a:masterClrMapping/>
  </p:clrMapOvr>
  <p:transition advTm="2378"/>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6"/>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latin typeface="Arial" pitchFamily="34" charset="0"/>
                <a:cs typeface="Arial" pitchFamily="34" charset="0"/>
              </a:rPr>
              <a:t>Purpose of timeshare investigation</a:t>
            </a:r>
            <a:endParaRPr lang="en-ZA" dirty="0">
              <a:latin typeface="Arial" pitchFamily="34" charset="0"/>
              <a:cs typeface="Arial" pitchFamily="34" charset="0"/>
            </a:endParaRPr>
          </a:p>
        </p:txBody>
      </p:sp>
      <p:sp>
        <p:nvSpPr>
          <p:cNvPr id="3" name="Content Placeholder 2"/>
          <p:cNvSpPr>
            <a:spLocks noGrp="1"/>
          </p:cNvSpPr>
          <p:nvPr>
            <p:ph sz="quarter" idx="1"/>
          </p:nvPr>
        </p:nvSpPr>
        <p:spPr/>
        <p:txBody>
          <a:bodyPr>
            <a:normAutofit/>
          </a:bodyPr>
          <a:lstStyle/>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The main aim of this investigation was to establish the trends around: Misleading advertisement, unfair contract terms, Refusal to cancel contracts, Overbooking and overselling, Unauthorized debit order deductions, Litigations against consumers, and Unfair resell terms</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The Screening Committee approved the investigation, Investigators were duly appointed and all businesses under investigation were forwarded Investigation Certificates</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In short, this investigation was in line with the investigation manual</a:t>
            </a:r>
          </a:p>
          <a:p>
            <a:pPr marL="517525" indent="-342900" algn="just">
              <a:lnSpc>
                <a:spcPct val="150000"/>
              </a:lnSpc>
              <a:buFont typeface="Wingdings" panose="05000000000000000000" pitchFamily="2" charset="2"/>
              <a:buChar char="§"/>
              <a:tabLst>
                <a:tab pos="271463" algn="l"/>
              </a:tabLst>
            </a:pPr>
            <a:endParaRPr lang="en-US" sz="2000" dirty="0" smtClean="0">
              <a:latin typeface="Arial" pitchFamily="34" charset="0"/>
              <a:cs typeface="Arial" pitchFamily="34" charset="0"/>
            </a:endParaRPr>
          </a:p>
        </p:txBody>
      </p:sp>
      <p:pic>
        <p:nvPicPr>
          <p:cNvPr id="4" name="~PP2783.WAV">
            <a:hlinkClick r:id="" action="ppaction://media"/>
          </p:cNvPr>
          <p:cNvPicPr>
            <a:picLocks noRot="1" noChangeAspect="1"/>
          </p:cNvPicPr>
          <p:nvPr>
            <a:wavAudioFile r:embed="rId1" name="~PP2783.WAV"/>
          </p:nvPr>
        </p:nvPicPr>
        <p:blipFill>
          <a:blip r:embed="rId3"/>
          <a:stretch>
            <a:fillRect/>
          </a:stretch>
        </p:blipFill>
        <p:spPr>
          <a:xfrm>
            <a:off x="8670925" y="6384925"/>
            <a:ext cx="304800" cy="304800"/>
          </a:xfrm>
          <a:prstGeom prst="rect">
            <a:avLst/>
          </a:prstGeom>
        </p:spPr>
      </p:pic>
      <p:sp>
        <p:nvSpPr>
          <p:cNvPr id="5" name="Slide Number Placeholder 4"/>
          <p:cNvSpPr>
            <a:spLocks noGrp="1"/>
          </p:cNvSpPr>
          <p:nvPr>
            <p:ph type="sldNum" sz="quarter" idx="15"/>
          </p:nvPr>
        </p:nvSpPr>
        <p:spPr/>
        <p:txBody>
          <a:bodyPr/>
          <a:lstStyle/>
          <a:p>
            <a:fld id="{47D68E1D-3D87-456C-9E45-C01288E67DDC}" type="slidenum">
              <a:rPr lang="en-ZA" smtClean="0"/>
              <a:pPr/>
              <a:t>10</a:t>
            </a:fld>
            <a:endParaRPr lang="en-ZA"/>
          </a:p>
        </p:txBody>
      </p:sp>
    </p:spTree>
    <p:extLst>
      <p:ext uri="{BB962C8B-B14F-4D97-AF65-F5344CB8AC3E}">
        <p14:creationId xmlns:p14="http://schemas.microsoft.com/office/powerpoint/2010/main" val="3667349157"/>
      </p:ext>
    </p:extLst>
  </p:cSld>
  <p:clrMapOvr>
    <a:masterClrMapping/>
  </p:clrMapOvr>
  <p:transition advTm="130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latin typeface="Arial" pitchFamily="34" charset="0"/>
                <a:cs typeface="Arial" pitchFamily="34" charset="0"/>
              </a:rPr>
              <a:t>Process followed </a:t>
            </a:r>
            <a:endParaRPr lang="en-ZA" dirty="0">
              <a:latin typeface="Arial" pitchFamily="34" charset="0"/>
              <a:cs typeface="Arial" pitchFamily="34" charset="0"/>
            </a:endParaRPr>
          </a:p>
        </p:txBody>
      </p:sp>
      <p:sp>
        <p:nvSpPr>
          <p:cNvPr id="3" name="Content Placeholder 2"/>
          <p:cNvSpPr>
            <a:spLocks noGrp="1"/>
          </p:cNvSpPr>
          <p:nvPr>
            <p:ph sz="quarter" idx="1"/>
          </p:nvPr>
        </p:nvSpPr>
        <p:spPr/>
        <p:txBody>
          <a:bodyPr>
            <a:normAutofit fontScale="92500"/>
          </a:bodyPr>
          <a:lstStyle/>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The investigators did a desktop research to establish the market size and the legislation governing Timeshare market</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This research revealed that the Industry contributes R2 billion to the South African economy </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The industry is made up of at least five (5) different products available to the consumer: (i) Traditional Module Week Program, (ii) Points Based Program, (iii) Fractional Ownership, (iv) Destination Clubs, and (v) Private Residence Clubs</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There are also shared vacation and vacation ownership exchange concepts that are prevalent</a:t>
            </a:r>
          </a:p>
          <a:p>
            <a:pPr marL="517525" indent="-342900" algn="just">
              <a:lnSpc>
                <a:spcPct val="150000"/>
              </a:lnSpc>
              <a:buFont typeface="Wingdings" panose="05000000000000000000" pitchFamily="2" charset="2"/>
              <a:buChar char="§"/>
              <a:tabLst>
                <a:tab pos="271463" algn="l"/>
              </a:tabLst>
            </a:pPr>
            <a:endParaRPr lang="en-US" sz="2000" dirty="0" smtClean="0">
              <a:latin typeface="Arial" pitchFamily="34" charset="0"/>
              <a:cs typeface="Arial" pitchFamily="34" charset="0"/>
            </a:endParaRPr>
          </a:p>
        </p:txBody>
      </p:sp>
      <p:pic>
        <p:nvPicPr>
          <p:cNvPr id="4" name="~PP2783.WAV">
            <a:hlinkClick r:id="" action="ppaction://media"/>
          </p:cNvPr>
          <p:cNvPicPr>
            <a:picLocks noRot="1" noChangeAspect="1"/>
          </p:cNvPicPr>
          <p:nvPr>
            <a:wavAudioFile r:embed="rId1" name="~PP2783.WAV"/>
          </p:nvPr>
        </p:nvPicPr>
        <p:blipFill>
          <a:blip r:embed="rId3"/>
          <a:stretch>
            <a:fillRect/>
          </a:stretch>
        </p:blipFill>
        <p:spPr>
          <a:xfrm>
            <a:off x="8670925" y="6384925"/>
            <a:ext cx="304800" cy="304800"/>
          </a:xfrm>
          <a:prstGeom prst="rect">
            <a:avLst/>
          </a:prstGeom>
        </p:spPr>
      </p:pic>
      <p:sp>
        <p:nvSpPr>
          <p:cNvPr id="5" name="Slide Number Placeholder 4"/>
          <p:cNvSpPr>
            <a:spLocks noGrp="1"/>
          </p:cNvSpPr>
          <p:nvPr>
            <p:ph type="sldNum" sz="quarter" idx="15"/>
          </p:nvPr>
        </p:nvSpPr>
        <p:spPr/>
        <p:txBody>
          <a:bodyPr/>
          <a:lstStyle/>
          <a:p>
            <a:fld id="{47D68E1D-3D87-456C-9E45-C01288E67DDC}" type="slidenum">
              <a:rPr lang="en-ZA" smtClean="0"/>
              <a:pPr/>
              <a:t>11</a:t>
            </a:fld>
            <a:endParaRPr lang="en-ZA"/>
          </a:p>
        </p:txBody>
      </p:sp>
    </p:spTree>
    <p:extLst>
      <p:ext uri="{BB962C8B-B14F-4D97-AF65-F5344CB8AC3E}">
        <p14:creationId xmlns:p14="http://schemas.microsoft.com/office/powerpoint/2010/main" val="255410031"/>
      </p:ext>
    </p:extLst>
  </p:cSld>
  <p:clrMapOvr>
    <a:masterClrMapping/>
  </p:clrMapOvr>
  <p:transition advTm="130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latin typeface="Arial" pitchFamily="34" charset="0"/>
                <a:cs typeface="Arial" pitchFamily="34" charset="0"/>
              </a:rPr>
              <a:t>Process followed</a:t>
            </a:r>
            <a:endParaRPr lang="en-ZA" dirty="0">
              <a:latin typeface="Arial" pitchFamily="34" charset="0"/>
              <a:cs typeface="Arial" pitchFamily="34" charset="0"/>
            </a:endParaRPr>
          </a:p>
        </p:txBody>
      </p:sp>
      <p:sp>
        <p:nvSpPr>
          <p:cNvPr id="3" name="Content Placeholder 2"/>
          <p:cNvSpPr>
            <a:spLocks noGrp="1"/>
          </p:cNvSpPr>
          <p:nvPr>
            <p:ph sz="quarter" idx="1"/>
          </p:nvPr>
        </p:nvSpPr>
        <p:spPr/>
        <p:txBody>
          <a:bodyPr>
            <a:normAutofit/>
          </a:bodyPr>
          <a:lstStyle/>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The investigators also analyzed the consumer files which were around 545 to establish the facts in more detai</a:t>
            </a:r>
            <a:r>
              <a:rPr lang="en-US" sz="2000" dirty="0">
                <a:latin typeface="Arial" pitchFamily="34" charset="0"/>
                <a:cs typeface="Arial" pitchFamily="34" charset="0"/>
              </a:rPr>
              <a:t>l</a:t>
            </a:r>
            <a:endParaRPr lang="en-US" sz="2000" dirty="0" smtClean="0">
              <a:latin typeface="Arial" pitchFamily="34" charset="0"/>
              <a:cs typeface="Arial" pitchFamily="34" charset="0"/>
            </a:endParaRP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The investigators also contacted the complainants for further information and also to verify if their matters were resolved or not</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It was discovered that the CPA does not have clauses that specifically deal with Timeshares, however many clauses do apply</a:t>
            </a:r>
          </a:p>
          <a:p>
            <a:pPr marL="517525" indent="-342900" algn="just">
              <a:lnSpc>
                <a:spcPct val="150000"/>
              </a:lnSpc>
              <a:buFont typeface="Wingdings" panose="05000000000000000000" pitchFamily="2" charset="2"/>
              <a:buChar char="§"/>
              <a:tabLst>
                <a:tab pos="271463" algn="l"/>
              </a:tabLst>
            </a:pPr>
            <a:endParaRPr lang="en-US" sz="2000" dirty="0" smtClean="0">
              <a:latin typeface="Arial" pitchFamily="34" charset="0"/>
              <a:cs typeface="Arial" pitchFamily="34" charset="0"/>
            </a:endParaRPr>
          </a:p>
        </p:txBody>
      </p:sp>
      <p:pic>
        <p:nvPicPr>
          <p:cNvPr id="4" name="~PP2783.WAV">
            <a:hlinkClick r:id="" action="ppaction://media"/>
          </p:cNvPr>
          <p:cNvPicPr>
            <a:picLocks noRot="1" noChangeAspect="1"/>
          </p:cNvPicPr>
          <p:nvPr>
            <a:wavAudioFile r:embed="rId1" name="~PP2783.WAV"/>
          </p:nvPr>
        </p:nvPicPr>
        <p:blipFill>
          <a:blip r:embed="rId3"/>
          <a:stretch>
            <a:fillRect/>
          </a:stretch>
        </p:blipFill>
        <p:spPr>
          <a:xfrm>
            <a:off x="8670925" y="6384925"/>
            <a:ext cx="304800" cy="304800"/>
          </a:xfrm>
          <a:prstGeom prst="rect">
            <a:avLst/>
          </a:prstGeom>
        </p:spPr>
      </p:pic>
      <p:sp>
        <p:nvSpPr>
          <p:cNvPr id="5" name="Slide Number Placeholder 4"/>
          <p:cNvSpPr>
            <a:spLocks noGrp="1"/>
          </p:cNvSpPr>
          <p:nvPr>
            <p:ph type="sldNum" sz="quarter" idx="15"/>
          </p:nvPr>
        </p:nvSpPr>
        <p:spPr/>
        <p:txBody>
          <a:bodyPr/>
          <a:lstStyle/>
          <a:p>
            <a:fld id="{47D68E1D-3D87-456C-9E45-C01288E67DDC}" type="slidenum">
              <a:rPr lang="en-ZA" smtClean="0"/>
              <a:pPr/>
              <a:t>12</a:t>
            </a:fld>
            <a:endParaRPr lang="en-ZA"/>
          </a:p>
        </p:txBody>
      </p:sp>
    </p:spTree>
    <p:extLst>
      <p:ext uri="{BB962C8B-B14F-4D97-AF65-F5344CB8AC3E}">
        <p14:creationId xmlns:p14="http://schemas.microsoft.com/office/powerpoint/2010/main" val="3640514561"/>
      </p:ext>
    </p:extLst>
  </p:cSld>
  <p:clrMapOvr>
    <a:masterClrMapping/>
  </p:clrMapOvr>
  <p:transition advTm="130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latin typeface="Arial" pitchFamily="34" charset="0"/>
                <a:cs typeface="Arial" pitchFamily="34" charset="0"/>
              </a:rPr>
              <a:t>Legislation regulating timeshare</a:t>
            </a:r>
            <a:endParaRPr lang="en-ZA" dirty="0">
              <a:latin typeface="Arial" pitchFamily="34" charset="0"/>
              <a:cs typeface="Arial" pitchFamily="34" charset="0"/>
            </a:endParaRPr>
          </a:p>
        </p:txBody>
      </p:sp>
      <p:sp>
        <p:nvSpPr>
          <p:cNvPr id="3" name="Content Placeholder 2"/>
          <p:cNvSpPr>
            <a:spLocks noGrp="1"/>
          </p:cNvSpPr>
          <p:nvPr>
            <p:ph sz="quarter" idx="1"/>
          </p:nvPr>
        </p:nvSpPr>
        <p:spPr/>
        <p:txBody>
          <a:bodyPr>
            <a:normAutofit fontScale="92500"/>
          </a:bodyPr>
          <a:lstStyle/>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Timeshares are also governed by the Property-Sharing Control Act 1983 (Act 75 of 1983) administered by the </a:t>
            </a:r>
            <a:r>
              <a:rPr lang="en-US" sz="2000" dirty="0" err="1" smtClean="0">
                <a:latin typeface="Arial" pitchFamily="34" charset="0"/>
                <a:cs typeface="Arial" pitchFamily="34" charset="0"/>
              </a:rPr>
              <a:t>dti</a:t>
            </a:r>
            <a:endParaRPr lang="en-US" sz="2000" dirty="0" smtClean="0">
              <a:latin typeface="Arial" pitchFamily="34" charset="0"/>
              <a:cs typeface="Arial" pitchFamily="34" charset="0"/>
            </a:endParaRP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This Act did not create any Regulator to deal with Consumer Complaints, it referred consumers to the magistrates courts</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This Act is outdated and does provide not adequate protection</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There is also the Share Blocks Act 1980, (Act 59 of 1980) and this Act was more relevant because most of the complaints revolved around Points-Based Program</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The clauses of this Act were also contravened by the market players</a:t>
            </a:r>
          </a:p>
        </p:txBody>
      </p:sp>
      <p:pic>
        <p:nvPicPr>
          <p:cNvPr id="4" name="~PP2783.WAV">
            <a:hlinkClick r:id="" action="ppaction://media"/>
          </p:cNvPr>
          <p:cNvPicPr>
            <a:picLocks noRot="1" noChangeAspect="1"/>
          </p:cNvPicPr>
          <p:nvPr>
            <a:wavAudioFile r:embed="rId1" name="~PP2783.WAV"/>
          </p:nvPr>
        </p:nvPicPr>
        <p:blipFill>
          <a:blip r:embed="rId3"/>
          <a:stretch>
            <a:fillRect/>
          </a:stretch>
        </p:blipFill>
        <p:spPr>
          <a:xfrm>
            <a:off x="8670925" y="6384925"/>
            <a:ext cx="304800" cy="304800"/>
          </a:xfrm>
          <a:prstGeom prst="rect">
            <a:avLst/>
          </a:prstGeom>
        </p:spPr>
      </p:pic>
      <p:sp>
        <p:nvSpPr>
          <p:cNvPr id="5" name="Slide Number Placeholder 4"/>
          <p:cNvSpPr>
            <a:spLocks noGrp="1"/>
          </p:cNvSpPr>
          <p:nvPr>
            <p:ph type="sldNum" sz="quarter" idx="15"/>
          </p:nvPr>
        </p:nvSpPr>
        <p:spPr/>
        <p:txBody>
          <a:bodyPr/>
          <a:lstStyle/>
          <a:p>
            <a:fld id="{47D68E1D-3D87-456C-9E45-C01288E67DDC}" type="slidenum">
              <a:rPr lang="en-ZA" smtClean="0"/>
              <a:pPr/>
              <a:t>13</a:t>
            </a:fld>
            <a:endParaRPr lang="en-ZA"/>
          </a:p>
        </p:txBody>
      </p:sp>
    </p:spTree>
    <p:extLst>
      <p:ext uri="{BB962C8B-B14F-4D97-AF65-F5344CB8AC3E}">
        <p14:creationId xmlns:p14="http://schemas.microsoft.com/office/powerpoint/2010/main" val="1153288072"/>
      </p:ext>
    </p:extLst>
  </p:cSld>
  <p:clrMapOvr>
    <a:masterClrMapping/>
  </p:clrMapOvr>
  <p:transition advTm="130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latin typeface="Arial" pitchFamily="34" charset="0"/>
                <a:cs typeface="Arial" pitchFamily="34" charset="0"/>
              </a:rPr>
              <a:t>Organisation of the timeshare industry</a:t>
            </a:r>
            <a:endParaRPr lang="en-ZA" dirty="0">
              <a:latin typeface="Arial" pitchFamily="34" charset="0"/>
              <a:cs typeface="Arial" pitchFamily="34" charset="0"/>
            </a:endParaRPr>
          </a:p>
        </p:txBody>
      </p:sp>
      <p:sp>
        <p:nvSpPr>
          <p:cNvPr id="3" name="Content Placeholder 2"/>
          <p:cNvSpPr>
            <a:spLocks noGrp="1"/>
          </p:cNvSpPr>
          <p:nvPr>
            <p:ph sz="quarter" idx="1"/>
          </p:nvPr>
        </p:nvSpPr>
        <p:spPr/>
        <p:txBody>
          <a:bodyPr>
            <a:normAutofit/>
          </a:bodyPr>
          <a:lstStyle/>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Timeshare Institute of South Africa also developed a Code of Conduct for the Time-Sharing Industry</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The purpose was to govern business practices within the time-sharing industry by protecting both the interests of consumers and the industry, an promote an equitable balance between these interests</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However, the code does not in any way replace whatever rights or remedies a consumer may have by virtue of any agreement, the common law or any Act of parliament</a:t>
            </a:r>
          </a:p>
        </p:txBody>
      </p:sp>
      <p:pic>
        <p:nvPicPr>
          <p:cNvPr id="4" name="~PP2783.WAV">
            <a:hlinkClick r:id="" action="ppaction://media"/>
          </p:cNvPr>
          <p:cNvPicPr>
            <a:picLocks noRot="1" noChangeAspect="1"/>
          </p:cNvPicPr>
          <p:nvPr>
            <a:wavAudioFile r:embed="rId1" name="~PP2783.WAV"/>
          </p:nvPr>
        </p:nvPicPr>
        <p:blipFill>
          <a:blip r:embed="rId3"/>
          <a:stretch>
            <a:fillRect/>
          </a:stretch>
        </p:blipFill>
        <p:spPr>
          <a:xfrm>
            <a:off x="8670925" y="6384925"/>
            <a:ext cx="304800" cy="304800"/>
          </a:xfrm>
          <a:prstGeom prst="rect">
            <a:avLst/>
          </a:prstGeom>
        </p:spPr>
      </p:pic>
      <p:sp>
        <p:nvSpPr>
          <p:cNvPr id="5" name="Slide Number Placeholder 4"/>
          <p:cNvSpPr>
            <a:spLocks noGrp="1"/>
          </p:cNvSpPr>
          <p:nvPr>
            <p:ph type="sldNum" sz="quarter" idx="15"/>
          </p:nvPr>
        </p:nvSpPr>
        <p:spPr/>
        <p:txBody>
          <a:bodyPr/>
          <a:lstStyle/>
          <a:p>
            <a:fld id="{47D68E1D-3D87-456C-9E45-C01288E67DDC}" type="slidenum">
              <a:rPr lang="en-ZA" smtClean="0"/>
              <a:pPr/>
              <a:t>14</a:t>
            </a:fld>
            <a:endParaRPr lang="en-ZA"/>
          </a:p>
        </p:txBody>
      </p:sp>
    </p:spTree>
    <p:extLst>
      <p:ext uri="{BB962C8B-B14F-4D97-AF65-F5344CB8AC3E}">
        <p14:creationId xmlns:p14="http://schemas.microsoft.com/office/powerpoint/2010/main" val="993624037"/>
      </p:ext>
    </p:extLst>
  </p:cSld>
  <p:clrMapOvr>
    <a:masterClrMapping/>
  </p:clrMapOvr>
  <p:transition advTm="130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latin typeface="Arial" pitchFamily="34" charset="0"/>
                <a:cs typeface="Arial" pitchFamily="34" charset="0"/>
              </a:rPr>
              <a:t>Organisation of the timeshare industry</a:t>
            </a:r>
            <a:endParaRPr lang="en-ZA" dirty="0">
              <a:latin typeface="Arial" pitchFamily="34" charset="0"/>
              <a:cs typeface="Arial" pitchFamily="34" charset="0"/>
            </a:endParaRPr>
          </a:p>
        </p:txBody>
      </p:sp>
      <p:sp>
        <p:nvSpPr>
          <p:cNvPr id="3" name="Content Placeholder 2"/>
          <p:cNvSpPr>
            <a:spLocks noGrp="1"/>
          </p:cNvSpPr>
          <p:nvPr>
            <p:ph sz="quarter" idx="1"/>
          </p:nvPr>
        </p:nvSpPr>
        <p:spPr/>
        <p:txBody>
          <a:bodyPr>
            <a:normAutofit/>
          </a:bodyPr>
          <a:lstStyle/>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The Time share industry is currently using a code of conduct developed by a self-regulating body, Vacation Association of Southern Africa (VOASA)</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All members of VOASA agreed to abide by this code and the majority of the suppliers are members </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It can be stated from the onset that members of VOASA do not even abide by their own code</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The code is currently being re-drafted so that it can be in line with the CPA</a:t>
            </a:r>
          </a:p>
          <a:p>
            <a:pPr marL="174625" indent="0" algn="just">
              <a:lnSpc>
                <a:spcPct val="150000"/>
              </a:lnSpc>
              <a:buNone/>
              <a:tabLst>
                <a:tab pos="271463" algn="l"/>
              </a:tabLst>
            </a:pPr>
            <a:endParaRPr lang="en-US" sz="2000" dirty="0" smtClean="0">
              <a:latin typeface="Arial" pitchFamily="34" charset="0"/>
              <a:cs typeface="Arial" pitchFamily="34" charset="0"/>
            </a:endParaRPr>
          </a:p>
        </p:txBody>
      </p:sp>
      <p:pic>
        <p:nvPicPr>
          <p:cNvPr id="4" name="~PP2783.WAV">
            <a:hlinkClick r:id="" action="ppaction://media"/>
          </p:cNvPr>
          <p:cNvPicPr>
            <a:picLocks noRot="1" noChangeAspect="1"/>
          </p:cNvPicPr>
          <p:nvPr>
            <a:wavAudioFile r:embed="rId1" name="~PP2783.WAV"/>
          </p:nvPr>
        </p:nvPicPr>
        <p:blipFill>
          <a:blip r:embed="rId3"/>
          <a:stretch>
            <a:fillRect/>
          </a:stretch>
        </p:blipFill>
        <p:spPr>
          <a:xfrm>
            <a:off x="8670925" y="6384925"/>
            <a:ext cx="304800" cy="304800"/>
          </a:xfrm>
          <a:prstGeom prst="rect">
            <a:avLst/>
          </a:prstGeom>
        </p:spPr>
      </p:pic>
      <p:sp>
        <p:nvSpPr>
          <p:cNvPr id="5" name="Slide Number Placeholder 4"/>
          <p:cNvSpPr>
            <a:spLocks noGrp="1"/>
          </p:cNvSpPr>
          <p:nvPr>
            <p:ph type="sldNum" sz="quarter" idx="15"/>
          </p:nvPr>
        </p:nvSpPr>
        <p:spPr/>
        <p:txBody>
          <a:bodyPr/>
          <a:lstStyle/>
          <a:p>
            <a:fld id="{47D68E1D-3D87-456C-9E45-C01288E67DDC}" type="slidenum">
              <a:rPr lang="en-ZA" smtClean="0"/>
              <a:pPr/>
              <a:t>15</a:t>
            </a:fld>
            <a:endParaRPr lang="en-ZA"/>
          </a:p>
        </p:txBody>
      </p:sp>
    </p:spTree>
    <p:extLst>
      <p:ext uri="{BB962C8B-B14F-4D97-AF65-F5344CB8AC3E}">
        <p14:creationId xmlns:p14="http://schemas.microsoft.com/office/powerpoint/2010/main" val="3246874157"/>
      </p:ext>
    </p:extLst>
  </p:cSld>
  <p:clrMapOvr>
    <a:masterClrMapping/>
  </p:clrMapOvr>
  <p:transition advTm="130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latin typeface="Arial" pitchFamily="34" charset="0"/>
                <a:cs typeface="Arial" pitchFamily="34" charset="0"/>
              </a:rPr>
              <a:t>Conclusions and recommendations</a:t>
            </a:r>
            <a:endParaRPr lang="en-ZA" dirty="0">
              <a:latin typeface="Arial" pitchFamily="34" charset="0"/>
              <a:cs typeface="Arial" pitchFamily="34" charset="0"/>
            </a:endParaRPr>
          </a:p>
        </p:txBody>
      </p:sp>
      <p:sp>
        <p:nvSpPr>
          <p:cNvPr id="3" name="Content Placeholder 2"/>
          <p:cNvSpPr>
            <a:spLocks noGrp="1"/>
          </p:cNvSpPr>
          <p:nvPr>
            <p:ph sz="quarter" idx="1"/>
          </p:nvPr>
        </p:nvSpPr>
        <p:spPr/>
        <p:txBody>
          <a:bodyPr>
            <a:normAutofit/>
          </a:bodyPr>
          <a:lstStyle/>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It was concluded that the Timeshare industry violates a number CPA provisions</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As a way forward, it was recommended that the NCC makes an application to the NCT to declare these business practices as unconscionable and prohibited</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It was also recommended that a new legislation be developed in line with the EU legislation</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The industry must also speed up the development of the code of conduct in line with the CPA</a:t>
            </a:r>
          </a:p>
        </p:txBody>
      </p:sp>
      <p:pic>
        <p:nvPicPr>
          <p:cNvPr id="4" name="~PP2783.WAV">
            <a:hlinkClick r:id="" action="ppaction://media"/>
          </p:cNvPr>
          <p:cNvPicPr>
            <a:picLocks noRot="1" noChangeAspect="1"/>
          </p:cNvPicPr>
          <p:nvPr>
            <a:wavAudioFile r:embed="rId1" name="~PP2783.WAV"/>
          </p:nvPr>
        </p:nvPicPr>
        <p:blipFill>
          <a:blip r:embed="rId3"/>
          <a:stretch>
            <a:fillRect/>
          </a:stretch>
        </p:blipFill>
        <p:spPr>
          <a:xfrm>
            <a:off x="8670925" y="6384925"/>
            <a:ext cx="304800" cy="304800"/>
          </a:xfrm>
          <a:prstGeom prst="rect">
            <a:avLst/>
          </a:prstGeom>
        </p:spPr>
      </p:pic>
      <p:sp>
        <p:nvSpPr>
          <p:cNvPr id="5" name="Slide Number Placeholder 4"/>
          <p:cNvSpPr>
            <a:spLocks noGrp="1"/>
          </p:cNvSpPr>
          <p:nvPr>
            <p:ph type="sldNum" sz="quarter" idx="15"/>
          </p:nvPr>
        </p:nvSpPr>
        <p:spPr/>
        <p:txBody>
          <a:bodyPr/>
          <a:lstStyle/>
          <a:p>
            <a:fld id="{47D68E1D-3D87-456C-9E45-C01288E67DDC}" type="slidenum">
              <a:rPr lang="en-ZA" smtClean="0"/>
              <a:pPr/>
              <a:t>16</a:t>
            </a:fld>
            <a:endParaRPr lang="en-ZA"/>
          </a:p>
        </p:txBody>
      </p:sp>
    </p:spTree>
    <p:extLst>
      <p:ext uri="{BB962C8B-B14F-4D97-AF65-F5344CB8AC3E}">
        <p14:creationId xmlns:p14="http://schemas.microsoft.com/office/powerpoint/2010/main" val="2964309768"/>
      </p:ext>
    </p:extLst>
  </p:cSld>
  <p:clrMapOvr>
    <a:masterClrMapping/>
  </p:clrMapOvr>
  <p:transition advTm="130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latin typeface="Arial" pitchFamily="34" charset="0"/>
                <a:cs typeface="Arial" pitchFamily="34" charset="0"/>
              </a:rPr>
              <a:t>Mobile phones investigation</a:t>
            </a:r>
            <a:endParaRPr lang="en-ZA" dirty="0">
              <a:latin typeface="Arial" pitchFamily="34" charset="0"/>
              <a:cs typeface="Arial" pitchFamily="34" charset="0"/>
            </a:endParaRPr>
          </a:p>
        </p:txBody>
      </p:sp>
      <p:sp>
        <p:nvSpPr>
          <p:cNvPr id="3" name="Content Placeholder 2"/>
          <p:cNvSpPr>
            <a:spLocks noGrp="1"/>
          </p:cNvSpPr>
          <p:nvPr>
            <p:ph sz="quarter" idx="1"/>
          </p:nvPr>
        </p:nvSpPr>
        <p:spPr/>
        <p:txBody>
          <a:bodyPr>
            <a:normAutofit/>
          </a:bodyPr>
          <a:lstStyle/>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The investigation was about checking whether contracts terms are in line with the CPA</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The Investigators summoned contracts from all the mobile phones in the country, Vodacom, MTN, Cell C and Telkom Mobile</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The preliminary finding was that these contract terms and conditions were not compliant with the CPA</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After the analysis was done, the NCC interacted with these suppliers as a way of giving feedback</a:t>
            </a:r>
          </a:p>
        </p:txBody>
      </p:sp>
      <p:pic>
        <p:nvPicPr>
          <p:cNvPr id="4" name="~PP2783.WAV">
            <a:hlinkClick r:id="" action="ppaction://media"/>
          </p:cNvPr>
          <p:cNvPicPr>
            <a:picLocks noRot="1" noChangeAspect="1"/>
          </p:cNvPicPr>
          <p:nvPr>
            <a:wavAudioFile r:embed="rId1" name="~PP2783.WAV"/>
          </p:nvPr>
        </p:nvPicPr>
        <p:blipFill>
          <a:blip r:embed="rId3"/>
          <a:stretch>
            <a:fillRect/>
          </a:stretch>
        </p:blipFill>
        <p:spPr>
          <a:xfrm>
            <a:off x="8670925" y="6384925"/>
            <a:ext cx="304800" cy="304800"/>
          </a:xfrm>
          <a:prstGeom prst="rect">
            <a:avLst/>
          </a:prstGeom>
        </p:spPr>
      </p:pic>
      <p:sp>
        <p:nvSpPr>
          <p:cNvPr id="5" name="Slide Number Placeholder 4"/>
          <p:cNvSpPr>
            <a:spLocks noGrp="1"/>
          </p:cNvSpPr>
          <p:nvPr>
            <p:ph type="sldNum" sz="quarter" idx="15"/>
          </p:nvPr>
        </p:nvSpPr>
        <p:spPr/>
        <p:txBody>
          <a:bodyPr/>
          <a:lstStyle/>
          <a:p>
            <a:fld id="{47D68E1D-3D87-456C-9E45-C01288E67DDC}" type="slidenum">
              <a:rPr lang="en-ZA" smtClean="0"/>
              <a:pPr/>
              <a:t>17</a:t>
            </a:fld>
            <a:endParaRPr lang="en-ZA"/>
          </a:p>
        </p:txBody>
      </p:sp>
    </p:spTree>
    <p:extLst>
      <p:ext uri="{BB962C8B-B14F-4D97-AF65-F5344CB8AC3E}">
        <p14:creationId xmlns:p14="http://schemas.microsoft.com/office/powerpoint/2010/main" val="3092293126"/>
      </p:ext>
    </p:extLst>
  </p:cSld>
  <p:clrMapOvr>
    <a:masterClrMapping/>
  </p:clrMapOvr>
  <p:transition advTm="130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latin typeface="Arial" pitchFamily="34" charset="0"/>
                <a:cs typeface="Arial" pitchFamily="34" charset="0"/>
              </a:rPr>
              <a:t>Sections that were contravened</a:t>
            </a:r>
            <a:endParaRPr lang="en-ZA" dirty="0">
              <a:latin typeface="Arial" pitchFamily="34" charset="0"/>
              <a:cs typeface="Arial" pitchFamily="34" charset="0"/>
            </a:endParaRPr>
          </a:p>
        </p:txBody>
      </p:sp>
      <p:sp>
        <p:nvSpPr>
          <p:cNvPr id="3" name="Content Placeholder 2"/>
          <p:cNvSpPr>
            <a:spLocks noGrp="1"/>
          </p:cNvSpPr>
          <p:nvPr>
            <p:ph sz="quarter" idx="1"/>
          </p:nvPr>
        </p:nvSpPr>
        <p:spPr/>
        <p:txBody>
          <a:bodyPr>
            <a:normAutofit lnSpcReduction="10000"/>
          </a:bodyPr>
          <a:lstStyle/>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Section 11 about Privacy: In the contracts, suppliers wanted to share information with third parties</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Section 13 about Bundling of services: The suppliers were bundling services without showing economic benefits to the consumers</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Section 14 about termination of the contracts: The suppliers were charging the consumers full contract amount for termination which is against the CPA</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Section 20 about return of goods: The suppliers did not accept returned goods or did not pay the refunds</a:t>
            </a:r>
          </a:p>
        </p:txBody>
      </p:sp>
      <p:pic>
        <p:nvPicPr>
          <p:cNvPr id="4" name="~PP2783.WAV">
            <a:hlinkClick r:id="" action="ppaction://media"/>
          </p:cNvPr>
          <p:cNvPicPr>
            <a:picLocks noRot="1" noChangeAspect="1"/>
          </p:cNvPicPr>
          <p:nvPr>
            <a:wavAudioFile r:embed="rId1" name="~PP2783.WAV"/>
          </p:nvPr>
        </p:nvPicPr>
        <p:blipFill>
          <a:blip r:embed="rId3"/>
          <a:stretch>
            <a:fillRect/>
          </a:stretch>
        </p:blipFill>
        <p:spPr>
          <a:xfrm>
            <a:off x="8670925" y="6384925"/>
            <a:ext cx="304800" cy="304800"/>
          </a:xfrm>
          <a:prstGeom prst="rect">
            <a:avLst/>
          </a:prstGeom>
        </p:spPr>
      </p:pic>
      <p:sp>
        <p:nvSpPr>
          <p:cNvPr id="5" name="Slide Number Placeholder 4"/>
          <p:cNvSpPr>
            <a:spLocks noGrp="1"/>
          </p:cNvSpPr>
          <p:nvPr>
            <p:ph type="sldNum" sz="quarter" idx="15"/>
          </p:nvPr>
        </p:nvSpPr>
        <p:spPr/>
        <p:txBody>
          <a:bodyPr/>
          <a:lstStyle/>
          <a:p>
            <a:fld id="{47D68E1D-3D87-456C-9E45-C01288E67DDC}" type="slidenum">
              <a:rPr lang="en-ZA" smtClean="0"/>
              <a:pPr/>
              <a:t>18</a:t>
            </a:fld>
            <a:endParaRPr lang="en-ZA"/>
          </a:p>
        </p:txBody>
      </p:sp>
    </p:spTree>
    <p:extLst>
      <p:ext uri="{BB962C8B-B14F-4D97-AF65-F5344CB8AC3E}">
        <p14:creationId xmlns:p14="http://schemas.microsoft.com/office/powerpoint/2010/main" val="1901587745"/>
      </p:ext>
    </p:extLst>
  </p:cSld>
  <p:clrMapOvr>
    <a:masterClrMapping/>
  </p:clrMapOvr>
  <p:transition advTm="130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latin typeface="Arial" pitchFamily="34" charset="0"/>
                <a:cs typeface="Arial" pitchFamily="34" charset="0"/>
              </a:rPr>
              <a:t>Sections that were contravened cont...</a:t>
            </a:r>
            <a:endParaRPr lang="en-ZA" dirty="0">
              <a:latin typeface="Arial" pitchFamily="34" charset="0"/>
              <a:cs typeface="Arial" pitchFamily="34" charset="0"/>
            </a:endParaRPr>
          </a:p>
        </p:txBody>
      </p:sp>
      <p:sp>
        <p:nvSpPr>
          <p:cNvPr id="3" name="Content Placeholder 2"/>
          <p:cNvSpPr>
            <a:spLocks noGrp="1"/>
          </p:cNvSpPr>
          <p:nvPr>
            <p:ph sz="quarter" idx="1"/>
          </p:nvPr>
        </p:nvSpPr>
        <p:spPr/>
        <p:txBody>
          <a:bodyPr>
            <a:normAutofit/>
          </a:bodyPr>
          <a:lstStyle/>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Section 22 about plain language: Most contracts were not written in plain and understandable language</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Section 23 about disclosure of prices: Detailed itemized pricing was not displaced on the items</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Section 48 about unfair contract terms: All supplier contracts terms were in </a:t>
            </a:r>
            <a:r>
              <a:rPr lang="en-US" sz="2000" dirty="0" err="1" smtClean="0">
                <a:latin typeface="Arial" pitchFamily="34" charset="0"/>
                <a:cs typeface="Arial" pitchFamily="34" charset="0"/>
              </a:rPr>
              <a:t>favour</a:t>
            </a:r>
            <a:r>
              <a:rPr lang="en-US" sz="2000" dirty="0" smtClean="0">
                <a:latin typeface="Arial" pitchFamily="34" charset="0"/>
                <a:cs typeface="Arial" pitchFamily="34" charset="0"/>
              </a:rPr>
              <a:t> of the suppliers</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Section 63 about expiry of prepaid certificates, credits and vouchers: It is a practice with all suppliers that vouchers expires before the set time of three years</a:t>
            </a:r>
          </a:p>
        </p:txBody>
      </p:sp>
      <p:pic>
        <p:nvPicPr>
          <p:cNvPr id="4" name="~PP2783.WAV">
            <a:hlinkClick r:id="" action="ppaction://media"/>
          </p:cNvPr>
          <p:cNvPicPr>
            <a:picLocks noRot="1" noChangeAspect="1"/>
          </p:cNvPicPr>
          <p:nvPr>
            <a:wavAudioFile r:embed="rId1" name="~PP2783.WAV"/>
          </p:nvPr>
        </p:nvPicPr>
        <p:blipFill>
          <a:blip r:embed="rId3"/>
          <a:stretch>
            <a:fillRect/>
          </a:stretch>
        </p:blipFill>
        <p:spPr>
          <a:xfrm>
            <a:off x="8670925" y="6384925"/>
            <a:ext cx="304800" cy="304800"/>
          </a:xfrm>
          <a:prstGeom prst="rect">
            <a:avLst/>
          </a:prstGeom>
        </p:spPr>
      </p:pic>
      <p:sp>
        <p:nvSpPr>
          <p:cNvPr id="5" name="Slide Number Placeholder 4"/>
          <p:cNvSpPr>
            <a:spLocks noGrp="1"/>
          </p:cNvSpPr>
          <p:nvPr>
            <p:ph type="sldNum" sz="quarter" idx="15"/>
          </p:nvPr>
        </p:nvSpPr>
        <p:spPr/>
        <p:txBody>
          <a:bodyPr/>
          <a:lstStyle/>
          <a:p>
            <a:fld id="{47D68E1D-3D87-456C-9E45-C01288E67DDC}" type="slidenum">
              <a:rPr lang="en-ZA" smtClean="0"/>
              <a:pPr/>
              <a:t>19</a:t>
            </a:fld>
            <a:endParaRPr lang="en-ZA"/>
          </a:p>
        </p:txBody>
      </p:sp>
    </p:spTree>
    <p:extLst>
      <p:ext uri="{BB962C8B-B14F-4D97-AF65-F5344CB8AC3E}">
        <p14:creationId xmlns:p14="http://schemas.microsoft.com/office/powerpoint/2010/main" val="2678126833"/>
      </p:ext>
    </p:extLst>
  </p:cSld>
  <p:clrMapOvr>
    <a:masterClrMapping/>
  </p:clrMapOvr>
  <p:transition advTm="130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latin typeface="Arial" pitchFamily="34" charset="0"/>
                <a:cs typeface="Arial" pitchFamily="34" charset="0"/>
              </a:rPr>
              <a:t>PURPOSE</a:t>
            </a:r>
            <a:endParaRPr lang="en-ZA" b="1" dirty="0">
              <a:latin typeface="Arial" pitchFamily="34" charset="0"/>
              <a:cs typeface="Arial" pitchFamily="34" charset="0"/>
            </a:endParaRPr>
          </a:p>
        </p:txBody>
      </p:sp>
      <p:sp>
        <p:nvSpPr>
          <p:cNvPr id="3" name="Content Placeholder 2"/>
          <p:cNvSpPr>
            <a:spLocks noGrp="1"/>
          </p:cNvSpPr>
          <p:nvPr>
            <p:ph sz="quarter" idx="1"/>
          </p:nvPr>
        </p:nvSpPr>
        <p:spPr/>
        <p:txBody>
          <a:bodyPr>
            <a:normAutofit/>
          </a:bodyPr>
          <a:lstStyle/>
          <a:p>
            <a:pPr algn="just">
              <a:lnSpc>
                <a:spcPct val="150000"/>
              </a:lnSpc>
              <a:buFont typeface="Wingdings" pitchFamily="2" charset="2"/>
              <a:buChar char="§"/>
            </a:pPr>
            <a:r>
              <a:rPr lang="en-US" sz="2200" dirty="0" smtClean="0">
                <a:latin typeface="Arial" pitchFamily="34" charset="0"/>
                <a:cs typeface="Arial" pitchFamily="34" charset="0"/>
              </a:rPr>
              <a:t>The presentation is about case studies of two investigations done by the NCC </a:t>
            </a:r>
          </a:p>
          <a:p>
            <a:pPr algn="just">
              <a:lnSpc>
                <a:spcPct val="150000"/>
              </a:lnSpc>
              <a:buFont typeface="Wingdings" pitchFamily="2" charset="2"/>
              <a:buChar char="§"/>
            </a:pPr>
            <a:r>
              <a:rPr lang="en-US" sz="2200" dirty="0" smtClean="0">
                <a:latin typeface="Arial" pitchFamily="34" charset="0"/>
                <a:cs typeface="Arial" pitchFamily="34" charset="0"/>
              </a:rPr>
              <a:t>The NCC investigated the non compliance of the contracts of the mobile phones service providers as well as the Timeshares service providers</a:t>
            </a:r>
          </a:p>
          <a:p>
            <a:pPr algn="just">
              <a:lnSpc>
                <a:spcPct val="150000"/>
              </a:lnSpc>
              <a:buFont typeface="Wingdings" pitchFamily="2" charset="2"/>
              <a:buChar char="§"/>
            </a:pPr>
            <a:r>
              <a:rPr lang="en-US" sz="2200" dirty="0" smtClean="0">
                <a:latin typeface="Arial" pitchFamily="34" charset="0"/>
                <a:cs typeface="Arial" pitchFamily="34" charset="0"/>
              </a:rPr>
              <a:t>In our investigations we found that both the mobile phones service providers and the Timeshare service providers do not comply with the CPA</a:t>
            </a:r>
          </a:p>
          <a:p>
            <a:pPr algn="just">
              <a:lnSpc>
                <a:spcPct val="150000"/>
              </a:lnSpc>
              <a:buFont typeface="Wingdings" pitchFamily="2" charset="2"/>
              <a:buChar char="§"/>
            </a:pPr>
            <a:r>
              <a:rPr lang="en-US" sz="2200" dirty="0" smtClean="0">
                <a:latin typeface="Arial" pitchFamily="34" charset="0"/>
                <a:cs typeface="Arial" pitchFamily="34" charset="0"/>
              </a:rPr>
              <a:t>At the end recommendations were proposed</a:t>
            </a:r>
            <a:endParaRPr lang="en-US" sz="2000" dirty="0" smtClean="0">
              <a:latin typeface="Arial" pitchFamily="34" charset="0"/>
              <a:cs typeface="Arial" pitchFamily="34" charset="0"/>
            </a:endParaRPr>
          </a:p>
        </p:txBody>
      </p:sp>
      <p:pic>
        <p:nvPicPr>
          <p:cNvPr id="4" name="~PP2776.WAV">
            <a:hlinkClick r:id="" action="ppaction://media"/>
          </p:cNvPr>
          <p:cNvPicPr>
            <a:picLocks noRot="1" noChangeAspect="1"/>
          </p:cNvPicPr>
          <p:nvPr>
            <a:wavAudioFile r:embed="rId1" name="~PP2776.WAV"/>
          </p:nvPr>
        </p:nvPicPr>
        <p:blipFill>
          <a:blip r:embed="rId3"/>
          <a:stretch>
            <a:fillRect/>
          </a:stretch>
        </p:blipFill>
        <p:spPr>
          <a:xfrm>
            <a:off x="8670925" y="6384925"/>
            <a:ext cx="304800" cy="304800"/>
          </a:xfrm>
          <a:prstGeom prst="rect">
            <a:avLst/>
          </a:prstGeom>
        </p:spPr>
      </p:pic>
      <p:sp>
        <p:nvSpPr>
          <p:cNvPr id="5" name="Slide Number Placeholder 4"/>
          <p:cNvSpPr>
            <a:spLocks noGrp="1"/>
          </p:cNvSpPr>
          <p:nvPr>
            <p:ph type="sldNum" sz="quarter" idx="15"/>
          </p:nvPr>
        </p:nvSpPr>
        <p:spPr/>
        <p:txBody>
          <a:bodyPr/>
          <a:lstStyle/>
          <a:p>
            <a:fld id="{47D68E1D-3D87-456C-9E45-C01288E67DDC}" type="slidenum">
              <a:rPr lang="en-ZA" smtClean="0"/>
              <a:pPr/>
              <a:t>2</a:t>
            </a:fld>
            <a:endParaRPr lang="en-ZA"/>
          </a:p>
        </p:txBody>
      </p:sp>
    </p:spTree>
  </p:cSld>
  <p:clrMapOvr>
    <a:masterClrMapping/>
  </p:clrMapOvr>
  <p:transition advTm="1738"/>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latin typeface="Arial" pitchFamily="34" charset="0"/>
                <a:cs typeface="Arial" pitchFamily="34" charset="0"/>
              </a:rPr>
              <a:t>Conclusions</a:t>
            </a:r>
            <a:endParaRPr lang="en-ZA" dirty="0">
              <a:latin typeface="Arial" pitchFamily="34" charset="0"/>
              <a:cs typeface="Arial" pitchFamily="34" charset="0"/>
            </a:endParaRPr>
          </a:p>
        </p:txBody>
      </p:sp>
      <p:sp>
        <p:nvSpPr>
          <p:cNvPr id="3" name="Content Placeholder 2"/>
          <p:cNvSpPr>
            <a:spLocks noGrp="1"/>
          </p:cNvSpPr>
          <p:nvPr>
            <p:ph sz="quarter" idx="1"/>
          </p:nvPr>
        </p:nvSpPr>
        <p:spPr/>
        <p:txBody>
          <a:bodyPr>
            <a:normAutofit/>
          </a:bodyPr>
          <a:lstStyle/>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All the suppliers under investigation were issued with the Compliance Notices</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The Compliance Notices encouraged the suppliers to amend their contract terms in order to comply with the CPA</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All the entities tried in way to amend their contracts to comply with the requirements of the CPA even if they are fully compliant especially with regard to expiry of vouchers and setting of the call limits when roaming</a:t>
            </a:r>
          </a:p>
        </p:txBody>
      </p:sp>
      <p:pic>
        <p:nvPicPr>
          <p:cNvPr id="4" name="~PP2783.WAV">
            <a:hlinkClick r:id="" action="ppaction://media"/>
          </p:cNvPr>
          <p:cNvPicPr>
            <a:picLocks noRot="1" noChangeAspect="1"/>
          </p:cNvPicPr>
          <p:nvPr>
            <a:wavAudioFile r:embed="rId1" name="~PP2783.WAV"/>
          </p:nvPr>
        </p:nvPicPr>
        <p:blipFill>
          <a:blip r:embed="rId3"/>
          <a:stretch>
            <a:fillRect/>
          </a:stretch>
        </p:blipFill>
        <p:spPr>
          <a:xfrm>
            <a:off x="8670925" y="6384925"/>
            <a:ext cx="304800" cy="304800"/>
          </a:xfrm>
          <a:prstGeom prst="rect">
            <a:avLst/>
          </a:prstGeom>
        </p:spPr>
      </p:pic>
      <p:sp>
        <p:nvSpPr>
          <p:cNvPr id="5" name="Slide Number Placeholder 4"/>
          <p:cNvSpPr>
            <a:spLocks noGrp="1"/>
          </p:cNvSpPr>
          <p:nvPr>
            <p:ph type="sldNum" sz="quarter" idx="15"/>
          </p:nvPr>
        </p:nvSpPr>
        <p:spPr/>
        <p:txBody>
          <a:bodyPr/>
          <a:lstStyle/>
          <a:p>
            <a:fld id="{47D68E1D-3D87-456C-9E45-C01288E67DDC}" type="slidenum">
              <a:rPr lang="en-ZA" smtClean="0"/>
              <a:pPr/>
              <a:t>20</a:t>
            </a:fld>
            <a:endParaRPr lang="en-ZA"/>
          </a:p>
        </p:txBody>
      </p:sp>
    </p:spTree>
    <p:extLst>
      <p:ext uri="{BB962C8B-B14F-4D97-AF65-F5344CB8AC3E}">
        <p14:creationId xmlns:p14="http://schemas.microsoft.com/office/powerpoint/2010/main" val="1567121833"/>
      </p:ext>
    </p:extLst>
  </p:cSld>
  <p:clrMapOvr>
    <a:masterClrMapping/>
  </p:clrMapOvr>
  <p:transition advTm="130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latin typeface="Arial" pitchFamily="34" charset="0"/>
                <a:cs typeface="Arial" pitchFamily="34" charset="0"/>
              </a:rPr>
              <a:t>Conclusions</a:t>
            </a:r>
            <a:endParaRPr lang="en-ZA" dirty="0">
              <a:latin typeface="Arial" pitchFamily="34" charset="0"/>
              <a:cs typeface="Arial" pitchFamily="34" charset="0"/>
            </a:endParaRPr>
          </a:p>
        </p:txBody>
      </p:sp>
      <p:sp>
        <p:nvSpPr>
          <p:cNvPr id="3" name="Content Placeholder 2"/>
          <p:cNvSpPr>
            <a:spLocks noGrp="1"/>
          </p:cNvSpPr>
          <p:nvPr>
            <p:ph sz="quarter" idx="1"/>
          </p:nvPr>
        </p:nvSpPr>
        <p:spPr/>
        <p:txBody>
          <a:bodyPr>
            <a:normAutofit/>
          </a:bodyPr>
          <a:lstStyle/>
          <a:p>
            <a:pPr marL="0" indent="0" algn="ctr">
              <a:buNone/>
            </a:pPr>
            <a:endParaRPr lang="en-ZA" sz="2000" b="1" dirty="0" smtClean="0"/>
          </a:p>
          <a:p>
            <a:pPr marL="0" indent="0" algn="ctr">
              <a:buNone/>
            </a:pPr>
            <a:endParaRPr lang="en-ZA" sz="2000" b="1" dirty="0"/>
          </a:p>
          <a:p>
            <a:pPr marL="0" indent="0" algn="ctr">
              <a:buNone/>
            </a:pPr>
            <a:endParaRPr lang="en-ZA" sz="2000" b="1" dirty="0" smtClean="0"/>
          </a:p>
          <a:p>
            <a:pPr marL="0" indent="0" algn="ctr">
              <a:buNone/>
            </a:pPr>
            <a:endParaRPr lang="en-ZA" sz="2000" b="1" dirty="0"/>
          </a:p>
          <a:p>
            <a:pPr marL="0" indent="0" algn="ctr">
              <a:buNone/>
            </a:pPr>
            <a:endParaRPr lang="en-ZA" sz="2000" b="1" dirty="0" smtClean="0">
              <a:latin typeface="Arial" panose="020B0604020202020204" pitchFamily="34" charset="0"/>
              <a:cs typeface="Arial" panose="020B0604020202020204" pitchFamily="34" charset="0"/>
            </a:endParaRPr>
          </a:p>
          <a:p>
            <a:pPr marL="0" indent="0" algn="ctr">
              <a:buNone/>
            </a:pPr>
            <a:r>
              <a:rPr lang="en-ZA" sz="2000" b="1" dirty="0" smtClean="0">
                <a:latin typeface="Arial" panose="020B0604020202020204" pitchFamily="34" charset="0"/>
                <a:cs typeface="Arial" panose="020B0604020202020204" pitchFamily="34" charset="0"/>
              </a:rPr>
              <a:t>LADIES </a:t>
            </a:r>
            <a:r>
              <a:rPr lang="en-ZA" sz="2000" b="1" dirty="0">
                <a:latin typeface="Arial" panose="020B0604020202020204" pitchFamily="34" charset="0"/>
                <a:cs typeface="Arial" panose="020B0604020202020204" pitchFamily="34" charset="0"/>
              </a:rPr>
              <a:t>AND GENTLEMEN,</a:t>
            </a:r>
          </a:p>
          <a:p>
            <a:pPr marL="0" indent="0" algn="ctr">
              <a:buNone/>
            </a:pPr>
            <a:endParaRPr lang="en-ZA" sz="2000" b="1" dirty="0">
              <a:latin typeface="Arial" panose="020B0604020202020204" pitchFamily="34" charset="0"/>
              <a:cs typeface="Arial" panose="020B0604020202020204" pitchFamily="34" charset="0"/>
            </a:endParaRPr>
          </a:p>
          <a:p>
            <a:pPr marL="0" indent="0" algn="ctr">
              <a:buNone/>
            </a:pPr>
            <a:r>
              <a:rPr lang="en-ZA" sz="2000" b="1" dirty="0">
                <a:latin typeface="Arial" panose="020B0604020202020204" pitchFamily="34" charset="0"/>
                <a:cs typeface="Arial" panose="020B0604020202020204" pitchFamily="34" charset="0"/>
              </a:rPr>
              <a:t> THANK YOU!!!!!</a:t>
            </a:r>
          </a:p>
          <a:p>
            <a:pPr marL="174625" indent="0" algn="just">
              <a:lnSpc>
                <a:spcPct val="150000"/>
              </a:lnSpc>
              <a:buNone/>
              <a:tabLst>
                <a:tab pos="271463" algn="l"/>
              </a:tabLst>
            </a:pPr>
            <a:endParaRPr lang="en-US" sz="2000" dirty="0" smtClean="0">
              <a:latin typeface="Arial" pitchFamily="34" charset="0"/>
              <a:cs typeface="Arial" pitchFamily="34" charset="0"/>
            </a:endParaRPr>
          </a:p>
        </p:txBody>
      </p:sp>
      <p:pic>
        <p:nvPicPr>
          <p:cNvPr id="4" name="~PP2783.WAV">
            <a:hlinkClick r:id="" action="ppaction://media"/>
          </p:cNvPr>
          <p:cNvPicPr>
            <a:picLocks noRot="1" noChangeAspect="1"/>
          </p:cNvPicPr>
          <p:nvPr>
            <a:wavAudioFile r:embed="rId1" name="~PP2783.WAV"/>
          </p:nvPr>
        </p:nvPicPr>
        <p:blipFill>
          <a:blip r:embed="rId3"/>
          <a:stretch>
            <a:fillRect/>
          </a:stretch>
        </p:blipFill>
        <p:spPr>
          <a:xfrm>
            <a:off x="8670925" y="6384925"/>
            <a:ext cx="304800" cy="304800"/>
          </a:xfrm>
          <a:prstGeom prst="rect">
            <a:avLst/>
          </a:prstGeom>
        </p:spPr>
      </p:pic>
      <p:sp>
        <p:nvSpPr>
          <p:cNvPr id="5" name="Slide Number Placeholder 4"/>
          <p:cNvSpPr>
            <a:spLocks noGrp="1"/>
          </p:cNvSpPr>
          <p:nvPr>
            <p:ph type="sldNum" sz="quarter" idx="15"/>
          </p:nvPr>
        </p:nvSpPr>
        <p:spPr/>
        <p:txBody>
          <a:bodyPr/>
          <a:lstStyle/>
          <a:p>
            <a:fld id="{47D68E1D-3D87-456C-9E45-C01288E67DDC}" type="slidenum">
              <a:rPr lang="en-ZA" smtClean="0"/>
              <a:pPr/>
              <a:t>21</a:t>
            </a:fld>
            <a:endParaRPr lang="en-ZA"/>
          </a:p>
        </p:txBody>
      </p:sp>
    </p:spTree>
    <p:extLst>
      <p:ext uri="{BB962C8B-B14F-4D97-AF65-F5344CB8AC3E}">
        <p14:creationId xmlns:p14="http://schemas.microsoft.com/office/powerpoint/2010/main" val="372387612"/>
      </p:ext>
    </p:extLst>
  </p:cSld>
  <p:clrMapOvr>
    <a:masterClrMapping/>
  </p:clrMapOvr>
  <p:transition advTm="130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71816" cy="1143000"/>
          </a:xfrm>
        </p:spPr>
        <p:txBody>
          <a:bodyPr/>
          <a:lstStyle/>
          <a:p>
            <a:r>
              <a:rPr lang="en-ZA" b="1" dirty="0" smtClean="0">
                <a:latin typeface="Arial" pitchFamily="34" charset="0"/>
                <a:cs typeface="Arial" pitchFamily="34" charset="0"/>
              </a:rPr>
              <a:t>What empowers the NCC to investigate?</a:t>
            </a:r>
            <a:endParaRPr lang="en-ZA" b="1" dirty="0">
              <a:latin typeface="Arial" pitchFamily="34" charset="0"/>
              <a:cs typeface="Arial" pitchFamily="34" charset="0"/>
            </a:endParaRPr>
          </a:p>
        </p:txBody>
      </p:sp>
      <p:sp>
        <p:nvSpPr>
          <p:cNvPr id="3" name="Content Placeholder 2"/>
          <p:cNvSpPr>
            <a:spLocks noGrp="1"/>
          </p:cNvSpPr>
          <p:nvPr>
            <p:ph sz="quarter" idx="1"/>
          </p:nvPr>
        </p:nvSpPr>
        <p:spPr/>
        <p:txBody>
          <a:bodyPr>
            <a:normAutofit fontScale="92500"/>
          </a:bodyPr>
          <a:lstStyle/>
          <a:p>
            <a:pPr algn="just">
              <a:lnSpc>
                <a:spcPct val="150000"/>
              </a:lnSpc>
              <a:buFont typeface="Wingdings" pitchFamily="2" charset="2"/>
              <a:buChar char="§"/>
            </a:pPr>
            <a:r>
              <a:rPr lang="en-US" sz="2200" dirty="0" smtClean="0">
                <a:latin typeface="Arial" pitchFamily="34" charset="0"/>
                <a:cs typeface="Arial" pitchFamily="34" charset="0"/>
              </a:rPr>
              <a:t>The NCC is empowered by Section 72 of the CPA to investigate </a:t>
            </a:r>
          </a:p>
          <a:p>
            <a:pPr algn="just">
              <a:lnSpc>
                <a:spcPct val="150000"/>
              </a:lnSpc>
              <a:buFont typeface="Wingdings" pitchFamily="2" charset="2"/>
              <a:buChar char="§"/>
            </a:pPr>
            <a:r>
              <a:rPr lang="en-US" sz="2200" dirty="0" smtClean="0">
                <a:latin typeface="Arial" pitchFamily="34" charset="0"/>
                <a:cs typeface="Arial" pitchFamily="34" charset="0"/>
              </a:rPr>
              <a:t>The Section states that “Upon initiating or receiving a complaint, the NCC may direct an inspector to investigate the complaint as quickly as practicable”</a:t>
            </a:r>
          </a:p>
          <a:p>
            <a:pPr algn="just">
              <a:lnSpc>
                <a:spcPct val="150000"/>
              </a:lnSpc>
              <a:buFont typeface="Wingdings" pitchFamily="2" charset="2"/>
              <a:buChar char="§"/>
            </a:pPr>
            <a:r>
              <a:rPr lang="en-US" sz="2200" dirty="0" smtClean="0">
                <a:latin typeface="Arial" pitchFamily="34" charset="0"/>
                <a:cs typeface="Arial" pitchFamily="34" charset="0"/>
              </a:rPr>
              <a:t>The complaints received by the NCC are normally around: Misleading adverts, unfair contract terms, Refusal to cancel contracts, Overbooking and overselling, Unauthorized debit order dedu</a:t>
            </a:r>
            <a:r>
              <a:rPr lang="en-US" sz="2000" dirty="0" smtClean="0">
                <a:latin typeface="Arial" pitchFamily="34" charset="0"/>
                <a:cs typeface="Arial" pitchFamily="34" charset="0"/>
              </a:rPr>
              <a:t>ctions, Litigations against consumers, Unfair resell terms, </a:t>
            </a:r>
            <a:r>
              <a:rPr lang="en-US" sz="2000" dirty="0" err="1" smtClean="0">
                <a:latin typeface="Arial" pitchFamily="34" charset="0"/>
                <a:cs typeface="Arial" pitchFamily="34" charset="0"/>
              </a:rPr>
              <a:t>etc</a:t>
            </a:r>
            <a:endParaRPr lang="en-US" sz="2000" dirty="0" smtClean="0">
              <a:latin typeface="Arial" pitchFamily="34" charset="0"/>
              <a:cs typeface="Arial" pitchFamily="34" charset="0"/>
            </a:endParaRPr>
          </a:p>
        </p:txBody>
      </p:sp>
      <p:pic>
        <p:nvPicPr>
          <p:cNvPr id="4" name="~PP2776.WAV">
            <a:hlinkClick r:id="" action="ppaction://media"/>
          </p:cNvPr>
          <p:cNvPicPr>
            <a:picLocks noRot="1" noChangeAspect="1"/>
          </p:cNvPicPr>
          <p:nvPr>
            <a:wavAudioFile r:embed="rId1" name="~PP2776.WAV"/>
          </p:nvPr>
        </p:nvPicPr>
        <p:blipFill>
          <a:blip r:embed="rId3"/>
          <a:stretch>
            <a:fillRect/>
          </a:stretch>
        </p:blipFill>
        <p:spPr>
          <a:xfrm>
            <a:off x="8670925" y="6384925"/>
            <a:ext cx="304800" cy="304800"/>
          </a:xfrm>
          <a:prstGeom prst="rect">
            <a:avLst/>
          </a:prstGeom>
        </p:spPr>
      </p:pic>
      <p:sp>
        <p:nvSpPr>
          <p:cNvPr id="5" name="Slide Number Placeholder 4"/>
          <p:cNvSpPr>
            <a:spLocks noGrp="1"/>
          </p:cNvSpPr>
          <p:nvPr>
            <p:ph type="sldNum" sz="quarter" idx="15"/>
          </p:nvPr>
        </p:nvSpPr>
        <p:spPr/>
        <p:txBody>
          <a:bodyPr/>
          <a:lstStyle/>
          <a:p>
            <a:fld id="{47D68E1D-3D87-456C-9E45-C01288E67DDC}" type="slidenum">
              <a:rPr lang="en-ZA" smtClean="0"/>
              <a:pPr/>
              <a:t>3</a:t>
            </a:fld>
            <a:endParaRPr lang="en-ZA"/>
          </a:p>
        </p:txBody>
      </p:sp>
    </p:spTree>
    <p:extLst>
      <p:ext uri="{BB962C8B-B14F-4D97-AF65-F5344CB8AC3E}">
        <p14:creationId xmlns:p14="http://schemas.microsoft.com/office/powerpoint/2010/main" val="3116626128"/>
      </p:ext>
    </p:extLst>
  </p:cSld>
  <p:clrMapOvr>
    <a:masterClrMapping/>
  </p:clrMapOvr>
  <p:transition advTm="1738"/>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latin typeface="Arial" pitchFamily="34" charset="0"/>
                <a:cs typeface="Arial" pitchFamily="34" charset="0"/>
              </a:rPr>
              <a:t>The process of investigation</a:t>
            </a:r>
            <a:endParaRPr lang="en-ZA" b="1" dirty="0">
              <a:latin typeface="Arial" pitchFamily="34" charset="0"/>
              <a:cs typeface="Arial" pitchFamily="34" charset="0"/>
            </a:endParaRPr>
          </a:p>
        </p:txBody>
      </p:sp>
      <p:sp>
        <p:nvSpPr>
          <p:cNvPr id="3" name="Content Placeholder 2"/>
          <p:cNvSpPr>
            <a:spLocks noGrp="1"/>
          </p:cNvSpPr>
          <p:nvPr>
            <p:ph sz="quarter" idx="1"/>
          </p:nvPr>
        </p:nvSpPr>
        <p:spPr/>
        <p:txBody>
          <a:bodyPr>
            <a:normAutofit/>
          </a:bodyPr>
          <a:lstStyle/>
          <a:p>
            <a:pPr algn="just">
              <a:lnSpc>
                <a:spcPct val="150000"/>
              </a:lnSpc>
              <a:buFont typeface="Wingdings" pitchFamily="2" charset="2"/>
              <a:buChar char="§"/>
            </a:pPr>
            <a:r>
              <a:rPr lang="en-US" sz="2000" dirty="0" smtClean="0">
                <a:latin typeface="Arial" pitchFamily="34" charset="0"/>
                <a:cs typeface="Arial" pitchFamily="34" charset="0"/>
              </a:rPr>
              <a:t>Matters to be investigated are presented before the Screening Committee before any investigation can take place</a:t>
            </a:r>
          </a:p>
          <a:p>
            <a:pPr algn="just">
              <a:lnSpc>
                <a:spcPct val="150000"/>
              </a:lnSpc>
              <a:buFont typeface="Wingdings" pitchFamily="2" charset="2"/>
              <a:buChar char="§"/>
            </a:pPr>
            <a:r>
              <a:rPr lang="en-US" sz="2000" dirty="0" smtClean="0">
                <a:latin typeface="Arial" pitchFamily="34" charset="0"/>
                <a:cs typeface="Arial" pitchFamily="34" charset="0"/>
              </a:rPr>
              <a:t>In deciding whether to investigate or not, the Screening Committee determines if the consumers’ rights as contained in the CPA have been infringed, impaired, threatened</a:t>
            </a:r>
          </a:p>
          <a:p>
            <a:pPr algn="just">
              <a:lnSpc>
                <a:spcPct val="150000"/>
              </a:lnSpc>
              <a:buFont typeface="Wingdings" pitchFamily="2" charset="2"/>
              <a:buChar char="§"/>
            </a:pPr>
            <a:r>
              <a:rPr lang="en-US" sz="2000" dirty="0" smtClean="0">
                <a:latin typeface="Arial" pitchFamily="34" charset="0"/>
                <a:cs typeface="Arial" pitchFamily="34" charset="0"/>
              </a:rPr>
              <a:t>In general the Committee looks if there is any allegation of prohibited conduct that occurred or is occurring</a:t>
            </a:r>
          </a:p>
          <a:p>
            <a:pPr algn="just">
              <a:lnSpc>
                <a:spcPct val="150000"/>
              </a:lnSpc>
              <a:buFont typeface="Wingdings" pitchFamily="2" charset="2"/>
              <a:buChar char="§"/>
            </a:pPr>
            <a:r>
              <a:rPr lang="en-US" sz="2000" dirty="0" smtClean="0">
                <a:latin typeface="Arial" pitchFamily="34" charset="0"/>
                <a:cs typeface="Arial" pitchFamily="34" charset="0"/>
              </a:rPr>
              <a:t>The Committee also determines if the NCC has jurisdiction</a:t>
            </a:r>
          </a:p>
        </p:txBody>
      </p:sp>
      <p:pic>
        <p:nvPicPr>
          <p:cNvPr id="4" name="~PP2776.WAV">
            <a:hlinkClick r:id="" action="ppaction://media"/>
          </p:cNvPr>
          <p:cNvPicPr>
            <a:picLocks noRot="1" noChangeAspect="1"/>
          </p:cNvPicPr>
          <p:nvPr>
            <a:wavAudioFile r:embed="rId1" name="~PP2776.WAV"/>
          </p:nvPr>
        </p:nvPicPr>
        <p:blipFill>
          <a:blip r:embed="rId3"/>
          <a:stretch>
            <a:fillRect/>
          </a:stretch>
        </p:blipFill>
        <p:spPr>
          <a:xfrm>
            <a:off x="8670925" y="6384925"/>
            <a:ext cx="304800" cy="304800"/>
          </a:xfrm>
          <a:prstGeom prst="rect">
            <a:avLst/>
          </a:prstGeom>
        </p:spPr>
      </p:pic>
      <p:sp>
        <p:nvSpPr>
          <p:cNvPr id="5" name="Slide Number Placeholder 4"/>
          <p:cNvSpPr>
            <a:spLocks noGrp="1"/>
          </p:cNvSpPr>
          <p:nvPr>
            <p:ph type="sldNum" sz="quarter" idx="15"/>
          </p:nvPr>
        </p:nvSpPr>
        <p:spPr/>
        <p:txBody>
          <a:bodyPr/>
          <a:lstStyle/>
          <a:p>
            <a:fld id="{47D68E1D-3D87-456C-9E45-C01288E67DDC}" type="slidenum">
              <a:rPr lang="en-ZA" smtClean="0"/>
              <a:pPr/>
              <a:t>4</a:t>
            </a:fld>
            <a:endParaRPr lang="en-ZA"/>
          </a:p>
        </p:txBody>
      </p:sp>
    </p:spTree>
    <p:extLst>
      <p:ext uri="{BB962C8B-B14F-4D97-AF65-F5344CB8AC3E}">
        <p14:creationId xmlns:p14="http://schemas.microsoft.com/office/powerpoint/2010/main" val="671631993"/>
      </p:ext>
    </p:extLst>
  </p:cSld>
  <p:clrMapOvr>
    <a:masterClrMapping/>
  </p:clrMapOvr>
  <p:transition advTm="1738"/>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latin typeface="Arial" pitchFamily="34" charset="0"/>
                <a:cs typeface="Arial" pitchFamily="34" charset="0"/>
              </a:rPr>
              <a:t>The process of </a:t>
            </a:r>
            <a:r>
              <a:rPr lang="en-ZA" b="1" dirty="0" smtClean="0">
                <a:latin typeface="Arial" pitchFamily="34" charset="0"/>
                <a:cs typeface="Arial" pitchFamily="34" charset="0"/>
              </a:rPr>
              <a:t>investigation cont…..</a:t>
            </a:r>
            <a:endParaRPr lang="en-ZA" b="1" dirty="0">
              <a:latin typeface="Arial" pitchFamily="34" charset="0"/>
              <a:cs typeface="Arial" pitchFamily="34" charset="0"/>
            </a:endParaRPr>
          </a:p>
        </p:txBody>
      </p:sp>
      <p:sp>
        <p:nvSpPr>
          <p:cNvPr id="3" name="Content Placeholder 2"/>
          <p:cNvSpPr>
            <a:spLocks noGrp="1"/>
          </p:cNvSpPr>
          <p:nvPr>
            <p:ph sz="quarter" idx="1"/>
          </p:nvPr>
        </p:nvSpPr>
        <p:spPr/>
        <p:txBody>
          <a:bodyPr>
            <a:normAutofit fontScale="85000" lnSpcReduction="20000"/>
          </a:bodyPr>
          <a:lstStyle/>
          <a:p>
            <a:pPr algn="just">
              <a:lnSpc>
                <a:spcPct val="150000"/>
              </a:lnSpc>
              <a:buFont typeface="Wingdings" pitchFamily="2" charset="2"/>
              <a:buChar char="§"/>
            </a:pPr>
            <a:r>
              <a:rPr lang="en-US" sz="2100" dirty="0">
                <a:latin typeface="Arial" pitchFamily="34" charset="0"/>
                <a:cs typeface="Arial" pitchFamily="34" charset="0"/>
              </a:rPr>
              <a:t>To determine jurisdiction, the Committee must establish if:</a:t>
            </a:r>
          </a:p>
          <a:p>
            <a:pPr marL="0" indent="0" algn="just">
              <a:lnSpc>
                <a:spcPct val="150000"/>
              </a:lnSpc>
              <a:buNone/>
              <a:tabLst>
                <a:tab pos="271463" algn="l"/>
              </a:tabLst>
            </a:pPr>
            <a:r>
              <a:rPr lang="en-US" sz="2100" dirty="0">
                <a:latin typeface="Arial" pitchFamily="34" charset="0"/>
                <a:cs typeface="Arial" pitchFamily="34" charset="0"/>
              </a:rPr>
              <a:t>	(i) 	the alleged conduct is a breach of the CPA or not</a:t>
            </a:r>
          </a:p>
          <a:p>
            <a:pPr marL="0" indent="0" algn="just">
              <a:lnSpc>
                <a:spcPct val="150000"/>
              </a:lnSpc>
              <a:buNone/>
              <a:tabLst>
                <a:tab pos="271463" algn="l"/>
              </a:tabLst>
            </a:pPr>
            <a:r>
              <a:rPr lang="en-US" sz="2100" dirty="0">
                <a:latin typeface="Arial" pitchFamily="34" charset="0"/>
                <a:cs typeface="Arial" pitchFamily="34" charset="0"/>
              </a:rPr>
              <a:t>	(ii) 	a consumer court exists, or for that matter, an alternative 		</a:t>
            </a:r>
            <a:r>
              <a:rPr lang="en-US" sz="2100" dirty="0" smtClean="0">
                <a:latin typeface="Arial" pitchFamily="34" charset="0"/>
                <a:cs typeface="Arial" pitchFamily="34" charset="0"/>
              </a:rPr>
              <a:t>Dispute </a:t>
            </a:r>
            <a:r>
              <a:rPr lang="en-US" sz="2100" dirty="0">
                <a:latin typeface="Arial" pitchFamily="34" charset="0"/>
                <a:cs typeface="Arial" pitchFamily="34" charset="0"/>
              </a:rPr>
              <a:t>Resolution Agent duly accredited by the NCC 		</a:t>
            </a:r>
            <a:r>
              <a:rPr lang="en-US" sz="2100" dirty="0" smtClean="0">
                <a:latin typeface="Arial" pitchFamily="34" charset="0"/>
                <a:cs typeface="Arial" pitchFamily="34" charset="0"/>
              </a:rPr>
              <a:t>	exists</a:t>
            </a:r>
          </a:p>
          <a:p>
            <a:pPr marL="0" indent="0" algn="just">
              <a:lnSpc>
                <a:spcPct val="150000"/>
              </a:lnSpc>
              <a:buNone/>
              <a:tabLst>
                <a:tab pos="271463" algn="l"/>
              </a:tabLst>
            </a:pPr>
            <a:r>
              <a:rPr lang="en-US" sz="2100" dirty="0">
                <a:latin typeface="Arial" pitchFamily="34" charset="0"/>
                <a:cs typeface="Arial" pitchFamily="34" charset="0"/>
              </a:rPr>
              <a:t>	</a:t>
            </a:r>
            <a:r>
              <a:rPr lang="en-US" sz="2100" dirty="0" smtClean="0">
                <a:latin typeface="Arial" pitchFamily="34" charset="0"/>
                <a:cs typeface="Arial" pitchFamily="34" charset="0"/>
              </a:rPr>
              <a:t>(iii) 	How widespread are the complaints received</a:t>
            </a:r>
          </a:p>
          <a:p>
            <a:pPr marL="0" indent="271463" algn="just">
              <a:lnSpc>
                <a:spcPct val="150000"/>
              </a:lnSpc>
              <a:buNone/>
            </a:pPr>
            <a:r>
              <a:rPr lang="en-US" sz="2100" dirty="0" smtClean="0">
                <a:latin typeface="Arial" pitchFamily="34" charset="0"/>
                <a:cs typeface="Arial" pitchFamily="34" charset="0"/>
              </a:rPr>
              <a:t>(iv)	It has been decided by the NCC as a matter of 	policy/strategy, to 	apply a particular sanction to all 	conduct 	of the kind alleged</a:t>
            </a:r>
          </a:p>
          <a:p>
            <a:pPr marL="0" indent="271463" algn="just">
              <a:lnSpc>
                <a:spcPct val="150000"/>
              </a:lnSpc>
              <a:buNone/>
            </a:pPr>
            <a:r>
              <a:rPr lang="en-US" sz="2100" dirty="0" smtClean="0">
                <a:latin typeface="Arial" pitchFamily="34" charset="0"/>
                <a:cs typeface="Arial" pitchFamily="34" charset="0"/>
              </a:rPr>
              <a:t>(v) 	If the conduct can be declared prohibited, what would be the 	impacts to consumers</a:t>
            </a:r>
          </a:p>
          <a:p>
            <a:pPr marL="0" indent="0" algn="just">
              <a:lnSpc>
                <a:spcPct val="150000"/>
              </a:lnSpc>
              <a:buNone/>
              <a:tabLst>
                <a:tab pos="271463" algn="l"/>
              </a:tabLst>
            </a:pPr>
            <a:r>
              <a:rPr lang="en-US" sz="2000" dirty="0">
                <a:latin typeface="Arial" pitchFamily="34" charset="0"/>
                <a:cs typeface="Arial" pitchFamily="34" charset="0"/>
              </a:rPr>
              <a:t>	</a:t>
            </a:r>
            <a:endParaRPr lang="en-US" sz="2000" dirty="0" smtClean="0">
              <a:latin typeface="Arial" pitchFamily="34" charset="0"/>
              <a:cs typeface="Arial" pitchFamily="34" charset="0"/>
            </a:endParaRPr>
          </a:p>
        </p:txBody>
      </p:sp>
      <p:pic>
        <p:nvPicPr>
          <p:cNvPr id="4" name="~PP2776.WAV">
            <a:hlinkClick r:id="" action="ppaction://media"/>
          </p:cNvPr>
          <p:cNvPicPr>
            <a:picLocks noRot="1" noChangeAspect="1"/>
          </p:cNvPicPr>
          <p:nvPr>
            <a:wavAudioFile r:embed="rId1" name="~PP2776.WAV"/>
          </p:nvPr>
        </p:nvPicPr>
        <p:blipFill>
          <a:blip r:embed="rId3"/>
          <a:stretch>
            <a:fillRect/>
          </a:stretch>
        </p:blipFill>
        <p:spPr>
          <a:xfrm>
            <a:off x="8670925" y="6384925"/>
            <a:ext cx="304800" cy="304800"/>
          </a:xfrm>
          <a:prstGeom prst="rect">
            <a:avLst/>
          </a:prstGeom>
        </p:spPr>
      </p:pic>
      <p:sp>
        <p:nvSpPr>
          <p:cNvPr id="5" name="Slide Number Placeholder 4"/>
          <p:cNvSpPr>
            <a:spLocks noGrp="1"/>
          </p:cNvSpPr>
          <p:nvPr>
            <p:ph type="sldNum" sz="quarter" idx="15"/>
          </p:nvPr>
        </p:nvSpPr>
        <p:spPr/>
        <p:txBody>
          <a:bodyPr/>
          <a:lstStyle/>
          <a:p>
            <a:fld id="{47D68E1D-3D87-456C-9E45-C01288E67DDC}" type="slidenum">
              <a:rPr lang="en-ZA" smtClean="0"/>
              <a:pPr/>
              <a:t>5</a:t>
            </a:fld>
            <a:endParaRPr lang="en-ZA"/>
          </a:p>
        </p:txBody>
      </p:sp>
    </p:spTree>
    <p:extLst>
      <p:ext uri="{BB962C8B-B14F-4D97-AF65-F5344CB8AC3E}">
        <p14:creationId xmlns:p14="http://schemas.microsoft.com/office/powerpoint/2010/main" val="2415246874"/>
      </p:ext>
    </p:extLst>
  </p:cSld>
  <p:clrMapOvr>
    <a:masterClrMapping/>
  </p:clrMapOvr>
  <p:transition advTm="1738"/>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latin typeface="Arial" pitchFamily="34" charset="0"/>
                <a:cs typeface="Arial" pitchFamily="34" charset="0"/>
              </a:rPr>
              <a:t>The process of </a:t>
            </a:r>
            <a:r>
              <a:rPr lang="en-ZA" b="1" dirty="0" smtClean="0">
                <a:latin typeface="Arial" pitchFamily="34" charset="0"/>
                <a:cs typeface="Arial" pitchFamily="34" charset="0"/>
              </a:rPr>
              <a:t>investigation cont…..</a:t>
            </a:r>
            <a:endParaRPr lang="en-ZA" b="1" dirty="0">
              <a:latin typeface="Arial" pitchFamily="34" charset="0"/>
              <a:cs typeface="Arial" pitchFamily="34" charset="0"/>
            </a:endParaRPr>
          </a:p>
        </p:txBody>
      </p:sp>
      <p:sp>
        <p:nvSpPr>
          <p:cNvPr id="3" name="Content Placeholder 2"/>
          <p:cNvSpPr>
            <a:spLocks noGrp="1"/>
          </p:cNvSpPr>
          <p:nvPr>
            <p:ph sz="quarter" idx="1"/>
          </p:nvPr>
        </p:nvSpPr>
        <p:spPr/>
        <p:txBody>
          <a:bodyPr>
            <a:normAutofit lnSpcReduction="10000"/>
          </a:bodyPr>
          <a:lstStyle/>
          <a:p>
            <a:pPr marL="0" indent="271463" algn="just">
              <a:lnSpc>
                <a:spcPct val="150000"/>
              </a:lnSpc>
              <a:buNone/>
              <a:tabLst>
                <a:tab pos="271463" algn="l"/>
              </a:tabLst>
            </a:pPr>
            <a:r>
              <a:rPr lang="en-US" sz="2000" dirty="0" smtClean="0">
                <a:latin typeface="Arial" pitchFamily="34" charset="0"/>
                <a:cs typeface="Arial" pitchFamily="34" charset="0"/>
              </a:rPr>
              <a:t>(iv</a:t>
            </a:r>
            <a:r>
              <a:rPr lang="en-US" sz="2000" dirty="0">
                <a:latin typeface="Arial" pitchFamily="34" charset="0"/>
                <a:cs typeface="Arial" pitchFamily="34" charset="0"/>
              </a:rPr>
              <a:t>)	The investigation may be further be part of joint 			compliance priorities as may be determined in consumer 		forums or in working together with the Competition 		Commission, Credit Bureaux or other similar </a:t>
            </a:r>
            <a:r>
              <a:rPr lang="en-US" sz="2000" dirty="0" smtClean="0">
                <a:latin typeface="Arial" pitchFamily="34" charset="0"/>
                <a:cs typeface="Arial" pitchFamily="34" charset="0"/>
              </a:rPr>
              <a:t>authorities</a:t>
            </a:r>
          </a:p>
          <a:p>
            <a:pPr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In determining </a:t>
            </a:r>
            <a:r>
              <a:rPr lang="en-US" sz="2000" dirty="0">
                <a:latin typeface="Arial" pitchFamily="34" charset="0"/>
                <a:cs typeface="Arial" pitchFamily="34" charset="0"/>
              </a:rPr>
              <a:t>whether a matter warrants investigation, the following factors will be considered:</a:t>
            </a:r>
          </a:p>
          <a:p>
            <a:pPr marL="174625" indent="96838" algn="just">
              <a:lnSpc>
                <a:spcPct val="150000"/>
              </a:lnSpc>
              <a:buNone/>
              <a:tabLst>
                <a:tab pos="271463" algn="l"/>
              </a:tabLst>
            </a:pPr>
            <a:r>
              <a:rPr lang="en-US" sz="2000" dirty="0">
                <a:latin typeface="Arial" pitchFamily="34" charset="0"/>
                <a:cs typeface="Arial" pitchFamily="34" charset="0"/>
              </a:rPr>
              <a:t>(i) 	Whether intervention by the NCC will have a timely 		impact on the market </a:t>
            </a:r>
            <a:r>
              <a:rPr lang="en-US" sz="2000" dirty="0" smtClean="0">
                <a:latin typeface="Arial" pitchFamily="34" charset="0"/>
                <a:cs typeface="Arial" pitchFamily="34" charset="0"/>
              </a:rPr>
              <a:t>conduct</a:t>
            </a:r>
            <a:endParaRPr lang="en-US" sz="2000" dirty="0">
              <a:latin typeface="Arial" pitchFamily="34" charset="0"/>
              <a:cs typeface="Arial" pitchFamily="34" charset="0"/>
            </a:endParaRPr>
          </a:p>
          <a:p>
            <a:pPr marL="174625" indent="96838" algn="just">
              <a:lnSpc>
                <a:spcPct val="150000"/>
              </a:lnSpc>
              <a:buNone/>
              <a:tabLst>
                <a:tab pos="271463" algn="l"/>
              </a:tabLst>
            </a:pPr>
            <a:r>
              <a:rPr lang="en-US" sz="2000" dirty="0" smtClean="0">
                <a:latin typeface="Arial" pitchFamily="34" charset="0"/>
                <a:cs typeface="Arial" pitchFamily="34" charset="0"/>
              </a:rPr>
              <a:t>(ii) 	Financial losses or other harm suffered by consumers 		as well as the number of consumers affected</a:t>
            </a:r>
          </a:p>
          <a:p>
            <a:pPr algn="just">
              <a:buFont typeface="Wingdings" panose="05000000000000000000" pitchFamily="2" charset="2"/>
              <a:buChar char="q"/>
              <a:tabLst>
                <a:tab pos="271463" algn="l"/>
              </a:tabLst>
            </a:pPr>
            <a:endParaRPr lang="en-US" sz="2000" dirty="0" smtClean="0">
              <a:latin typeface="Arial" pitchFamily="34" charset="0"/>
              <a:cs typeface="Arial" pitchFamily="34" charset="0"/>
            </a:endParaRPr>
          </a:p>
        </p:txBody>
      </p:sp>
      <p:pic>
        <p:nvPicPr>
          <p:cNvPr id="4" name="~PP2776.WAV">
            <a:hlinkClick r:id="" action="ppaction://media"/>
          </p:cNvPr>
          <p:cNvPicPr>
            <a:picLocks noRot="1" noChangeAspect="1"/>
          </p:cNvPicPr>
          <p:nvPr>
            <a:wavAudioFile r:embed="rId1" name="~PP2776.WAV"/>
          </p:nvPr>
        </p:nvPicPr>
        <p:blipFill>
          <a:blip r:embed="rId3"/>
          <a:stretch>
            <a:fillRect/>
          </a:stretch>
        </p:blipFill>
        <p:spPr>
          <a:xfrm>
            <a:off x="8670925" y="6384925"/>
            <a:ext cx="304800" cy="304800"/>
          </a:xfrm>
          <a:prstGeom prst="rect">
            <a:avLst/>
          </a:prstGeom>
        </p:spPr>
      </p:pic>
      <p:sp>
        <p:nvSpPr>
          <p:cNvPr id="5" name="Slide Number Placeholder 4"/>
          <p:cNvSpPr>
            <a:spLocks noGrp="1"/>
          </p:cNvSpPr>
          <p:nvPr>
            <p:ph type="sldNum" sz="quarter" idx="15"/>
          </p:nvPr>
        </p:nvSpPr>
        <p:spPr/>
        <p:txBody>
          <a:bodyPr/>
          <a:lstStyle/>
          <a:p>
            <a:fld id="{47D68E1D-3D87-456C-9E45-C01288E67DDC}" type="slidenum">
              <a:rPr lang="en-ZA" smtClean="0"/>
              <a:pPr/>
              <a:t>6</a:t>
            </a:fld>
            <a:endParaRPr lang="en-ZA"/>
          </a:p>
        </p:txBody>
      </p:sp>
    </p:spTree>
    <p:extLst>
      <p:ext uri="{BB962C8B-B14F-4D97-AF65-F5344CB8AC3E}">
        <p14:creationId xmlns:p14="http://schemas.microsoft.com/office/powerpoint/2010/main" val="3263779059"/>
      </p:ext>
    </p:extLst>
  </p:cSld>
  <p:clrMapOvr>
    <a:masterClrMapping/>
  </p:clrMapOvr>
  <p:transition advTm="1738"/>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latin typeface="Arial" pitchFamily="34" charset="0"/>
                <a:cs typeface="Arial" pitchFamily="34" charset="0"/>
              </a:rPr>
              <a:t>The process of investigation cont…..</a:t>
            </a:r>
            <a:endParaRPr lang="en-ZA" dirty="0">
              <a:latin typeface="Arial" pitchFamily="34" charset="0"/>
              <a:cs typeface="Arial" pitchFamily="34" charset="0"/>
            </a:endParaRPr>
          </a:p>
        </p:txBody>
      </p:sp>
      <p:sp>
        <p:nvSpPr>
          <p:cNvPr id="3" name="Content Placeholder 2"/>
          <p:cNvSpPr>
            <a:spLocks noGrp="1"/>
          </p:cNvSpPr>
          <p:nvPr>
            <p:ph sz="quarter" idx="1"/>
          </p:nvPr>
        </p:nvSpPr>
        <p:spPr/>
        <p:txBody>
          <a:bodyPr>
            <a:normAutofit/>
          </a:bodyPr>
          <a:lstStyle/>
          <a:p>
            <a:pPr marL="174625" indent="96838" algn="just">
              <a:lnSpc>
                <a:spcPct val="150000"/>
              </a:lnSpc>
              <a:buNone/>
              <a:tabLst>
                <a:tab pos="271463" algn="l"/>
              </a:tabLst>
            </a:pPr>
            <a:r>
              <a:rPr lang="en-US" sz="2000" dirty="0" smtClean="0">
                <a:latin typeface="Arial" pitchFamily="34" charset="0"/>
                <a:cs typeface="Arial" pitchFamily="34" charset="0"/>
              </a:rPr>
              <a:t>(</a:t>
            </a:r>
            <a:r>
              <a:rPr lang="en-US" sz="2000" dirty="0">
                <a:latin typeface="Arial" pitchFamily="34" charset="0"/>
                <a:cs typeface="Arial" pitchFamily="34" charset="0"/>
              </a:rPr>
              <a:t>iii)	The health and safety of the community or other public 		</a:t>
            </a:r>
            <a:r>
              <a:rPr lang="en-US" sz="2000" dirty="0" smtClean="0">
                <a:latin typeface="Arial" pitchFamily="34" charset="0"/>
                <a:cs typeface="Arial" pitchFamily="34" charset="0"/>
              </a:rPr>
              <a:t>interest</a:t>
            </a:r>
          </a:p>
          <a:p>
            <a:pPr marL="174625" indent="96838" algn="just">
              <a:lnSpc>
                <a:spcPct val="150000"/>
              </a:lnSpc>
              <a:buNone/>
              <a:tabLst>
                <a:tab pos="271463" algn="l"/>
              </a:tabLst>
            </a:pPr>
            <a:r>
              <a:rPr lang="en-US" sz="2000" dirty="0" smtClean="0">
                <a:latin typeface="Arial" pitchFamily="34" charset="0"/>
                <a:cs typeface="Arial" pitchFamily="34" charset="0"/>
              </a:rPr>
              <a:t>(</a:t>
            </a:r>
            <a:r>
              <a:rPr lang="en-US" sz="2000" dirty="0">
                <a:latin typeface="Arial" pitchFamily="34" charset="0"/>
                <a:cs typeface="Arial" pitchFamily="34" charset="0"/>
              </a:rPr>
              <a:t>iv)	Prevalence of the alleged prohibited conduct. whether 		the conduct is widespread and the application of a 		</a:t>
            </a:r>
            <a:r>
              <a:rPr lang="en-US" sz="2000" dirty="0" smtClean="0">
                <a:latin typeface="Arial" pitchFamily="34" charset="0"/>
                <a:cs typeface="Arial" pitchFamily="34" charset="0"/>
              </a:rPr>
              <a:t>sanction </a:t>
            </a:r>
            <a:r>
              <a:rPr lang="en-US" sz="2000" dirty="0">
                <a:latin typeface="Arial" pitchFamily="34" charset="0"/>
                <a:cs typeface="Arial" pitchFamily="34" charset="0"/>
              </a:rPr>
              <a:t>is likely to have a deterrent effect</a:t>
            </a:r>
          </a:p>
          <a:p>
            <a:pPr marL="174625" indent="96838" algn="just">
              <a:lnSpc>
                <a:spcPct val="150000"/>
              </a:lnSpc>
              <a:buNone/>
              <a:tabLst>
                <a:tab pos="271463" algn="l"/>
              </a:tabLst>
            </a:pPr>
            <a:r>
              <a:rPr lang="en-US" sz="2000" dirty="0">
                <a:latin typeface="Arial" pitchFamily="34" charset="0"/>
                <a:cs typeface="Arial" pitchFamily="34" charset="0"/>
              </a:rPr>
              <a:t>(v)	The conduct is systemic, deliberate and not inadvertent, 		a blatant or flagrant breach</a:t>
            </a:r>
          </a:p>
          <a:p>
            <a:pPr marL="174625" indent="96838" algn="just">
              <a:lnSpc>
                <a:spcPct val="150000"/>
              </a:lnSpc>
              <a:buNone/>
              <a:tabLst>
                <a:tab pos="271463" algn="l"/>
              </a:tabLst>
            </a:pPr>
            <a:r>
              <a:rPr lang="en-US" sz="2000" dirty="0">
                <a:latin typeface="Arial" pitchFamily="34" charset="0"/>
                <a:cs typeface="Arial" pitchFamily="34" charset="0"/>
              </a:rPr>
              <a:t>(vi)	The complaint is not trivial and/or a technical breach 		without harm</a:t>
            </a:r>
          </a:p>
        </p:txBody>
      </p:sp>
      <p:pic>
        <p:nvPicPr>
          <p:cNvPr id="4" name="~PP2783.WAV">
            <a:hlinkClick r:id="" action="ppaction://media"/>
          </p:cNvPr>
          <p:cNvPicPr>
            <a:picLocks noRot="1" noChangeAspect="1"/>
          </p:cNvPicPr>
          <p:nvPr>
            <a:wavAudioFile r:embed="rId1" name="~PP2783.WAV"/>
          </p:nvPr>
        </p:nvPicPr>
        <p:blipFill>
          <a:blip r:embed="rId3"/>
          <a:stretch>
            <a:fillRect/>
          </a:stretch>
        </p:blipFill>
        <p:spPr>
          <a:xfrm>
            <a:off x="8670925" y="6384925"/>
            <a:ext cx="304800" cy="304800"/>
          </a:xfrm>
          <a:prstGeom prst="rect">
            <a:avLst/>
          </a:prstGeom>
        </p:spPr>
      </p:pic>
      <p:sp>
        <p:nvSpPr>
          <p:cNvPr id="5" name="Slide Number Placeholder 4"/>
          <p:cNvSpPr>
            <a:spLocks noGrp="1"/>
          </p:cNvSpPr>
          <p:nvPr>
            <p:ph type="sldNum" sz="quarter" idx="15"/>
          </p:nvPr>
        </p:nvSpPr>
        <p:spPr/>
        <p:txBody>
          <a:bodyPr/>
          <a:lstStyle/>
          <a:p>
            <a:fld id="{47D68E1D-3D87-456C-9E45-C01288E67DDC}" type="slidenum">
              <a:rPr lang="en-ZA" smtClean="0"/>
              <a:pPr/>
              <a:t>7</a:t>
            </a:fld>
            <a:endParaRPr lang="en-ZA"/>
          </a:p>
        </p:txBody>
      </p:sp>
    </p:spTree>
  </p:cSld>
  <p:clrMapOvr>
    <a:masterClrMapping/>
  </p:clrMapOvr>
  <p:transition advTm="130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latin typeface="Arial" pitchFamily="34" charset="0"/>
                <a:cs typeface="Arial" pitchFamily="34" charset="0"/>
              </a:rPr>
              <a:t>The process of investigation cont…..</a:t>
            </a:r>
            <a:endParaRPr lang="en-ZA" dirty="0">
              <a:latin typeface="Arial" pitchFamily="34" charset="0"/>
              <a:cs typeface="Arial" pitchFamily="34" charset="0"/>
            </a:endParaRPr>
          </a:p>
        </p:txBody>
      </p:sp>
      <p:sp>
        <p:nvSpPr>
          <p:cNvPr id="3" name="Content Placeholder 2"/>
          <p:cNvSpPr>
            <a:spLocks noGrp="1"/>
          </p:cNvSpPr>
          <p:nvPr>
            <p:ph sz="quarter" idx="1"/>
          </p:nvPr>
        </p:nvSpPr>
        <p:spPr/>
        <p:txBody>
          <a:bodyPr>
            <a:normAutofit lnSpcReduction="10000"/>
          </a:bodyPr>
          <a:lstStyle/>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All investigators must be duly appointed by the Commissioner and the business under investigation must be properly informed about the investigation</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To begin the investigation, the investigator must gather and assess evidence, consult with the experts, conduct tests, interview witnesses, conduct inspections, </a:t>
            </a:r>
            <a:r>
              <a:rPr lang="en-US" sz="2000" dirty="0" err="1" smtClean="0">
                <a:latin typeface="Arial" pitchFamily="34" charset="0"/>
                <a:cs typeface="Arial" pitchFamily="34" charset="0"/>
              </a:rPr>
              <a:t>etc</a:t>
            </a:r>
            <a:endParaRPr lang="en-US" sz="2000" dirty="0" smtClean="0">
              <a:latin typeface="Arial" pitchFamily="34" charset="0"/>
              <a:cs typeface="Arial" pitchFamily="34" charset="0"/>
            </a:endParaRP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Investigators may issue summonses, enter the premises to conduct searches, and they must record all the information gathered in an appropriate manner</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Confidentiality should also be adhered to</a:t>
            </a:r>
            <a:endParaRPr lang="en-US" sz="2000" dirty="0">
              <a:latin typeface="Arial" pitchFamily="34" charset="0"/>
              <a:cs typeface="Arial" pitchFamily="34" charset="0"/>
            </a:endParaRPr>
          </a:p>
        </p:txBody>
      </p:sp>
      <p:pic>
        <p:nvPicPr>
          <p:cNvPr id="4" name="~PP2783.WAV">
            <a:hlinkClick r:id="" action="ppaction://media"/>
          </p:cNvPr>
          <p:cNvPicPr>
            <a:picLocks noRot="1" noChangeAspect="1"/>
          </p:cNvPicPr>
          <p:nvPr>
            <a:wavAudioFile r:embed="rId1" name="~PP2783.WAV"/>
          </p:nvPr>
        </p:nvPicPr>
        <p:blipFill>
          <a:blip r:embed="rId3"/>
          <a:stretch>
            <a:fillRect/>
          </a:stretch>
        </p:blipFill>
        <p:spPr>
          <a:xfrm>
            <a:off x="8670925" y="6384925"/>
            <a:ext cx="304800" cy="304800"/>
          </a:xfrm>
          <a:prstGeom prst="rect">
            <a:avLst/>
          </a:prstGeom>
        </p:spPr>
      </p:pic>
      <p:sp>
        <p:nvSpPr>
          <p:cNvPr id="5" name="Slide Number Placeholder 4"/>
          <p:cNvSpPr>
            <a:spLocks noGrp="1"/>
          </p:cNvSpPr>
          <p:nvPr>
            <p:ph type="sldNum" sz="quarter" idx="15"/>
          </p:nvPr>
        </p:nvSpPr>
        <p:spPr/>
        <p:txBody>
          <a:bodyPr/>
          <a:lstStyle/>
          <a:p>
            <a:fld id="{47D68E1D-3D87-456C-9E45-C01288E67DDC}" type="slidenum">
              <a:rPr lang="en-ZA" smtClean="0"/>
              <a:pPr/>
              <a:t>8</a:t>
            </a:fld>
            <a:endParaRPr lang="en-ZA"/>
          </a:p>
        </p:txBody>
      </p:sp>
    </p:spTree>
    <p:extLst>
      <p:ext uri="{BB962C8B-B14F-4D97-AF65-F5344CB8AC3E}">
        <p14:creationId xmlns:p14="http://schemas.microsoft.com/office/powerpoint/2010/main" val="3970493877"/>
      </p:ext>
    </p:extLst>
  </p:cSld>
  <p:clrMapOvr>
    <a:masterClrMapping/>
  </p:clrMapOvr>
  <p:transition advTm="130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latin typeface="Arial" pitchFamily="34" charset="0"/>
                <a:cs typeface="Arial" pitchFamily="34" charset="0"/>
              </a:rPr>
              <a:t>Timeshare investigation</a:t>
            </a:r>
            <a:endParaRPr lang="en-ZA" dirty="0">
              <a:latin typeface="Arial" pitchFamily="34" charset="0"/>
              <a:cs typeface="Arial" pitchFamily="34" charset="0"/>
            </a:endParaRPr>
          </a:p>
        </p:txBody>
      </p:sp>
      <p:sp>
        <p:nvSpPr>
          <p:cNvPr id="3" name="Content Placeholder 2"/>
          <p:cNvSpPr>
            <a:spLocks noGrp="1"/>
          </p:cNvSpPr>
          <p:nvPr>
            <p:ph sz="quarter" idx="1"/>
          </p:nvPr>
        </p:nvSpPr>
        <p:spPr/>
        <p:txBody>
          <a:bodyPr>
            <a:normAutofit lnSpcReduction="10000"/>
          </a:bodyPr>
          <a:lstStyle/>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Investigation of Timeshare industry was prompted by a huge number of complaints filed with the NCC (hundreds of them)</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Consumers complained that at the time that they contracted, they were not told that they would be liable to the so-called “annual management fees”</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Most consumers could not be refunded even if they cancelled the contracts during the cooling off period</a:t>
            </a:r>
          </a:p>
          <a:p>
            <a:pPr marL="517525" indent="-342900" algn="just">
              <a:lnSpc>
                <a:spcPct val="150000"/>
              </a:lnSpc>
              <a:buFont typeface="Wingdings" panose="05000000000000000000" pitchFamily="2" charset="2"/>
              <a:buChar char="§"/>
              <a:tabLst>
                <a:tab pos="271463" algn="l"/>
              </a:tabLst>
            </a:pPr>
            <a:r>
              <a:rPr lang="en-US" sz="2000" dirty="0" smtClean="0">
                <a:latin typeface="Arial" pitchFamily="34" charset="0"/>
                <a:cs typeface="Arial" pitchFamily="34" charset="0"/>
              </a:rPr>
              <a:t>Suppliers promised consumers services and benefits that they could not deliver</a:t>
            </a:r>
          </a:p>
        </p:txBody>
      </p:sp>
      <p:pic>
        <p:nvPicPr>
          <p:cNvPr id="4" name="~PP2783.WAV">
            <a:hlinkClick r:id="" action="ppaction://media"/>
          </p:cNvPr>
          <p:cNvPicPr>
            <a:picLocks noRot="1" noChangeAspect="1"/>
          </p:cNvPicPr>
          <p:nvPr>
            <a:wavAudioFile r:embed="rId1" name="~PP2783.WAV"/>
          </p:nvPr>
        </p:nvPicPr>
        <p:blipFill>
          <a:blip r:embed="rId3"/>
          <a:stretch>
            <a:fillRect/>
          </a:stretch>
        </p:blipFill>
        <p:spPr>
          <a:xfrm>
            <a:off x="8670925" y="6384925"/>
            <a:ext cx="304800" cy="304800"/>
          </a:xfrm>
          <a:prstGeom prst="rect">
            <a:avLst/>
          </a:prstGeom>
        </p:spPr>
      </p:pic>
      <p:sp>
        <p:nvSpPr>
          <p:cNvPr id="5" name="Slide Number Placeholder 4"/>
          <p:cNvSpPr>
            <a:spLocks noGrp="1"/>
          </p:cNvSpPr>
          <p:nvPr>
            <p:ph type="sldNum" sz="quarter" idx="15"/>
          </p:nvPr>
        </p:nvSpPr>
        <p:spPr/>
        <p:txBody>
          <a:bodyPr/>
          <a:lstStyle/>
          <a:p>
            <a:fld id="{47D68E1D-3D87-456C-9E45-C01288E67DDC}" type="slidenum">
              <a:rPr lang="en-ZA" smtClean="0"/>
              <a:pPr/>
              <a:t>9</a:t>
            </a:fld>
            <a:endParaRPr lang="en-ZA"/>
          </a:p>
        </p:txBody>
      </p:sp>
    </p:spTree>
    <p:extLst>
      <p:ext uri="{BB962C8B-B14F-4D97-AF65-F5344CB8AC3E}">
        <p14:creationId xmlns:p14="http://schemas.microsoft.com/office/powerpoint/2010/main" val="324228840"/>
      </p:ext>
    </p:extLst>
  </p:cSld>
  <p:clrMapOvr>
    <a:masterClrMapping/>
  </p:clrMapOvr>
  <p:transition advTm="130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705</TotalTime>
  <Words>1338</Words>
  <Application>Microsoft Office PowerPoint</Application>
  <PresentationFormat>On-screen Show (4:3)</PresentationFormat>
  <Paragraphs>126</Paragraphs>
  <Slides>21</Slides>
  <Notes>1</Notes>
  <HiddenSlides>0</HiddenSlides>
  <MMClips>21</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Oriel</vt:lpstr>
      <vt:lpstr>    investigations by the ncc:  case studies of the timeshare and cellular  phones industries  David Railo  </vt:lpstr>
      <vt:lpstr>PURPOSE</vt:lpstr>
      <vt:lpstr>What empowers the NCC to investigate?</vt:lpstr>
      <vt:lpstr>The process of investigation</vt:lpstr>
      <vt:lpstr>The process of investigation cont…..</vt:lpstr>
      <vt:lpstr>The process of investigation cont…..</vt:lpstr>
      <vt:lpstr>The process of investigation cont…..</vt:lpstr>
      <vt:lpstr>The process of investigation cont…..</vt:lpstr>
      <vt:lpstr>Timeshare investigation</vt:lpstr>
      <vt:lpstr>Purpose of timeshare investigation</vt:lpstr>
      <vt:lpstr>Process followed </vt:lpstr>
      <vt:lpstr>Process followed</vt:lpstr>
      <vt:lpstr>Legislation regulating timeshare</vt:lpstr>
      <vt:lpstr>Organisation of the timeshare industry</vt:lpstr>
      <vt:lpstr>Organisation of the timeshare industry</vt:lpstr>
      <vt:lpstr>Conclusions and recommendations</vt:lpstr>
      <vt:lpstr>Mobile phones investigation</vt:lpstr>
      <vt:lpstr>Sections that were contravened</vt:lpstr>
      <vt:lpstr>Sections that were contravened cont...</vt:lpstr>
      <vt:lpstr>Conclusions</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SKenny</dc:creator>
  <cp:lastModifiedBy>Federal Trade Commission</cp:lastModifiedBy>
  <cp:revision>80</cp:revision>
  <cp:lastPrinted>2014-08-14T12:53:12Z</cp:lastPrinted>
  <dcterms:created xsi:type="dcterms:W3CDTF">2012-09-12T07:38:26Z</dcterms:created>
  <dcterms:modified xsi:type="dcterms:W3CDTF">2014-08-29T19:03:55Z</dcterms:modified>
</cp:coreProperties>
</file>