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49" r:id="rId2"/>
  </p:sldMasterIdLst>
  <p:notesMasterIdLst>
    <p:notesMasterId r:id="rId18"/>
  </p:notesMasterIdLst>
  <p:handoutMasterIdLst>
    <p:handoutMasterId r:id="rId19"/>
  </p:handoutMasterIdLst>
  <p:sldIdLst>
    <p:sldId id="274" r:id="rId3"/>
    <p:sldId id="286" r:id="rId4"/>
    <p:sldId id="289" r:id="rId5"/>
    <p:sldId id="290" r:id="rId6"/>
    <p:sldId id="291" r:id="rId7"/>
    <p:sldId id="292" r:id="rId8"/>
    <p:sldId id="293" r:id="rId9"/>
    <p:sldId id="281" r:id="rId10"/>
    <p:sldId id="278" r:id="rId11"/>
    <p:sldId id="287" r:id="rId12"/>
    <p:sldId id="295" r:id="rId13"/>
    <p:sldId id="285" r:id="rId14"/>
    <p:sldId id="294" r:id="rId15"/>
    <p:sldId id="296" r:id="rId16"/>
    <p:sldId id="297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DCAF9ED-07DC-4A11-8D7F-57B35C25682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-96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299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DD71D7-55AC-46BD-81B3-09AB2F9EFBD8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0BD58-3BFF-4EAF-BB8B-AC67FE801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94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9424F-BB59-4F4E-9822-4CA3E770FFD2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3502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22CDD-9D6C-4F63-9EC2-648226624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26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2CDD-9D6C-4F63-9EC2-64822662410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1491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2CDD-9D6C-4F63-9EC2-64822662410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7165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2CDD-9D6C-4F63-9EC2-64822662410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6249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2CDD-9D6C-4F63-9EC2-64822662410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0176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2CDD-9D6C-4F63-9EC2-64822662410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32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2CDD-9D6C-4F63-9EC2-64822662410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102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2CDD-9D6C-4F63-9EC2-64822662410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858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2CDD-9D6C-4F63-9EC2-64822662410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592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2CDD-9D6C-4F63-9EC2-64822662410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829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2CDD-9D6C-4F63-9EC2-64822662410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809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2CDD-9D6C-4F63-9EC2-64822662410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1718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2CDD-9D6C-4F63-9EC2-64822662410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3473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2CDD-9D6C-4F63-9EC2-64822662410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609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7C81496-CBFF-4598-BD7D-82E50A1FC02A}" type="slidenum">
              <a:rPr lang="en-ZA" smtClean="0"/>
              <a:t>‹#›</a:t>
            </a:fld>
            <a:endParaRPr lang="en-ZA"/>
          </a:p>
        </p:txBody>
      </p:sp>
      <p:sp>
        <p:nvSpPr>
          <p:cNvPr id="8" name="Rectangle 7"/>
          <p:cNvSpPr/>
          <p:nvPr userDrawn="1"/>
        </p:nvSpPr>
        <p:spPr>
          <a:xfrm>
            <a:off x="0" y="5888736"/>
            <a:ext cx="9144000" cy="109728"/>
          </a:xfrm>
          <a:prstGeom prst="rect">
            <a:avLst/>
          </a:prstGeom>
          <a:ln>
            <a:noFill/>
          </a:ln>
          <a:effectLst>
            <a:outerShdw blurRad="25400" dist="25400" dir="5400000" algn="t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/>
          <p:cNvSpPr/>
          <p:nvPr userDrawn="1"/>
        </p:nvSpPr>
        <p:spPr>
          <a:xfrm>
            <a:off x="0" y="5888736"/>
            <a:ext cx="9144000" cy="109728"/>
          </a:xfrm>
          <a:prstGeom prst="rect">
            <a:avLst/>
          </a:prstGeom>
          <a:ln>
            <a:noFill/>
          </a:ln>
          <a:effectLst>
            <a:innerShdw blurRad="25400" dist="12700" dir="16200000">
              <a:schemeClr val="accent1">
                <a:lumMod val="5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24121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760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2695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911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0202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7597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651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69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24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7C81496-CBFF-4598-BD7D-82E50A1FC02A}" type="slidenum">
              <a:rPr lang="en-ZA" smtClean="0"/>
              <a:t>‹#›</a:t>
            </a:fld>
            <a:endParaRPr lang="en-ZA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hidden">
          <a:xfrm>
            <a:off x="5815305" y="283"/>
            <a:ext cx="3326788" cy="685628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5780313" y="0"/>
            <a:ext cx="41148" cy="6858000"/>
          </a:xfrm>
          <a:prstGeom prst="rect">
            <a:avLst/>
          </a:prstGeom>
          <a:ln>
            <a:noFill/>
          </a:ln>
          <a:effectLst>
            <a:outerShdw blurRad="25400" dist="25400" algn="t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/>
          <p:cNvSpPr/>
          <p:nvPr userDrawn="1"/>
        </p:nvSpPr>
        <p:spPr>
          <a:xfrm>
            <a:off x="5780313" y="0"/>
            <a:ext cx="41148" cy="6858000"/>
          </a:xfrm>
          <a:prstGeom prst="rect">
            <a:avLst/>
          </a:prstGeom>
          <a:ln>
            <a:noFill/>
          </a:ln>
          <a:effectLst>
            <a:innerShdw blurRad="25400" dist="127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284593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544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81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5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719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hidden">
          <a:xfrm>
            <a:off x="5815305" y="283"/>
            <a:ext cx="3326788" cy="6856286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5780313" y="0"/>
            <a:ext cx="41148" cy="6858000"/>
          </a:xfrm>
          <a:prstGeom prst="rect">
            <a:avLst/>
          </a:prstGeom>
          <a:ln>
            <a:noFill/>
          </a:ln>
          <a:effectLst>
            <a:outerShdw blurRad="25400" dist="25400" algn="t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Rectangle 11"/>
          <p:cNvSpPr/>
          <p:nvPr userDrawn="1"/>
        </p:nvSpPr>
        <p:spPr>
          <a:xfrm>
            <a:off x="5780313" y="0"/>
            <a:ext cx="41148" cy="6858000"/>
          </a:xfrm>
          <a:prstGeom prst="rect">
            <a:avLst/>
          </a:prstGeom>
          <a:ln>
            <a:noFill/>
          </a:ln>
          <a:effectLst>
            <a:innerShdw blurRad="25400" dist="127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57463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545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4" name="Rectangle 33"/>
          <p:cNvSpPr/>
          <p:nvPr userDrawn="1"/>
        </p:nvSpPr>
        <p:spPr>
          <a:xfrm>
            <a:off x="0" y="6257036"/>
            <a:ext cx="9144000" cy="54864"/>
          </a:xfrm>
          <a:prstGeom prst="rect">
            <a:avLst/>
          </a:prstGeom>
          <a:ln>
            <a:noFill/>
          </a:ln>
          <a:effectLst>
            <a:outerShdw blurRad="25400" dist="25400" dir="5400000" algn="t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5" name="Rectangle 34"/>
          <p:cNvSpPr/>
          <p:nvPr userDrawn="1"/>
        </p:nvSpPr>
        <p:spPr>
          <a:xfrm>
            <a:off x="0" y="6257036"/>
            <a:ext cx="9144000" cy="54864"/>
          </a:xfrm>
          <a:prstGeom prst="rect">
            <a:avLst/>
          </a:prstGeom>
          <a:ln>
            <a:noFill/>
          </a:ln>
          <a:effectLst>
            <a:innerShdw blurRad="25400" dist="12700" dir="16200000">
              <a:schemeClr val="accent1">
                <a:lumMod val="5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39678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61" r:id="rId12"/>
    <p:sldLayoutId id="2147483862" r:id="rId13"/>
    <p:sldLayoutId id="2147483863" r:id="rId14"/>
    <p:sldLayoutId id="2147483864" r:id="rId15"/>
    <p:sldLayoutId id="2147483865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47536" y="1519238"/>
            <a:ext cx="7167814" cy="4052887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600" b="1" dirty="0">
                <a:latin typeface="+mn-lt"/>
              </a:rPr>
              <a:t>SA </a:t>
            </a:r>
            <a:r>
              <a:rPr lang="en-US" sz="3600" b="1" dirty="0" smtClean="0">
                <a:latin typeface="+mn-lt"/>
              </a:rPr>
              <a:t>LEGAL FRAMEWORK,  PRIORITIES AND  CURRENT HOT TOPICS</a:t>
            </a:r>
            <a:r>
              <a:rPr lang="en-US" sz="3600" b="1" dirty="0">
                <a:latin typeface="+mn-lt"/>
              </a:rPr>
              <a:t/>
            </a:r>
            <a:br>
              <a:rPr lang="en-US" sz="3600" b="1" dirty="0">
                <a:latin typeface="+mn-lt"/>
              </a:rPr>
            </a:br>
            <a:r>
              <a:rPr lang="en-ZA" sz="3600" b="1" dirty="0" smtClean="0">
                <a:latin typeface="+mn-lt"/>
                <a:ea typeface="Calibri"/>
                <a:cs typeface="Times New Roman"/>
              </a:rPr>
              <a:t/>
            </a:r>
            <a:br>
              <a:rPr lang="en-ZA" sz="3600" b="1" dirty="0" smtClean="0">
                <a:latin typeface="+mn-lt"/>
                <a:ea typeface="Calibri"/>
                <a:cs typeface="Times New Roman"/>
              </a:rPr>
            </a:br>
            <a:r>
              <a:rPr lang="en-ZA" sz="3200" b="1" dirty="0" smtClean="0">
                <a:latin typeface="+mn-lt"/>
                <a:ea typeface="Calibri"/>
                <a:cs typeface="Times New Roman"/>
              </a:rPr>
              <a:t>AFRICAN </a:t>
            </a:r>
            <a:r>
              <a:rPr lang="en-ZA" sz="3200" b="1" dirty="0">
                <a:latin typeface="+mn-lt"/>
                <a:ea typeface="Calibri"/>
                <a:cs typeface="Times New Roman"/>
              </a:rPr>
              <a:t>DIALOGUE CONFERENCE </a:t>
            </a:r>
            <a:r>
              <a:rPr lang="en-ZA" sz="3200" b="1" dirty="0" smtClean="0">
                <a:latin typeface="+mn-lt"/>
                <a:ea typeface="Calibri"/>
                <a:cs typeface="Times New Roman"/>
              </a:rPr>
              <a:t>08-10 </a:t>
            </a:r>
            <a:r>
              <a:rPr lang="en-ZA" sz="3200" b="1" dirty="0">
                <a:latin typeface="+mn-lt"/>
                <a:ea typeface="Calibri"/>
                <a:cs typeface="Times New Roman"/>
              </a:rPr>
              <a:t>SEPTEMBER 2014 </a:t>
            </a:r>
            <a:endParaRPr lang="en-ZA" sz="3200" b="1" dirty="0">
              <a:latin typeface="+mn-lt"/>
            </a:endParaRPr>
          </a:p>
        </p:txBody>
      </p:sp>
      <p:pic>
        <p:nvPicPr>
          <p:cNvPr id="6" name="Picture 6" descr="the dti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57" y="97972"/>
            <a:ext cx="2971800" cy="1421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300" y="34018"/>
            <a:ext cx="4457700" cy="17449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86570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651" y="657224"/>
            <a:ext cx="6589199" cy="771525"/>
          </a:xfrm>
        </p:spPr>
        <p:txBody>
          <a:bodyPr/>
          <a:lstStyle/>
          <a:p>
            <a:r>
              <a:rPr lang="en-ZA" b="1" dirty="0" smtClean="0">
                <a:latin typeface="+mn-lt"/>
                <a:cs typeface="Arial" pitchFamily="34" charset="0"/>
              </a:rPr>
              <a:t>PRIORITIES: VISIBILITY</a:t>
            </a:r>
            <a:endParaRPr lang="en-ZA" b="1" dirty="0">
              <a:latin typeface="+mn-lt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1524000"/>
            <a:ext cx="8010525" cy="4267200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Clr>
                <a:srgbClr val="A53010"/>
              </a:buClr>
            </a:pPr>
            <a:r>
              <a:rPr lang="en-ZA" sz="2000" dirty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The Commission endeavours to sustain media presence to ensure visibility.</a:t>
            </a:r>
          </a:p>
          <a:p>
            <a:pPr lvl="0" algn="just">
              <a:lnSpc>
                <a:spcPct val="150000"/>
              </a:lnSpc>
              <a:buClr>
                <a:srgbClr val="A53010"/>
              </a:buClr>
            </a:pPr>
            <a:r>
              <a:rPr lang="en-ZA" sz="2000" dirty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Media </a:t>
            </a:r>
            <a:r>
              <a:rPr lang="en-ZA" sz="20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releases (sunshine principle) </a:t>
            </a:r>
            <a:r>
              <a:rPr lang="en-ZA" sz="2000" dirty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on NCC success stories and findings are developed.</a:t>
            </a:r>
          </a:p>
          <a:p>
            <a:pPr lvl="0" algn="just">
              <a:lnSpc>
                <a:spcPct val="150000"/>
              </a:lnSpc>
              <a:buClr>
                <a:srgbClr val="A53010"/>
              </a:buClr>
            </a:pPr>
            <a:r>
              <a:rPr lang="en-ZA" sz="2000" dirty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Visibility encourages voluntary compliance and is aimed at profiling the Commission as a protector of consumer rights.</a:t>
            </a:r>
          </a:p>
          <a:p>
            <a:pPr lvl="0" algn="just">
              <a:lnSpc>
                <a:spcPct val="150000"/>
              </a:lnSpc>
              <a:buClr>
                <a:srgbClr val="A53010"/>
              </a:buClr>
            </a:pPr>
            <a:r>
              <a:rPr lang="en-ZA" sz="2000" dirty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However, may expose the Commission to lawsuits from Industry.</a:t>
            </a:r>
            <a:endParaRPr lang="en-ZA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0792" y="6237513"/>
            <a:ext cx="6279976" cy="5442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27186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81050" y="1428750"/>
            <a:ext cx="8068541" cy="454602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ZA" sz="2100" b="1" dirty="0" smtClean="0"/>
              <a:t>Right to disclosure</a:t>
            </a:r>
          </a:p>
          <a:p>
            <a:r>
              <a:rPr lang="en-ZA" dirty="0" smtClean="0"/>
              <a:t>Investigations on meat labelling- investigation concluded and led to the Regulation on Meat Labelling  that is being enforced.</a:t>
            </a:r>
          </a:p>
          <a:p>
            <a:pPr lvl="1"/>
            <a:r>
              <a:rPr lang="en-ZA" dirty="0" smtClean="0"/>
              <a:t>Disclosure by retailers around the production environment (cross-contamination).</a:t>
            </a:r>
          </a:p>
          <a:p>
            <a:pPr lvl="1"/>
            <a:r>
              <a:rPr lang="en-ZA" dirty="0" smtClean="0"/>
              <a:t>Disclosure of ingredients.</a:t>
            </a:r>
          </a:p>
          <a:p>
            <a:r>
              <a:rPr lang="en-ZA" dirty="0" smtClean="0"/>
              <a:t>Investigation on Cell phone agreement- Contract terms and conditions were revised and included the pricing. The contracts are 100% compliant with the CPA (area that is still outstanding S63 that talks to expiry of data/ airtime).</a:t>
            </a:r>
          </a:p>
          <a:p>
            <a:r>
              <a:rPr lang="en-ZA" dirty="0" smtClean="0"/>
              <a:t>Apply </a:t>
            </a:r>
            <a:r>
              <a:rPr lang="en-ZA" dirty="0"/>
              <a:t>a trade description/ label to goods disclosing </a:t>
            </a:r>
            <a:r>
              <a:rPr lang="en-ZA" dirty="0" smtClean="0"/>
              <a:t>(especially on textiles).</a:t>
            </a:r>
          </a:p>
          <a:p>
            <a:pPr lvl="1" algn="just"/>
            <a:r>
              <a:rPr lang="en-ZA" dirty="0" smtClean="0"/>
              <a:t>Goods that are non-compliant are detained at the ports of entry.</a:t>
            </a:r>
          </a:p>
          <a:p>
            <a:pPr lvl="1" algn="just"/>
            <a:r>
              <a:rPr lang="en-ZA" dirty="0" smtClean="0"/>
              <a:t>Ensure that correct labelling is done in relation to country of origin, fibre composition and instructions on care.</a:t>
            </a:r>
          </a:p>
          <a:p>
            <a:pPr lvl="1"/>
            <a:r>
              <a:rPr lang="en-ZA" dirty="0" smtClean="0"/>
              <a:t>Ensure that consumers are informed to make informed choices.</a:t>
            </a:r>
          </a:p>
          <a:p>
            <a:pPr lvl="1"/>
            <a:r>
              <a:rPr lang="en-ZA" dirty="0" smtClean="0"/>
              <a:t>Goods imported in the country are compliance and of acceptable quality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11</a:t>
            </a:fld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3713" y="6256596"/>
            <a:ext cx="5072743" cy="601403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419225" y="418450"/>
            <a:ext cx="7543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ZA" b="1" dirty="0" smtClean="0"/>
          </a:p>
          <a:p>
            <a:r>
              <a:rPr lang="en-ZA" sz="2800" b="1" dirty="0">
                <a:cs typeface="Arial" pitchFamily="34" charset="0"/>
              </a:rPr>
              <a:t>CURRENT HOT </a:t>
            </a:r>
            <a:r>
              <a:rPr lang="en-ZA" sz="2800" b="1" dirty="0" smtClean="0">
                <a:cs typeface="Arial" pitchFamily="34" charset="0"/>
              </a:rPr>
              <a:t>TOPICS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1170045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90030" y="571499"/>
            <a:ext cx="7264113" cy="821871"/>
          </a:xfrm>
        </p:spPr>
        <p:txBody>
          <a:bodyPr/>
          <a:lstStyle/>
          <a:p>
            <a:r>
              <a:rPr lang="en-ZA" b="1" dirty="0" smtClean="0">
                <a:latin typeface="+mn-lt"/>
                <a:cs typeface="Arial" pitchFamily="34" charset="0"/>
              </a:rPr>
              <a:t>CURRENT HOT TOPICS…3</a:t>
            </a:r>
            <a:endParaRPr lang="en-ZA" b="1" dirty="0">
              <a:latin typeface="+mn-lt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29937" y="1393371"/>
            <a:ext cx="8309264" cy="45026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ZA" sz="2000" b="1" dirty="0" smtClean="0">
                <a:cs typeface="Arial" pitchFamily="34" charset="0"/>
              </a:rPr>
              <a:t>‘Product labelling and safe quality good’</a:t>
            </a:r>
          </a:p>
          <a:p>
            <a:pPr algn="just"/>
            <a:r>
              <a:rPr lang="en-ZA" sz="2000" dirty="0" smtClean="0">
                <a:cs typeface="Arial" pitchFamily="34" charset="0"/>
              </a:rPr>
              <a:t>Recently the NCC completed retail inspections wherein goods that did not comply with the labelling requirements were found on shelves of small and major retailers. </a:t>
            </a:r>
          </a:p>
          <a:p>
            <a:pPr algn="just"/>
            <a:r>
              <a:rPr lang="en-ZA" sz="2000" b="1" dirty="0" smtClean="0">
                <a:cs typeface="Arial" pitchFamily="34" charset="0"/>
              </a:rPr>
              <a:t>Findings </a:t>
            </a:r>
          </a:p>
          <a:p>
            <a:pPr lvl="1"/>
            <a:r>
              <a:rPr lang="en-ZA" dirty="0" smtClean="0">
                <a:cs typeface="Arial" pitchFamily="34" charset="0"/>
              </a:rPr>
              <a:t>Labels were altered or defaced.</a:t>
            </a:r>
          </a:p>
          <a:p>
            <a:pPr lvl="1"/>
            <a:r>
              <a:rPr lang="en-ZA" dirty="0" smtClean="0">
                <a:cs typeface="Arial" pitchFamily="34" charset="0"/>
              </a:rPr>
              <a:t>Some did not have best before, sell-by or expiry dates.</a:t>
            </a:r>
          </a:p>
          <a:p>
            <a:pPr lvl="1"/>
            <a:r>
              <a:rPr lang="en-ZA" dirty="0" smtClean="0">
                <a:cs typeface="Arial" pitchFamily="34" charset="0"/>
              </a:rPr>
              <a:t>Some had expired/ reached their sell-by date.</a:t>
            </a:r>
          </a:p>
          <a:p>
            <a:pPr lvl="1"/>
            <a:r>
              <a:rPr lang="en-ZA" dirty="0" smtClean="0">
                <a:cs typeface="Arial" pitchFamily="34" charset="0"/>
              </a:rPr>
              <a:t>No ingredient list on foodstuff.</a:t>
            </a:r>
          </a:p>
          <a:p>
            <a:r>
              <a:rPr lang="en-ZA" b="1" dirty="0" smtClean="0">
                <a:cs typeface="Arial" pitchFamily="34" charset="0"/>
              </a:rPr>
              <a:t>Reaction of retailers</a:t>
            </a:r>
          </a:p>
          <a:p>
            <a:pPr lvl="1"/>
            <a:r>
              <a:rPr lang="en-ZA" dirty="0" smtClean="0">
                <a:cs typeface="Arial" pitchFamily="34" charset="0"/>
              </a:rPr>
              <a:t>Denial of any wrong doing (watering –down of the finding)</a:t>
            </a:r>
          </a:p>
          <a:p>
            <a:pPr lvl="1"/>
            <a:r>
              <a:rPr lang="en-ZA" dirty="0" smtClean="0">
                <a:cs typeface="Arial" pitchFamily="34" charset="0"/>
              </a:rPr>
              <a:t>Threads to sue the Commission</a:t>
            </a:r>
          </a:p>
          <a:p>
            <a:pPr lvl="1"/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ZA" dirty="0">
              <a:latin typeface="Arial" pitchFamily="34" charset="0"/>
              <a:cs typeface="Arial" pitchFamily="34" charset="0"/>
            </a:endParaRPr>
          </a:p>
          <a:p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Z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12</a:t>
            </a:fld>
            <a:endParaRPr lang="en-US" dirty="0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6343650"/>
            <a:ext cx="6777718" cy="438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2664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90030" y="571499"/>
            <a:ext cx="7264113" cy="821871"/>
          </a:xfrm>
        </p:spPr>
        <p:txBody>
          <a:bodyPr/>
          <a:lstStyle/>
          <a:p>
            <a:r>
              <a:rPr lang="en-ZA" b="1" dirty="0" smtClean="0">
                <a:latin typeface="+mn-lt"/>
                <a:cs typeface="Arial" pitchFamily="34" charset="0"/>
              </a:rPr>
              <a:t>CURRENT HOT TOPICS …3</a:t>
            </a:r>
            <a:endParaRPr lang="en-ZA" b="1" dirty="0">
              <a:latin typeface="+mn-lt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29937" y="1393371"/>
            <a:ext cx="8309264" cy="450260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ZA" sz="2000" b="1" dirty="0">
                <a:latin typeface="Arial" pitchFamily="34" charset="0"/>
                <a:cs typeface="Arial" pitchFamily="34" charset="0"/>
              </a:rPr>
              <a:t>Cell phones Industry </a:t>
            </a:r>
          </a:p>
          <a:p>
            <a:pPr algn="just"/>
            <a:r>
              <a:rPr lang="en-ZA" sz="2000" dirty="0">
                <a:latin typeface="Arial" pitchFamily="34" charset="0"/>
                <a:cs typeface="Arial" pitchFamily="34" charset="0"/>
              </a:rPr>
              <a:t>Completed an investigation</a:t>
            </a:r>
          </a:p>
          <a:p>
            <a:pPr algn="just">
              <a:buClr>
                <a:srgbClr val="A53010"/>
              </a:buClr>
            </a:pPr>
            <a:r>
              <a:rPr lang="en-ZA" sz="2000" dirty="0">
                <a:latin typeface="Arial" pitchFamily="34" charset="0"/>
                <a:cs typeface="Arial" pitchFamily="34" charset="0"/>
              </a:rPr>
              <a:t>Subscriber / consumer agreements focusing on clauses in consumer/ subscriber agreements that do not comply with </a:t>
            </a:r>
            <a:r>
              <a:rPr lang="en-ZA" sz="2000" dirty="0" smtClean="0">
                <a:latin typeface="Arial" pitchFamily="34" charset="0"/>
                <a:cs typeface="Arial" pitchFamily="34" charset="0"/>
              </a:rPr>
              <a:t>CPA</a:t>
            </a:r>
          </a:p>
          <a:p>
            <a:pPr algn="just">
              <a:buClr>
                <a:srgbClr val="A53010"/>
              </a:buClr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Unfair </a:t>
            </a:r>
            <a:r>
              <a:rPr lang="en-ZA" sz="2000" dirty="0">
                <a:latin typeface="Arial" pitchFamily="34" charset="0"/>
                <a:cs typeface="Arial" pitchFamily="34" charset="0"/>
              </a:rPr>
              <a:t>Contracts Terms: Fixed Line, Mobile Operators and Pay TV.</a:t>
            </a:r>
            <a:r>
              <a:rPr lang="en-ZA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0" indent="0">
              <a:buClr>
                <a:srgbClr val="A53010"/>
              </a:buClr>
              <a:buNone/>
            </a:pPr>
            <a:endParaRPr lang="en-ZA" sz="2000" b="1" dirty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buClr>
                <a:srgbClr val="A53010"/>
              </a:buClr>
              <a:buNone/>
            </a:pPr>
            <a:r>
              <a:rPr lang="en-ZA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Gym/ Fitness Centre Contracts</a:t>
            </a:r>
          </a:p>
          <a:p>
            <a:pPr lvl="0">
              <a:buClr>
                <a:srgbClr val="A53010"/>
              </a:buClr>
            </a:pPr>
            <a:r>
              <a:rPr lang="en-ZA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Investigation Completed.</a:t>
            </a:r>
          </a:p>
          <a:p>
            <a:pPr lvl="0">
              <a:buClr>
                <a:srgbClr val="A53010"/>
              </a:buClr>
            </a:pPr>
            <a:r>
              <a:rPr lang="en-ZA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Cancellation penalty:  Unreasonable fees without proper explanation as to the calculation.</a:t>
            </a:r>
          </a:p>
          <a:p>
            <a:pPr>
              <a:buClr>
                <a:srgbClr val="A53010"/>
              </a:buClr>
            </a:pPr>
            <a:r>
              <a:rPr lang="en-ZA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Still to approach the Tribunal to declare the practice as prohibited conduct.</a:t>
            </a:r>
          </a:p>
          <a:p>
            <a:pPr lvl="1"/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ZA" dirty="0">
              <a:latin typeface="Arial" pitchFamily="34" charset="0"/>
              <a:cs typeface="Arial" pitchFamily="34" charset="0"/>
            </a:endParaRPr>
          </a:p>
          <a:p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Z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13</a:t>
            </a:fld>
            <a:endParaRPr lang="en-US" dirty="0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6343650"/>
            <a:ext cx="6777718" cy="438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4494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90030" y="571499"/>
            <a:ext cx="7264113" cy="821871"/>
          </a:xfrm>
        </p:spPr>
        <p:txBody>
          <a:bodyPr/>
          <a:lstStyle/>
          <a:p>
            <a:r>
              <a:rPr lang="en-ZA" b="1" dirty="0" smtClean="0">
                <a:latin typeface="+mn-lt"/>
                <a:cs typeface="Arial" pitchFamily="34" charset="0"/>
              </a:rPr>
              <a:t>CURRENT HOT TOPICS …4</a:t>
            </a:r>
            <a:endParaRPr lang="en-ZA" b="1" dirty="0">
              <a:latin typeface="+mn-lt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29937" y="1393371"/>
            <a:ext cx="8309264" cy="45026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ZA" sz="2000" b="1" dirty="0" smtClean="0">
                <a:latin typeface="Arial" pitchFamily="34" charset="0"/>
                <a:cs typeface="Arial" pitchFamily="34" charset="0"/>
              </a:rPr>
              <a:t>Product recalls</a:t>
            </a:r>
            <a:endParaRPr lang="en-ZA" sz="2000" b="1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n-ZA" sz="2000" dirty="0"/>
              <a:t>Guidelines were developed and published for comments in 2012.</a:t>
            </a:r>
          </a:p>
          <a:p>
            <a:pPr lvl="0" algn="just"/>
            <a:r>
              <a:rPr lang="en-ZA" sz="2000" dirty="0"/>
              <a:t>Recalls were facilitated and communicated for the following products:</a:t>
            </a:r>
          </a:p>
          <a:p>
            <a:pPr lvl="1" algn="just"/>
            <a:r>
              <a:rPr lang="en-ZA" b="1" dirty="0"/>
              <a:t>Meat Labelling (Horse Meat) Findus Foods. </a:t>
            </a:r>
            <a:r>
              <a:rPr lang="en-GB" dirty="0"/>
              <a:t>There were seventeen products imported by Findus South Africa (Sea Harvest), only one contained beef as an ingredient. The company, as a precaution, withdrew the product from the market and conducted DNA analysis to determine any possible trace of horse meat.</a:t>
            </a:r>
          </a:p>
          <a:p>
            <a:pPr lvl="1"/>
            <a:r>
              <a:rPr lang="en-US" dirty="0"/>
              <a:t>Twenty (20) product safety recall Notifications were issued in </a:t>
            </a:r>
            <a:r>
              <a:rPr lang="en-US" dirty="0" smtClean="0"/>
              <a:t>2013/14 mainly around automobiles and electrical goods.</a:t>
            </a:r>
          </a:p>
          <a:p>
            <a:pPr lvl="1"/>
            <a:r>
              <a:rPr lang="en-US" dirty="0" smtClean="0"/>
              <a:t>The major recalls in this financial year are still on automobiles and one on rifles.</a:t>
            </a:r>
            <a:endParaRPr lang="en-ZA" dirty="0"/>
          </a:p>
          <a:p>
            <a:pPr lvl="1"/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ZA" dirty="0">
              <a:latin typeface="Arial" pitchFamily="34" charset="0"/>
              <a:cs typeface="Arial" pitchFamily="34" charset="0"/>
            </a:endParaRPr>
          </a:p>
          <a:p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Z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14</a:t>
            </a:fld>
            <a:endParaRPr lang="en-US" dirty="0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6343650"/>
            <a:ext cx="6777718" cy="438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38264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1375646" y="787400"/>
            <a:ext cx="7768354" cy="5057775"/>
          </a:xfrm>
        </p:spPr>
        <p:txBody>
          <a:bodyPr/>
          <a:lstStyle/>
          <a:p>
            <a:pPr marL="0" indent="0" algn="ctr">
              <a:buNone/>
            </a:pPr>
            <a:endParaRPr lang="en-ZA" dirty="0" smtClean="0"/>
          </a:p>
          <a:p>
            <a:pPr marL="0" indent="0" algn="ctr">
              <a:buNone/>
            </a:pPr>
            <a:endParaRPr lang="en-ZA" dirty="0"/>
          </a:p>
          <a:p>
            <a:pPr marL="0" indent="0" algn="ctr">
              <a:buNone/>
            </a:pPr>
            <a:endParaRPr lang="en-ZA" dirty="0" smtClean="0"/>
          </a:p>
          <a:p>
            <a:pPr marL="0" indent="0" algn="ctr">
              <a:buNone/>
            </a:pPr>
            <a:r>
              <a:rPr lang="en-ZA" sz="3200" b="1" dirty="0" smtClean="0"/>
              <a:t>LADIES AND GENTLEMEN,</a:t>
            </a:r>
          </a:p>
          <a:p>
            <a:pPr marL="0" indent="0" algn="ctr">
              <a:buNone/>
            </a:pPr>
            <a:endParaRPr lang="en-ZA" sz="3200" b="1" dirty="0"/>
          </a:p>
          <a:p>
            <a:pPr marL="0" indent="0" algn="ctr">
              <a:buNone/>
            </a:pPr>
            <a:r>
              <a:rPr lang="en-ZA" sz="3200" b="1" dirty="0" smtClean="0"/>
              <a:t> THANK YOU!!!!!</a:t>
            </a:r>
            <a:endParaRPr lang="en-ZA" sz="3200" b="1" dirty="0"/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313714"/>
            <a:ext cx="6279976" cy="5442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53509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5" y="1314450"/>
            <a:ext cx="7191375" cy="41871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ZA" sz="2800" b="1" dirty="0" smtClean="0">
                <a:latin typeface="Arial" pitchFamily="34" charset="0"/>
                <a:cs typeface="Arial" pitchFamily="34" charset="0"/>
              </a:rPr>
              <a:t>Presenter: Ms Thezi Mabuza</a:t>
            </a:r>
          </a:p>
          <a:p>
            <a:pPr marL="0" indent="0" algn="ctr">
              <a:buNone/>
            </a:pPr>
            <a:r>
              <a:rPr lang="en-ZA" sz="2800" b="1" dirty="0" smtClean="0">
                <a:latin typeface="Arial" pitchFamily="34" charset="0"/>
                <a:cs typeface="Arial" pitchFamily="34" charset="0"/>
              </a:rPr>
              <a:t>Deputy Commissioner</a:t>
            </a:r>
          </a:p>
          <a:p>
            <a:pPr marL="0" indent="0" algn="ctr">
              <a:buNone/>
            </a:pPr>
            <a:r>
              <a:rPr lang="en-ZA" sz="2800" b="1" dirty="0" smtClean="0">
                <a:latin typeface="Arial" pitchFamily="34" charset="0"/>
                <a:cs typeface="Arial" pitchFamily="34" charset="0"/>
              </a:rPr>
              <a:t>National Consumer Commission</a:t>
            </a:r>
          </a:p>
          <a:p>
            <a:pPr marL="0" indent="0" algn="ctr">
              <a:buNone/>
            </a:pPr>
            <a:r>
              <a:rPr lang="en-ZA" sz="2800" b="1" dirty="0" smtClean="0">
                <a:latin typeface="Arial" pitchFamily="34" charset="0"/>
                <a:cs typeface="Arial" pitchFamily="34" charset="0"/>
              </a:rPr>
              <a:t>South Africa</a:t>
            </a:r>
          </a:p>
          <a:p>
            <a:pPr marL="0" indent="0" algn="ctr">
              <a:buNone/>
            </a:pPr>
            <a:r>
              <a:rPr lang="en-ZA" sz="2800" b="1" dirty="0" smtClean="0">
                <a:latin typeface="Arial" pitchFamily="34" charset="0"/>
                <a:cs typeface="Arial" pitchFamily="34" charset="0"/>
              </a:rPr>
              <a:t>Contact: + 27 12 761 3000</a:t>
            </a:r>
          </a:p>
          <a:p>
            <a:pPr marL="0" indent="0" algn="ctr">
              <a:buNone/>
            </a:pPr>
            <a:r>
              <a:rPr lang="en-ZA" sz="2800" b="1" dirty="0" smtClean="0">
                <a:latin typeface="Arial" pitchFamily="34" charset="0"/>
                <a:cs typeface="Arial" pitchFamily="34" charset="0"/>
              </a:rPr>
              <a:t>Email: complaints@thencc.org.za</a:t>
            </a:r>
            <a:endParaRPr lang="en-Z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2</a:t>
            </a:fld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167" y="6315074"/>
            <a:ext cx="5455383" cy="4572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8442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90030" y="704850"/>
            <a:ext cx="7264113" cy="723377"/>
          </a:xfrm>
        </p:spPr>
        <p:txBody>
          <a:bodyPr>
            <a:normAutofit/>
          </a:bodyPr>
          <a:lstStyle/>
          <a:p>
            <a:r>
              <a:rPr lang="en-ZA" sz="3200" b="1" dirty="0" smtClean="0"/>
              <a:t>OVERVIEW OF THE NCC</a:t>
            </a:r>
            <a:endParaRPr lang="en-ZA" sz="3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96206" y="1695450"/>
            <a:ext cx="7638219" cy="4542064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The National Consumer Commission is a Public </a:t>
            </a:r>
            <a:r>
              <a:rPr lang="en-US" sz="2400" dirty="0">
                <a:solidFill>
                  <a:schemeClr val="tx1"/>
                </a:solidFill>
              </a:rPr>
              <a:t>Entity established in terms of the Consumer  Protection Act  No. 68 of 2008 (CPA</a:t>
            </a:r>
            <a:r>
              <a:rPr lang="en-US" sz="2400" dirty="0" smtClean="0">
                <a:solidFill>
                  <a:schemeClr val="tx1"/>
                </a:solidFill>
              </a:rPr>
              <a:t>);</a:t>
            </a:r>
          </a:p>
          <a:p>
            <a:pPr algn="just">
              <a:lnSpc>
                <a:spcPct val="150000"/>
              </a:lnSpc>
            </a:pPr>
            <a:r>
              <a:rPr lang="en-ZA" sz="2400" dirty="0">
                <a:solidFill>
                  <a:schemeClr val="tx1"/>
                </a:solidFill>
                <a:cs typeface="Arial" pitchFamily="34" charset="0"/>
              </a:rPr>
              <a:t>The Act is an overarching piece of legislation and is applicable throughout South Africa</a:t>
            </a:r>
            <a:endParaRPr lang="en-US" sz="24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</a:rPr>
              <a:t>Commission </a:t>
            </a:r>
            <a:r>
              <a:rPr lang="en-US" sz="2400" dirty="0" smtClean="0">
                <a:solidFill>
                  <a:schemeClr val="tx1"/>
                </a:solidFill>
              </a:rPr>
              <a:t>is </a:t>
            </a:r>
            <a:r>
              <a:rPr lang="en-US" sz="2400" dirty="0">
                <a:solidFill>
                  <a:schemeClr val="tx1"/>
                </a:solidFill>
              </a:rPr>
              <a:t>responsible for enforcement of the CPA, </a:t>
            </a:r>
            <a:r>
              <a:rPr lang="en-US" sz="2400" dirty="0" smtClean="0">
                <a:solidFill>
                  <a:schemeClr val="tx1"/>
                </a:solidFill>
              </a:rPr>
              <a:t>and has national </a:t>
            </a:r>
            <a:r>
              <a:rPr lang="en-US" sz="2400" dirty="0">
                <a:solidFill>
                  <a:schemeClr val="tx1"/>
                </a:solidFill>
              </a:rPr>
              <a:t>jurisdiction;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The Commission was Operational </a:t>
            </a:r>
            <a:r>
              <a:rPr lang="en-US" sz="2400" dirty="0">
                <a:solidFill>
                  <a:schemeClr val="tx1"/>
                </a:solidFill>
              </a:rPr>
              <a:t>since 01 April 2011</a:t>
            </a:r>
          </a:p>
          <a:p>
            <a:pPr marL="0" indent="0">
              <a:buNone/>
            </a:pPr>
            <a:endParaRPr lang="en-ZA" sz="2000" dirty="0" smtClean="0">
              <a:cs typeface="Arial" panose="020B0604020202020204" pitchFamily="34" charset="0"/>
            </a:endParaRPr>
          </a:p>
          <a:p>
            <a:endParaRPr lang="en-ZA" sz="2000" dirty="0"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167" y="6432622"/>
            <a:ext cx="6279976" cy="5442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0089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90030" y="512463"/>
            <a:ext cx="7264113" cy="640445"/>
          </a:xfrm>
        </p:spPr>
        <p:txBody>
          <a:bodyPr/>
          <a:lstStyle/>
          <a:p>
            <a:r>
              <a:rPr lang="en-ZA" b="1" dirty="0" smtClean="0"/>
              <a:t>OBJECTIVES</a:t>
            </a:r>
            <a:endParaRPr lang="en-ZA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36171" y="1371600"/>
            <a:ext cx="7903029" cy="44743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ZA" sz="2000" dirty="0">
                <a:cs typeface="Arial" pitchFamily="34" charset="0"/>
              </a:rPr>
              <a:t>The Act seeks to:</a:t>
            </a:r>
          </a:p>
          <a:p>
            <a:pPr lvl="1" indent="-476250" algn="just"/>
            <a:r>
              <a:rPr lang="en-ZA" sz="2200" b="1" dirty="0" smtClean="0">
                <a:cs typeface="Arial" pitchFamily="34" charset="0"/>
              </a:rPr>
              <a:t>Promote </a:t>
            </a:r>
            <a:r>
              <a:rPr lang="en-ZA" sz="2200" dirty="0">
                <a:cs typeface="Arial" pitchFamily="34" charset="0"/>
              </a:rPr>
              <a:t>a fair, accessible and sustainable marketplace for consumer products and services. </a:t>
            </a:r>
          </a:p>
          <a:p>
            <a:pPr lvl="1" indent="-476250" algn="just"/>
            <a:r>
              <a:rPr lang="en-ZA" sz="2200" b="1" dirty="0">
                <a:cs typeface="Arial" pitchFamily="34" charset="0"/>
              </a:rPr>
              <a:t>Establish national norms and standards </a:t>
            </a:r>
            <a:r>
              <a:rPr lang="en-ZA" sz="2200" dirty="0">
                <a:cs typeface="Arial" pitchFamily="34" charset="0"/>
              </a:rPr>
              <a:t>relating to consumer protection.  </a:t>
            </a:r>
          </a:p>
          <a:p>
            <a:pPr lvl="1" indent="-476250" algn="just"/>
            <a:r>
              <a:rPr lang="en-ZA" sz="2200" b="1" dirty="0">
                <a:cs typeface="Arial" pitchFamily="34" charset="0"/>
              </a:rPr>
              <a:t>Provide for improved </a:t>
            </a:r>
            <a:r>
              <a:rPr lang="en-ZA" sz="2200" dirty="0">
                <a:cs typeface="Arial" pitchFamily="34" charset="0"/>
              </a:rPr>
              <a:t>standards of consumer information. </a:t>
            </a:r>
          </a:p>
          <a:p>
            <a:pPr lvl="1" indent="-476250" algn="just"/>
            <a:r>
              <a:rPr lang="en-ZA" sz="2200" b="1" dirty="0">
                <a:cs typeface="Arial" pitchFamily="34" charset="0"/>
              </a:rPr>
              <a:t>Prohibit</a:t>
            </a:r>
            <a:r>
              <a:rPr lang="en-ZA" sz="2200" dirty="0">
                <a:cs typeface="Arial" pitchFamily="34" charset="0"/>
              </a:rPr>
              <a:t> certain unfair marketing and business practices.</a:t>
            </a:r>
          </a:p>
          <a:p>
            <a:pPr lvl="1" indent="-476250"/>
            <a:r>
              <a:rPr lang="en-ZA" sz="2200" b="1" dirty="0" smtClean="0">
                <a:cs typeface="Arial" pitchFamily="34" charset="0"/>
              </a:rPr>
              <a:t>Promote</a:t>
            </a:r>
            <a:r>
              <a:rPr lang="en-ZA" sz="2200" dirty="0" smtClean="0">
                <a:cs typeface="Arial" pitchFamily="34" charset="0"/>
              </a:rPr>
              <a:t> </a:t>
            </a:r>
            <a:r>
              <a:rPr lang="en-ZA" sz="2200" dirty="0">
                <a:cs typeface="Arial" pitchFamily="34" charset="0"/>
              </a:rPr>
              <a:t>responsible consumer behaviour.</a:t>
            </a:r>
          </a:p>
          <a:p>
            <a:pPr lvl="1" indent="-476250" algn="just"/>
            <a:r>
              <a:rPr lang="en-ZA" sz="2200" b="1" dirty="0">
                <a:cs typeface="Arial" pitchFamily="34" charset="0"/>
              </a:rPr>
              <a:t>Promote a consistent legislative and enforcement framework</a:t>
            </a:r>
            <a:r>
              <a:rPr lang="en-ZA" sz="2200" dirty="0">
                <a:cs typeface="Arial" pitchFamily="34" charset="0"/>
              </a:rPr>
              <a:t> relating to consumer transactions and agreements.</a:t>
            </a:r>
          </a:p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131" y="6373535"/>
            <a:ext cx="6279976" cy="5442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69830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90030" y="512463"/>
            <a:ext cx="7264113" cy="640445"/>
          </a:xfrm>
        </p:spPr>
        <p:txBody>
          <a:bodyPr/>
          <a:lstStyle/>
          <a:p>
            <a:r>
              <a:rPr lang="en-ZA" b="1" dirty="0" smtClean="0"/>
              <a:t>OBJECTIVES …2</a:t>
            </a:r>
            <a:endParaRPr lang="en-ZA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36171" y="1371600"/>
            <a:ext cx="7903029" cy="44743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2600" dirty="0" smtClean="0">
                <a:solidFill>
                  <a:schemeClr val="tx1"/>
                </a:solidFill>
              </a:rPr>
              <a:t>The </a:t>
            </a:r>
            <a:r>
              <a:rPr lang="en-ZA" sz="2600" dirty="0">
                <a:solidFill>
                  <a:schemeClr val="tx1"/>
                </a:solidFill>
              </a:rPr>
              <a:t>Act seeks </a:t>
            </a:r>
            <a:r>
              <a:rPr lang="en-ZA" sz="2600" dirty="0" smtClean="0">
                <a:solidFill>
                  <a:schemeClr val="tx1"/>
                </a:solidFill>
              </a:rPr>
              <a:t>to:</a:t>
            </a:r>
          </a:p>
          <a:p>
            <a:pPr algn="just">
              <a:lnSpc>
                <a:spcPct val="90000"/>
              </a:lnSpc>
            </a:pPr>
            <a:r>
              <a:rPr lang="en-ZA" sz="2200" dirty="0" smtClean="0">
                <a:solidFill>
                  <a:schemeClr val="tx1"/>
                </a:solidFill>
              </a:rPr>
              <a:t>To </a:t>
            </a:r>
            <a:r>
              <a:rPr lang="en-ZA" sz="2200" b="1" dirty="0">
                <a:solidFill>
                  <a:schemeClr val="tx1"/>
                </a:solidFill>
              </a:rPr>
              <a:t>promote and advance </a:t>
            </a:r>
            <a:r>
              <a:rPr lang="en-ZA" sz="2200" dirty="0">
                <a:solidFill>
                  <a:schemeClr val="tx1"/>
                </a:solidFill>
              </a:rPr>
              <a:t>the social and economic welfare of consumers in South Africa by reducing or ameliorating  any disadvantages experiences in accessing any supply of goods and services by </a:t>
            </a:r>
            <a:r>
              <a:rPr lang="en-ZA" sz="2200" dirty="0" smtClean="0">
                <a:solidFill>
                  <a:schemeClr val="tx1"/>
                </a:solidFill>
              </a:rPr>
              <a:t>consumers, especially:</a:t>
            </a:r>
            <a:endParaRPr lang="en-ZA" sz="2200" dirty="0">
              <a:solidFill>
                <a:schemeClr val="tx1"/>
              </a:solidFill>
            </a:endParaRPr>
          </a:p>
          <a:p>
            <a:pPr lvl="1" algn="just">
              <a:lnSpc>
                <a:spcPct val="90000"/>
              </a:lnSpc>
            </a:pPr>
            <a:r>
              <a:rPr lang="en-ZA" sz="1800" dirty="0" smtClean="0">
                <a:solidFill>
                  <a:schemeClr val="tx1"/>
                </a:solidFill>
              </a:rPr>
              <a:t>Low </a:t>
            </a:r>
            <a:r>
              <a:rPr lang="en-ZA" sz="1800" dirty="0">
                <a:solidFill>
                  <a:schemeClr val="tx1"/>
                </a:solidFill>
              </a:rPr>
              <a:t>income persons or persons comprising low income </a:t>
            </a:r>
            <a:r>
              <a:rPr lang="en-ZA" sz="1800" dirty="0" smtClean="0">
                <a:solidFill>
                  <a:schemeClr val="tx1"/>
                </a:solidFill>
              </a:rPr>
              <a:t>communities;</a:t>
            </a:r>
            <a:endParaRPr lang="en-ZA" sz="1800" dirty="0">
              <a:solidFill>
                <a:schemeClr val="tx1"/>
              </a:solidFill>
            </a:endParaRPr>
          </a:p>
          <a:p>
            <a:pPr lvl="1" algn="just">
              <a:lnSpc>
                <a:spcPct val="90000"/>
              </a:lnSpc>
            </a:pPr>
            <a:r>
              <a:rPr lang="en-ZA" sz="1800" dirty="0" smtClean="0">
                <a:solidFill>
                  <a:schemeClr val="tx1"/>
                </a:solidFill>
              </a:rPr>
              <a:t>Those that live </a:t>
            </a:r>
            <a:r>
              <a:rPr lang="en-ZA" sz="1800" dirty="0">
                <a:solidFill>
                  <a:schemeClr val="tx1"/>
                </a:solidFill>
              </a:rPr>
              <a:t>in remote, isolated or low-density population areas or communities</a:t>
            </a:r>
          </a:p>
          <a:p>
            <a:pPr lvl="1" algn="just">
              <a:lnSpc>
                <a:spcPct val="90000"/>
              </a:lnSpc>
            </a:pPr>
            <a:r>
              <a:rPr lang="en-ZA" sz="1800" dirty="0" smtClean="0">
                <a:solidFill>
                  <a:schemeClr val="tx1"/>
                </a:solidFill>
              </a:rPr>
              <a:t>Minors</a:t>
            </a:r>
            <a:r>
              <a:rPr lang="en-ZA" sz="1800" dirty="0">
                <a:solidFill>
                  <a:schemeClr val="tx1"/>
                </a:solidFill>
              </a:rPr>
              <a:t>, seniors or other similarly vulnerable </a:t>
            </a:r>
            <a:r>
              <a:rPr lang="en-ZA" sz="1800" dirty="0" smtClean="0">
                <a:solidFill>
                  <a:schemeClr val="tx1"/>
                </a:solidFill>
              </a:rPr>
              <a:t>consumers, and</a:t>
            </a:r>
            <a:endParaRPr lang="en-ZA" sz="1800" dirty="0">
              <a:solidFill>
                <a:schemeClr val="tx1"/>
              </a:solidFill>
            </a:endParaRPr>
          </a:p>
          <a:p>
            <a:pPr lvl="1" algn="just">
              <a:lnSpc>
                <a:spcPct val="90000"/>
              </a:lnSpc>
            </a:pPr>
            <a:r>
              <a:rPr lang="en-ZA" sz="1800" dirty="0" smtClean="0">
                <a:solidFill>
                  <a:schemeClr val="tx1"/>
                </a:solidFill>
              </a:rPr>
              <a:t>Those with inability </a:t>
            </a:r>
            <a:r>
              <a:rPr lang="en-ZA" sz="1800" dirty="0">
                <a:solidFill>
                  <a:schemeClr val="tx1"/>
                </a:solidFill>
              </a:rPr>
              <a:t>to read and comprehend any agreement </a:t>
            </a:r>
            <a:r>
              <a:rPr lang="en-ZA" sz="1800" dirty="0" smtClean="0">
                <a:solidFill>
                  <a:schemeClr val="tx1"/>
                </a:solidFill>
              </a:rPr>
              <a:t>or are </a:t>
            </a:r>
            <a:r>
              <a:rPr lang="en-ZA" sz="1800" dirty="0">
                <a:solidFill>
                  <a:schemeClr val="tx1"/>
                </a:solidFill>
              </a:rPr>
              <a:t>limited by reasons of low </a:t>
            </a:r>
            <a:r>
              <a:rPr lang="en-ZA" sz="1800" dirty="0" smtClean="0">
                <a:solidFill>
                  <a:schemeClr val="tx1"/>
                </a:solidFill>
              </a:rPr>
              <a:t>literacy or </a:t>
            </a:r>
            <a:r>
              <a:rPr lang="en-ZA" sz="1800" dirty="0">
                <a:solidFill>
                  <a:schemeClr val="tx1"/>
                </a:solidFill>
              </a:rPr>
              <a:t>fluency in the language in which </a:t>
            </a:r>
            <a:r>
              <a:rPr lang="en-ZA" sz="1800" dirty="0" smtClean="0">
                <a:solidFill>
                  <a:schemeClr val="tx1"/>
                </a:solidFill>
              </a:rPr>
              <a:t>the </a:t>
            </a:r>
            <a:r>
              <a:rPr lang="en-ZA" sz="1800" dirty="0">
                <a:solidFill>
                  <a:schemeClr val="tx1"/>
                </a:solidFill>
              </a:rPr>
              <a:t>agreement is presented. </a:t>
            </a:r>
          </a:p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5</a:t>
            </a:fld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131" y="6373535"/>
            <a:ext cx="6279976" cy="5442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59112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90030" y="590550"/>
            <a:ext cx="7264113" cy="837678"/>
          </a:xfrm>
        </p:spPr>
        <p:txBody>
          <a:bodyPr>
            <a:normAutofit/>
          </a:bodyPr>
          <a:lstStyle/>
          <a:p>
            <a:r>
              <a:rPr lang="en-ZA" sz="3200" b="1" dirty="0" smtClean="0"/>
              <a:t>ROLE OF THE NCC</a:t>
            </a:r>
            <a:endParaRPr lang="en-ZA" sz="3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96206" y="1333500"/>
            <a:ext cx="7638219" cy="4904014"/>
          </a:xfrm>
        </p:spPr>
        <p:txBody>
          <a:bodyPr>
            <a:normAutofit fontScale="92500"/>
          </a:bodyPr>
          <a:lstStyle/>
          <a:p>
            <a:pPr algn="just">
              <a:lnSpc>
                <a:spcPct val="130000"/>
              </a:lnSpc>
              <a:buNone/>
            </a:pPr>
            <a:r>
              <a:rPr lang="en-US" sz="2200" dirty="0">
                <a:solidFill>
                  <a:schemeClr val="tx1"/>
                </a:solidFill>
              </a:rPr>
              <a:t>The Commission has the responsibility to enforce the Act </a:t>
            </a:r>
            <a:r>
              <a:rPr lang="en-US" sz="2200" dirty="0" smtClean="0">
                <a:solidFill>
                  <a:schemeClr val="tx1"/>
                </a:solidFill>
              </a:rPr>
              <a:t>by:</a:t>
            </a:r>
            <a:endParaRPr lang="en-US" sz="2200" dirty="0">
              <a:solidFill>
                <a:schemeClr val="tx1"/>
              </a:solidFill>
            </a:endParaRPr>
          </a:p>
          <a:p>
            <a:pPr algn="just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</a:rPr>
              <a:t>Initiating complaints on systemic issues affecting consumer generally;</a:t>
            </a:r>
          </a:p>
          <a:p>
            <a:pPr algn="just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</a:rPr>
              <a:t>Investigating complaints referred by consumers, or any person entitled to do so by the Act;</a:t>
            </a:r>
          </a:p>
          <a:p>
            <a:pPr algn="just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</a:rPr>
              <a:t>Issuing compliance notices to entities investigated;</a:t>
            </a:r>
          </a:p>
          <a:p>
            <a:pPr algn="just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</a:rPr>
              <a:t>Negotiate settlement of complaints where suppliers wants to settle the matter without referral to the Tribunal and to the Equality Court for adjudication</a:t>
            </a:r>
          </a:p>
          <a:p>
            <a:pPr algn="just">
              <a:lnSpc>
                <a:spcPct val="130000"/>
              </a:lnSpc>
            </a:pPr>
            <a:r>
              <a:rPr lang="en-US" sz="2200" dirty="0" smtClean="0">
                <a:solidFill>
                  <a:schemeClr val="tx1"/>
                </a:solidFill>
              </a:rPr>
              <a:t>Facilitate the </a:t>
            </a:r>
            <a:r>
              <a:rPr lang="en-US" sz="2200" dirty="0">
                <a:solidFill>
                  <a:schemeClr val="tx1"/>
                </a:solidFill>
              </a:rPr>
              <a:t>conclusion of consent orders;</a:t>
            </a:r>
          </a:p>
          <a:p>
            <a:pPr marL="0" indent="0">
              <a:buNone/>
            </a:pPr>
            <a:endParaRPr lang="en-ZA" sz="2000" dirty="0" smtClean="0">
              <a:cs typeface="Arial" panose="020B0604020202020204" pitchFamily="34" charset="0"/>
            </a:endParaRPr>
          </a:p>
          <a:p>
            <a:endParaRPr lang="en-ZA" sz="2000" dirty="0"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6</a:t>
            </a:fld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167" y="6432622"/>
            <a:ext cx="6279976" cy="5442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12321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90030" y="590550"/>
            <a:ext cx="7264113" cy="837678"/>
          </a:xfrm>
        </p:spPr>
        <p:txBody>
          <a:bodyPr>
            <a:normAutofit/>
          </a:bodyPr>
          <a:lstStyle/>
          <a:p>
            <a:r>
              <a:rPr lang="en-ZA" sz="3200" b="1" dirty="0"/>
              <a:t>ROLE OF THE </a:t>
            </a:r>
            <a:r>
              <a:rPr lang="en-ZA" sz="3200" b="1" dirty="0" smtClean="0"/>
              <a:t>NCC …2</a:t>
            </a:r>
            <a:endParaRPr lang="en-ZA" sz="3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96206" y="1333500"/>
            <a:ext cx="7914444" cy="490401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2200" dirty="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Accreditation of Industry Codes and Industry Ombud </a:t>
            </a:r>
            <a:r>
              <a:rPr lang="en-US" sz="2200" dirty="0" smtClean="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Schemes;  </a:t>
            </a:r>
            <a:endParaRPr lang="en-US" sz="2200" dirty="0">
              <a:solidFill>
                <a:schemeClr val="tx1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10000"/>
              </a:lnSpc>
              <a:defRPr/>
            </a:pPr>
            <a:r>
              <a:rPr lang="en-US" sz="2200" dirty="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Accreditation of  </a:t>
            </a:r>
            <a:r>
              <a:rPr lang="en-US" sz="2200" dirty="0" smtClean="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Alternative Dispute Resolution Agents;</a:t>
            </a:r>
            <a:endParaRPr lang="en-US" sz="2200" dirty="0">
              <a:solidFill>
                <a:schemeClr val="tx1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10000"/>
              </a:lnSpc>
              <a:defRPr/>
            </a:pPr>
            <a:r>
              <a:rPr lang="en-US" sz="2200" dirty="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Accreditation of Consumer Protection </a:t>
            </a:r>
            <a:r>
              <a:rPr lang="en-US" sz="2200" dirty="0" smtClean="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Groups; </a:t>
            </a:r>
            <a:endParaRPr lang="en-US" sz="2200" dirty="0">
              <a:solidFill>
                <a:schemeClr val="tx1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10000"/>
              </a:lnSpc>
              <a:defRPr/>
            </a:pPr>
            <a:r>
              <a:rPr lang="en-US" sz="2200" dirty="0" smtClean="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Monitor consumer markets and </a:t>
            </a:r>
            <a:r>
              <a:rPr lang="en-US" sz="2200" dirty="0" err="1" smtClean="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analyse</a:t>
            </a:r>
            <a:r>
              <a:rPr lang="en-US" sz="2200" dirty="0" smtClean="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 trends; </a:t>
            </a:r>
            <a:endParaRPr lang="en-US" sz="2200" dirty="0">
              <a:solidFill>
                <a:schemeClr val="tx1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10000"/>
              </a:lnSpc>
              <a:defRPr/>
            </a:pPr>
            <a:r>
              <a:rPr lang="en-US" sz="2200" dirty="0" smtClean="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Conduct research; </a:t>
            </a:r>
            <a:endParaRPr lang="en-US" sz="2200" dirty="0">
              <a:solidFill>
                <a:schemeClr val="tx1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10000"/>
              </a:lnSpc>
              <a:defRPr/>
            </a:pPr>
            <a:r>
              <a:rPr lang="en-US" sz="2200" dirty="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Develop and promote use of Codes of good </a:t>
            </a:r>
            <a:r>
              <a:rPr lang="en-US" sz="2200" dirty="0" smtClean="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Practice;  </a:t>
            </a:r>
            <a:endParaRPr lang="en-US" sz="2200" dirty="0">
              <a:solidFill>
                <a:schemeClr val="tx1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10000"/>
              </a:lnSpc>
              <a:defRPr/>
            </a:pPr>
            <a:r>
              <a:rPr lang="en-US" sz="2200" dirty="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Ensuring </a:t>
            </a:r>
            <a:r>
              <a:rPr lang="en-US" sz="2200" dirty="0" smtClean="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public </a:t>
            </a:r>
            <a:r>
              <a:rPr lang="en-US" sz="2200" dirty="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awareness. </a:t>
            </a:r>
          </a:p>
          <a:p>
            <a:pPr marL="0" indent="0">
              <a:buNone/>
            </a:pPr>
            <a:endParaRPr lang="en-ZA" sz="2000" dirty="0" smtClean="0">
              <a:cs typeface="Arial" panose="020B0604020202020204" pitchFamily="34" charset="0"/>
            </a:endParaRPr>
          </a:p>
          <a:p>
            <a:endParaRPr lang="en-ZA" sz="2000" dirty="0"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7</a:t>
            </a:fld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167" y="6432622"/>
            <a:ext cx="6279976" cy="5442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34571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90030" y="512463"/>
            <a:ext cx="7264113" cy="772051"/>
          </a:xfrm>
        </p:spPr>
        <p:txBody>
          <a:bodyPr>
            <a:normAutofit/>
          </a:bodyPr>
          <a:lstStyle/>
          <a:p>
            <a:r>
              <a:rPr lang="en-ZA" b="1" dirty="0" smtClean="0">
                <a:latin typeface="+mn-lt"/>
                <a:cs typeface="Arial" pitchFamily="34" charset="0"/>
              </a:rPr>
              <a:t>Priorities: Complaints Handling</a:t>
            </a:r>
            <a:endParaRPr lang="en-ZA" b="1" dirty="0">
              <a:latin typeface="+mn-lt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33845" y="1333500"/>
            <a:ext cx="8205355" cy="488026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ZA" sz="2200" dirty="0" smtClean="0">
                <a:cs typeface="Arial" pitchFamily="34" charset="0"/>
              </a:rPr>
              <a:t>The Commission was inundated with complaints and has re-engineered  its complaints handling strategy.</a:t>
            </a:r>
          </a:p>
          <a:p>
            <a:r>
              <a:rPr lang="en-US" sz="2000" dirty="0"/>
              <a:t>In terms of section 99(a) of the Consumer Protection Act, the NCC has to facilitate the resolution of complaints by ensuring proper referrals for complaints resolution. </a:t>
            </a:r>
          </a:p>
          <a:p>
            <a:r>
              <a:rPr lang="en-US" sz="2000" dirty="0"/>
              <a:t>This is being done by:</a:t>
            </a:r>
          </a:p>
          <a:p>
            <a:pPr marL="719138" indent="-360363"/>
            <a:r>
              <a:rPr lang="en-US" sz="2000" dirty="0"/>
              <a:t>Building referral partnerships and protocols with all nine provincial consumer protection authorities</a:t>
            </a:r>
            <a:r>
              <a:rPr lang="en-US" sz="2000" dirty="0" smtClean="0"/>
              <a:t>;   </a:t>
            </a:r>
          </a:p>
          <a:p>
            <a:pPr marL="719138" indent="-360363"/>
            <a:r>
              <a:rPr lang="en-US" sz="2000" dirty="0" smtClean="0"/>
              <a:t>Encouraging business formations and Chief Executive Offices of various  entities to develop and enhance their complaints handling processes to deal with individual complaints. </a:t>
            </a:r>
            <a:endParaRPr lang="en-US" sz="1050" dirty="0" smtClean="0"/>
          </a:p>
          <a:p>
            <a:pPr marL="719138" indent="-360363"/>
            <a:r>
              <a:rPr lang="en-US" sz="2000" dirty="0" smtClean="0"/>
              <a:t>Expanding </a:t>
            </a:r>
            <a:r>
              <a:rPr lang="en-US" sz="2000" dirty="0"/>
              <a:t>and recognizing ADR platforms across the </a:t>
            </a:r>
            <a:r>
              <a:rPr lang="en-US" sz="2000" dirty="0" smtClean="0"/>
              <a:t>country</a:t>
            </a:r>
            <a:endParaRPr lang="en-US" sz="1050" dirty="0"/>
          </a:p>
          <a:p>
            <a:pPr marL="719138" indent="-360363"/>
            <a:r>
              <a:rPr lang="en-US" sz="2000" dirty="0"/>
              <a:t>Most importantly, the Commission encourages business to have mechanisms within their establishments to assist with consumer complaints thereby encouraging resolution at source. </a:t>
            </a:r>
          </a:p>
          <a:p>
            <a:pPr marL="0" indent="0" algn="just">
              <a:buNone/>
            </a:pPr>
            <a:endParaRPr lang="en-ZA" sz="2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ZA" sz="2000" dirty="0" smtClean="0"/>
          </a:p>
          <a:p>
            <a:pPr algn="just"/>
            <a:endParaRPr lang="en-ZA" sz="2600" dirty="0" smtClean="0"/>
          </a:p>
          <a:p>
            <a:endParaRPr lang="en-ZA" sz="2400" dirty="0" smtClean="0"/>
          </a:p>
          <a:p>
            <a:endParaRPr lang="en-ZA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8</a:t>
            </a:fld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167" y="6394356"/>
            <a:ext cx="6279976" cy="5825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27748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1326" y="685800"/>
            <a:ext cx="7284524" cy="714374"/>
          </a:xfrm>
        </p:spPr>
        <p:txBody>
          <a:bodyPr>
            <a:normAutofit fontScale="90000"/>
          </a:bodyPr>
          <a:lstStyle/>
          <a:p>
            <a:r>
              <a:rPr lang="en-ZA" b="1" dirty="0" smtClean="0">
                <a:latin typeface="+mn-lt"/>
                <a:cs typeface="Arial" pitchFamily="34" charset="0"/>
              </a:rPr>
              <a:t>PRIORITIES: STAKEHOLDER RELATIONS</a:t>
            </a:r>
            <a:endParaRPr lang="en-ZA" b="1" dirty="0">
              <a:latin typeface="+mn-lt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57226" y="1400174"/>
            <a:ext cx="8048624" cy="4676775"/>
          </a:xfrm>
        </p:spPr>
        <p:txBody>
          <a:bodyPr>
            <a:normAutofit lnSpcReduction="10000"/>
          </a:bodyPr>
          <a:lstStyle/>
          <a:p>
            <a:pPr lvl="0" algn="just">
              <a:lnSpc>
                <a:spcPct val="150000"/>
              </a:lnSpc>
              <a:buClr>
                <a:srgbClr val="A53010"/>
              </a:buClr>
            </a:pPr>
            <a:r>
              <a:rPr lang="en-ZA" sz="22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Stakeholder </a:t>
            </a:r>
            <a:r>
              <a:rPr lang="en-ZA" sz="2200" dirty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Relations is promoted to ensure a well-coordinated consumer </a:t>
            </a:r>
            <a:r>
              <a:rPr lang="en-ZA" sz="22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protection </a:t>
            </a:r>
            <a:r>
              <a:rPr lang="en-ZA" sz="2200" dirty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environment for SA. </a:t>
            </a:r>
            <a:endParaRPr lang="en-ZA" sz="2200" dirty="0" smtClean="0">
              <a:solidFill>
                <a:prstClr val="black">
                  <a:lumMod val="75000"/>
                  <a:lumOff val="25000"/>
                </a:prstClr>
              </a:solidFill>
              <a:cs typeface="Arial" pitchFamily="34" charset="0"/>
            </a:endParaRPr>
          </a:p>
          <a:p>
            <a:pPr lvl="0" algn="just">
              <a:lnSpc>
                <a:spcPct val="150000"/>
              </a:lnSpc>
              <a:buClr>
                <a:srgbClr val="A53010"/>
              </a:buClr>
            </a:pPr>
            <a:r>
              <a:rPr lang="en-ZA" sz="22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MoUs</a:t>
            </a:r>
            <a:r>
              <a:rPr lang="en-ZA" sz="22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, protocols and  are entered into with other regulators:</a:t>
            </a:r>
          </a:p>
          <a:p>
            <a:pPr lvl="1" algn="just">
              <a:lnSpc>
                <a:spcPct val="150000"/>
              </a:lnSpc>
              <a:buClr>
                <a:srgbClr val="A53010"/>
              </a:buClr>
            </a:pPr>
            <a:r>
              <a:rPr lang="en-ZA" sz="20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Towards coherent application of the Act.</a:t>
            </a:r>
          </a:p>
          <a:p>
            <a:pPr lvl="1" algn="just">
              <a:lnSpc>
                <a:spcPct val="150000"/>
              </a:lnSpc>
              <a:buClr>
                <a:srgbClr val="A53010"/>
              </a:buClr>
            </a:pPr>
            <a:r>
              <a:rPr lang="en-ZA" sz="20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For collaborations on certain activities (inspections, investigations, education &amp; awareness).</a:t>
            </a:r>
          </a:p>
          <a:p>
            <a:pPr lvl="1" algn="just">
              <a:lnSpc>
                <a:spcPct val="150000"/>
              </a:lnSpc>
              <a:buClr>
                <a:srgbClr val="A53010"/>
              </a:buClr>
            </a:pPr>
            <a:r>
              <a:rPr lang="en-ZA" sz="20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Speaking with one voice in the area of consumer protection</a:t>
            </a:r>
            <a:r>
              <a:rPr lang="en-ZA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1" algn="just">
              <a:lnSpc>
                <a:spcPct val="150000"/>
              </a:lnSpc>
              <a:buClr>
                <a:srgbClr val="A53010"/>
              </a:buClr>
            </a:pPr>
            <a:endParaRPr lang="en-ZA" sz="2000" dirty="0" smtClean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9</a:t>
            </a:fld>
            <a:endParaRPr lang="en-US" dirty="0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167" y="6432622"/>
            <a:ext cx="6279976" cy="5442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67137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RedLineBusiness_16x9">
      <a:dk1>
        <a:srgbClr val="514A40"/>
      </a:dk1>
      <a:lt1>
        <a:sysClr val="window" lastClr="FFFFFF"/>
      </a:lt1>
      <a:dk2>
        <a:srgbClr val="000000"/>
      </a:dk2>
      <a:lt2>
        <a:srgbClr val="F9F7F3"/>
      </a:lt2>
      <a:accent1>
        <a:srgbClr val="A85229"/>
      </a:accent1>
      <a:accent2>
        <a:srgbClr val="98916E"/>
      </a:accent2>
      <a:accent3>
        <a:srgbClr val="C9A645"/>
      </a:accent3>
      <a:accent4>
        <a:srgbClr val="76A7B2"/>
      </a:accent4>
      <a:accent5>
        <a:srgbClr val="82A670"/>
      </a:accent5>
      <a:accent6>
        <a:srgbClr val="896170"/>
      </a:accent6>
      <a:hlink>
        <a:srgbClr val="A85229"/>
      </a:hlink>
      <a:folHlink>
        <a:srgbClr val="98916E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RedLineBusiness_16x9">
      <a:dk1>
        <a:srgbClr val="514A40"/>
      </a:dk1>
      <a:lt1>
        <a:sysClr val="window" lastClr="FFFFFF"/>
      </a:lt1>
      <a:dk2>
        <a:srgbClr val="000000"/>
      </a:dk2>
      <a:lt2>
        <a:srgbClr val="F9F7F3"/>
      </a:lt2>
      <a:accent1>
        <a:srgbClr val="A85229"/>
      </a:accent1>
      <a:accent2>
        <a:srgbClr val="98916E"/>
      </a:accent2>
      <a:accent3>
        <a:srgbClr val="C9A645"/>
      </a:accent3>
      <a:accent4>
        <a:srgbClr val="76A7B2"/>
      </a:accent4>
      <a:accent5>
        <a:srgbClr val="82A670"/>
      </a:accent5>
      <a:accent6>
        <a:srgbClr val="896170"/>
      </a:accent6>
      <a:hlink>
        <a:srgbClr val="A85229"/>
      </a:hlink>
      <a:folHlink>
        <a:srgbClr val="98916E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F180B1C-2212-497F-A259-C959ADD048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1103</Words>
  <Application>Microsoft Office PowerPoint</Application>
  <PresentationFormat>On-screen Show (4:3)</PresentationFormat>
  <Paragraphs>144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Wisp</vt:lpstr>
      <vt:lpstr>SA LEGAL FRAMEWORK,  PRIORITIES AND  CURRENT HOT TOPICS  AFRICAN DIALOGUE CONFERENCE 08-10 SEPTEMBER 2014 </vt:lpstr>
      <vt:lpstr>PowerPoint Presentation</vt:lpstr>
      <vt:lpstr>OVERVIEW OF THE NCC</vt:lpstr>
      <vt:lpstr>OBJECTIVES</vt:lpstr>
      <vt:lpstr>OBJECTIVES …2</vt:lpstr>
      <vt:lpstr>ROLE OF THE NCC</vt:lpstr>
      <vt:lpstr>ROLE OF THE NCC …2</vt:lpstr>
      <vt:lpstr>Priorities: Complaints Handling</vt:lpstr>
      <vt:lpstr>PRIORITIES: STAKEHOLDER RELATIONS</vt:lpstr>
      <vt:lpstr>PRIORITIES: VISIBILITY</vt:lpstr>
      <vt:lpstr>PowerPoint Presentation</vt:lpstr>
      <vt:lpstr>CURRENT HOT TOPICS…3</vt:lpstr>
      <vt:lpstr>CURRENT HOT TOPICS …3</vt:lpstr>
      <vt:lpstr>CURRENT HOT TOPICS …4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2014-03-18T19:31:15Z</dcterms:created>
  <dcterms:modified xsi:type="dcterms:W3CDTF">2014-08-19T09:08:01Z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TC030310239991</vt:lpwstr>
  </property>
</Properties>
</file>