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53" r:id="rId2"/>
  </p:sldMasterIdLst>
  <p:notesMasterIdLst>
    <p:notesMasterId r:id="rId29"/>
  </p:notesMasterIdLst>
  <p:handoutMasterIdLst>
    <p:handoutMasterId r:id="rId30"/>
  </p:handoutMasterIdLst>
  <p:sldIdLst>
    <p:sldId id="256" r:id="rId3"/>
    <p:sldId id="602" r:id="rId4"/>
    <p:sldId id="482" r:id="rId5"/>
    <p:sldId id="603" r:id="rId6"/>
    <p:sldId id="621" r:id="rId7"/>
    <p:sldId id="622" r:id="rId8"/>
    <p:sldId id="623" r:id="rId9"/>
    <p:sldId id="594" r:id="rId10"/>
    <p:sldId id="430" r:id="rId11"/>
    <p:sldId id="593" r:id="rId12"/>
    <p:sldId id="433" r:id="rId13"/>
    <p:sldId id="619" r:id="rId14"/>
    <p:sldId id="451" r:id="rId15"/>
    <p:sldId id="618" r:id="rId16"/>
    <p:sldId id="372" r:id="rId17"/>
    <p:sldId id="259" r:id="rId18"/>
    <p:sldId id="616" r:id="rId19"/>
    <p:sldId id="615" r:id="rId20"/>
    <p:sldId id="617" r:id="rId21"/>
    <p:sldId id="625" r:id="rId22"/>
    <p:sldId id="626" r:id="rId23"/>
    <p:sldId id="628" r:id="rId24"/>
    <p:sldId id="629" r:id="rId25"/>
    <p:sldId id="480" r:id="rId26"/>
    <p:sldId id="460" r:id="rId27"/>
    <p:sldId id="613" r:id="rId28"/>
  </p:sldIdLst>
  <p:sldSz cx="9144000" cy="6858000" type="screen4x3"/>
  <p:notesSz cx="6662738" cy="9906000"/>
  <p:defaultTextStyle>
    <a:defPPr>
      <a:defRPr lang="en-US"/>
    </a:defPPr>
    <a:lvl1pPr algn="l" rtl="0" fontAlgn="base">
      <a:spcBef>
        <a:spcPct val="0"/>
      </a:spcBef>
      <a:spcAft>
        <a:spcPct val="0"/>
      </a:spcAft>
      <a:defRPr sz="3200" kern="1200">
        <a:solidFill>
          <a:schemeClr val="tx1"/>
        </a:solidFill>
        <a:latin typeface="Arial" pitchFamily="34" charset="0"/>
        <a:ea typeface="ＭＳ Ｐゴシック" pitchFamily="-84" charset="-128"/>
        <a:cs typeface="+mn-cs"/>
      </a:defRPr>
    </a:lvl1pPr>
    <a:lvl2pPr marL="457200" algn="l" rtl="0" fontAlgn="base">
      <a:spcBef>
        <a:spcPct val="0"/>
      </a:spcBef>
      <a:spcAft>
        <a:spcPct val="0"/>
      </a:spcAft>
      <a:defRPr sz="3200" kern="1200">
        <a:solidFill>
          <a:schemeClr val="tx1"/>
        </a:solidFill>
        <a:latin typeface="Arial" pitchFamily="34" charset="0"/>
        <a:ea typeface="ＭＳ Ｐゴシック" pitchFamily="-84" charset="-128"/>
        <a:cs typeface="+mn-cs"/>
      </a:defRPr>
    </a:lvl2pPr>
    <a:lvl3pPr marL="914400" algn="l" rtl="0" fontAlgn="base">
      <a:spcBef>
        <a:spcPct val="0"/>
      </a:spcBef>
      <a:spcAft>
        <a:spcPct val="0"/>
      </a:spcAft>
      <a:defRPr sz="3200" kern="1200">
        <a:solidFill>
          <a:schemeClr val="tx1"/>
        </a:solidFill>
        <a:latin typeface="Arial" pitchFamily="34" charset="0"/>
        <a:ea typeface="ＭＳ Ｐゴシック" pitchFamily="-84" charset="-128"/>
        <a:cs typeface="+mn-cs"/>
      </a:defRPr>
    </a:lvl3pPr>
    <a:lvl4pPr marL="1371600" algn="l" rtl="0" fontAlgn="base">
      <a:spcBef>
        <a:spcPct val="0"/>
      </a:spcBef>
      <a:spcAft>
        <a:spcPct val="0"/>
      </a:spcAft>
      <a:defRPr sz="3200" kern="1200">
        <a:solidFill>
          <a:schemeClr val="tx1"/>
        </a:solidFill>
        <a:latin typeface="Arial" pitchFamily="34" charset="0"/>
        <a:ea typeface="ＭＳ Ｐゴシック" pitchFamily="-84" charset="-128"/>
        <a:cs typeface="+mn-cs"/>
      </a:defRPr>
    </a:lvl4pPr>
    <a:lvl5pPr marL="1828800" algn="l" rtl="0" fontAlgn="base">
      <a:spcBef>
        <a:spcPct val="0"/>
      </a:spcBef>
      <a:spcAft>
        <a:spcPct val="0"/>
      </a:spcAft>
      <a:defRPr sz="3200" kern="1200">
        <a:solidFill>
          <a:schemeClr val="tx1"/>
        </a:solidFill>
        <a:latin typeface="Arial" pitchFamily="34" charset="0"/>
        <a:ea typeface="ＭＳ Ｐゴシック" pitchFamily="-84" charset="-128"/>
        <a:cs typeface="+mn-cs"/>
      </a:defRPr>
    </a:lvl5pPr>
    <a:lvl6pPr marL="2286000" algn="l" defTabSz="914400" rtl="0" eaLnBrk="1" latinLnBrk="0" hangingPunct="1">
      <a:defRPr sz="3200" kern="1200">
        <a:solidFill>
          <a:schemeClr val="tx1"/>
        </a:solidFill>
        <a:latin typeface="Arial" pitchFamily="34" charset="0"/>
        <a:ea typeface="ＭＳ Ｐゴシック" pitchFamily="-84" charset="-128"/>
        <a:cs typeface="+mn-cs"/>
      </a:defRPr>
    </a:lvl6pPr>
    <a:lvl7pPr marL="2743200" algn="l" defTabSz="914400" rtl="0" eaLnBrk="1" latinLnBrk="0" hangingPunct="1">
      <a:defRPr sz="3200" kern="1200">
        <a:solidFill>
          <a:schemeClr val="tx1"/>
        </a:solidFill>
        <a:latin typeface="Arial" pitchFamily="34" charset="0"/>
        <a:ea typeface="ＭＳ Ｐゴシック" pitchFamily="-84" charset="-128"/>
        <a:cs typeface="+mn-cs"/>
      </a:defRPr>
    </a:lvl7pPr>
    <a:lvl8pPr marL="3200400" algn="l" defTabSz="914400" rtl="0" eaLnBrk="1" latinLnBrk="0" hangingPunct="1">
      <a:defRPr sz="3200" kern="1200">
        <a:solidFill>
          <a:schemeClr val="tx1"/>
        </a:solidFill>
        <a:latin typeface="Arial" pitchFamily="34" charset="0"/>
        <a:ea typeface="ＭＳ Ｐゴシック" pitchFamily="-84" charset="-128"/>
        <a:cs typeface="+mn-cs"/>
      </a:defRPr>
    </a:lvl8pPr>
    <a:lvl9pPr marL="3657600" algn="l" defTabSz="914400" rtl="0" eaLnBrk="1" latinLnBrk="0" hangingPunct="1">
      <a:defRPr sz="3200" kern="1200">
        <a:solidFill>
          <a:schemeClr val="tx1"/>
        </a:solidFill>
        <a:latin typeface="Arial" pitchFamily="34" charset="0"/>
        <a:ea typeface="ＭＳ Ｐゴシック" pitchFamily="-8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90000"/>
    <a:srgbClr val="800000"/>
    <a:srgbClr val="C9D8C6"/>
    <a:srgbClr val="DDDDDD"/>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92007" autoAdjust="0"/>
  </p:normalViewPr>
  <p:slideViewPr>
    <p:cSldViewPr>
      <p:cViewPr>
        <p:scale>
          <a:sx n="33" d="100"/>
          <a:sy n="33" d="100"/>
        </p:scale>
        <p:origin x="-2382" y="-8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7280"/>
    </p:cViewPr>
  </p:sorterViewPr>
  <p:notesViewPr>
    <p:cSldViewPr>
      <p:cViewPr varScale="1">
        <p:scale>
          <a:sx n="55" d="100"/>
          <a:sy n="55" d="100"/>
        </p:scale>
        <p:origin x="-2634" y="-96"/>
      </p:cViewPr>
      <p:guideLst>
        <p:guide orient="horz" pos="3120"/>
        <p:guide pos="209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88766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charset="-128"/>
                <a:cs typeface="+mn-cs"/>
              </a:defRPr>
            </a:lvl1pPr>
          </a:lstStyle>
          <a:p>
            <a:pPr>
              <a:defRPr/>
            </a:pPr>
            <a:endParaRPr lang="en-GB"/>
          </a:p>
        </p:txBody>
      </p:sp>
      <p:sp>
        <p:nvSpPr>
          <p:cNvPr id="51203" name="Rectangle 3"/>
          <p:cNvSpPr>
            <a:spLocks noGrp="1" noChangeArrowheads="1"/>
          </p:cNvSpPr>
          <p:nvPr>
            <p:ph type="dt" sz="quarter" idx="1"/>
          </p:nvPr>
        </p:nvSpPr>
        <p:spPr bwMode="auto">
          <a:xfrm>
            <a:off x="3775075" y="0"/>
            <a:ext cx="288766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charset="-128"/>
                <a:cs typeface="+mn-cs"/>
              </a:defRPr>
            </a:lvl1pPr>
          </a:lstStyle>
          <a:p>
            <a:pPr>
              <a:defRPr/>
            </a:pPr>
            <a:endParaRPr lang="en-GB"/>
          </a:p>
        </p:txBody>
      </p:sp>
      <p:sp>
        <p:nvSpPr>
          <p:cNvPr id="51204" name="Rectangle 4"/>
          <p:cNvSpPr>
            <a:spLocks noGrp="1" noChangeArrowheads="1"/>
          </p:cNvSpPr>
          <p:nvPr>
            <p:ph type="ftr" sz="quarter" idx="2"/>
          </p:nvPr>
        </p:nvSpPr>
        <p:spPr bwMode="auto">
          <a:xfrm>
            <a:off x="0" y="9410700"/>
            <a:ext cx="288766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charset="-128"/>
                <a:cs typeface="+mn-cs"/>
              </a:defRPr>
            </a:lvl1pPr>
          </a:lstStyle>
          <a:p>
            <a:pPr>
              <a:defRPr/>
            </a:pPr>
            <a:endParaRPr lang="en-GB"/>
          </a:p>
        </p:txBody>
      </p:sp>
      <p:sp>
        <p:nvSpPr>
          <p:cNvPr id="51205" name="Rectangle 5"/>
          <p:cNvSpPr>
            <a:spLocks noGrp="1" noChangeArrowheads="1"/>
          </p:cNvSpPr>
          <p:nvPr>
            <p:ph type="sldNum" sz="quarter" idx="3"/>
          </p:nvPr>
        </p:nvSpPr>
        <p:spPr bwMode="auto">
          <a:xfrm>
            <a:off x="3775075" y="9410700"/>
            <a:ext cx="288766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0836F69B-22A3-40A0-8C10-93C59EFA0135}" type="slidenum">
              <a:rPr lang="en-GB"/>
              <a:pPr/>
              <a:t>‹#›</a:t>
            </a:fld>
            <a:endParaRPr lang="en-GB"/>
          </a:p>
        </p:txBody>
      </p:sp>
    </p:spTree>
    <p:extLst>
      <p:ext uri="{BB962C8B-B14F-4D97-AF65-F5344CB8AC3E}">
        <p14:creationId xmlns:p14="http://schemas.microsoft.com/office/powerpoint/2010/main" val="42308552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5300"/>
          </a:xfrm>
          <a:prstGeom prst="rect">
            <a:avLst/>
          </a:prstGeom>
        </p:spPr>
        <p:txBody>
          <a:bodyPr vert="horz" lIns="91440" tIns="45720" rIns="91440" bIns="45720" rtlCol="0"/>
          <a:lstStyle>
            <a:lvl1pPr algn="l" eaLnBrk="0" hangingPunct="0">
              <a:defRPr sz="1200">
                <a:latin typeface="Arial" charset="0"/>
                <a:ea typeface="ＭＳ Ｐゴシック" pitchFamily="34" charset="-128"/>
                <a:cs typeface="+mn-cs"/>
              </a:defRPr>
            </a:lvl1pPr>
          </a:lstStyle>
          <a:p>
            <a:pPr>
              <a:defRPr/>
            </a:pPr>
            <a:endParaRPr lang="en-US"/>
          </a:p>
        </p:txBody>
      </p:sp>
      <p:sp>
        <p:nvSpPr>
          <p:cNvPr id="3" name="Date Placeholder 2"/>
          <p:cNvSpPr>
            <a:spLocks noGrp="1"/>
          </p:cNvSpPr>
          <p:nvPr>
            <p:ph type="dt" idx="1"/>
          </p:nvPr>
        </p:nvSpPr>
        <p:spPr>
          <a:xfrm>
            <a:off x="3773488" y="0"/>
            <a:ext cx="2887662" cy="495300"/>
          </a:xfrm>
          <a:prstGeom prst="rect">
            <a:avLst/>
          </a:prstGeom>
        </p:spPr>
        <p:txBody>
          <a:bodyPr vert="horz" wrap="square" lIns="91440" tIns="45720" rIns="91440" bIns="45720" numCol="1" anchor="t" anchorCtr="0" compatLnSpc="1">
            <a:prstTxWarp prst="textNoShape">
              <a:avLst/>
            </a:prstTxWarp>
          </a:bodyPr>
          <a:lstStyle>
            <a:lvl1pPr algn="r" eaLnBrk="0" hangingPunct="0">
              <a:defRPr sz="1200"/>
            </a:lvl1pPr>
          </a:lstStyle>
          <a:p>
            <a:fld id="{1ACC2796-E552-4CCA-B399-391344EC08E9}" type="datetimeFigureOut">
              <a:rPr lang="en-US"/>
              <a:pPr/>
              <a:t>8/21/2014</a:t>
            </a:fld>
            <a:endParaRPr lang="en-US"/>
          </a:p>
        </p:txBody>
      </p:sp>
      <p:sp>
        <p:nvSpPr>
          <p:cNvPr id="4" name="Slide Image Placeholder 3"/>
          <p:cNvSpPr>
            <a:spLocks noGrp="1" noRot="1" noChangeAspect="1"/>
          </p:cNvSpPr>
          <p:nvPr>
            <p:ph type="sldImg" idx="2"/>
          </p:nvPr>
        </p:nvSpPr>
        <p:spPr>
          <a:xfrm>
            <a:off x="855663" y="742950"/>
            <a:ext cx="4953000" cy="371475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66750" y="4705350"/>
            <a:ext cx="5329238" cy="44577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9409113"/>
            <a:ext cx="2887663" cy="495300"/>
          </a:xfrm>
          <a:prstGeom prst="rect">
            <a:avLst/>
          </a:prstGeom>
        </p:spPr>
        <p:txBody>
          <a:bodyPr vert="horz" lIns="91440" tIns="45720" rIns="91440" bIns="45720" rtlCol="0" anchor="b"/>
          <a:lstStyle>
            <a:lvl1pPr algn="l" eaLnBrk="0" hangingPunct="0">
              <a:defRPr sz="1200">
                <a:latin typeface="Arial" charset="0"/>
                <a:ea typeface="ＭＳ Ｐゴシック" pitchFamily="34" charset="-128"/>
                <a:cs typeface="+mn-cs"/>
              </a:defRPr>
            </a:lvl1pPr>
          </a:lstStyle>
          <a:p>
            <a:pPr>
              <a:defRPr/>
            </a:pPr>
            <a:endParaRPr lang="en-US"/>
          </a:p>
        </p:txBody>
      </p:sp>
      <p:sp>
        <p:nvSpPr>
          <p:cNvPr id="7" name="Slide Number Placeholder 6"/>
          <p:cNvSpPr>
            <a:spLocks noGrp="1"/>
          </p:cNvSpPr>
          <p:nvPr>
            <p:ph type="sldNum" sz="quarter" idx="5"/>
          </p:nvPr>
        </p:nvSpPr>
        <p:spPr>
          <a:xfrm>
            <a:off x="3773488" y="9409113"/>
            <a:ext cx="2887662" cy="495300"/>
          </a:xfrm>
          <a:prstGeom prst="rect">
            <a:avLst/>
          </a:prstGeom>
        </p:spPr>
        <p:txBody>
          <a:bodyPr vert="horz" wrap="square" lIns="91440" tIns="45720" rIns="91440" bIns="45720" numCol="1" anchor="b" anchorCtr="0" compatLnSpc="1">
            <a:prstTxWarp prst="textNoShape">
              <a:avLst/>
            </a:prstTxWarp>
          </a:bodyPr>
          <a:lstStyle>
            <a:lvl1pPr algn="r" eaLnBrk="0" hangingPunct="0">
              <a:defRPr sz="1200"/>
            </a:lvl1pPr>
          </a:lstStyle>
          <a:p>
            <a:fld id="{33E918C6-ED5E-48A4-A786-731912F94EAD}" type="slidenum">
              <a:rPr lang="en-US"/>
              <a:pPr/>
              <a:t>‹#›</a:t>
            </a:fld>
            <a:endParaRPr lang="en-US"/>
          </a:p>
        </p:txBody>
      </p:sp>
    </p:spTree>
    <p:extLst>
      <p:ext uri="{BB962C8B-B14F-4D97-AF65-F5344CB8AC3E}">
        <p14:creationId xmlns:p14="http://schemas.microsoft.com/office/powerpoint/2010/main" val="33060383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a:p>
        </p:txBody>
      </p:sp>
      <p:sp>
        <p:nvSpPr>
          <p:cNvPr id="4" name="Slide Number Placeholder 3"/>
          <p:cNvSpPr>
            <a:spLocks noGrp="1"/>
          </p:cNvSpPr>
          <p:nvPr>
            <p:ph type="sldNum" sz="quarter" idx="10"/>
          </p:nvPr>
        </p:nvSpPr>
        <p:spPr/>
        <p:txBody>
          <a:bodyPr/>
          <a:lstStyle/>
          <a:p>
            <a:fld id="{33E918C6-ED5E-48A4-A786-731912F94EAD}" type="slidenum">
              <a:rPr lang="en-US" smtClean="0"/>
              <a:pPr/>
              <a:t>1</a:t>
            </a:fld>
            <a:endParaRPr lang="en-US"/>
          </a:p>
        </p:txBody>
      </p:sp>
    </p:spTree>
    <p:extLst>
      <p:ext uri="{BB962C8B-B14F-4D97-AF65-F5344CB8AC3E}">
        <p14:creationId xmlns:p14="http://schemas.microsoft.com/office/powerpoint/2010/main" val="7291212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E918C6-ED5E-48A4-A786-731912F94EAD}"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3621411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Note to last</a:t>
            </a:r>
            <a:r>
              <a:rPr lang="en-GB" baseline="0" dirty="0" smtClean="0"/>
              <a:t> </a:t>
            </a:r>
            <a:r>
              <a:rPr lang="en-GB" dirty="0" smtClean="0"/>
              <a:t>bullet</a:t>
            </a:r>
            <a:r>
              <a:rPr lang="en-GB" baseline="0" dirty="0" smtClean="0"/>
              <a:t>: </a:t>
            </a:r>
            <a:r>
              <a:rPr lang="en-GB" sz="1200" kern="1200" dirty="0" smtClean="0">
                <a:solidFill>
                  <a:schemeClr val="tx1"/>
                </a:solidFill>
                <a:effectLst/>
                <a:latin typeface="+mn-lt"/>
                <a:ea typeface="+mn-ea"/>
                <a:cs typeface="+mn-cs"/>
              </a:rPr>
              <a:t>Some of these applications relate to an improvement in the financial circumstances of consumers, the fact that certain credit providers were omitted by the debt counsellor when the debt rearrangement order was applied for, or the fact that the consumer has obtained a consolidation loan.</a:t>
            </a:r>
            <a:endParaRPr lang="en-GB" dirty="0"/>
          </a:p>
        </p:txBody>
      </p:sp>
      <p:sp>
        <p:nvSpPr>
          <p:cNvPr id="4" name="Slide Number Placeholder 3"/>
          <p:cNvSpPr>
            <a:spLocks noGrp="1"/>
          </p:cNvSpPr>
          <p:nvPr>
            <p:ph type="sldNum" sz="quarter" idx="10"/>
          </p:nvPr>
        </p:nvSpPr>
        <p:spPr/>
        <p:txBody>
          <a:bodyPr/>
          <a:lstStyle/>
          <a:p>
            <a:fld id="{BAD999B5-C85E-4AD9-9C67-9ECB12B0D11E}" type="slidenum">
              <a:rPr lang="en-GB" smtClean="0"/>
              <a:t>22</a:t>
            </a:fld>
            <a:endParaRPr lang="en-GB"/>
          </a:p>
        </p:txBody>
      </p:sp>
    </p:spTree>
    <p:extLst>
      <p:ext uri="{BB962C8B-B14F-4D97-AF65-F5344CB8AC3E}">
        <p14:creationId xmlns:p14="http://schemas.microsoft.com/office/powerpoint/2010/main" val="4066781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ZA" dirty="0" smtClean="0"/>
              <a:t>all people in our country and affirms the democratic values of human dignity, equality and freedom.</a:t>
            </a:r>
          </a:p>
          <a:p>
            <a:r>
              <a:rPr lang="en-ZA" dirty="0" smtClean="0"/>
              <a:t>(2) The state must respect, protect, promote and fulfil the rights in the Bill of Rights.</a:t>
            </a:r>
          </a:p>
          <a:p>
            <a:r>
              <a:rPr lang="en-ZA" dirty="0" smtClean="0"/>
              <a:t>(3) The rights in the Bill of Rights are subject to the limitations contained or referred to in section 36, or elsewhere in the Bill.</a:t>
            </a:r>
          </a:p>
          <a:p>
            <a:r>
              <a:rPr lang="en-ZA" dirty="0" smtClean="0"/>
              <a:t>8. Application</a:t>
            </a:r>
          </a:p>
          <a:p>
            <a:r>
              <a:rPr lang="en-ZA" dirty="0" smtClean="0"/>
              <a:t>(1) The Bill of Rights applies to all law, and binds the legislature, the executive, the judiciary and all organs of state.</a:t>
            </a:r>
          </a:p>
          <a:p>
            <a:r>
              <a:rPr lang="en-ZA" dirty="0" smtClean="0"/>
              <a:t>(2) A provision of the Bill of Rights binds a natural or a juristic person if, and to the extent that, it is applicable, taking into account the nature of the right and the nature of any duty imposed by the right.</a:t>
            </a:r>
          </a:p>
          <a:p>
            <a:r>
              <a:rPr lang="en-ZA" dirty="0" smtClean="0"/>
              <a:t>(3) When applying a provision of the Bill of Rights to a natural or juristic person in terms of subsection (2), a court -</a:t>
            </a:r>
          </a:p>
          <a:p>
            <a:r>
              <a:rPr lang="en-ZA" dirty="0" smtClean="0"/>
              <a:t>12 Copyright by </a:t>
            </a:r>
            <a:r>
              <a:rPr lang="en-ZA" dirty="0" err="1" smtClean="0"/>
              <a:t>Sabinet</a:t>
            </a:r>
            <a:r>
              <a:rPr lang="en-ZA" dirty="0" smtClean="0"/>
              <a:t> Online</a:t>
            </a:r>
          </a:p>
          <a:p>
            <a:r>
              <a:rPr lang="en-ZA" dirty="0" smtClean="0"/>
              <a:t>(a) in order to give effect to a right in the Bill, must apply, or if necessary develop, the common law to the extent that legislation does not give effect to that right; and</a:t>
            </a:r>
          </a:p>
          <a:p>
            <a:r>
              <a:rPr lang="en-ZA" dirty="0" smtClean="0"/>
              <a:t>(b) may develop rules of the common law to limit the right, provided that the limitation is in accordance with section 36 (1).</a:t>
            </a:r>
          </a:p>
          <a:p>
            <a:r>
              <a:rPr lang="en-ZA" dirty="0" smtClean="0"/>
              <a:t>(4) A juristic person is entitled to the rights in the Bill of Rights to the extent required by the nature of the rights and the nature of that juristic person.</a:t>
            </a:r>
          </a:p>
          <a:p>
            <a:r>
              <a:rPr lang="en-ZA" dirty="0" smtClean="0"/>
              <a:t>9. Equality</a:t>
            </a:r>
          </a:p>
          <a:p>
            <a:r>
              <a:rPr lang="en-ZA" dirty="0" smtClean="0"/>
              <a:t>(1) Everyone is equal before the law and has the right to equal protection and benefit of the law.</a:t>
            </a:r>
          </a:p>
          <a:p>
            <a:r>
              <a:rPr lang="en-ZA" dirty="0" smtClean="0"/>
              <a:t>(2) Equality includes the full and equal enjoyment of all rights and freedoms. To promote the achievement of equality, legislative and other measures designed to protect or advance persons, or categories of persons, disadvantaged by unfair discrimination may be taken.</a:t>
            </a:r>
          </a:p>
          <a:p>
            <a:r>
              <a:rPr lang="en-ZA" dirty="0" smtClean="0"/>
              <a:t>(3) The state may not unfairly discriminate directly or indirectly against anyone on one or more grounds, including race, gender, sex, pregnancy, marital status, ethnic or social origin, colour, sexual orientation, age, disability, religion, conscience, belief, culture, language and birth.</a:t>
            </a:r>
          </a:p>
          <a:p>
            <a:r>
              <a:rPr lang="en-ZA" dirty="0" smtClean="0"/>
              <a:t>(4) No person may unfairly discriminate directly or indirectly against anyone on one or more grounds in terms of subsection (3). National legislation must be enacted to prevent or prohibit unfair discrimination.</a:t>
            </a:r>
          </a:p>
          <a:p>
            <a:r>
              <a:rPr lang="en-ZA" dirty="0" smtClean="0"/>
              <a:t>(5) Discrimination on one or more of the grounds listed in subsection (3) is unfair unless it is established that the discrimination is fair.</a:t>
            </a:r>
          </a:p>
          <a:p>
            <a:r>
              <a:rPr lang="en-ZA" dirty="0" smtClean="0"/>
              <a:t>10. Human dignity</a:t>
            </a:r>
          </a:p>
          <a:p>
            <a:r>
              <a:rPr lang="en-ZA" dirty="0" smtClean="0"/>
              <a:t>Everyone has inherent dignity and the right to have their dignity respected and protected.</a:t>
            </a:r>
          </a:p>
          <a:p>
            <a:r>
              <a:rPr lang="en-ZA" dirty="0" smtClean="0"/>
              <a:t>11. Life</a:t>
            </a:r>
          </a:p>
          <a:p>
            <a:r>
              <a:rPr lang="en-ZA" dirty="0" smtClean="0"/>
              <a:t>Everyone has the right to life.</a:t>
            </a:r>
          </a:p>
          <a:p>
            <a:r>
              <a:rPr lang="en-ZA" dirty="0" smtClean="0"/>
              <a:t>12. Freedom and security of the person</a:t>
            </a:r>
          </a:p>
          <a:p>
            <a:r>
              <a:rPr lang="en-ZA" dirty="0" smtClean="0"/>
              <a:t>(1) Everyone has the right to freedom and security of the person, which includes the right -</a:t>
            </a:r>
          </a:p>
          <a:p>
            <a:r>
              <a:rPr lang="en-ZA" dirty="0" smtClean="0"/>
              <a:t>(a) not to be deprived of freedom arbitrarily or without just cause;</a:t>
            </a:r>
          </a:p>
          <a:p>
            <a:r>
              <a:rPr lang="en-ZA" dirty="0" smtClean="0"/>
              <a:t>13 Copyright by </a:t>
            </a:r>
            <a:r>
              <a:rPr lang="en-ZA" dirty="0" err="1" smtClean="0"/>
              <a:t>Sabinet</a:t>
            </a:r>
            <a:r>
              <a:rPr lang="en-ZA" dirty="0" smtClean="0"/>
              <a:t> Online</a:t>
            </a:r>
          </a:p>
          <a:p>
            <a:r>
              <a:rPr lang="en-ZA" dirty="0" smtClean="0"/>
              <a:t>(b) not to be detained without trial;</a:t>
            </a:r>
          </a:p>
          <a:p>
            <a:r>
              <a:rPr lang="en-ZA" dirty="0" smtClean="0"/>
              <a:t>(c) to be free from all forms of violence from either public or private sources;</a:t>
            </a:r>
          </a:p>
          <a:p>
            <a:r>
              <a:rPr lang="en-ZA" dirty="0" smtClean="0"/>
              <a:t>(d) not to be tortured in any way; and</a:t>
            </a:r>
          </a:p>
          <a:p>
            <a:r>
              <a:rPr lang="en-ZA" dirty="0" smtClean="0"/>
              <a:t>(e) not to be treated or punished in a cruel, inhuman or degrading way.</a:t>
            </a:r>
          </a:p>
          <a:p>
            <a:r>
              <a:rPr lang="en-ZA" dirty="0" smtClean="0"/>
              <a:t>(2) Everyone has the right to bodily and psychological integrity, which includes the right -</a:t>
            </a:r>
          </a:p>
          <a:p>
            <a:r>
              <a:rPr lang="en-ZA" dirty="0" smtClean="0"/>
              <a:t>(a) to make decisions concerning reproduction;</a:t>
            </a:r>
          </a:p>
          <a:p>
            <a:r>
              <a:rPr lang="en-ZA" dirty="0" smtClean="0"/>
              <a:t>(b) to security in and control over their body; and</a:t>
            </a:r>
          </a:p>
          <a:p>
            <a:r>
              <a:rPr lang="en-ZA" dirty="0" smtClean="0"/>
              <a:t>(c) not to be subjected to medical or scientific experiments without their informed consent.</a:t>
            </a:r>
          </a:p>
          <a:p>
            <a:r>
              <a:rPr lang="en-ZA" dirty="0" smtClean="0"/>
              <a:t>13. Slavery, servitude and forced labour</a:t>
            </a:r>
          </a:p>
          <a:p>
            <a:r>
              <a:rPr lang="en-ZA" dirty="0" smtClean="0"/>
              <a:t>No one may be subjected to slavery, servitude or forced labour.</a:t>
            </a:r>
          </a:p>
          <a:p>
            <a:r>
              <a:rPr lang="en-ZA" dirty="0" smtClean="0"/>
              <a:t>14. Privacy</a:t>
            </a:r>
          </a:p>
          <a:p>
            <a:r>
              <a:rPr lang="en-ZA" dirty="0" smtClean="0"/>
              <a:t>Everyone has the right to privacy, which includes the right not to have -</a:t>
            </a:r>
          </a:p>
          <a:p>
            <a:r>
              <a:rPr lang="en-ZA" dirty="0" smtClean="0"/>
              <a:t>(a) their person or home searched;</a:t>
            </a:r>
          </a:p>
          <a:p>
            <a:r>
              <a:rPr lang="en-ZA" dirty="0" smtClean="0"/>
              <a:t>(b) their property searched;</a:t>
            </a:r>
          </a:p>
          <a:p>
            <a:r>
              <a:rPr lang="en-ZA" dirty="0" smtClean="0"/>
              <a:t>(c) their possessions seized; or</a:t>
            </a:r>
          </a:p>
          <a:p>
            <a:r>
              <a:rPr lang="en-ZA" dirty="0" smtClean="0"/>
              <a:t>(d) the privacy of their communications infringed.</a:t>
            </a:r>
          </a:p>
          <a:p>
            <a:r>
              <a:rPr lang="en-ZA" dirty="0" smtClean="0"/>
              <a:t>15. Freedom of religion, belief and opinion</a:t>
            </a:r>
          </a:p>
          <a:p>
            <a:r>
              <a:rPr lang="en-ZA" dirty="0" smtClean="0"/>
              <a:t>(1) Everyone has the right to freedom of conscience, religion, thought, belief and opinion.</a:t>
            </a:r>
          </a:p>
          <a:p>
            <a:r>
              <a:rPr lang="en-ZA" dirty="0" smtClean="0"/>
              <a:t>(2) Religious observances may be conducted at state or state-aided institutions, provided that -</a:t>
            </a:r>
          </a:p>
          <a:p>
            <a:r>
              <a:rPr lang="en-ZA" dirty="0" smtClean="0"/>
              <a:t>(a) those observances follow rules made by the appropriate public authorities;</a:t>
            </a:r>
          </a:p>
          <a:p>
            <a:r>
              <a:rPr lang="en-ZA" dirty="0" smtClean="0"/>
              <a:t>(b) they are conducted on an equitable basis; and</a:t>
            </a:r>
          </a:p>
          <a:p>
            <a:r>
              <a:rPr lang="en-ZA" dirty="0" smtClean="0"/>
              <a:t>14 Copyright by </a:t>
            </a:r>
            <a:r>
              <a:rPr lang="en-ZA" dirty="0" err="1" smtClean="0"/>
              <a:t>Sabinet</a:t>
            </a:r>
            <a:r>
              <a:rPr lang="en-ZA" dirty="0" smtClean="0"/>
              <a:t> Online</a:t>
            </a:r>
          </a:p>
          <a:p>
            <a:r>
              <a:rPr lang="en-ZA" dirty="0" smtClean="0"/>
              <a:t>(c) attendance at them is free and voluntary.</a:t>
            </a:r>
          </a:p>
          <a:p>
            <a:r>
              <a:rPr lang="en-ZA" dirty="0" smtClean="0"/>
              <a:t>(3)</a:t>
            </a:r>
          </a:p>
          <a:p>
            <a:r>
              <a:rPr lang="en-ZA" dirty="0" smtClean="0"/>
              <a:t>(a) This section does not prevent legislation recognising -</a:t>
            </a:r>
          </a:p>
          <a:p>
            <a:r>
              <a:rPr lang="en-ZA" dirty="0" smtClean="0"/>
              <a:t>(</a:t>
            </a:r>
            <a:r>
              <a:rPr lang="en-ZA" dirty="0" err="1" smtClean="0"/>
              <a:t>i</a:t>
            </a:r>
            <a:r>
              <a:rPr lang="en-ZA" dirty="0" smtClean="0"/>
              <a:t>) marriages concluded under any tradition, or a system of religious, personal or family law; or</a:t>
            </a:r>
          </a:p>
          <a:p>
            <a:r>
              <a:rPr lang="en-ZA" dirty="0" smtClean="0"/>
              <a:t>(ii) systems of personal and family law under any tradition, or adhered to by persons professing a particular religion.</a:t>
            </a:r>
          </a:p>
          <a:p>
            <a:r>
              <a:rPr lang="en-ZA" dirty="0" smtClean="0"/>
              <a:t>(b) Recognition in terms of paragraph (a) must be consistent with this section and the other provisions of the Constitution.</a:t>
            </a:r>
          </a:p>
          <a:p>
            <a:r>
              <a:rPr lang="en-ZA" dirty="0" smtClean="0"/>
              <a:t>16. Freedom of expression</a:t>
            </a:r>
          </a:p>
          <a:p>
            <a:r>
              <a:rPr lang="en-ZA" dirty="0" smtClean="0"/>
              <a:t>(1) Everyone has the right to freedom of expression, which includes -</a:t>
            </a:r>
          </a:p>
          <a:p>
            <a:r>
              <a:rPr lang="en-ZA" dirty="0" smtClean="0"/>
              <a:t>(a) freedom of the press and other media;</a:t>
            </a:r>
          </a:p>
          <a:p>
            <a:r>
              <a:rPr lang="en-ZA" dirty="0" smtClean="0"/>
              <a:t>(b) freedom to receive or impart information or ideas;</a:t>
            </a:r>
          </a:p>
          <a:p>
            <a:r>
              <a:rPr lang="en-ZA" dirty="0" smtClean="0"/>
              <a:t>(c) freedom of artistic creativity; and</a:t>
            </a:r>
          </a:p>
          <a:p>
            <a:r>
              <a:rPr lang="en-ZA" dirty="0" smtClean="0"/>
              <a:t>(d) academic freedom and freedom of scientific research.</a:t>
            </a:r>
          </a:p>
          <a:p>
            <a:r>
              <a:rPr lang="en-ZA" dirty="0" smtClean="0"/>
              <a:t>(2) The right in subsection (1) does not extend to -</a:t>
            </a:r>
          </a:p>
          <a:p>
            <a:r>
              <a:rPr lang="en-ZA" dirty="0" smtClean="0"/>
              <a:t>(a) propaganda for war;</a:t>
            </a:r>
          </a:p>
          <a:p>
            <a:r>
              <a:rPr lang="en-ZA" dirty="0" smtClean="0"/>
              <a:t>(b) incitement of imminent violence; or</a:t>
            </a:r>
          </a:p>
          <a:p>
            <a:r>
              <a:rPr lang="en-ZA" dirty="0" smtClean="0"/>
              <a:t>(c) advocacy of hatred that is based on race, ethnicity, gender or religion, and that constitutes incitement to cause harm.</a:t>
            </a:r>
          </a:p>
          <a:p>
            <a:r>
              <a:rPr lang="en-ZA" dirty="0" smtClean="0"/>
              <a:t>17. Assembly, demonstration, picket and petition</a:t>
            </a:r>
          </a:p>
          <a:p>
            <a:r>
              <a:rPr lang="en-ZA" dirty="0" smtClean="0"/>
              <a:t>Everyone has the right, peacefully and unarmed, to assemble, to demonstrate, to picket and to present petitions.</a:t>
            </a:r>
          </a:p>
          <a:p>
            <a:r>
              <a:rPr lang="en-ZA" dirty="0" smtClean="0"/>
              <a:t>18. Freedom of association</a:t>
            </a:r>
          </a:p>
          <a:p>
            <a:r>
              <a:rPr lang="en-ZA" dirty="0" smtClean="0"/>
              <a:t>Everyone has the right to freedom of association.</a:t>
            </a:r>
          </a:p>
          <a:p>
            <a:r>
              <a:rPr lang="en-ZA" dirty="0" smtClean="0"/>
              <a:t>19. Political rights</a:t>
            </a:r>
          </a:p>
          <a:p>
            <a:r>
              <a:rPr lang="en-ZA" dirty="0" smtClean="0"/>
              <a:t>15 Copyright by </a:t>
            </a:r>
            <a:r>
              <a:rPr lang="en-ZA" dirty="0" err="1" smtClean="0"/>
              <a:t>Sabinet</a:t>
            </a:r>
            <a:r>
              <a:rPr lang="en-ZA" dirty="0" smtClean="0"/>
              <a:t> Online</a:t>
            </a:r>
          </a:p>
          <a:p>
            <a:r>
              <a:rPr lang="en-ZA" dirty="0" smtClean="0"/>
              <a:t>(1) Every citizen is free to make political choices, which includes the right -</a:t>
            </a:r>
          </a:p>
          <a:p>
            <a:r>
              <a:rPr lang="en-ZA" dirty="0" smtClean="0"/>
              <a:t>(a) to form a political party;</a:t>
            </a:r>
          </a:p>
          <a:p>
            <a:r>
              <a:rPr lang="en-ZA" dirty="0" smtClean="0"/>
              <a:t>(b) to participate in the activities of, or recruit members for, a political party; and</a:t>
            </a:r>
          </a:p>
          <a:p>
            <a:r>
              <a:rPr lang="en-ZA" dirty="0" smtClean="0"/>
              <a:t>(c) to campaign for a political party or cause.</a:t>
            </a:r>
          </a:p>
          <a:p>
            <a:r>
              <a:rPr lang="en-ZA" dirty="0" smtClean="0"/>
              <a:t>(2) Every citizen has the right to free, fair and regular elections for any legislative body established in terms of the Constitution.</a:t>
            </a:r>
          </a:p>
          <a:p>
            <a:r>
              <a:rPr lang="en-ZA" dirty="0" smtClean="0"/>
              <a:t>(3) Every adult citizen has the right -</a:t>
            </a:r>
          </a:p>
          <a:p>
            <a:r>
              <a:rPr lang="en-ZA" dirty="0" smtClean="0"/>
              <a:t>(a) to vote in elections for any legislative body established in terms of the Constitution, and to do so in secret; and</a:t>
            </a:r>
          </a:p>
          <a:p>
            <a:r>
              <a:rPr lang="en-ZA" dirty="0" smtClean="0"/>
              <a:t>(b) to stand for public office and, if elected, to hold office.</a:t>
            </a:r>
          </a:p>
          <a:p>
            <a:r>
              <a:rPr lang="en-ZA" dirty="0" smtClean="0"/>
              <a:t>20. Citizenship</a:t>
            </a:r>
          </a:p>
          <a:p>
            <a:r>
              <a:rPr lang="en-ZA" dirty="0" smtClean="0"/>
              <a:t>No citizen may be deprived of citizenship.</a:t>
            </a:r>
          </a:p>
          <a:p>
            <a:r>
              <a:rPr lang="en-ZA" dirty="0" smtClean="0"/>
              <a:t>21. Freedom of movement and residence</a:t>
            </a:r>
          </a:p>
          <a:p>
            <a:r>
              <a:rPr lang="en-ZA" dirty="0" smtClean="0"/>
              <a:t>(1) Everyone has the right to freedom of movement.</a:t>
            </a:r>
          </a:p>
          <a:p>
            <a:r>
              <a:rPr lang="en-ZA" dirty="0" smtClean="0"/>
              <a:t>(2) Everyone has the right to leave the Republic.</a:t>
            </a:r>
          </a:p>
          <a:p>
            <a:r>
              <a:rPr lang="en-ZA" dirty="0" smtClean="0"/>
              <a:t>(3) Every citizen has the right to enter, to remain in and to reside anywhere in, the Republic.</a:t>
            </a:r>
          </a:p>
          <a:p>
            <a:r>
              <a:rPr lang="en-ZA" dirty="0" smtClean="0"/>
              <a:t>(4) Every citizen has the right to a passport.</a:t>
            </a:r>
          </a:p>
          <a:p>
            <a:r>
              <a:rPr lang="en-ZA" dirty="0" smtClean="0"/>
              <a:t>22. Freedom of trade, occupation and profession</a:t>
            </a:r>
          </a:p>
          <a:p>
            <a:r>
              <a:rPr lang="en-ZA" dirty="0" smtClean="0"/>
              <a:t>Every citizen has the right to choose their trade, occupation or profession freely. The practice of a trade, occupation or profession may be regulated by law.</a:t>
            </a:r>
          </a:p>
          <a:p>
            <a:r>
              <a:rPr lang="en-ZA" dirty="0" smtClean="0"/>
              <a:t>23. Labour relations</a:t>
            </a:r>
          </a:p>
          <a:p>
            <a:r>
              <a:rPr lang="en-ZA" dirty="0" smtClean="0"/>
              <a:t>(1) Everyone has the right to fair labour practices.</a:t>
            </a:r>
          </a:p>
          <a:p>
            <a:r>
              <a:rPr lang="en-ZA" dirty="0" smtClean="0"/>
              <a:t>(2) Every worker has the right -</a:t>
            </a:r>
          </a:p>
          <a:p>
            <a:r>
              <a:rPr lang="en-ZA" dirty="0" smtClean="0"/>
              <a:t>(a) to form and join a trade union;</a:t>
            </a:r>
          </a:p>
          <a:p>
            <a:r>
              <a:rPr lang="en-ZA" dirty="0" smtClean="0"/>
              <a:t>16 Copyright by </a:t>
            </a:r>
            <a:r>
              <a:rPr lang="en-ZA" dirty="0" err="1" smtClean="0"/>
              <a:t>Sabinet</a:t>
            </a:r>
            <a:r>
              <a:rPr lang="en-ZA" dirty="0" smtClean="0"/>
              <a:t> Online</a:t>
            </a:r>
          </a:p>
          <a:p>
            <a:r>
              <a:rPr lang="en-ZA" dirty="0" smtClean="0"/>
              <a:t>(b) to participate in the activities and programmes of a trade union; and</a:t>
            </a:r>
          </a:p>
          <a:p>
            <a:r>
              <a:rPr lang="en-ZA" dirty="0" smtClean="0"/>
              <a:t>(c) to strike.</a:t>
            </a:r>
          </a:p>
          <a:p>
            <a:r>
              <a:rPr lang="en-ZA" dirty="0" smtClean="0"/>
              <a:t>(3) Every employer has the right -</a:t>
            </a:r>
          </a:p>
          <a:p>
            <a:r>
              <a:rPr lang="en-ZA" dirty="0" smtClean="0"/>
              <a:t>(a) to form and join an employers’ organisation; and</a:t>
            </a:r>
          </a:p>
          <a:p>
            <a:r>
              <a:rPr lang="en-ZA" dirty="0" smtClean="0"/>
              <a:t>(b) to participate in the activities and programmes of an employers’ organisation.</a:t>
            </a:r>
          </a:p>
          <a:p>
            <a:r>
              <a:rPr lang="en-ZA" dirty="0" smtClean="0"/>
              <a:t>(4) Every trade union and every employers’ organisation has the right -</a:t>
            </a:r>
          </a:p>
          <a:p>
            <a:r>
              <a:rPr lang="en-ZA" dirty="0" smtClean="0"/>
              <a:t>(a) to determine its own administration, programmes and activities;</a:t>
            </a:r>
          </a:p>
          <a:p>
            <a:r>
              <a:rPr lang="en-ZA" dirty="0" smtClean="0"/>
              <a:t>(b) to organise; and</a:t>
            </a:r>
          </a:p>
          <a:p>
            <a:r>
              <a:rPr lang="en-ZA" dirty="0" smtClean="0"/>
              <a:t>(c) to form and join a federation.</a:t>
            </a:r>
          </a:p>
          <a:p>
            <a:r>
              <a:rPr lang="en-ZA" dirty="0" smtClean="0"/>
              <a:t>(5) Every trade union, employers’ organisation and employer has the right to engage in collective bargaining. National legislation may be enacted to regulate collective bargaining. To the extent that the legislation may limit a right in this Chapter, the limitation must comply with section 36(1).</a:t>
            </a:r>
          </a:p>
          <a:p>
            <a:r>
              <a:rPr lang="en-ZA" dirty="0" smtClean="0"/>
              <a:t>(6) National legislation may recognise union security arrangements contained in collective agreements. To the extent that the legislation may limit a right in this Chapter, the limitation must comply with section 36(1).</a:t>
            </a:r>
          </a:p>
          <a:p>
            <a:r>
              <a:rPr lang="en-ZA" dirty="0" smtClean="0"/>
              <a:t>24. Environment</a:t>
            </a:r>
          </a:p>
          <a:p>
            <a:r>
              <a:rPr lang="en-ZA" dirty="0" smtClean="0"/>
              <a:t>Everyone has the right -</a:t>
            </a:r>
          </a:p>
          <a:p>
            <a:r>
              <a:rPr lang="en-ZA" dirty="0" smtClean="0"/>
              <a:t>(a) to an environment that is not harmful to their health or well-being; and</a:t>
            </a:r>
          </a:p>
          <a:p>
            <a:r>
              <a:rPr lang="en-ZA" dirty="0" smtClean="0"/>
              <a:t>(b) to have the environment protected, for the benefit of present and future generations, through reasonable legislative and other measures that -</a:t>
            </a:r>
          </a:p>
          <a:p>
            <a:r>
              <a:rPr lang="en-ZA" dirty="0" smtClean="0"/>
              <a:t>(</a:t>
            </a:r>
            <a:r>
              <a:rPr lang="en-ZA" dirty="0" err="1" smtClean="0"/>
              <a:t>i</a:t>
            </a:r>
            <a:r>
              <a:rPr lang="en-ZA" dirty="0" smtClean="0"/>
              <a:t>) prevent pollution and ecological degradation;</a:t>
            </a:r>
          </a:p>
          <a:p>
            <a:r>
              <a:rPr lang="en-ZA" dirty="0" smtClean="0"/>
              <a:t>(ii) promote conservation; and</a:t>
            </a:r>
          </a:p>
          <a:p>
            <a:r>
              <a:rPr lang="en-ZA" dirty="0" smtClean="0"/>
              <a:t>(iii) secure ecologically sustainable development and use of natural resources while promoting justifiable economic and social development.</a:t>
            </a:r>
          </a:p>
          <a:p>
            <a:r>
              <a:rPr lang="en-ZA" dirty="0" smtClean="0"/>
              <a:t>25. Property</a:t>
            </a:r>
          </a:p>
          <a:p>
            <a:r>
              <a:rPr lang="en-ZA" dirty="0" smtClean="0"/>
              <a:t>17 Copyright by </a:t>
            </a:r>
            <a:r>
              <a:rPr lang="en-ZA" dirty="0" err="1" smtClean="0"/>
              <a:t>Sabinet</a:t>
            </a:r>
            <a:r>
              <a:rPr lang="en-ZA" dirty="0" smtClean="0"/>
              <a:t> Online</a:t>
            </a:r>
          </a:p>
          <a:p>
            <a:r>
              <a:rPr lang="en-ZA" dirty="0" smtClean="0"/>
              <a:t>(1) No one may be deprived of property except in terms of law of general application, and no law may permit arbitrary deprivation of property.</a:t>
            </a:r>
          </a:p>
          <a:p>
            <a:r>
              <a:rPr lang="en-ZA" dirty="0" smtClean="0"/>
              <a:t>(2) Property may be expropriated only in terms of law of general application -</a:t>
            </a:r>
          </a:p>
          <a:p>
            <a:r>
              <a:rPr lang="en-ZA" dirty="0" smtClean="0"/>
              <a:t>(a) for a public purpose or in the public interest; and</a:t>
            </a:r>
          </a:p>
          <a:p>
            <a:r>
              <a:rPr lang="en-ZA" dirty="0" smtClean="0"/>
              <a:t>(b) subject to compensation, the amount of which and the time and manner of payment of which have either been agreed to by those affected or decided or approved by a court.</a:t>
            </a:r>
          </a:p>
          <a:p>
            <a:r>
              <a:rPr lang="en-ZA" dirty="0" smtClean="0"/>
              <a:t>(3) The amount of the compensation and the time and manner of payment must be just and equitable, reflecting an equitable balance between the public interest and the interests of those affected, having regard to all relevant circumstances, including -</a:t>
            </a:r>
          </a:p>
          <a:p>
            <a:r>
              <a:rPr lang="en-ZA" dirty="0" smtClean="0"/>
              <a:t>(a) the current use of the property;</a:t>
            </a:r>
          </a:p>
          <a:p>
            <a:r>
              <a:rPr lang="en-ZA" dirty="0" smtClean="0"/>
              <a:t>(b) the history of the acquisition and use of the property;</a:t>
            </a:r>
          </a:p>
          <a:p>
            <a:r>
              <a:rPr lang="en-ZA" dirty="0" smtClean="0"/>
              <a:t>(c) the market value of the property;</a:t>
            </a:r>
          </a:p>
          <a:p>
            <a:r>
              <a:rPr lang="en-ZA" dirty="0" smtClean="0"/>
              <a:t>(d) the extent of direct state investment and subsidy in the acquisition and beneficial capital improvement of the property; and</a:t>
            </a:r>
          </a:p>
          <a:p>
            <a:r>
              <a:rPr lang="en-ZA" dirty="0" smtClean="0"/>
              <a:t>(e) the purpose of the expropriation.</a:t>
            </a:r>
          </a:p>
          <a:p>
            <a:r>
              <a:rPr lang="en-ZA" dirty="0" smtClean="0"/>
              <a:t>(4) For the purposes of this section -</a:t>
            </a:r>
          </a:p>
          <a:p>
            <a:r>
              <a:rPr lang="en-ZA" dirty="0" smtClean="0"/>
              <a:t>(a) the public interest includes the nation’s commitment to land reform, and to reforms to bring about equitable access to all South Africa’s natural resources; and</a:t>
            </a:r>
          </a:p>
          <a:p>
            <a:r>
              <a:rPr lang="en-ZA" dirty="0" smtClean="0"/>
              <a:t>(b) property is not limited to land.</a:t>
            </a:r>
          </a:p>
          <a:p>
            <a:r>
              <a:rPr lang="en-ZA" dirty="0" smtClean="0"/>
              <a:t>(5) The state must take reasonable legislative and other measures, within its available resources, to foster conditions which enable citizens to gain access to land on an equitable basis.</a:t>
            </a:r>
          </a:p>
          <a:p>
            <a:r>
              <a:rPr lang="en-ZA" dirty="0" smtClean="0"/>
              <a:t>(6) A person or community whose tenure of land is legally insecure as a result of past racially discriminatory laws or practices is entitled, to the extent provided by an Act of Parliament, either to tenure which is legally secure or to comparable redress.</a:t>
            </a:r>
          </a:p>
          <a:p>
            <a:r>
              <a:rPr lang="en-ZA" dirty="0" smtClean="0"/>
              <a:t>(7) A person or community dispossessed of property after 19 June 1913 as a result of past racially discriminatory laws or practices is entitled, to the extent provided by an Act of Parliament, either to restitution of that property or to equitable redress.</a:t>
            </a:r>
          </a:p>
          <a:p>
            <a:r>
              <a:rPr lang="en-ZA" dirty="0" smtClean="0"/>
              <a:t>18 Copyright by </a:t>
            </a:r>
            <a:r>
              <a:rPr lang="en-ZA" dirty="0" err="1" smtClean="0"/>
              <a:t>Sabinet</a:t>
            </a:r>
            <a:r>
              <a:rPr lang="en-ZA" dirty="0" smtClean="0"/>
              <a:t> Online</a:t>
            </a:r>
          </a:p>
          <a:p>
            <a:r>
              <a:rPr lang="en-ZA" dirty="0" smtClean="0"/>
              <a:t>(8) No provision of this section may impede the state from taking legislative and other measures to achieve land, water and related reform, in order to redress the results of past racial discrimination, provided that any departure from the provisions of this section is in accordance with the provisions of section 36(1).</a:t>
            </a:r>
          </a:p>
          <a:p>
            <a:r>
              <a:rPr lang="en-ZA" dirty="0" smtClean="0"/>
              <a:t>(9) Parliament must enact the legislation referred to in subsection (6).</a:t>
            </a:r>
          </a:p>
          <a:p>
            <a:r>
              <a:rPr lang="en-ZA" dirty="0" smtClean="0"/>
              <a:t>26. Housing</a:t>
            </a:r>
          </a:p>
          <a:p>
            <a:r>
              <a:rPr lang="en-ZA" dirty="0" smtClean="0"/>
              <a:t>(1) Everyone has the right to have access to adequate housing.</a:t>
            </a:r>
          </a:p>
          <a:p>
            <a:r>
              <a:rPr lang="en-ZA" dirty="0" smtClean="0"/>
              <a:t>(2) The state must take reasonable legislative and other measures, within its available resources, to achieve the progressive realisation of this right.</a:t>
            </a:r>
          </a:p>
          <a:p>
            <a:r>
              <a:rPr lang="en-ZA" dirty="0" smtClean="0"/>
              <a:t>(3) No one may be evicted from their home, or have their home demolished, without an order of court made after considering all the relevant circumstances. No legislation may permit arbitrary evictions.</a:t>
            </a:r>
          </a:p>
          <a:p>
            <a:r>
              <a:rPr lang="en-ZA" dirty="0" smtClean="0"/>
              <a:t>27. Health care, food, water and social security</a:t>
            </a:r>
          </a:p>
          <a:p>
            <a:r>
              <a:rPr lang="en-ZA" dirty="0" smtClean="0"/>
              <a:t>(1) Everyone has the right to have access to -</a:t>
            </a:r>
          </a:p>
          <a:p>
            <a:r>
              <a:rPr lang="en-ZA" dirty="0" smtClean="0"/>
              <a:t>(a) health care services, including reproductive health care;</a:t>
            </a:r>
          </a:p>
          <a:p>
            <a:r>
              <a:rPr lang="en-ZA" dirty="0" smtClean="0"/>
              <a:t>(b) sufficient food and water; and</a:t>
            </a:r>
          </a:p>
          <a:p>
            <a:r>
              <a:rPr lang="en-ZA" dirty="0" smtClean="0"/>
              <a:t>(c) social security, including, if they are unable to support themselves and their dependants, appropriate social assistance.</a:t>
            </a:r>
          </a:p>
          <a:p>
            <a:r>
              <a:rPr lang="en-ZA" dirty="0" smtClean="0"/>
              <a:t>(2) The state must take reasonable legislative and other measures, within its available resources, to achieve the progressive realisation of each of these rights.</a:t>
            </a:r>
          </a:p>
          <a:p>
            <a:r>
              <a:rPr lang="en-ZA" dirty="0" smtClean="0"/>
              <a:t>(3) No one may be refused emergency medical treatment.</a:t>
            </a:r>
          </a:p>
          <a:p>
            <a:r>
              <a:rPr lang="en-ZA" dirty="0" smtClean="0"/>
              <a:t>28. Children</a:t>
            </a:r>
          </a:p>
          <a:p>
            <a:r>
              <a:rPr lang="en-ZA" dirty="0" smtClean="0"/>
              <a:t>(1) Every child has the right -</a:t>
            </a:r>
          </a:p>
          <a:p>
            <a:r>
              <a:rPr lang="en-ZA" dirty="0" smtClean="0"/>
              <a:t>(a) to a name and a nationality from birth;</a:t>
            </a:r>
          </a:p>
          <a:p>
            <a:r>
              <a:rPr lang="en-ZA" dirty="0" smtClean="0"/>
              <a:t>(b) to family care or parental care, or to appropriate alternative care when removed from the family environment;</a:t>
            </a:r>
          </a:p>
          <a:p>
            <a:r>
              <a:rPr lang="en-ZA" dirty="0" smtClean="0"/>
              <a:t>(c) to basic nutrition, shelter, basic health care services and social services;</a:t>
            </a:r>
          </a:p>
          <a:p>
            <a:r>
              <a:rPr lang="en-ZA" dirty="0" smtClean="0"/>
              <a:t>(d) to be protected from maltreatment, neglect, abuse or degradation;</a:t>
            </a:r>
          </a:p>
          <a:p>
            <a:r>
              <a:rPr lang="en-ZA" dirty="0" smtClean="0"/>
              <a:t>19 Copyright by </a:t>
            </a:r>
            <a:r>
              <a:rPr lang="en-ZA" dirty="0" err="1" smtClean="0"/>
              <a:t>Sabinet</a:t>
            </a:r>
            <a:r>
              <a:rPr lang="en-ZA" dirty="0" smtClean="0"/>
              <a:t> Online</a:t>
            </a:r>
          </a:p>
          <a:p>
            <a:r>
              <a:rPr lang="en-ZA" dirty="0" smtClean="0"/>
              <a:t>(e) to be protected from exploitative labour practices;</a:t>
            </a:r>
          </a:p>
          <a:p>
            <a:r>
              <a:rPr lang="en-ZA" dirty="0" smtClean="0"/>
              <a:t>(f) not to be required or permitted to perform work or provide services that -</a:t>
            </a:r>
          </a:p>
          <a:p>
            <a:r>
              <a:rPr lang="en-ZA" dirty="0" smtClean="0"/>
              <a:t>(</a:t>
            </a:r>
            <a:r>
              <a:rPr lang="en-ZA" dirty="0" err="1" smtClean="0"/>
              <a:t>i</a:t>
            </a:r>
            <a:r>
              <a:rPr lang="en-ZA" dirty="0" smtClean="0"/>
              <a:t>) are inappropriate for a person of that child’s age; or</a:t>
            </a:r>
          </a:p>
          <a:p>
            <a:r>
              <a:rPr lang="en-ZA" dirty="0" smtClean="0"/>
              <a:t>(ii) place at risk the child’s well-being, education, physical or mental health or spiritual, moral or social development;</a:t>
            </a:r>
          </a:p>
          <a:p>
            <a:r>
              <a:rPr lang="en-ZA" dirty="0" smtClean="0"/>
              <a:t>(g) not to be detained except as a measure of last resort, in which case, in addition to the rights a child enjoys under sections 12 and 35, the child may be detained only for the shortest appropriate period of time, and has the right to be -</a:t>
            </a:r>
          </a:p>
          <a:p>
            <a:r>
              <a:rPr lang="en-ZA" dirty="0" smtClean="0"/>
              <a:t>(</a:t>
            </a:r>
            <a:r>
              <a:rPr lang="en-ZA" dirty="0" err="1" smtClean="0"/>
              <a:t>i</a:t>
            </a:r>
            <a:r>
              <a:rPr lang="en-ZA" dirty="0" smtClean="0"/>
              <a:t>) kept separately from detained persons over the age of 18 years; and</a:t>
            </a:r>
          </a:p>
          <a:p>
            <a:r>
              <a:rPr lang="en-ZA" dirty="0" smtClean="0"/>
              <a:t>(ii) treated in a manner, and kept in conditions, that take account of the child’s age;</a:t>
            </a:r>
          </a:p>
          <a:p>
            <a:r>
              <a:rPr lang="en-ZA" dirty="0" smtClean="0"/>
              <a:t>(h) to have a legal practitioner assigned to the child by the state, and at state expense, in civil proceedings affecting the child, if substantial injustice would otherwise result; and</a:t>
            </a:r>
          </a:p>
          <a:p>
            <a:r>
              <a:rPr lang="en-ZA" dirty="0" smtClean="0"/>
              <a:t>(</a:t>
            </a:r>
            <a:r>
              <a:rPr lang="en-ZA" dirty="0" err="1" smtClean="0"/>
              <a:t>i</a:t>
            </a:r>
            <a:r>
              <a:rPr lang="en-ZA" dirty="0" smtClean="0"/>
              <a:t>) not to be used directly in armed conflict, and to be protected in times of armed conflict.</a:t>
            </a:r>
          </a:p>
          <a:p>
            <a:r>
              <a:rPr lang="en-ZA" dirty="0" smtClean="0"/>
              <a:t>(2) A child’s best interests are of paramount importance in every matter concerning the child.</a:t>
            </a:r>
          </a:p>
          <a:p>
            <a:r>
              <a:rPr lang="en-ZA" dirty="0" smtClean="0"/>
              <a:t>(3) In this section “child” means a person under the age of 18 years.</a:t>
            </a:r>
          </a:p>
          <a:p>
            <a:r>
              <a:rPr lang="en-ZA" dirty="0" smtClean="0"/>
              <a:t>29. Education</a:t>
            </a:r>
          </a:p>
          <a:p>
            <a:r>
              <a:rPr lang="en-ZA" dirty="0" smtClean="0"/>
              <a:t>(1) Everyone has the right -</a:t>
            </a:r>
          </a:p>
          <a:p>
            <a:r>
              <a:rPr lang="en-ZA" dirty="0" smtClean="0"/>
              <a:t>(a) to a basic education, including adult basic education; and</a:t>
            </a:r>
          </a:p>
          <a:p>
            <a:r>
              <a:rPr lang="en-ZA" dirty="0" smtClean="0"/>
              <a:t>(b) to further education, which the state, through reasonable measures, must make progressively available and accessible.</a:t>
            </a:r>
          </a:p>
          <a:p>
            <a:r>
              <a:rPr lang="en-ZA" dirty="0" smtClean="0"/>
              <a:t>(2) Everyone has the right to receive education in the official language or languages of their choice in public educational institutions where that education is reasonably practicable. In order to ensure the effective access to, and implementation of, this right, the state must consider all reasonable educational alternatives, including single medium institutions, taking into account -</a:t>
            </a:r>
          </a:p>
          <a:p>
            <a:r>
              <a:rPr lang="en-ZA" dirty="0" smtClean="0"/>
              <a:t>20 Copyright by </a:t>
            </a:r>
            <a:r>
              <a:rPr lang="en-ZA" dirty="0" err="1" smtClean="0"/>
              <a:t>Sabinet</a:t>
            </a:r>
            <a:r>
              <a:rPr lang="en-ZA" dirty="0" smtClean="0"/>
              <a:t> Online</a:t>
            </a:r>
          </a:p>
          <a:p>
            <a:r>
              <a:rPr lang="en-ZA" dirty="0" smtClean="0"/>
              <a:t>(a) equity;</a:t>
            </a:r>
          </a:p>
          <a:p>
            <a:r>
              <a:rPr lang="en-ZA" dirty="0" smtClean="0"/>
              <a:t>(b) practicability; and</a:t>
            </a:r>
          </a:p>
          <a:p>
            <a:r>
              <a:rPr lang="en-ZA" dirty="0" smtClean="0"/>
              <a:t>(c) the need to redress the results of past racially discriminatory laws and practices.</a:t>
            </a:r>
          </a:p>
          <a:p>
            <a:r>
              <a:rPr lang="en-ZA" dirty="0" smtClean="0"/>
              <a:t>(3) Everyone has the right to establish and maintain, at their own expense, independent educational institutions that -</a:t>
            </a:r>
          </a:p>
          <a:p>
            <a:r>
              <a:rPr lang="en-ZA" dirty="0" smtClean="0"/>
              <a:t>(a) do not discriminate on the basis of race;</a:t>
            </a:r>
          </a:p>
          <a:p>
            <a:r>
              <a:rPr lang="en-ZA" dirty="0" smtClean="0"/>
              <a:t>(b) are registered with the state; and</a:t>
            </a:r>
          </a:p>
          <a:p>
            <a:r>
              <a:rPr lang="en-ZA" dirty="0" smtClean="0"/>
              <a:t>(c) maintain standards that are not inferior to standards at comparable public educational institutions.</a:t>
            </a:r>
          </a:p>
          <a:p>
            <a:r>
              <a:rPr lang="en-ZA" dirty="0" smtClean="0"/>
              <a:t>(4) Subsection (3) does not preclude state subsidies for independent educational institutions.</a:t>
            </a:r>
          </a:p>
          <a:p>
            <a:r>
              <a:rPr lang="en-ZA" dirty="0" smtClean="0"/>
              <a:t>30. Language and culture</a:t>
            </a:r>
          </a:p>
          <a:p>
            <a:r>
              <a:rPr lang="en-ZA" dirty="0" smtClean="0"/>
              <a:t>Everyone has the right to use the language and to participate in the cultural life of their choice, but no one exercising these rights may do so in a manner inconsistent with any provision of the Bill of Rights.</a:t>
            </a:r>
          </a:p>
          <a:p>
            <a:r>
              <a:rPr lang="en-ZA" dirty="0" smtClean="0"/>
              <a:t>31. Cultural, religious and linguistic communities</a:t>
            </a:r>
          </a:p>
          <a:p>
            <a:r>
              <a:rPr lang="en-ZA" dirty="0" smtClean="0"/>
              <a:t>(1) Persons belonging to a cultural, religious or linguistic community may not be denied the right, with other members of that community -</a:t>
            </a:r>
          </a:p>
          <a:p>
            <a:r>
              <a:rPr lang="en-ZA" dirty="0" smtClean="0"/>
              <a:t>(a) to enjoy their culture, practise their religion and use their language; and</a:t>
            </a:r>
          </a:p>
          <a:p>
            <a:r>
              <a:rPr lang="en-ZA" dirty="0" smtClean="0"/>
              <a:t>(b) to form, join and maintain cultural, religious and linguistic associations and other organs of civil society.</a:t>
            </a:r>
          </a:p>
          <a:p>
            <a:r>
              <a:rPr lang="en-ZA" dirty="0" smtClean="0"/>
              <a:t>(2) The rights in subsection (1) may not be exercised in a manner inconsistent with any provision of the Bill of Rights.</a:t>
            </a:r>
          </a:p>
          <a:p>
            <a:r>
              <a:rPr lang="en-ZA" dirty="0" smtClean="0"/>
              <a:t>32. Access to information</a:t>
            </a:r>
          </a:p>
          <a:p>
            <a:r>
              <a:rPr lang="en-ZA" dirty="0" smtClean="0"/>
              <a:t>(1) Everyone has the right of access to -</a:t>
            </a:r>
          </a:p>
          <a:p>
            <a:r>
              <a:rPr lang="en-ZA" dirty="0" smtClean="0"/>
              <a:t>(a) any information held by the state; and</a:t>
            </a:r>
          </a:p>
          <a:p>
            <a:r>
              <a:rPr lang="en-ZA" dirty="0" smtClean="0"/>
              <a:t>(b) any information that is held by another person and that is required for the exercise or protection of any rights.</a:t>
            </a:r>
          </a:p>
          <a:p>
            <a:r>
              <a:rPr lang="en-ZA" dirty="0" smtClean="0"/>
              <a:t>21 Copyright by </a:t>
            </a:r>
            <a:r>
              <a:rPr lang="en-ZA" dirty="0" err="1" smtClean="0"/>
              <a:t>Sabinet</a:t>
            </a:r>
            <a:r>
              <a:rPr lang="en-ZA" dirty="0" smtClean="0"/>
              <a:t> Online</a:t>
            </a:r>
          </a:p>
          <a:p>
            <a:r>
              <a:rPr lang="en-ZA" dirty="0" smtClean="0"/>
              <a:t>(2) National legislation must be enacted to give effect to this right, and may provide for reasonable measures to alleviate the administrative and financial burden on the state.</a:t>
            </a:r>
          </a:p>
          <a:p>
            <a:r>
              <a:rPr lang="en-ZA" dirty="0" smtClean="0"/>
              <a:t>33. Just administrative action</a:t>
            </a:r>
          </a:p>
          <a:p>
            <a:r>
              <a:rPr lang="en-ZA" dirty="0" smtClean="0"/>
              <a:t>(1) Everyone has the right to administrative action that is lawful, reasonable and procedurally fair.</a:t>
            </a:r>
          </a:p>
          <a:p>
            <a:r>
              <a:rPr lang="en-ZA" dirty="0" smtClean="0"/>
              <a:t>(2) Everyone whose rights have been adversely affected by administrative action has the right to be given written reasons.</a:t>
            </a:r>
          </a:p>
          <a:p>
            <a:r>
              <a:rPr lang="en-ZA" dirty="0" smtClean="0"/>
              <a:t>(3) National legislation must be enacted to give effect to these rights, and must -</a:t>
            </a:r>
          </a:p>
          <a:p>
            <a:r>
              <a:rPr lang="en-ZA" dirty="0" smtClean="0"/>
              <a:t>(a) provide for the review of administrative action by a court or, where appropriate, an independent and impartial tribunal;</a:t>
            </a:r>
          </a:p>
          <a:p>
            <a:r>
              <a:rPr lang="en-ZA" dirty="0" smtClean="0"/>
              <a:t>(b) impose a duty on the state to give effect to the rights in subsections (1) and (2); and</a:t>
            </a:r>
          </a:p>
          <a:p>
            <a:r>
              <a:rPr lang="en-ZA" dirty="0" smtClean="0"/>
              <a:t>(c) promote an efficient administration.</a:t>
            </a:r>
          </a:p>
          <a:p>
            <a:r>
              <a:rPr lang="en-ZA" dirty="0" smtClean="0"/>
              <a:t>34. Access to courts</a:t>
            </a:r>
          </a:p>
          <a:p>
            <a:r>
              <a:rPr lang="en-ZA" dirty="0" smtClean="0"/>
              <a:t>Everyone has the right to have any dispute that can be resolved by the application of law decided in a fair public hearing before a court or, where appropriate, another independent and impartial tribunal or forum.</a:t>
            </a:r>
          </a:p>
          <a:p>
            <a:r>
              <a:rPr lang="en-ZA" dirty="0" smtClean="0"/>
              <a:t>35. Arrested, detained and accused persons</a:t>
            </a:r>
          </a:p>
          <a:p>
            <a:r>
              <a:rPr lang="en-ZA" dirty="0" smtClean="0"/>
              <a:t>(1) Everyone who is arrested for allegedly committing an offence has the right -</a:t>
            </a:r>
          </a:p>
          <a:p>
            <a:r>
              <a:rPr lang="en-ZA" dirty="0" smtClean="0"/>
              <a:t>(a) to remain silent;</a:t>
            </a:r>
          </a:p>
          <a:p>
            <a:r>
              <a:rPr lang="en-ZA" dirty="0" smtClean="0"/>
              <a:t>(b) to be informed promptly -</a:t>
            </a:r>
          </a:p>
          <a:p>
            <a:r>
              <a:rPr lang="en-ZA" dirty="0" smtClean="0"/>
              <a:t>(</a:t>
            </a:r>
            <a:r>
              <a:rPr lang="en-ZA" dirty="0" err="1" smtClean="0"/>
              <a:t>i</a:t>
            </a:r>
            <a:r>
              <a:rPr lang="en-ZA" dirty="0" smtClean="0"/>
              <a:t>) of the right to remain silent; and</a:t>
            </a:r>
          </a:p>
          <a:p>
            <a:r>
              <a:rPr lang="en-ZA" dirty="0" smtClean="0"/>
              <a:t>(ii) of the consequences of not remaining silent;</a:t>
            </a:r>
          </a:p>
          <a:p>
            <a:r>
              <a:rPr lang="en-ZA" dirty="0" smtClean="0"/>
              <a:t>(c) not to be compelled to make any confession or admission that could be used in evidence against that person;</a:t>
            </a:r>
          </a:p>
          <a:p>
            <a:r>
              <a:rPr lang="en-ZA" dirty="0" smtClean="0"/>
              <a:t>(d) to be brought before a court as soon as reasonably possible, but not later than -</a:t>
            </a:r>
          </a:p>
          <a:p>
            <a:r>
              <a:rPr lang="en-ZA" dirty="0" smtClean="0"/>
              <a:t>(</a:t>
            </a:r>
            <a:r>
              <a:rPr lang="en-ZA" dirty="0" err="1" smtClean="0"/>
              <a:t>i</a:t>
            </a:r>
            <a:r>
              <a:rPr lang="en-ZA" dirty="0" smtClean="0"/>
              <a:t>) 48 hours after the arrest; or</a:t>
            </a:r>
          </a:p>
          <a:p>
            <a:r>
              <a:rPr lang="en-ZA" dirty="0" smtClean="0"/>
              <a:t>22 Copyright by </a:t>
            </a:r>
            <a:r>
              <a:rPr lang="en-ZA" dirty="0" err="1" smtClean="0"/>
              <a:t>Sabinet</a:t>
            </a:r>
            <a:r>
              <a:rPr lang="en-ZA" dirty="0" smtClean="0"/>
              <a:t> Online</a:t>
            </a:r>
          </a:p>
          <a:p>
            <a:r>
              <a:rPr lang="en-ZA" dirty="0" smtClean="0"/>
              <a:t>(ii) the end of the first court day after the expiry of the 48 hours, if the 48 hours expire outside ordinary court hours or on a day which is not an ordinary court day;</a:t>
            </a:r>
          </a:p>
          <a:p>
            <a:r>
              <a:rPr lang="en-ZA" dirty="0" smtClean="0"/>
              <a:t>(e) at the first court appearance after being arrested, to be charged or to be informed of the reason for the detention to continue, or to be released; and</a:t>
            </a:r>
          </a:p>
          <a:p>
            <a:r>
              <a:rPr lang="en-ZA" dirty="0" smtClean="0"/>
              <a:t>(f) to be released from detention if the interests of justice permit, subject to reasonable conditions.</a:t>
            </a:r>
          </a:p>
          <a:p>
            <a:r>
              <a:rPr lang="en-ZA" dirty="0" smtClean="0"/>
              <a:t>(2) Everyone who is detained, including every sentenced prisoner, has the right -</a:t>
            </a:r>
          </a:p>
          <a:p>
            <a:r>
              <a:rPr lang="en-ZA" dirty="0" smtClean="0"/>
              <a:t>(a) to be informed promptly of the reason for being detained;</a:t>
            </a:r>
          </a:p>
          <a:p>
            <a:r>
              <a:rPr lang="en-ZA" dirty="0" smtClean="0"/>
              <a:t>(b) to choose, and to consult with, a legal practitioner, and to be informed of this right promptly;</a:t>
            </a:r>
          </a:p>
          <a:p>
            <a:r>
              <a:rPr lang="en-ZA" dirty="0" smtClean="0"/>
              <a:t>(c) to have a legal practitioner assigned to the detained person by the state and at state expense, if substantial injustice would otherwise result, and to be informed of this right promptly;</a:t>
            </a:r>
          </a:p>
          <a:p>
            <a:r>
              <a:rPr lang="en-ZA" dirty="0" smtClean="0"/>
              <a:t>(d) to challenge the lawfulness of the detention in person before a court and, if the detention is unlawful, to be released;</a:t>
            </a:r>
          </a:p>
          <a:p>
            <a:r>
              <a:rPr lang="en-ZA" dirty="0" smtClean="0"/>
              <a:t>(e) to conditions of detention that are consistent with human dignity, including at least exercise and the provision, at state expense, of adequate accommodation, nutrition, reading material and medical treatment; and</a:t>
            </a:r>
          </a:p>
          <a:p>
            <a:r>
              <a:rPr lang="en-ZA" dirty="0" smtClean="0"/>
              <a:t>(f) to communicate with, and be visited by, that person’s -</a:t>
            </a:r>
          </a:p>
          <a:p>
            <a:r>
              <a:rPr lang="en-ZA" dirty="0" smtClean="0"/>
              <a:t>(</a:t>
            </a:r>
            <a:r>
              <a:rPr lang="en-ZA" dirty="0" err="1" smtClean="0"/>
              <a:t>i</a:t>
            </a:r>
            <a:r>
              <a:rPr lang="en-ZA" dirty="0" smtClean="0"/>
              <a:t>) spouse or partner;</a:t>
            </a:r>
          </a:p>
          <a:p>
            <a:r>
              <a:rPr lang="en-ZA" dirty="0" smtClean="0"/>
              <a:t>(ii) next of kin;</a:t>
            </a:r>
          </a:p>
          <a:p>
            <a:r>
              <a:rPr lang="en-ZA" dirty="0" smtClean="0"/>
              <a:t>(iii) chosen religious counsellor; and</a:t>
            </a:r>
          </a:p>
          <a:p>
            <a:r>
              <a:rPr lang="en-ZA" dirty="0" smtClean="0"/>
              <a:t>(iv) chosen medical practitioner.</a:t>
            </a:r>
          </a:p>
          <a:p>
            <a:r>
              <a:rPr lang="en-ZA" dirty="0" smtClean="0"/>
              <a:t>(3) Every accused person has a right to a fair trial, which includes the right -</a:t>
            </a:r>
          </a:p>
          <a:p>
            <a:r>
              <a:rPr lang="en-ZA" dirty="0" smtClean="0"/>
              <a:t>(a) to be informed of the charge with sufficient detail to answer it;</a:t>
            </a:r>
          </a:p>
          <a:p>
            <a:r>
              <a:rPr lang="en-ZA" dirty="0" smtClean="0"/>
              <a:t>(b) to have adequate time and facilities to prepare a defence;</a:t>
            </a:r>
          </a:p>
          <a:p>
            <a:r>
              <a:rPr lang="en-ZA" dirty="0" smtClean="0"/>
              <a:t>(c) to a public trial before an ordinary court;</a:t>
            </a:r>
          </a:p>
          <a:p>
            <a:r>
              <a:rPr lang="en-ZA" dirty="0" smtClean="0"/>
              <a:t>23 Copyright by </a:t>
            </a:r>
            <a:r>
              <a:rPr lang="en-ZA" dirty="0" err="1" smtClean="0"/>
              <a:t>Sabinet</a:t>
            </a:r>
            <a:r>
              <a:rPr lang="en-ZA" dirty="0" smtClean="0"/>
              <a:t> Online</a:t>
            </a:r>
          </a:p>
          <a:p>
            <a:r>
              <a:rPr lang="en-ZA" dirty="0" smtClean="0"/>
              <a:t>(d) to have their trial begin and conclude without unreasonable delay;</a:t>
            </a:r>
          </a:p>
          <a:p>
            <a:r>
              <a:rPr lang="en-ZA" dirty="0" smtClean="0"/>
              <a:t>(e) to be present when being tried;</a:t>
            </a:r>
          </a:p>
          <a:p>
            <a:r>
              <a:rPr lang="en-ZA" dirty="0" smtClean="0"/>
              <a:t>(f) to choose, and be represented by, a legal practitioner, and to be informed of this right promptly;</a:t>
            </a:r>
          </a:p>
          <a:p>
            <a:r>
              <a:rPr lang="en-ZA" dirty="0" smtClean="0"/>
              <a:t>(g) to have a legal practitioner assigned to the accused person by the state and at state expense, if substantial injustice would otherwise result, and to be informed of this right promptly;</a:t>
            </a:r>
          </a:p>
          <a:p>
            <a:r>
              <a:rPr lang="en-ZA" dirty="0" smtClean="0"/>
              <a:t>(h) to be presumed innocent, to remain silent, and not to testify during the proceedings;</a:t>
            </a:r>
          </a:p>
          <a:p>
            <a:r>
              <a:rPr lang="en-ZA" dirty="0" smtClean="0"/>
              <a:t>(</a:t>
            </a:r>
            <a:r>
              <a:rPr lang="en-ZA" dirty="0" err="1" smtClean="0"/>
              <a:t>i</a:t>
            </a:r>
            <a:r>
              <a:rPr lang="en-ZA" dirty="0" smtClean="0"/>
              <a:t>) to adduce and challenge evidence;</a:t>
            </a:r>
          </a:p>
          <a:p>
            <a:r>
              <a:rPr lang="en-ZA" dirty="0" smtClean="0"/>
              <a:t>(j) not to be compelled to give self-incriminating evidence;</a:t>
            </a:r>
          </a:p>
          <a:p>
            <a:r>
              <a:rPr lang="en-ZA" dirty="0" smtClean="0"/>
              <a:t>(k) to be tried in a language that the accused person understands or, if that is not practicable, to have the proceedings interpreted in that language;</a:t>
            </a:r>
          </a:p>
          <a:p>
            <a:r>
              <a:rPr lang="en-ZA" dirty="0" smtClean="0"/>
              <a:t>(l) not to be convicted for an act or omission that was not an offence under either national or international law at the time it was committed or omitted;</a:t>
            </a:r>
          </a:p>
          <a:p>
            <a:r>
              <a:rPr lang="en-ZA" dirty="0" smtClean="0"/>
              <a:t>(m) not to be tried for an offence in respect of an act or omission for which that person has previously been either acquitted or convicted;</a:t>
            </a:r>
          </a:p>
          <a:p>
            <a:r>
              <a:rPr lang="en-ZA" dirty="0" smtClean="0"/>
              <a:t>(n) to the benefit of the least severe of the prescribed punishments if the prescribed punishment for the offence has been changed between the time that the offence was committed and the time of sentencing; and</a:t>
            </a:r>
          </a:p>
          <a:p>
            <a:r>
              <a:rPr lang="en-ZA" dirty="0" smtClean="0"/>
              <a:t>(o) of appeal to, or review by, a higher court.</a:t>
            </a:r>
          </a:p>
          <a:p>
            <a:r>
              <a:rPr lang="en-ZA" dirty="0" smtClean="0"/>
              <a:t>(4) Whenever this section requires information to be given to a person, that information must be given in a language that the person understands.</a:t>
            </a:r>
          </a:p>
          <a:p>
            <a:r>
              <a:rPr lang="en-ZA" dirty="0" smtClean="0"/>
              <a:t>(5) Evidence obtained in a manner that violates any right in the Bill of Rights must be excluded if the admission of that evidence would render the trial unfair or otherwise be detrimental to the administration of justice.</a:t>
            </a:r>
            <a:endParaRPr lang="en-ZA" dirty="0"/>
          </a:p>
        </p:txBody>
      </p:sp>
      <p:sp>
        <p:nvSpPr>
          <p:cNvPr id="4" name="Slide Number Placeholder 3"/>
          <p:cNvSpPr>
            <a:spLocks noGrp="1"/>
          </p:cNvSpPr>
          <p:nvPr>
            <p:ph type="sldNum" sz="quarter" idx="10"/>
          </p:nvPr>
        </p:nvSpPr>
        <p:spPr/>
        <p:txBody>
          <a:bodyPr/>
          <a:lstStyle/>
          <a:p>
            <a:fld id="{33E918C6-ED5E-48A4-A786-731912F94EAD}" type="slidenum">
              <a:rPr lang="en-US" smtClean="0"/>
              <a:pPr/>
              <a:t>7</a:t>
            </a:fld>
            <a:endParaRPr lang="en-US"/>
          </a:p>
        </p:txBody>
      </p:sp>
    </p:spTree>
    <p:extLst>
      <p:ext uri="{BB962C8B-B14F-4D97-AF65-F5344CB8AC3E}">
        <p14:creationId xmlns:p14="http://schemas.microsoft.com/office/powerpoint/2010/main" val="2524842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84" charset="-128"/>
            </a:endParaRPr>
          </a:p>
        </p:txBody>
      </p:sp>
      <p:sp>
        <p:nvSpPr>
          <p:cNvPr id="563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99AA364F-91E7-4AD5-8229-01937C2A61F9}" type="slidenum">
              <a:rPr lang="en-US" sz="1200"/>
              <a:pPr/>
              <a:t>8</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84" charset="-128"/>
            </a:endParaRPr>
          </a:p>
        </p:txBody>
      </p:sp>
      <p:sp>
        <p:nvSpPr>
          <p:cNvPr id="655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A9834412-5EE2-4C00-BBBD-A285DF9C6882}" type="slidenum">
              <a:rPr lang="en-US" sz="1200"/>
              <a:pPr/>
              <a:t>11</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84" charset="-128"/>
            </a:endParaRPr>
          </a:p>
        </p:txBody>
      </p:sp>
      <p:sp>
        <p:nvSpPr>
          <p:cNvPr id="655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A9834412-5EE2-4C00-BBBD-A285DF9C6882}" type="slidenum">
              <a:rPr lang="en-US" sz="1200"/>
              <a:pPr/>
              <a:t>12</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E918C6-ED5E-48A4-A786-731912F94EAD}" type="slidenum">
              <a:rPr lang="en-US" smtClean="0"/>
              <a:pPr/>
              <a:t>13</a:t>
            </a:fld>
            <a:endParaRPr lang="en-US"/>
          </a:p>
        </p:txBody>
      </p:sp>
    </p:spTree>
    <p:extLst>
      <p:ext uri="{BB962C8B-B14F-4D97-AF65-F5344CB8AC3E}">
        <p14:creationId xmlns:p14="http://schemas.microsoft.com/office/powerpoint/2010/main" val="36214113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ea typeface="ＭＳ Ｐゴシック" pitchFamily="-84" charset="-128"/>
            </a:endParaRPr>
          </a:p>
        </p:txBody>
      </p:sp>
      <p:sp>
        <p:nvSpPr>
          <p:cNvPr id="655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A9834412-5EE2-4C00-BBBD-A285DF9C6882}" type="slidenum">
              <a:rPr lang="en-US" sz="1200"/>
              <a:pPr/>
              <a:t>14</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a:buFontTx/>
              <a:buAutoNum type="arabicPeriod"/>
            </a:pPr>
            <a:r>
              <a:rPr lang="en-US" smtClean="0">
                <a:ea typeface="ＭＳ Ｐゴシック" pitchFamily="-84" charset="-128"/>
              </a:rPr>
              <a:t>Interim relief relates to an urgent order emanating from a complaint to the regulator where the complainant seeks an urgent order, which in terms of section 149 the Tribunal can grant if </a:t>
            </a:r>
          </a:p>
          <a:p>
            <a:pPr marL="228600" indent="-228600">
              <a:buFontTx/>
              <a:buChar char="-"/>
            </a:pPr>
            <a:r>
              <a:rPr lang="en-US" smtClean="0">
                <a:ea typeface="ＭＳ Ｐゴシック" pitchFamily="-84" charset="-128"/>
              </a:rPr>
              <a:t>Evidence shows that the allegations are true</a:t>
            </a:r>
          </a:p>
          <a:p>
            <a:pPr marL="228600" indent="-228600">
              <a:buFontTx/>
              <a:buChar char="-"/>
            </a:pPr>
            <a:r>
              <a:rPr lang="en-US" smtClean="0">
                <a:ea typeface="ＭＳ Ｐゴシック" pitchFamily="-84" charset="-128"/>
              </a:rPr>
              <a:t>An order is necessary to prevent irreparable damage to that person or to prevent the purposes of the Act from being frustrated</a:t>
            </a:r>
          </a:p>
        </p:txBody>
      </p:sp>
      <p:sp>
        <p:nvSpPr>
          <p:cNvPr id="768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515AC501-C17B-4DE9-BF4C-EB11052F1778}" type="slidenum">
              <a:rPr lang="en-US" sz="1200"/>
              <a:pPr/>
              <a:t>16</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E918C6-ED5E-48A4-A786-731912F94EAD}"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621411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89DCF44-45E9-48C7-8368-E7AA33092CB4}" type="slidenum">
              <a:rPr lang="en-US"/>
              <a:pPr/>
              <a:t>‹#›</a:t>
            </a:fld>
            <a:endParaRPr lang="en-US"/>
          </a:p>
        </p:txBody>
      </p:sp>
    </p:spTree>
    <p:extLst>
      <p:ext uri="{BB962C8B-B14F-4D97-AF65-F5344CB8AC3E}">
        <p14:creationId xmlns:p14="http://schemas.microsoft.com/office/powerpoint/2010/main" val="1056310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5FC1B94-62C4-445D-8862-60BAD36DF2FA}" type="slidenum">
              <a:rPr lang="en-US"/>
              <a:pPr/>
              <a:t>‹#›</a:t>
            </a:fld>
            <a:endParaRPr lang="en-US"/>
          </a:p>
        </p:txBody>
      </p:sp>
    </p:spTree>
    <p:extLst>
      <p:ext uri="{BB962C8B-B14F-4D97-AF65-F5344CB8AC3E}">
        <p14:creationId xmlns:p14="http://schemas.microsoft.com/office/powerpoint/2010/main" val="689727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4F9B948-B572-40D2-86AA-476B617DAC12}" type="slidenum">
              <a:rPr lang="en-US"/>
              <a:pPr/>
              <a:t>‹#›</a:t>
            </a:fld>
            <a:endParaRPr lang="en-US"/>
          </a:p>
        </p:txBody>
      </p:sp>
    </p:spTree>
    <p:extLst>
      <p:ext uri="{BB962C8B-B14F-4D97-AF65-F5344CB8AC3E}">
        <p14:creationId xmlns:p14="http://schemas.microsoft.com/office/powerpoint/2010/main" val="1753641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F89DCF44-45E9-48C7-8368-E7AA33092CB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80773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AC6A40A-923F-4E06-B940-88BF474F69F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168258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B3B06FF-4537-4B3E-990B-0A86CCBB113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032379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855A65D2-DF43-4873-B478-E5E1E4C6083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465059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7066F154-54D1-4DD1-85B2-0F7ACCDE137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9245868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E97328EF-723D-493A-A787-D0F47F0C0CD4}"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750272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8D9F12DB-6948-473F-9924-90E8A1AE5C03}"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1221806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7DAB7B08-D440-46D2-8FEE-E545A52CC9E5}"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97927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AC6A40A-923F-4E06-B940-88BF474F69F5}" type="slidenum">
              <a:rPr lang="en-US"/>
              <a:pPr/>
              <a:t>‹#›</a:t>
            </a:fld>
            <a:endParaRPr lang="en-US"/>
          </a:p>
        </p:txBody>
      </p:sp>
    </p:spTree>
    <p:extLst>
      <p:ext uri="{BB962C8B-B14F-4D97-AF65-F5344CB8AC3E}">
        <p14:creationId xmlns:p14="http://schemas.microsoft.com/office/powerpoint/2010/main" val="35100011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43A55D71-A7C3-4348-A138-DC340E62A26E}"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55213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55FC1B94-62C4-445D-8862-60BAD36DF2F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241555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34F9B948-B572-40D2-86AA-476B617DAC1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642153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5B3B06FF-4537-4B3E-990B-0A86CCBB113C}" type="slidenum">
              <a:rPr lang="en-US"/>
              <a:pPr/>
              <a:t>‹#›</a:t>
            </a:fld>
            <a:endParaRPr lang="en-US"/>
          </a:p>
        </p:txBody>
      </p:sp>
    </p:spTree>
    <p:extLst>
      <p:ext uri="{BB962C8B-B14F-4D97-AF65-F5344CB8AC3E}">
        <p14:creationId xmlns:p14="http://schemas.microsoft.com/office/powerpoint/2010/main" val="2815788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855A65D2-DF43-4873-B478-E5E1E4C60834}" type="slidenum">
              <a:rPr lang="en-US"/>
              <a:pPr/>
              <a:t>‹#›</a:t>
            </a:fld>
            <a:endParaRPr lang="en-US"/>
          </a:p>
        </p:txBody>
      </p:sp>
    </p:spTree>
    <p:extLst>
      <p:ext uri="{BB962C8B-B14F-4D97-AF65-F5344CB8AC3E}">
        <p14:creationId xmlns:p14="http://schemas.microsoft.com/office/powerpoint/2010/main" val="4229047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066F154-54D1-4DD1-85B2-0F7ACCDE1375}" type="slidenum">
              <a:rPr lang="en-US"/>
              <a:pPr/>
              <a:t>‹#›</a:t>
            </a:fld>
            <a:endParaRPr lang="en-US"/>
          </a:p>
        </p:txBody>
      </p:sp>
    </p:spTree>
    <p:extLst>
      <p:ext uri="{BB962C8B-B14F-4D97-AF65-F5344CB8AC3E}">
        <p14:creationId xmlns:p14="http://schemas.microsoft.com/office/powerpoint/2010/main" val="3636080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97328EF-723D-493A-A787-D0F47F0C0CD4}" type="slidenum">
              <a:rPr lang="en-US"/>
              <a:pPr/>
              <a:t>‹#›</a:t>
            </a:fld>
            <a:endParaRPr lang="en-US"/>
          </a:p>
        </p:txBody>
      </p:sp>
    </p:spTree>
    <p:extLst>
      <p:ext uri="{BB962C8B-B14F-4D97-AF65-F5344CB8AC3E}">
        <p14:creationId xmlns:p14="http://schemas.microsoft.com/office/powerpoint/2010/main" val="4214310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8D9F12DB-6948-473F-9924-90E8A1AE5C03}" type="slidenum">
              <a:rPr lang="en-US"/>
              <a:pPr/>
              <a:t>‹#›</a:t>
            </a:fld>
            <a:endParaRPr lang="en-US"/>
          </a:p>
        </p:txBody>
      </p:sp>
    </p:spTree>
    <p:extLst>
      <p:ext uri="{BB962C8B-B14F-4D97-AF65-F5344CB8AC3E}">
        <p14:creationId xmlns:p14="http://schemas.microsoft.com/office/powerpoint/2010/main" val="190928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DAB7B08-D440-46D2-8FEE-E545A52CC9E5}" type="slidenum">
              <a:rPr lang="en-US"/>
              <a:pPr/>
              <a:t>‹#›</a:t>
            </a:fld>
            <a:endParaRPr lang="en-US"/>
          </a:p>
        </p:txBody>
      </p:sp>
    </p:spTree>
    <p:extLst>
      <p:ext uri="{BB962C8B-B14F-4D97-AF65-F5344CB8AC3E}">
        <p14:creationId xmlns:p14="http://schemas.microsoft.com/office/powerpoint/2010/main" val="380460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43A55D71-A7C3-4348-A138-DC340E62A26E}" type="slidenum">
              <a:rPr lang="en-US"/>
              <a:pPr/>
              <a:t>‹#›</a:t>
            </a:fld>
            <a:endParaRPr lang="en-US"/>
          </a:p>
        </p:txBody>
      </p:sp>
    </p:spTree>
    <p:extLst>
      <p:ext uri="{BB962C8B-B14F-4D97-AF65-F5344CB8AC3E}">
        <p14:creationId xmlns:p14="http://schemas.microsoft.com/office/powerpoint/2010/main" val="1505395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pitchFamily="34" charset="0"/>
                <a:ea typeface="ＭＳ Ｐゴシック" charset="-128"/>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pitchFamily="34" charset="0"/>
                <a:ea typeface="ＭＳ Ｐゴシック" charset="-128"/>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vl1pPr>
          </a:lstStyle>
          <a:p>
            <a:fld id="{327F0466-A32C-474A-9FD0-F563037D006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Lst>
  <p:hf hdr="0" ftr="0" dt="0"/>
  <p:txStyles>
    <p:titleStyle>
      <a:lvl1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mj-lt"/>
          <a:ea typeface="+mj-ea"/>
          <a:cs typeface="ＭＳ Ｐゴシック" charset="0"/>
        </a:defRPr>
      </a:lvl1pPr>
      <a:lvl2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Arial" pitchFamily="34" charset="0"/>
          <a:ea typeface="ＭＳ Ｐゴシック" charset="-128"/>
          <a:cs typeface="ＭＳ Ｐゴシック" charset="0"/>
        </a:defRPr>
      </a:lvl2pPr>
      <a:lvl3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Arial" pitchFamily="34" charset="0"/>
          <a:ea typeface="ＭＳ Ｐゴシック" charset="-128"/>
          <a:cs typeface="ＭＳ Ｐゴシック" charset="0"/>
        </a:defRPr>
      </a:lvl3pPr>
      <a:lvl4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Arial" pitchFamily="34" charset="0"/>
          <a:ea typeface="ＭＳ Ｐゴシック" charset="-128"/>
          <a:cs typeface="ＭＳ Ｐゴシック" charset="0"/>
        </a:defRPr>
      </a:lvl4pPr>
      <a:lvl5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Arial" pitchFamily="34" charset="0"/>
          <a:ea typeface="ＭＳ Ｐゴシック" charset="-128"/>
          <a:cs typeface="ＭＳ Ｐゴシック" charset="0"/>
        </a:defRPr>
      </a:lvl5pPr>
      <a:lvl6pPr marL="457200" algn="ctr" rtl="0" fontAlgn="base">
        <a:spcBef>
          <a:spcPct val="0"/>
        </a:spcBef>
        <a:spcAft>
          <a:spcPct val="0"/>
        </a:spcAft>
        <a:defRPr sz="4400">
          <a:solidFill>
            <a:schemeClr val="tx2"/>
          </a:solidFill>
          <a:latin typeface="Arial" pitchFamily="34" charset="0"/>
          <a:ea typeface="ＭＳ Ｐゴシック" charset="-128"/>
        </a:defRPr>
      </a:lvl6pPr>
      <a:lvl7pPr marL="914400" algn="ctr" rtl="0" fontAlgn="base">
        <a:spcBef>
          <a:spcPct val="0"/>
        </a:spcBef>
        <a:spcAft>
          <a:spcPct val="0"/>
        </a:spcAft>
        <a:defRPr sz="4400">
          <a:solidFill>
            <a:schemeClr val="tx2"/>
          </a:solidFill>
          <a:latin typeface="Arial" pitchFamily="34" charset="0"/>
          <a:ea typeface="ＭＳ Ｐゴシック" charset="-128"/>
        </a:defRPr>
      </a:lvl7pPr>
      <a:lvl8pPr marL="1371600" algn="ctr" rtl="0" fontAlgn="base">
        <a:spcBef>
          <a:spcPct val="0"/>
        </a:spcBef>
        <a:spcAft>
          <a:spcPct val="0"/>
        </a:spcAft>
        <a:defRPr sz="4400">
          <a:solidFill>
            <a:schemeClr val="tx2"/>
          </a:solidFill>
          <a:latin typeface="Arial" pitchFamily="34" charset="0"/>
          <a:ea typeface="ＭＳ Ｐゴシック" charset="-128"/>
        </a:defRPr>
      </a:lvl8pPr>
      <a:lvl9pPr marL="1828800" algn="ctr" rtl="0" fontAlgn="base">
        <a:spcBef>
          <a:spcPct val="0"/>
        </a:spcBef>
        <a:spcAft>
          <a:spcPct val="0"/>
        </a:spcAft>
        <a:defRPr sz="4400">
          <a:solidFill>
            <a:schemeClr val="tx2"/>
          </a:solidFill>
          <a:latin typeface="Arial" pitchFamily="34" charset="0"/>
          <a:ea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atin typeface="Arial" pitchFamily="34" charset="0"/>
                <a:ea typeface="ＭＳ Ｐゴシック" charset="-128"/>
                <a:cs typeface="+mn-cs"/>
              </a:defRPr>
            </a:lvl1pPr>
          </a:lstStyle>
          <a:p>
            <a:pPr>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atin typeface="Arial" pitchFamily="34" charset="0"/>
                <a:ea typeface="ＭＳ Ｐゴシック" charset="-128"/>
                <a:cs typeface="+mn-cs"/>
              </a:defRPr>
            </a:lvl1pPr>
          </a:lstStyle>
          <a:p>
            <a:pPr>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vl1pPr>
          </a:lstStyle>
          <a:p>
            <a:fld id="{327F0466-A32C-474A-9FD0-F563037D006C}"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258623918"/>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hdr="0" ftr="0" dt="0"/>
  <p:txStyles>
    <p:titleStyle>
      <a:lvl1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mj-lt"/>
          <a:ea typeface="+mj-ea"/>
          <a:cs typeface="ＭＳ Ｐゴシック" charset="0"/>
        </a:defRPr>
      </a:lvl1pPr>
      <a:lvl2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Arial" pitchFamily="34" charset="0"/>
          <a:ea typeface="ＭＳ Ｐゴシック" charset="-128"/>
          <a:cs typeface="ＭＳ Ｐゴシック" charset="0"/>
        </a:defRPr>
      </a:lvl2pPr>
      <a:lvl3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Arial" pitchFamily="34" charset="0"/>
          <a:ea typeface="ＭＳ Ｐゴシック" charset="-128"/>
          <a:cs typeface="ＭＳ Ｐゴシック" charset="0"/>
        </a:defRPr>
      </a:lvl3pPr>
      <a:lvl4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Arial" pitchFamily="34" charset="0"/>
          <a:ea typeface="ＭＳ Ｐゴシック" charset="-128"/>
          <a:cs typeface="ＭＳ Ｐゴシック" charset="0"/>
        </a:defRPr>
      </a:lvl4pPr>
      <a:lvl5pPr algn="r" rtl="0" eaLnBrk="0" fontAlgn="base" hangingPunct="0">
        <a:spcBef>
          <a:spcPct val="0"/>
        </a:spcBef>
        <a:spcAft>
          <a:spcPct val="0"/>
        </a:spcAft>
        <a:defRPr sz="3200" b="1" i="1">
          <a:solidFill>
            <a:srgbClr val="990000"/>
          </a:solidFill>
          <a:effectLst>
            <a:outerShdw blurRad="38100" dist="38100" dir="2700000" algn="tl">
              <a:srgbClr val="C0C0C0"/>
            </a:outerShdw>
          </a:effectLst>
          <a:latin typeface="Arial" pitchFamily="34" charset="0"/>
          <a:ea typeface="ＭＳ Ｐゴシック" charset="-128"/>
          <a:cs typeface="ＭＳ Ｐゴシック" charset="0"/>
        </a:defRPr>
      </a:lvl5pPr>
      <a:lvl6pPr marL="457200" algn="ctr" rtl="0" fontAlgn="base">
        <a:spcBef>
          <a:spcPct val="0"/>
        </a:spcBef>
        <a:spcAft>
          <a:spcPct val="0"/>
        </a:spcAft>
        <a:defRPr sz="4400">
          <a:solidFill>
            <a:schemeClr val="tx2"/>
          </a:solidFill>
          <a:latin typeface="Arial" pitchFamily="34" charset="0"/>
          <a:ea typeface="ＭＳ Ｐゴシック" charset="-128"/>
        </a:defRPr>
      </a:lvl6pPr>
      <a:lvl7pPr marL="914400" algn="ctr" rtl="0" fontAlgn="base">
        <a:spcBef>
          <a:spcPct val="0"/>
        </a:spcBef>
        <a:spcAft>
          <a:spcPct val="0"/>
        </a:spcAft>
        <a:defRPr sz="4400">
          <a:solidFill>
            <a:schemeClr val="tx2"/>
          </a:solidFill>
          <a:latin typeface="Arial" pitchFamily="34" charset="0"/>
          <a:ea typeface="ＭＳ Ｐゴシック" charset="-128"/>
        </a:defRPr>
      </a:lvl7pPr>
      <a:lvl8pPr marL="1371600" algn="ctr" rtl="0" fontAlgn="base">
        <a:spcBef>
          <a:spcPct val="0"/>
        </a:spcBef>
        <a:spcAft>
          <a:spcPct val="0"/>
        </a:spcAft>
        <a:defRPr sz="4400">
          <a:solidFill>
            <a:schemeClr val="tx2"/>
          </a:solidFill>
          <a:latin typeface="Arial" pitchFamily="34" charset="0"/>
          <a:ea typeface="ＭＳ Ｐゴシック" charset="-128"/>
        </a:defRPr>
      </a:lvl8pPr>
      <a:lvl9pPr marL="1828800" algn="ctr" rtl="0" fontAlgn="base">
        <a:spcBef>
          <a:spcPct val="0"/>
        </a:spcBef>
        <a:spcAft>
          <a:spcPct val="0"/>
        </a:spcAft>
        <a:defRPr sz="4400">
          <a:solidFill>
            <a:schemeClr val="tx2"/>
          </a:solidFill>
          <a:latin typeface="Arial" pitchFamily="34" charset="0"/>
          <a:ea typeface="ＭＳ Ｐゴシック"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thenct.org.za/"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7652" name="Slide Number Placeholder 3"/>
          <p:cNvSpPr>
            <a:spLocks noGrp="1"/>
          </p:cNvSpPr>
          <p:nvPr>
            <p:ph type="sldNum" sz="quarter" idx="12"/>
          </p:nvPr>
        </p:nvSpPr>
        <p:spPr>
          <a:xfrm>
            <a:off x="7668344" y="6248400"/>
            <a:ext cx="789856"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A2DF0CEF-B81E-42B8-937F-E6D7DBEF7DC5}" type="slidenum">
              <a:rPr lang="en-US" sz="1400"/>
              <a:pPr/>
              <a:t>1</a:t>
            </a:fld>
            <a:endParaRPr lang="en-US" sz="1400" dirty="0"/>
          </a:p>
        </p:txBody>
      </p:sp>
      <p:sp>
        <p:nvSpPr>
          <p:cNvPr id="27653" name="TextBox 1"/>
          <p:cNvSpPr txBox="1">
            <a:spLocks noChangeArrowheads="1"/>
          </p:cNvSpPr>
          <p:nvPr/>
        </p:nvSpPr>
        <p:spPr bwMode="auto">
          <a:xfrm>
            <a:off x="4429125" y="3792538"/>
            <a:ext cx="1841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pPr eaLnBrk="1" hangingPunct="1"/>
            <a:endParaRPr lang="en-US" dirty="0"/>
          </a:p>
        </p:txBody>
      </p:sp>
      <p:sp>
        <p:nvSpPr>
          <p:cNvPr id="2" name="TextBox 1"/>
          <p:cNvSpPr txBox="1"/>
          <p:nvPr/>
        </p:nvSpPr>
        <p:spPr>
          <a:xfrm>
            <a:off x="0" y="5159161"/>
            <a:ext cx="9144000" cy="1692771"/>
          </a:xfrm>
          <a:prstGeom prst="rect">
            <a:avLst/>
          </a:prstGeom>
          <a:noFill/>
        </p:spPr>
        <p:txBody>
          <a:bodyPr wrap="square" rtlCol="0">
            <a:spAutoFit/>
          </a:bodyPr>
          <a:lstStyle/>
          <a:p>
            <a:pPr algn="ctr"/>
            <a:r>
              <a:rPr lang="en-ZA" sz="2000" b="1" dirty="0" smtClean="0">
                <a:solidFill>
                  <a:schemeClr val="bg1"/>
                </a:solidFill>
              </a:rPr>
              <a:t>Sixth Annual African Consumer Protection Dialogue Conference -  Malawi</a:t>
            </a:r>
          </a:p>
          <a:p>
            <a:pPr algn="ctr"/>
            <a:endParaRPr lang="en-ZA" sz="1000" b="1" dirty="0" smtClean="0">
              <a:solidFill>
                <a:schemeClr val="bg1"/>
              </a:solidFill>
            </a:endParaRPr>
          </a:p>
          <a:p>
            <a:pPr algn="ctr"/>
            <a:r>
              <a:rPr lang="en-ZA" b="1" dirty="0" smtClean="0">
                <a:solidFill>
                  <a:schemeClr val="bg1"/>
                </a:solidFill>
              </a:rPr>
              <a:t>Topic: Consumer Redress</a:t>
            </a:r>
          </a:p>
          <a:p>
            <a:pPr algn="ctr"/>
            <a:endParaRPr lang="en-ZA" sz="1000" b="1" dirty="0" smtClean="0">
              <a:solidFill>
                <a:schemeClr val="bg1"/>
              </a:solidFill>
            </a:endParaRPr>
          </a:p>
          <a:p>
            <a:pPr algn="ctr"/>
            <a:r>
              <a:rPr lang="en-ZA" sz="1600" dirty="0" smtClean="0">
                <a:solidFill>
                  <a:schemeClr val="bg1"/>
                </a:solidFill>
              </a:rPr>
              <a:t>Date: 8 – 10 </a:t>
            </a:r>
            <a:r>
              <a:rPr lang="en-ZA" sz="1600" dirty="0">
                <a:solidFill>
                  <a:schemeClr val="bg1"/>
                </a:solidFill>
              </a:rPr>
              <a:t>September </a:t>
            </a:r>
            <a:r>
              <a:rPr lang="en-ZA" sz="1600" dirty="0" smtClean="0">
                <a:solidFill>
                  <a:schemeClr val="bg1"/>
                </a:solidFill>
              </a:rPr>
              <a:t>2014</a:t>
            </a:r>
          </a:p>
          <a:p>
            <a:pPr algn="ctr"/>
            <a:r>
              <a:rPr lang="en-ZA" sz="1600" dirty="0" smtClean="0">
                <a:solidFill>
                  <a:schemeClr val="bg1"/>
                </a:solidFill>
              </a:rPr>
              <a:t> Author: John </a:t>
            </a:r>
            <a:r>
              <a:rPr lang="en-ZA" sz="1600" dirty="0">
                <a:solidFill>
                  <a:schemeClr val="bg1"/>
                </a:solidFill>
              </a:rPr>
              <a:t>Simpson – NCT Tribunal Member</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528" y="116632"/>
            <a:ext cx="2666262" cy="2270842"/>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08928" y="116632"/>
            <a:ext cx="3024761" cy="2268571"/>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00192" y="224460"/>
            <a:ext cx="2587870" cy="193094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47625"/>
            <a:ext cx="8045242" cy="1143000"/>
          </a:xfrm>
        </p:spPr>
        <p:txBody>
          <a:bodyPr/>
          <a:lstStyle/>
          <a:p>
            <a:pPr algn="ctr">
              <a:defRPr/>
            </a:pPr>
            <a:r>
              <a:rPr lang="en-US" sz="2800" i="0" dirty="0" smtClean="0">
                <a:effectLst/>
              </a:rPr>
              <a:t>PART B: SELECTED SECTIONS FROM THE CPA &amp; NCA PROVIDING REDRESS TO CONSUMERS </a:t>
            </a:r>
            <a:endParaRPr lang="en-US" sz="2800" i="0" dirty="0">
              <a:effectLst/>
            </a:endParaRPr>
          </a:p>
        </p:txBody>
      </p:sp>
      <p:pic>
        <p:nvPicPr>
          <p:cNvPr id="2867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1000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4AC6A40A-923F-4E06-B940-88BF474F69F5}" type="slidenum">
              <a:rPr lang="en-US" smtClean="0"/>
              <a:pPr/>
              <a:t>10</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 y="1190625"/>
            <a:ext cx="9146133" cy="5667375"/>
          </a:xfrm>
          <a:prstGeom prst="rect">
            <a:avLst/>
          </a:prstGeom>
        </p:spPr>
      </p:pic>
      <p:sp>
        <p:nvSpPr>
          <p:cNvPr id="6" name="Content Placeholder 5"/>
          <p:cNvSpPr>
            <a:spLocks noGrp="1"/>
          </p:cNvSpPr>
          <p:nvPr>
            <p:ph idx="1"/>
          </p:nvPr>
        </p:nvSpPr>
        <p:spPr/>
        <p:txBody>
          <a:bodyPr/>
          <a:lstStyle/>
          <a:p>
            <a:endParaRPr lang="en-ZA"/>
          </a:p>
        </p:txBody>
      </p:sp>
    </p:spTree>
    <p:extLst>
      <p:ext uri="{BB962C8B-B14F-4D97-AF65-F5344CB8AC3E}">
        <p14:creationId xmlns:p14="http://schemas.microsoft.com/office/powerpoint/2010/main" val="18839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76313" y="333375"/>
            <a:ext cx="7772400" cy="1143000"/>
          </a:xfrm>
        </p:spPr>
        <p:txBody>
          <a:bodyPr/>
          <a:lstStyle/>
          <a:p>
            <a:pPr eaLnBrk="1" hangingPunct="1"/>
            <a:r>
              <a:rPr lang="en-US" dirty="0" smtClean="0"/>
              <a:t> </a:t>
            </a:r>
          </a:p>
        </p:txBody>
      </p:sp>
      <p:sp>
        <p:nvSpPr>
          <p:cNvPr id="64515" name="Rectangle 4"/>
          <p:cNvSpPr>
            <a:spLocks noGrp="1" noChangeArrowheads="1"/>
          </p:cNvSpPr>
          <p:nvPr>
            <p:ph type="body" idx="1"/>
          </p:nvPr>
        </p:nvSpPr>
        <p:spPr>
          <a:xfrm>
            <a:off x="214313" y="1206500"/>
            <a:ext cx="8606160" cy="5390852"/>
          </a:xfrm>
        </p:spPr>
        <p:txBody>
          <a:bodyPr>
            <a:noAutofit/>
          </a:bodyPr>
          <a:lstStyle/>
          <a:p>
            <a:pPr marL="800100" lvl="1" indent="-342900" eaLnBrk="1" hangingPunct="1">
              <a:lnSpc>
                <a:spcPct val="110000"/>
              </a:lnSpc>
              <a:buClr>
                <a:srgbClr val="990000"/>
              </a:buClr>
              <a:buFontTx/>
              <a:buNone/>
            </a:pPr>
            <a:r>
              <a:rPr lang="en-GB" sz="1400" b="1" dirty="0" smtClean="0"/>
              <a:t>Section 80</a:t>
            </a:r>
          </a:p>
          <a:p>
            <a:pPr marL="800100" lvl="1" indent="-342900" eaLnBrk="1" hangingPunct="1">
              <a:lnSpc>
                <a:spcPct val="110000"/>
              </a:lnSpc>
              <a:buClr>
                <a:srgbClr val="990000"/>
              </a:buClr>
              <a:buFontTx/>
              <a:buNone/>
            </a:pPr>
            <a:r>
              <a:rPr lang="en-GB" sz="1400" dirty="0" smtClean="0"/>
              <a:t>	Credit provider must conduct an affordability assessment to determine whether the consumer can afford to repay the loan applied for.</a:t>
            </a:r>
          </a:p>
          <a:p>
            <a:pPr marL="800100" lvl="1" indent="-342900" eaLnBrk="1" hangingPunct="1">
              <a:lnSpc>
                <a:spcPct val="110000"/>
              </a:lnSpc>
              <a:buClr>
                <a:srgbClr val="990000"/>
              </a:buClr>
              <a:buFontTx/>
              <a:buNone/>
            </a:pPr>
            <a:r>
              <a:rPr lang="en-GB" sz="1400" dirty="0" smtClean="0"/>
              <a:t>	If the assessment is not done/the consumer did not understand the risks, costs, obligations/the credit agreement results in the consumer being over-indebted – then the agreement is regarded as reckless.</a:t>
            </a:r>
          </a:p>
          <a:p>
            <a:pPr marL="800100" lvl="1" indent="-342900" eaLnBrk="1" hangingPunct="1">
              <a:lnSpc>
                <a:spcPct val="110000"/>
              </a:lnSpc>
              <a:buClr>
                <a:srgbClr val="990000"/>
              </a:buClr>
              <a:buFontTx/>
              <a:buNone/>
            </a:pPr>
            <a:endParaRPr lang="en-GB" sz="1400" dirty="0" smtClean="0"/>
          </a:p>
          <a:p>
            <a:pPr marL="800100" lvl="1" indent="-342900" eaLnBrk="1" hangingPunct="1">
              <a:lnSpc>
                <a:spcPct val="110000"/>
              </a:lnSpc>
              <a:buClr>
                <a:srgbClr val="990000"/>
              </a:buClr>
              <a:buFontTx/>
              <a:buNone/>
            </a:pPr>
            <a:r>
              <a:rPr lang="en-GB" sz="1400" b="1" dirty="0" smtClean="0"/>
              <a:t>Section 83  </a:t>
            </a:r>
          </a:p>
          <a:p>
            <a:pPr marL="800100" lvl="1" indent="-342900" eaLnBrk="1" hangingPunct="1">
              <a:lnSpc>
                <a:spcPct val="110000"/>
              </a:lnSpc>
              <a:buClr>
                <a:srgbClr val="990000"/>
              </a:buClr>
              <a:buFontTx/>
              <a:buNone/>
            </a:pPr>
            <a:r>
              <a:rPr lang="en-GB" sz="1400" dirty="0" smtClean="0"/>
              <a:t>	Tribunal can declare agreement reckless and set aside all the consumer’s obligations under the agreement or suspend the effect of the agreement.</a:t>
            </a:r>
          </a:p>
          <a:p>
            <a:pPr marL="800100" lvl="1" indent="-342900" eaLnBrk="1" hangingPunct="1">
              <a:lnSpc>
                <a:spcPct val="110000"/>
              </a:lnSpc>
              <a:buClr>
                <a:srgbClr val="990000"/>
              </a:buClr>
              <a:buFontTx/>
              <a:buNone/>
            </a:pPr>
            <a:endParaRPr lang="en-GB" sz="1400" dirty="0" smtClean="0"/>
          </a:p>
          <a:p>
            <a:pPr marL="800100" lvl="1" indent="-342900" eaLnBrk="1" hangingPunct="1">
              <a:lnSpc>
                <a:spcPct val="110000"/>
              </a:lnSpc>
              <a:buClr>
                <a:srgbClr val="990000"/>
              </a:buClr>
              <a:buFontTx/>
              <a:buNone/>
            </a:pPr>
            <a:r>
              <a:rPr lang="en-GB" sz="1400" b="1" dirty="0" smtClean="0"/>
              <a:t>Section 128</a:t>
            </a:r>
          </a:p>
          <a:p>
            <a:pPr marL="800100" lvl="1" indent="-342900" eaLnBrk="1" hangingPunct="1">
              <a:lnSpc>
                <a:spcPct val="110000"/>
              </a:lnSpc>
              <a:buClr>
                <a:srgbClr val="990000"/>
              </a:buClr>
              <a:buFontTx/>
              <a:buNone/>
            </a:pPr>
            <a:r>
              <a:rPr lang="en-GB" sz="1400" dirty="0"/>
              <a:t>	</a:t>
            </a:r>
            <a:r>
              <a:rPr lang="en-GB" sz="1400" dirty="0" smtClean="0"/>
              <a:t>Credit providers are required to sell repossessed goods as soon as reasonably practical and for the best price reasonably obtainable. The Tribunal can review such sales and order that an additional amount exceeding the net proceeds of the sale be paid to the consumer’s account.</a:t>
            </a:r>
          </a:p>
          <a:p>
            <a:pPr marL="800100" lvl="1" indent="-342900" eaLnBrk="1" hangingPunct="1">
              <a:lnSpc>
                <a:spcPct val="110000"/>
              </a:lnSpc>
              <a:buClr>
                <a:srgbClr val="990000"/>
              </a:buClr>
              <a:buFontTx/>
              <a:buNone/>
            </a:pPr>
            <a:endParaRPr lang="en-GB" sz="1400" dirty="0" smtClean="0"/>
          </a:p>
          <a:p>
            <a:pPr marL="800100" lvl="1" indent="-342900" eaLnBrk="1" hangingPunct="1">
              <a:lnSpc>
                <a:spcPct val="110000"/>
              </a:lnSpc>
              <a:buClr>
                <a:srgbClr val="990000"/>
              </a:buClr>
              <a:buFontTx/>
              <a:buNone/>
            </a:pPr>
            <a:r>
              <a:rPr lang="en-GB" sz="1400" b="1" dirty="0" smtClean="0"/>
              <a:t>Section 150 (h)</a:t>
            </a:r>
          </a:p>
          <a:p>
            <a:pPr marL="800100" lvl="1" indent="-342900" eaLnBrk="1" hangingPunct="1">
              <a:lnSpc>
                <a:spcPct val="110000"/>
              </a:lnSpc>
              <a:buClr>
                <a:srgbClr val="990000"/>
              </a:buClr>
              <a:buFontTx/>
              <a:buNone/>
            </a:pPr>
            <a:r>
              <a:rPr lang="en-GB" sz="1400" dirty="0"/>
              <a:t>	</a:t>
            </a:r>
            <a:r>
              <a:rPr lang="en-GB" sz="1400" dirty="0" smtClean="0"/>
              <a:t>If the Tribunal finds that a credit provider engaged in prohibited conduct it can order the repayment to the consumer of any excess amounts charged with interest (fees/charges etc.) </a:t>
            </a:r>
          </a:p>
        </p:txBody>
      </p:sp>
      <p:sp>
        <p:nvSpPr>
          <p:cNvPr id="645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AA57584F-07E6-4850-AA74-6C0EEEB37F4F}" type="slidenum">
              <a:rPr lang="en-US" sz="1400" smtClean="0"/>
              <a:t>11</a:t>
            </a:fld>
            <a:endParaRPr lang="en-US" sz="1400" dirty="0"/>
          </a:p>
        </p:txBody>
      </p:sp>
      <p:sp>
        <p:nvSpPr>
          <p:cNvPr id="2" name="TextBox 1"/>
          <p:cNvSpPr txBox="1"/>
          <p:nvPr/>
        </p:nvSpPr>
        <p:spPr>
          <a:xfrm>
            <a:off x="2051051" y="622300"/>
            <a:ext cx="5473278" cy="584200"/>
          </a:xfrm>
          <a:prstGeom prst="rect">
            <a:avLst/>
          </a:prstGeom>
          <a:noFill/>
        </p:spPr>
        <p:txBody>
          <a:bodyPr wrap="square">
            <a:spAutoFit/>
          </a:bodyPr>
          <a:lstStyle/>
          <a:p>
            <a:pPr algn="ctr">
              <a:defRPr/>
            </a:pPr>
            <a:r>
              <a:rPr lang="en-US" dirty="0">
                <a:effectLst>
                  <a:outerShdw blurRad="38100" dist="38100" dir="2700000" algn="tl">
                    <a:srgbClr val="DDDDDD"/>
                  </a:outerShdw>
                </a:effectLst>
                <a:latin typeface="Arial" charset="0"/>
                <a:ea typeface="ＭＳ Ｐゴシック" charset="0"/>
                <a:cs typeface="Arial" charset="0"/>
              </a:rPr>
              <a:t>   </a:t>
            </a:r>
            <a:r>
              <a:rPr lang="en-US" b="1" dirty="0" smtClean="0">
                <a:solidFill>
                  <a:srgbClr val="800000"/>
                </a:solidFill>
                <a:latin typeface="Arial" charset="0"/>
                <a:ea typeface="ＭＳ Ｐゴシック" charset="0"/>
                <a:cs typeface="Arial" charset="0"/>
              </a:rPr>
              <a:t>National Credit Act</a:t>
            </a:r>
            <a:endParaRPr lang="en-US" b="1" dirty="0">
              <a:solidFill>
                <a:srgbClr val="800000"/>
              </a:solidFill>
              <a:latin typeface="Arial" charset="0"/>
              <a:ea typeface="ＭＳ Ｐゴシック" charset="0"/>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76313" y="333375"/>
            <a:ext cx="7772400" cy="1143000"/>
          </a:xfrm>
        </p:spPr>
        <p:txBody>
          <a:bodyPr/>
          <a:lstStyle/>
          <a:p>
            <a:pPr eaLnBrk="1" hangingPunct="1"/>
            <a:r>
              <a:rPr lang="en-US" smtClean="0"/>
              <a:t> </a:t>
            </a:r>
          </a:p>
        </p:txBody>
      </p:sp>
      <p:sp>
        <p:nvSpPr>
          <p:cNvPr id="64515" name="Rectangle 4"/>
          <p:cNvSpPr>
            <a:spLocks noGrp="1" noChangeArrowheads="1"/>
          </p:cNvSpPr>
          <p:nvPr>
            <p:ph type="body" idx="1"/>
          </p:nvPr>
        </p:nvSpPr>
        <p:spPr>
          <a:xfrm>
            <a:off x="214312" y="1206500"/>
            <a:ext cx="8750175" cy="5030812"/>
          </a:xfrm>
        </p:spPr>
        <p:txBody>
          <a:bodyPr>
            <a:normAutofit fontScale="85000" lnSpcReduction="10000"/>
          </a:bodyPr>
          <a:lstStyle/>
          <a:p>
            <a:pPr marL="457200" lvl="1" indent="0" eaLnBrk="1" hangingPunct="1">
              <a:lnSpc>
                <a:spcPct val="110000"/>
              </a:lnSpc>
              <a:buClr>
                <a:srgbClr val="990000"/>
              </a:buClr>
              <a:buNone/>
            </a:pPr>
            <a:r>
              <a:rPr lang="en-GB" sz="1900" b="1" dirty="0" smtClean="0"/>
              <a:t>Section 54 </a:t>
            </a:r>
          </a:p>
          <a:p>
            <a:pPr marL="457200" lvl="1" indent="0" eaLnBrk="1" hangingPunct="1">
              <a:lnSpc>
                <a:spcPct val="110000"/>
              </a:lnSpc>
              <a:buClr>
                <a:srgbClr val="990000"/>
              </a:buClr>
              <a:buNone/>
            </a:pPr>
            <a:r>
              <a:rPr lang="en-GB" sz="1900" dirty="0" smtClean="0"/>
              <a:t>	Consumer has right to demand quality service.</a:t>
            </a:r>
          </a:p>
          <a:p>
            <a:pPr marL="457200" lvl="1" indent="0" eaLnBrk="1" hangingPunct="1">
              <a:lnSpc>
                <a:spcPct val="110000"/>
              </a:lnSpc>
              <a:buClr>
                <a:srgbClr val="990000"/>
              </a:buClr>
              <a:buNone/>
            </a:pPr>
            <a:r>
              <a:rPr lang="en-GB" sz="1900" dirty="0" smtClean="0"/>
              <a:t>	If quality service not provided consumer can require supplier to remedy the defect in 	the quality of the service or the goods or require a refund of a portion of the price 	paid for the services.</a:t>
            </a:r>
          </a:p>
          <a:p>
            <a:pPr marL="457200" lvl="1" indent="0" eaLnBrk="1" hangingPunct="1">
              <a:lnSpc>
                <a:spcPct val="110000"/>
              </a:lnSpc>
              <a:buClr>
                <a:srgbClr val="990000"/>
              </a:buClr>
              <a:buNone/>
            </a:pPr>
            <a:endParaRPr lang="en-GB" sz="1900" dirty="0"/>
          </a:p>
          <a:p>
            <a:pPr marL="457200" lvl="1" indent="0" eaLnBrk="1" hangingPunct="1">
              <a:lnSpc>
                <a:spcPct val="110000"/>
              </a:lnSpc>
              <a:buClr>
                <a:srgbClr val="990000"/>
              </a:buClr>
              <a:buNone/>
            </a:pPr>
            <a:r>
              <a:rPr lang="en-GB" sz="1900" b="1" dirty="0" smtClean="0"/>
              <a:t>Section 55</a:t>
            </a:r>
          </a:p>
          <a:p>
            <a:pPr marL="457200" lvl="1" indent="0" eaLnBrk="1" hangingPunct="1">
              <a:lnSpc>
                <a:spcPct val="110000"/>
              </a:lnSpc>
              <a:buClr>
                <a:srgbClr val="990000"/>
              </a:buClr>
              <a:buNone/>
            </a:pPr>
            <a:r>
              <a:rPr lang="en-GB" sz="1900" dirty="0" smtClean="0"/>
              <a:t>	Consumer has a right to safe good quality goods</a:t>
            </a:r>
          </a:p>
          <a:p>
            <a:pPr marL="457200" lvl="1" indent="0" eaLnBrk="1" hangingPunct="1">
              <a:lnSpc>
                <a:spcPct val="110000"/>
              </a:lnSpc>
              <a:buClr>
                <a:srgbClr val="990000"/>
              </a:buClr>
              <a:buNone/>
            </a:pPr>
            <a:endParaRPr lang="en-GB" sz="1900" dirty="0" smtClean="0"/>
          </a:p>
          <a:p>
            <a:pPr marL="457200" lvl="1" indent="0" eaLnBrk="1" hangingPunct="1">
              <a:lnSpc>
                <a:spcPct val="110000"/>
              </a:lnSpc>
              <a:buClr>
                <a:srgbClr val="990000"/>
              </a:buClr>
              <a:buNone/>
            </a:pPr>
            <a:r>
              <a:rPr lang="en-GB" sz="1900" b="1" dirty="0" smtClean="0"/>
              <a:t>Section 56 </a:t>
            </a:r>
            <a:r>
              <a:rPr lang="en-GB" sz="1900" dirty="0" smtClean="0"/>
              <a:t> </a:t>
            </a:r>
          </a:p>
          <a:p>
            <a:pPr marL="457200" lvl="1" indent="0" eaLnBrk="1" hangingPunct="1">
              <a:lnSpc>
                <a:spcPct val="110000"/>
              </a:lnSpc>
              <a:buClr>
                <a:srgbClr val="990000"/>
              </a:buClr>
              <a:buNone/>
            </a:pPr>
            <a:r>
              <a:rPr lang="en-GB" sz="1900" dirty="0" smtClean="0"/>
              <a:t>	If goods not safe and of good quality the consumer can return the goods within a 	period of 6 months and choose between a refund, repair or replacement.</a:t>
            </a:r>
          </a:p>
          <a:p>
            <a:pPr marL="457200" lvl="1" indent="0" eaLnBrk="1" hangingPunct="1">
              <a:lnSpc>
                <a:spcPct val="110000"/>
              </a:lnSpc>
              <a:buClr>
                <a:srgbClr val="990000"/>
              </a:buClr>
              <a:buNone/>
            </a:pPr>
            <a:endParaRPr lang="en-GB" sz="1900" dirty="0" smtClean="0"/>
          </a:p>
          <a:p>
            <a:pPr marL="457200" lvl="1" indent="0" eaLnBrk="1" hangingPunct="1">
              <a:lnSpc>
                <a:spcPct val="110000"/>
              </a:lnSpc>
              <a:buClr>
                <a:srgbClr val="990000"/>
              </a:buClr>
              <a:buNone/>
            </a:pPr>
            <a:r>
              <a:rPr lang="en-GB" sz="1900" b="1" dirty="0" smtClean="0"/>
              <a:t>Section 57</a:t>
            </a:r>
          </a:p>
          <a:p>
            <a:pPr marL="457200" lvl="1" indent="0" eaLnBrk="1" hangingPunct="1">
              <a:lnSpc>
                <a:spcPct val="110000"/>
              </a:lnSpc>
              <a:buClr>
                <a:srgbClr val="990000"/>
              </a:buClr>
              <a:buNone/>
            </a:pPr>
            <a:r>
              <a:rPr lang="en-GB" sz="1900" dirty="0" smtClean="0"/>
              <a:t>	Strict liability on suppliers, producers, importers, distributors or retailers for harm 	caused by unsafe goods, defects, lack of warnings on goods etc. </a:t>
            </a:r>
          </a:p>
          <a:p>
            <a:pPr marL="457200" lvl="1" indent="0" eaLnBrk="1" hangingPunct="1">
              <a:lnSpc>
                <a:spcPct val="110000"/>
              </a:lnSpc>
              <a:buClr>
                <a:srgbClr val="990000"/>
              </a:buClr>
              <a:buNone/>
            </a:pPr>
            <a:r>
              <a:rPr lang="en-GB" sz="1800" dirty="0" smtClean="0"/>
              <a:t> </a:t>
            </a:r>
          </a:p>
          <a:p>
            <a:pPr marL="457200" lvl="1" indent="0" eaLnBrk="1" hangingPunct="1">
              <a:lnSpc>
                <a:spcPct val="110000"/>
              </a:lnSpc>
              <a:buClr>
                <a:srgbClr val="990000"/>
              </a:buClr>
              <a:buNone/>
            </a:pPr>
            <a:endParaRPr lang="en-GB" sz="1800" dirty="0" smtClean="0"/>
          </a:p>
          <a:p>
            <a:pPr marL="457200" lvl="1" indent="0" eaLnBrk="1" hangingPunct="1">
              <a:lnSpc>
                <a:spcPct val="110000"/>
              </a:lnSpc>
              <a:buClr>
                <a:srgbClr val="990000"/>
              </a:buClr>
              <a:buNone/>
            </a:pPr>
            <a:endParaRPr lang="en-GB" sz="1800" dirty="0" smtClean="0"/>
          </a:p>
        </p:txBody>
      </p:sp>
      <p:sp>
        <p:nvSpPr>
          <p:cNvPr id="645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AA57584F-07E6-4850-AA74-6C0EEEB37F4F}" type="slidenum">
              <a:rPr lang="en-US" sz="1400" smtClean="0"/>
              <a:t>12</a:t>
            </a:fld>
            <a:endParaRPr lang="en-US" sz="1400" dirty="0"/>
          </a:p>
        </p:txBody>
      </p:sp>
      <p:sp>
        <p:nvSpPr>
          <p:cNvPr id="2" name="TextBox 1"/>
          <p:cNvSpPr txBox="1"/>
          <p:nvPr/>
        </p:nvSpPr>
        <p:spPr>
          <a:xfrm>
            <a:off x="2083669" y="622300"/>
            <a:ext cx="5473278" cy="584200"/>
          </a:xfrm>
          <a:prstGeom prst="rect">
            <a:avLst/>
          </a:prstGeom>
          <a:noFill/>
        </p:spPr>
        <p:txBody>
          <a:bodyPr wrap="square">
            <a:spAutoFit/>
          </a:bodyPr>
          <a:lstStyle/>
          <a:p>
            <a:pPr algn="ctr">
              <a:defRPr/>
            </a:pPr>
            <a:r>
              <a:rPr lang="en-US" dirty="0">
                <a:effectLst>
                  <a:outerShdw blurRad="38100" dist="38100" dir="2700000" algn="tl">
                    <a:srgbClr val="DDDDDD"/>
                  </a:outerShdw>
                </a:effectLst>
                <a:latin typeface="Arial" charset="0"/>
                <a:ea typeface="ＭＳ Ｐゴシック" charset="0"/>
                <a:cs typeface="Arial" charset="0"/>
              </a:rPr>
              <a:t>   </a:t>
            </a:r>
            <a:r>
              <a:rPr lang="en-US" b="1" dirty="0" smtClean="0">
                <a:solidFill>
                  <a:srgbClr val="800000"/>
                </a:solidFill>
                <a:latin typeface="Arial" charset="0"/>
                <a:ea typeface="ＭＳ Ｐゴシック" charset="0"/>
                <a:cs typeface="Arial" charset="0"/>
              </a:rPr>
              <a:t>Consumer Protection Act</a:t>
            </a:r>
            <a:endParaRPr lang="en-US" b="1" dirty="0">
              <a:solidFill>
                <a:srgbClr val="800000"/>
              </a:solidFill>
              <a:latin typeface="Arial" charset="0"/>
              <a:ea typeface="ＭＳ Ｐゴシック" charset="0"/>
              <a:cs typeface="Arial" charset="0"/>
            </a:endParaRPr>
          </a:p>
        </p:txBody>
      </p:sp>
    </p:spTree>
    <p:extLst>
      <p:ext uri="{BB962C8B-B14F-4D97-AF65-F5344CB8AC3E}">
        <p14:creationId xmlns:p14="http://schemas.microsoft.com/office/powerpoint/2010/main" val="1795313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76313" y="333375"/>
            <a:ext cx="7772400" cy="1143000"/>
          </a:xfrm>
        </p:spPr>
        <p:txBody>
          <a:bodyPr/>
          <a:lstStyle/>
          <a:p>
            <a:pPr algn="ctr" eaLnBrk="1" hangingPunct="1"/>
            <a:r>
              <a:rPr lang="en-US" i="0" dirty="0" smtClean="0">
                <a:effectLst/>
              </a:rPr>
              <a:t>PART C:  ROLE OF NATIONAL CONSUMER TRIBUNAL (NCT)</a:t>
            </a:r>
          </a:p>
        </p:txBody>
      </p:sp>
      <p:sp>
        <p:nvSpPr>
          <p:cNvPr id="63491" name="Rectangle 4"/>
          <p:cNvSpPr>
            <a:spLocks noGrp="1" noChangeArrowheads="1"/>
          </p:cNvSpPr>
          <p:nvPr>
            <p:ph type="body" idx="1"/>
          </p:nvPr>
        </p:nvSpPr>
        <p:spPr>
          <a:xfrm>
            <a:off x="214313" y="1371600"/>
            <a:ext cx="8678862" cy="5486400"/>
          </a:xfrm>
        </p:spPr>
        <p:txBody>
          <a:bodyPr/>
          <a:lstStyle/>
          <a:p>
            <a:pPr eaLnBrk="1" hangingPunct="1">
              <a:lnSpc>
                <a:spcPct val="110000"/>
              </a:lnSpc>
              <a:buFontTx/>
              <a:buNone/>
            </a:pPr>
            <a:endParaRPr lang="en-GB" sz="1800" dirty="0" smtClean="0"/>
          </a:p>
          <a:p>
            <a:pPr eaLnBrk="1" hangingPunct="1">
              <a:lnSpc>
                <a:spcPct val="110000"/>
              </a:lnSpc>
              <a:buFontTx/>
              <a:buNone/>
            </a:pPr>
            <a:endParaRPr lang="en-GB" sz="1800" dirty="0" smtClean="0"/>
          </a:p>
          <a:p>
            <a:pPr algn="ctr" eaLnBrk="1" hangingPunct="1">
              <a:lnSpc>
                <a:spcPct val="110000"/>
              </a:lnSpc>
              <a:buFontTx/>
              <a:buNone/>
            </a:pPr>
            <a:endParaRPr lang="en-GB" sz="4400" b="1" dirty="0" smtClean="0">
              <a:solidFill>
                <a:srgbClr val="800000"/>
              </a:solidFill>
            </a:endParaRPr>
          </a:p>
          <a:p>
            <a:pPr algn="ctr" eaLnBrk="1" hangingPunct="1">
              <a:lnSpc>
                <a:spcPct val="110000"/>
              </a:lnSpc>
              <a:buFontTx/>
              <a:buNone/>
            </a:pPr>
            <a:endParaRPr lang="en-GB" b="1" dirty="0" smtClean="0">
              <a:solidFill>
                <a:srgbClr val="800000"/>
              </a:solidFill>
            </a:endParaRPr>
          </a:p>
        </p:txBody>
      </p:sp>
      <p:sp>
        <p:nvSpPr>
          <p:cNvPr id="634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619D31A0-86DE-45AD-9BA3-0E63531898D1}" type="slidenum">
              <a:rPr lang="en-US" sz="1400" smtClean="0"/>
              <a:t>13</a:t>
            </a:fld>
            <a:endParaRPr lang="en-US" sz="1400" dirty="0"/>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33" y="1340767"/>
            <a:ext cx="9146133" cy="564051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76313" y="333375"/>
            <a:ext cx="7772400" cy="1143000"/>
          </a:xfrm>
        </p:spPr>
        <p:txBody>
          <a:bodyPr/>
          <a:lstStyle/>
          <a:p>
            <a:pPr eaLnBrk="1" hangingPunct="1"/>
            <a:r>
              <a:rPr lang="en-US" smtClean="0"/>
              <a:t> </a:t>
            </a:r>
          </a:p>
        </p:txBody>
      </p:sp>
      <p:sp>
        <p:nvSpPr>
          <p:cNvPr id="64515" name="Rectangle 4"/>
          <p:cNvSpPr>
            <a:spLocks noGrp="1" noChangeArrowheads="1"/>
          </p:cNvSpPr>
          <p:nvPr>
            <p:ph type="body" idx="1"/>
          </p:nvPr>
        </p:nvSpPr>
        <p:spPr>
          <a:xfrm>
            <a:off x="179512" y="1206500"/>
            <a:ext cx="8713663" cy="5651500"/>
          </a:xfrm>
        </p:spPr>
        <p:txBody>
          <a:bodyPr/>
          <a:lstStyle/>
          <a:p>
            <a:pPr marL="0" indent="0" eaLnBrk="1" hangingPunct="1">
              <a:lnSpc>
                <a:spcPct val="110000"/>
              </a:lnSpc>
              <a:buClr>
                <a:srgbClr val="990000"/>
              </a:buClr>
              <a:buFontTx/>
              <a:buNone/>
            </a:pPr>
            <a:r>
              <a:rPr lang="en-US" sz="1800" dirty="0" smtClean="0">
                <a:latin typeface="Arial" panose="020B0604020202020204" pitchFamily="34" charset="0"/>
                <a:cs typeface="Arial" panose="020B0604020202020204" pitchFamily="34" charset="0"/>
              </a:rPr>
              <a:t>The National Consumer Tribunal was established in terms of section 26 of the National Credit Act (NCA), Act 34 of 2005. </a:t>
            </a:r>
          </a:p>
          <a:p>
            <a:pPr marL="0" indent="0" eaLnBrk="1" hangingPunct="1">
              <a:lnSpc>
                <a:spcPct val="110000"/>
              </a:lnSpc>
              <a:buClr>
                <a:srgbClr val="990000"/>
              </a:buClr>
              <a:buFontTx/>
              <a:buNone/>
            </a:pPr>
            <a:endParaRPr lang="en-US" sz="1800" dirty="0" smtClean="0">
              <a:latin typeface="Arial" panose="020B0604020202020204" pitchFamily="34" charset="0"/>
              <a:cs typeface="Arial" panose="020B0604020202020204" pitchFamily="34" charset="0"/>
            </a:endParaRPr>
          </a:p>
          <a:p>
            <a:pPr marL="0" indent="0" eaLnBrk="1" hangingPunct="1">
              <a:lnSpc>
                <a:spcPct val="110000"/>
              </a:lnSpc>
              <a:buClr>
                <a:srgbClr val="990000"/>
              </a:buClr>
              <a:buFontTx/>
              <a:buNone/>
            </a:pPr>
            <a:r>
              <a:rPr lang="ja-JP" altLang="en-US" sz="1800" dirty="0" smtClean="0">
                <a:latin typeface="Arial" panose="020B0604020202020204" pitchFamily="34" charset="0"/>
                <a:cs typeface="Arial" panose="020B0604020202020204" pitchFamily="34" charset="0"/>
              </a:rPr>
              <a:t>“</a:t>
            </a:r>
            <a:r>
              <a:rPr lang="en-US" altLang="ja-JP" sz="1800" dirty="0" smtClean="0">
                <a:latin typeface="Arial" panose="020B0604020202020204" pitchFamily="34" charset="0"/>
                <a:cs typeface="Arial" panose="020B0604020202020204" pitchFamily="34" charset="0"/>
              </a:rPr>
              <a:t>Tribunal</a:t>
            </a:r>
            <a:r>
              <a:rPr lang="ja-JP" altLang="en-US" sz="1800" dirty="0" smtClean="0">
                <a:latin typeface="Arial" panose="020B0604020202020204" pitchFamily="34" charset="0"/>
                <a:cs typeface="Arial" panose="020B0604020202020204" pitchFamily="34" charset="0"/>
              </a:rPr>
              <a:t>”</a:t>
            </a:r>
            <a:r>
              <a:rPr lang="en-US" altLang="ja-JP" sz="1800" dirty="0" smtClean="0">
                <a:latin typeface="Arial" panose="020B0604020202020204" pitchFamily="34" charset="0"/>
                <a:cs typeface="Arial" panose="020B0604020202020204" pitchFamily="34" charset="0"/>
              </a:rPr>
              <a:t> in the Consumer Protection Act  (CPA) refers to the National Consumer Tribunal established by the NCA. </a:t>
            </a:r>
          </a:p>
          <a:p>
            <a:pPr marL="0" indent="0" eaLnBrk="1" hangingPunct="1">
              <a:lnSpc>
                <a:spcPct val="110000"/>
              </a:lnSpc>
              <a:buClr>
                <a:srgbClr val="990000"/>
              </a:buClr>
              <a:buFontTx/>
              <a:buNone/>
            </a:pPr>
            <a:endParaRPr lang="en-US" sz="1800" dirty="0" smtClean="0">
              <a:latin typeface="Arial" panose="020B0604020202020204" pitchFamily="34" charset="0"/>
              <a:cs typeface="Arial" panose="020B0604020202020204" pitchFamily="34" charset="0"/>
            </a:endParaRPr>
          </a:p>
          <a:p>
            <a:pPr marL="0" indent="0" eaLnBrk="1" hangingPunct="1">
              <a:lnSpc>
                <a:spcPct val="110000"/>
              </a:lnSpc>
              <a:buClr>
                <a:srgbClr val="990000"/>
              </a:buClr>
              <a:buFontTx/>
              <a:buNone/>
            </a:pPr>
            <a:r>
              <a:rPr lang="en-US" altLang="ja-JP" sz="1800" dirty="0">
                <a:latin typeface="Arial" panose="020B0604020202020204" pitchFamily="34" charset="0"/>
                <a:cs typeface="Arial" panose="020B0604020202020204" pitchFamily="34" charset="0"/>
              </a:rPr>
              <a:t>T</a:t>
            </a:r>
            <a:r>
              <a:rPr lang="en-US" altLang="ja-JP" sz="1800" dirty="0" smtClean="0">
                <a:latin typeface="Arial" panose="020B0604020202020204" pitchFamily="34" charset="0"/>
                <a:cs typeface="Arial" panose="020B0604020202020204" pitchFamily="34" charset="0"/>
              </a:rPr>
              <a:t>he Tribunal:</a:t>
            </a:r>
          </a:p>
          <a:p>
            <a:pPr lvl="1"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Has jurisdiction throughout South Africa;</a:t>
            </a:r>
          </a:p>
          <a:p>
            <a:pPr lvl="1"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Is a juristic person;</a:t>
            </a:r>
          </a:p>
          <a:p>
            <a:pPr lvl="1"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Is a Tribunal of record; and</a:t>
            </a:r>
          </a:p>
          <a:p>
            <a:pPr lvl="1"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Must exercise its functions in accordance with the NCA or</a:t>
            </a:r>
          </a:p>
          <a:p>
            <a:pPr lvl="1"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other applicable legislation – i.e. is a creature of statute</a:t>
            </a:r>
          </a:p>
          <a:p>
            <a:pPr lvl="1"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Tribunal order has the status of a high court order</a:t>
            </a:r>
          </a:p>
          <a:p>
            <a:pPr marL="800100" lvl="1" indent="-342900" eaLnBrk="1" hangingPunct="1">
              <a:lnSpc>
                <a:spcPct val="110000"/>
              </a:lnSpc>
              <a:buClr>
                <a:srgbClr val="990000"/>
              </a:buClr>
              <a:buFontTx/>
              <a:buNone/>
            </a:pPr>
            <a:endParaRPr lang="en-GB" sz="1800" dirty="0" smtClean="0"/>
          </a:p>
        </p:txBody>
      </p:sp>
      <p:sp>
        <p:nvSpPr>
          <p:cNvPr id="6451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AA57584F-07E6-4850-AA74-6C0EEEB37F4F}" type="slidenum">
              <a:rPr lang="en-US" sz="1400" smtClean="0"/>
              <a:t>14</a:t>
            </a:fld>
            <a:endParaRPr lang="en-US" sz="1400" dirty="0"/>
          </a:p>
        </p:txBody>
      </p:sp>
      <p:sp>
        <p:nvSpPr>
          <p:cNvPr id="2" name="TextBox 1"/>
          <p:cNvSpPr txBox="1"/>
          <p:nvPr/>
        </p:nvSpPr>
        <p:spPr>
          <a:xfrm>
            <a:off x="1187624" y="622300"/>
            <a:ext cx="7561089" cy="584200"/>
          </a:xfrm>
          <a:prstGeom prst="rect">
            <a:avLst/>
          </a:prstGeom>
          <a:noFill/>
        </p:spPr>
        <p:txBody>
          <a:bodyPr wrap="square">
            <a:spAutoFit/>
          </a:bodyPr>
          <a:lstStyle/>
          <a:p>
            <a:pPr algn="ctr">
              <a:defRPr/>
            </a:pPr>
            <a:r>
              <a:rPr lang="en-US" dirty="0">
                <a:effectLst>
                  <a:outerShdw blurRad="38100" dist="38100" dir="2700000" algn="tl">
                    <a:srgbClr val="DDDDDD"/>
                  </a:outerShdw>
                </a:effectLst>
                <a:latin typeface="Arial" charset="0"/>
                <a:ea typeface="ＭＳ Ｐゴシック" charset="0"/>
                <a:cs typeface="Arial" charset="0"/>
              </a:rPr>
              <a:t>   </a:t>
            </a:r>
            <a:r>
              <a:rPr lang="en-US" b="1" dirty="0">
                <a:solidFill>
                  <a:srgbClr val="800000"/>
                </a:solidFill>
                <a:latin typeface="Arial" charset="0"/>
                <a:ea typeface="ＭＳ Ｐゴシック" charset="0"/>
                <a:cs typeface="Arial" charset="0"/>
              </a:rPr>
              <a:t>Establishment and Jurisdiction</a:t>
            </a:r>
          </a:p>
        </p:txBody>
      </p:sp>
    </p:spTree>
    <p:extLst>
      <p:ext uri="{BB962C8B-B14F-4D97-AF65-F5344CB8AC3E}">
        <p14:creationId xmlns:p14="http://schemas.microsoft.com/office/powerpoint/2010/main" val="1244322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76313" y="333375"/>
            <a:ext cx="7772400" cy="1143000"/>
          </a:xfrm>
        </p:spPr>
        <p:txBody>
          <a:bodyPr/>
          <a:lstStyle/>
          <a:p>
            <a:pPr algn="ctr" eaLnBrk="1" hangingPunct="1"/>
            <a:r>
              <a:rPr lang="en-US" i="0" dirty="0" smtClean="0">
                <a:effectLst/>
              </a:rPr>
              <a:t>Conduct of hearings</a:t>
            </a:r>
          </a:p>
        </p:txBody>
      </p:sp>
      <p:sp>
        <p:nvSpPr>
          <p:cNvPr id="74755" name="Rectangle 4"/>
          <p:cNvSpPr>
            <a:spLocks noGrp="1" noChangeArrowheads="1"/>
          </p:cNvSpPr>
          <p:nvPr>
            <p:ph type="body" idx="1"/>
          </p:nvPr>
        </p:nvSpPr>
        <p:spPr>
          <a:xfrm>
            <a:off x="107504" y="1196752"/>
            <a:ext cx="8712968" cy="5661248"/>
          </a:xfrm>
        </p:spPr>
        <p:txBody>
          <a:bodyPr/>
          <a:lstStyle/>
          <a:p>
            <a:pPr eaLnBrk="1" hangingPunct="1">
              <a:lnSpc>
                <a:spcPct val="110000"/>
              </a:lnSpc>
              <a:buFontTx/>
              <a:buNone/>
            </a:pPr>
            <a:endParaRPr lang="en-US" sz="1800" b="1" dirty="0" smtClean="0">
              <a:solidFill>
                <a:srgbClr val="990000"/>
              </a:solidFill>
            </a:endParaRPr>
          </a:p>
          <a:p>
            <a:pPr eaLnBrk="1" hangingPunct="1">
              <a:lnSpc>
                <a:spcPct val="110000"/>
              </a:lnSpc>
              <a:buClr>
                <a:srgbClr val="990000"/>
              </a:buClr>
              <a:buFontTx/>
              <a:buNone/>
            </a:pPr>
            <a:endParaRPr lang="en-US" sz="1800" b="1" dirty="0" smtClean="0">
              <a:solidFill>
                <a:srgbClr val="800000"/>
              </a:solidFill>
              <a:latin typeface="Arial" panose="020B0604020202020204" pitchFamily="34" charset="0"/>
              <a:cs typeface="Arial" panose="020B0604020202020204" pitchFamily="34" charset="0"/>
            </a:endParaRPr>
          </a:p>
          <a:p>
            <a:pPr eaLnBrk="1" hangingPunct="1">
              <a:lnSpc>
                <a:spcPct val="110000"/>
              </a:lnSpc>
              <a:buClr>
                <a:srgbClr val="990000"/>
              </a:buClr>
              <a:buFontTx/>
              <a:buNone/>
            </a:pPr>
            <a:r>
              <a:rPr lang="en-US" sz="1800" dirty="0" smtClean="0">
                <a:latin typeface="Arial" panose="020B0604020202020204" pitchFamily="34" charset="0"/>
                <a:cs typeface="Arial" panose="020B0604020202020204" pitchFamily="34" charset="0"/>
              </a:rPr>
              <a:t>The Tribunal has to conduct  its hearings in accordance with section 142 of the NCA</a:t>
            </a:r>
          </a:p>
          <a:p>
            <a:pPr lvl="1" indent="-342900"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In an inquisitorial manner, </a:t>
            </a:r>
          </a:p>
          <a:p>
            <a:pPr lvl="1" indent="-342900"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As expeditiously as possible, </a:t>
            </a:r>
          </a:p>
          <a:p>
            <a:pPr lvl="1" indent="-342900"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As informally as possible; and </a:t>
            </a:r>
          </a:p>
          <a:p>
            <a:pPr lvl="1" indent="-342900" eaLnBrk="1" hangingPunct="1">
              <a:lnSpc>
                <a:spcPct val="110000"/>
              </a:lnSpc>
              <a:buClr>
                <a:srgbClr val="990000"/>
              </a:buClr>
              <a:buFont typeface="Wingdings" panose="05000000000000000000" pitchFamily="2" charset="2"/>
              <a:buChar char="q"/>
            </a:pPr>
            <a:r>
              <a:rPr lang="en-US" sz="1800" dirty="0" smtClean="0">
                <a:latin typeface="Arial" panose="020B0604020202020204" pitchFamily="34" charset="0"/>
                <a:cs typeface="Arial" panose="020B0604020202020204" pitchFamily="34" charset="0"/>
              </a:rPr>
              <a:t>In accordance with the principles of natural justice.</a:t>
            </a:r>
          </a:p>
          <a:p>
            <a:pPr eaLnBrk="1" hangingPunct="1">
              <a:lnSpc>
                <a:spcPct val="110000"/>
              </a:lnSpc>
              <a:buClr>
                <a:srgbClr val="990000"/>
              </a:buClr>
              <a:buFontTx/>
              <a:buNone/>
            </a:pPr>
            <a:endParaRPr lang="en-US" sz="1800" dirty="0" smtClean="0"/>
          </a:p>
          <a:p>
            <a:pPr algn="ctr" eaLnBrk="1" hangingPunct="1">
              <a:lnSpc>
                <a:spcPct val="110000"/>
              </a:lnSpc>
              <a:buClr>
                <a:srgbClr val="990000"/>
              </a:buClr>
              <a:buFontTx/>
              <a:buNone/>
            </a:pPr>
            <a:endParaRPr lang="en-US" sz="3600" b="1" dirty="0" smtClean="0">
              <a:solidFill>
                <a:srgbClr val="800000"/>
              </a:solidFill>
            </a:endParaRPr>
          </a:p>
        </p:txBody>
      </p:sp>
      <p:sp>
        <p:nvSpPr>
          <p:cNvPr id="747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78F2B4FB-D2AD-44FC-A077-6B57A338584B}" type="slidenum">
              <a:rPr lang="en-US" sz="1400" smtClean="0"/>
              <a:t>15</a:t>
            </a:fld>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76313" y="115888"/>
            <a:ext cx="7772400" cy="1143000"/>
          </a:xfrm>
        </p:spPr>
        <p:txBody>
          <a:bodyPr/>
          <a:lstStyle/>
          <a:p>
            <a:pPr algn="ctr" eaLnBrk="1" hangingPunct="1"/>
            <a:r>
              <a:rPr lang="en-US" i="0" dirty="0" smtClean="0">
                <a:effectLst/>
              </a:rPr>
              <a:t>Orders of the Tribunal</a:t>
            </a:r>
            <a:r>
              <a:rPr lang="en-US" i="0" dirty="0" smtClean="0">
                <a:solidFill>
                  <a:schemeClr val="bg2"/>
                </a:solidFill>
                <a:effectLst/>
              </a:rPr>
              <a:t> </a:t>
            </a:r>
          </a:p>
        </p:txBody>
      </p:sp>
      <p:sp>
        <p:nvSpPr>
          <p:cNvPr id="75779" name="Rectangle 4"/>
          <p:cNvSpPr>
            <a:spLocks noGrp="1" noChangeArrowheads="1"/>
          </p:cNvSpPr>
          <p:nvPr>
            <p:ph type="body" idx="4294967295"/>
          </p:nvPr>
        </p:nvSpPr>
        <p:spPr>
          <a:xfrm>
            <a:off x="323528" y="1196752"/>
            <a:ext cx="8496944" cy="5018311"/>
          </a:xfrm>
        </p:spPr>
        <p:txBody>
          <a:bodyPr>
            <a:normAutofit/>
          </a:bodyPr>
          <a:lstStyle/>
          <a:p>
            <a:pPr marL="0" indent="0">
              <a:lnSpc>
                <a:spcPct val="130000"/>
              </a:lnSpc>
              <a:buClr>
                <a:srgbClr val="990000"/>
              </a:buClr>
              <a:buFontTx/>
              <a:buNone/>
            </a:pPr>
            <a:r>
              <a:rPr lang="en-US" sz="1800" dirty="0" smtClean="0">
                <a:latin typeface="Arial" panose="020B0604020202020204" pitchFamily="34" charset="0"/>
                <a:cs typeface="Arial" panose="020B0604020202020204" pitchFamily="34" charset="0"/>
              </a:rPr>
              <a:t>The Tribunal can </a:t>
            </a:r>
            <a:r>
              <a:rPr lang="en-US" sz="1800" i="1" dirty="0" smtClean="0">
                <a:latin typeface="Arial" panose="020B0604020202020204" pitchFamily="34" charset="0"/>
                <a:cs typeface="Arial" panose="020B0604020202020204" pitchFamily="34" charset="0"/>
              </a:rPr>
              <a:t>inter alia </a:t>
            </a:r>
            <a:r>
              <a:rPr lang="en-US" sz="1800" dirty="0" smtClean="0">
                <a:latin typeface="Arial" panose="020B0604020202020204" pitchFamily="34" charset="0"/>
                <a:cs typeface="Arial" panose="020B0604020202020204" pitchFamily="34" charset="0"/>
              </a:rPr>
              <a:t>make the following orders:</a:t>
            </a:r>
          </a:p>
          <a:p>
            <a:pPr marL="457200" lvl="1" indent="0">
              <a:lnSpc>
                <a:spcPct val="130000"/>
              </a:lnSpc>
              <a:buClr>
                <a:srgbClr val="990000"/>
              </a:buClr>
              <a:buNone/>
            </a:pPr>
            <a:endParaRPr lang="en-ZA" sz="1800" dirty="0" smtClean="0">
              <a:latin typeface="Arial" panose="020B0604020202020204" pitchFamily="34" charset="0"/>
              <a:cs typeface="Arial" panose="020B0604020202020204" pitchFamily="34" charset="0"/>
            </a:endParaRPr>
          </a:p>
          <a:p>
            <a:pPr lvl="1">
              <a:lnSpc>
                <a:spcPct val="130000"/>
              </a:lnSpc>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Grant Interim relief; </a:t>
            </a:r>
          </a:p>
          <a:p>
            <a:pPr lvl="1">
              <a:lnSpc>
                <a:spcPct val="130000"/>
              </a:lnSpc>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Declare conduct to be prohibited; </a:t>
            </a:r>
          </a:p>
          <a:p>
            <a:pPr lvl="1">
              <a:lnSpc>
                <a:spcPct val="130000"/>
              </a:lnSpc>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Issue an interdict for prohibited conduct; </a:t>
            </a:r>
          </a:p>
          <a:p>
            <a:pPr lvl="1">
              <a:lnSpc>
                <a:spcPct val="130000"/>
              </a:lnSpc>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Confirm Consent Orders; </a:t>
            </a:r>
          </a:p>
          <a:p>
            <a:pPr lvl="1">
              <a:lnSpc>
                <a:spcPct val="130000"/>
              </a:lnSpc>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Condone non-compliance with its rules and procedures;</a:t>
            </a:r>
          </a:p>
          <a:p>
            <a:pPr lvl="1">
              <a:lnSpc>
                <a:spcPct val="130000"/>
              </a:lnSpc>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Any other appropriate order required to give effect to a right as contemplated in the NCA or CPA;</a:t>
            </a:r>
          </a:p>
          <a:p>
            <a:pPr lvl="1">
              <a:lnSpc>
                <a:spcPct val="130000"/>
              </a:lnSpc>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Impose administrative fines</a:t>
            </a:r>
          </a:p>
          <a:p>
            <a:pPr lvl="1">
              <a:lnSpc>
                <a:spcPct val="130000"/>
              </a:lnSpc>
              <a:buClr>
                <a:srgbClr val="990000"/>
              </a:buClr>
              <a:buFont typeface="Wingdings" pitchFamily="2" charset="2"/>
              <a:buChar char="§"/>
            </a:pPr>
            <a:endParaRPr lang="en-ZA" sz="1600" dirty="0" smtClean="0"/>
          </a:p>
          <a:p>
            <a:pPr marL="0" indent="0">
              <a:lnSpc>
                <a:spcPct val="130000"/>
              </a:lnSpc>
              <a:buClr>
                <a:srgbClr val="990000"/>
              </a:buClr>
              <a:buFont typeface="Wingdings 3" pitchFamily="18" charset="2"/>
              <a:buChar char="a"/>
            </a:pPr>
            <a:endParaRPr lang="en-ZA" sz="2400" dirty="0" smtClean="0">
              <a:solidFill>
                <a:srgbClr val="990000"/>
              </a:solidFill>
            </a:endParaRPr>
          </a:p>
          <a:p>
            <a:pPr marL="0" indent="0">
              <a:lnSpc>
                <a:spcPct val="130000"/>
              </a:lnSpc>
              <a:buClr>
                <a:srgbClr val="990000"/>
              </a:buClr>
              <a:buFont typeface="Wingdings 3" pitchFamily="18" charset="2"/>
              <a:buChar char="a"/>
            </a:pPr>
            <a:endParaRPr lang="en-ZA" sz="2400" dirty="0" smtClean="0"/>
          </a:p>
        </p:txBody>
      </p:sp>
      <p:sp>
        <p:nvSpPr>
          <p:cNvPr id="757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17AC3520-4816-495F-BEB0-82B3B2C76385}" type="slidenum">
              <a:rPr lang="en-US" sz="1400"/>
              <a:pPr/>
              <a:t>16</a:t>
            </a:fld>
            <a:endParaRPr lang="en-US" sz="14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76313" y="333375"/>
            <a:ext cx="7772400" cy="1143000"/>
          </a:xfrm>
        </p:spPr>
        <p:txBody>
          <a:bodyPr/>
          <a:lstStyle/>
          <a:p>
            <a:pPr algn="ctr" eaLnBrk="1" hangingPunct="1"/>
            <a:r>
              <a:rPr lang="en-US" sz="2800" i="0" dirty="0" smtClean="0">
                <a:effectLst/>
              </a:rPr>
              <a:t>PART D : SELECTED NCT JUDGMENTS – REDRESS IN TERMS OF THE CPA</a:t>
            </a:r>
          </a:p>
        </p:txBody>
      </p:sp>
      <p:sp>
        <p:nvSpPr>
          <p:cNvPr id="634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619D31A0-86DE-45AD-9BA3-0E63531898D1}" type="slidenum">
              <a:rPr lang="en-US" sz="1400" smtClean="0">
                <a:solidFill>
                  <a:srgbClr val="000000"/>
                </a:solidFill>
              </a:rPr>
              <a:pPr/>
              <a:t>17</a:t>
            </a:fld>
            <a:endParaRPr lang="en-US" sz="1400" dirty="0">
              <a:solidFill>
                <a:srgbClr val="000000"/>
              </a:solidFill>
            </a:endParaRPr>
          </a:p>
        </p:txBody>
      </p:sp>
      <p:pic>
        <p:nvPicPr>
          <p:cNvPr id="3" name="Content Placeholder 2"/>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0" y="1309790"/>
            <a:ext cx="9144000" cy="5548210"/>
          </a:xfrm>
        </p:spPr>
      </p:pic>
    </p:spTree>
    <p:extLst>
      <p:ext uri="{BB962C8B-B14F-4D97-AF65-F5344CB8AC3E}">
        <p14:creationId xmlns:p14="http://schemas.microsoft.com/office/powerpoint/2010/main" val="1954909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76313" y="188913"/>
            <a:ext cx="7772400" cy="1143000"/>
          </a:xfrm>
        </p:spPr>
        <p:txBody>
          <a:bodyPr/>
          <a:lstStyle/>
          <a:p>
            <a:pPr algn="ctr" eaLnBrk="1" hangingPunct="1"/>
            <a:r>
              <a:rPr lang="en-US" i="0" dirty="0" smtClean="0">
                <a:effectLst/>
              </a:rPr>
              <a:t>NCT judgements</a:t>
            </a:r>
            <a:endParaRPr lang="en-US" i="0" dirty="0" smtClean="0">
              <a:solidFill>
                <a:schemeClr val="bg2"/>
              </a:solidFill>
              <a:effectLst/>
            </a:endParaRPr>
          </a:p>
        </p:txBody>
      </p:sp>
      <p:sp>
        <p:nvSpPr>
          <p:cNvPr id="80899" name="Rectangle 4"/>
          <p:cNvSpPr>
            <a:spLocks noGrp="1" noChangeArrowheads="1"/>
          </p:cNvSpPr>
          <p:nvPr>
            <p:ph type="body" idx="4294967295"/>
          </p:nvPr>
        </p:nvSpPr>
        <p:spPr>
          <a:xfrm>
            <a:off x="323528" y="1124744"/>
            <a:ext cx="8496943" cy="4971257"/>
          </a:xfrm>
        </p:spPr>
        <p:txBody>
          <a:bodyPr>
            <a:normAutofit fontScale="77500" lnSpcReduction="20000"/>
          </a:bodyPr>
          <a:lstStyle/>
          <a:p>
            <a:pPr marL="0" indent="0" algn="just">
              <a:spcBef>
                <a:spcPct val="50000"/>
              </a:spcBef>
              <a:buClr>
                <a:srgbClr val="990000"/>
              </a:buClr>
              <a:buNone/>
            </a:pPr>
            <a:endParaRPr lang="en-ZA" sz="2000" dirty="0" smtClean="0">
              <a:cs typeface="Times New Roman" pitchFamily="18" charset="0"/>
            </a:endParaRPr>
          </a:p>
          <a:p>
            <a:pPr marL="0" lvl="0" indent="0">
              <a:buNone/>
            </a:pPr>
            <a:r>
              <a:rPr lang="en-ZA" sz="2300" b="1" dirty="0"/>
              <a:t>7142.2012/73(3)&amp;75(1)(b)&amp;(2) CPA Gerhard Roelof </a:t>
            </a:r>
            <a:r>
              <a:rPr lang="en-ZA" sz="2300" b="1" dirty="0" err="1"/>
              <a:t>Coertze</a:t>
            </a:r>
            <a:r>
              <a:rPr lang="en-ZA" sz="2300" b="1" dirty="0"/>
              <a:t> v </a:t>
            </a:r>
            <a:r>
              <a:rPr lang="en-ZA" sz="2300" b="1" dirty="0" err="1"/>
              <a:t>Rocelia</a:t>
            </a:r>
            <a:r>
              <a:rPr lang="en-ZA" sz="2300" b="1" dirty="0"/>
              <a:t> </a:t>
            </a:r>
            <a:r>
              <a:rPr lang="en-ZA" sz="2300" b="1" dirty="0" smtClean="0"/>
              <a:t>Young</a:t>
            </a:r>
          </a:p>
          <a:p>
            <a:pPr marL="0" lvl="0" indent="0">
              <a:buNone/>
            </a:pPr>
            <a:endParaRPr lang="en-ZA" sz="2300" dirty="0"/>
          </a:p>
          <a:p>
            <a:pPr algn="just">
              <a:spcBef>
                <a:spcPct val="50000"/>
              </a:spcBef>
              <a:buClr>
                <a:srgbClr val="990000"/>
              </a:buClr>
              <a:buFont typeface="Wingdings" panose="05000000000000000000" pitchFamily="2" charset="2"/>
              <a:buChar char="q"/>
            </a:pPr>
            <a:r>
              <a:rPr lang="en-ZA" sz="2300" dirty="0"/>
              <a:t>P</a:t>
            </a:r>
            <a:r>
              <a:rPr lang="en-ZA" sz="2300" dirty="0" smtClean="0"/>
              <a:t>arties </a:t>
            </a:r>
            <a:r>
              <a:rPr lang="en-ZA" sz="2300" dirty="0"/>
              <a:t>agreed that Ms Young would provide </a:t>
            </a:r>
            <a:r>
              <a:rPr lang="en-ZA" sz="2300" dirty="0" smtClean="0"/>
              <a:t>marketing related services</a:t>
            </a:r>
          </a:p>
          <a:p>
            <a:pPr algn="just">
              <a:spcBef>
                <a:spcPct val="50000"/>
              </a:spcBef>
              <a:buClr>
                <a:srgbClr val="990000"/>
              </a:buClr>
              <a:buFont typeface="Wingdings" panose="05000000000000000000" pitchFamily="2" charset="2"/>
              <a:buChar char="q"/>
            </a:pPr>
            <a:r>
              <a:rPr lang="en-ZA" sz="2300" dirty="0" smtClean="0"/>
              <a:t>R20 </a:t>
            </a:r>
            <a:r>
              <a:rPr lang="en-ZA" sz="2300" dirty="0"/>
              <a:t>000.00 </a:t>
            </a:r>
            <a:r>
              <a:rPr lang="en-ZA" sz="2300" dirty="0" smtClean="0"/>
              <a:t>paid </a:t>
            </a:r>
            <a:r>
              <a:rPr lang="en-ZA" sz="2300" dirty="0"/>
              <a:t>in </a:t>
            </a:r>
            <a:r>
              <a:rPr lang="en-ZA" sz="2300" dirty="0" smtClean="0"/>
              <a:t>advance. </a:t>
            </a:r>
          </a:p>
          <a:p>
            <a:pPr algn="just">
              <a:spcBef>
                <a:spcPct val="50000"/>
              </a:spcBef>
              <a:buClr>
                <a:srgbClr val="990000"/>
              </a:buClr>
              <a:buFont typeface="Wingdings" panose="05000000000000000000" pitchFamily="2" charset="2"/>
              <a:buChar char="q"/>
            </a:pPr>
            <a:r>
              <a:rPr lang="en-ZA" sz="2300" dirty="0" smtClean="0"/>
              <a:t>Relationship soured. Parties agreed that R17 </a:t>
            </a:r>
            <a:r>
              <a:rPr lang="en-ZA" sz="2300" dirty="0"/>
              <a:t>000.00 </a:t>
            </a:r>
            <a:r>
              <a:rPr lang="en-ZA" sz="2300" dirty="0" smtClean="0"/>
              <a:t>would be repaid.</a:t>
            </a:r>
          </a:p>
          <a:p>
            <a:pPr algn="just">
              <a:spcBef>
                <a:spcPct val="50000"/>
              </a:spcBef>
              <a:buClr>
                <a:srgbClr val="990000"/>
              </a:buClr>
              <a:buFont typeface="Wingdings" panose="05000000000000000000" pitchFamily="2" charset="2"/>
              <a:buChar char="q"/>
            </a:pPr>
            <a:r>
              <a:rPr lang="en-ZA" sz="2300" dirty="0"/>
              <a:t>P</a:t>
            </a:r>
            <a:r>
              <a:rPr lang="en-ZA" sz="2300" dirty="0" smtClean="0"/>
              <a:t>ayment not </a:t>
            </a:r>
            <a:r>
              <a:rPr lang="en-ZA" sz="2300" dirty="0"/>
              <a:t>made and the Applicants approached the National Consumer Commission (NCC). </a:t>
            </a:r>
            <a:r>
              <a:rPr lang="en-ZA" sz="2300" dirty="0" smtClean="0"/>
              <a:t>Payment still not made after conciliation meeting. </a:t>
            </a:r>
          </a:p>
          <a:p>
            <a:pPr algn="just">
              <a:spcBef>
                <a:spcPct val="50000"/>
              </a:spcBef>
              <a:buClr>
                <a:srgbClr val="990000"/>
              </a:buClr>
              <a:buFont typeface="Wingdings" panose="05000000000000000000" pitchFamily="2" charset="2"/>
              <a:buChar char="q"/>
            </a:pPr>
            <a:r>
              <a:rPr lang="en-ZA" sz="2300" dirty="0" smtClean="0"/>
              <a:t>Applicant approached NCT. The </a:t>
            </a:r>
            <a:r>
              <a:rPr lang="en-ZA" sz="2300" dirty="0"/>
              <a:t>Tribunal found that the Applicant’s claim fell under the CPA and the Tribunal granted leave for the matter to be heard. </a:t>
            </a:r>
            <a:endParaRPr lang="en-ZA" sz="2300" dirty="0" smtClean="0"/>
          </a:p>
          <a:p>
            <a:pPr algn="just">
              <a:spcBef>
                <a:spcPct val="50000"/>
              </a:spcBef>
              <a:buClr>
                <a:srgbClr val="990000"/>
              </a:buClr>
              <a:buFont typeface="Wingdings" panose="05000000000000000000" pitchFamily="2" charset="2"/>
              <a:buChar char="q"/>
            </a:pPr>
            <a:r>
              <a:rPr lang="en-ZA" sz="2300" dirty="0" smtClean="0"/>
              <a:t>The </a:t>
            </a:r>
            <a:r>
              <a:rPr lang="en-ZA" sz="2300" dirty="0"/>
              <a:t>Tribunal found that the Respondent had not rendered a quality service as required by section 54(1) of the CPA. In terms of section 54(1) the Applicants could insist on the defective service being remedied or on a refund of a reasonable amount paid for the services. The Tribunal ordered the Respondent to pay R17 000 to the Applicant as agreed to between the parties previously. </a:t>
            </a:r>
            <a:endParaRPr lang="en-ZA" sz="2300" dirty="0" smtClean="0">
              <a:cs typeface="Times New Roman" pitchFamily="18" charset="0"/>
            </a:endParaRPr>
          </a:p>
        </p:txBody>
      </p:sp>
      <p:sp>
        <p:nvSpPr>
          <p:cNvPr id="809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19FEE076-AA48-4C70-94D7-7E70D0E35FB3}" type="slidenum">
              <a:rPr lang="en-US" sz="1400"/>
              <a:pPr/>
              <a:t>18</a:t>
            </a:fld>
            <a:endParaRPr lang="en-US" sz="1400"/>
          </a:p>
        </p:txBody>
      </p:sp>
    </p:spTree>
    <p:extLst>
      <p:ext uri="{BB962C8B-B14F-4D97-AF65-F5344CB8AC3E}">
        <p14:creationId xmlns:p14="http://schemas.microsoft.com/office/powerpoint/2010/main" val="4386713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99592" y="188913"/>
            <a:ext cx="7849121" cy="1143000"/>
          </a:xfrm>
        </p:spPr>
        <p:txBody>
          <a:bodyPr/>
          <a:lstStyle/>
          <a:p>
            <a:pPr algn="ctr" eaLnBrk="1" hangingPunct="1"/>
            <a:r>
              <a:rPr lang="en-US" i="0" dirty="0" smtClean="0">
                <a:effectLst/>
              </a:rPr>
              <a:t>NCT judgements cont.</a:t>
            </a:r>
            <a:endParaRPr lang="en-US" i="0" dirty="0" smtClean="0">
              <a:solidFill>
                <a:schemeClr val="bg2"/>
              </a:solidFill>
              <a:effectLst/>
            </a:endParaRPr>
          </a:p>
        </p:txBody>
      </p:sp>
      <p:sp>
        <p:nvSpPr>
          <p:cNvPr id="80899" name="Rectangle 4"/>
          <p:cNvSpPr>
            <a:spLocks noGrp="1" noChangeArrowheads="1"/>
          </p:cNvSpPr>
          <p:nvPr>
            <p:ph type="body" idx="4294967295"/>
          </p:nvPr>
        </p:nvSpPr>
        <p:spPr>
          <a:xfrm>
            <a:off x="395536" y="1196752"/>
            <a:ext cx="8424936" cy="4899248"/>
          </a:xfrm>
        </p:spPr>
        <p:txBody>
          <a:bodyPr>
            <a:normAutofit/>
          </a:bodyPr>
          <a:lstStyle/>
          <a:p>
            <a:pPr marL="0" lvl="0" indent="0">
              <a:buNone/>
            </a:pPr>
            <a:r>
              <a:rPr lang="en-ZA" sz="1800" b="1" dirty="0">
                <a:latin typeface="Arial" panose="020B0604020202020204" pitchFamily="34" charset="0"/>
                <a:cs typeface="Arial" panose="020B0604020202020204" pitchFamily="34" charset="0"/>
              </a:rPr>
              <a:t>10686/2013/75(1) P </a:t>
            </a:r>
            <a:r>
              <a:rPr lang="en-ZA" sz="1800" b="1" dirty="0" err="1">
                <a:latin typeface="Arial" panose="020B0604020202020204" pitchFamily="34" charset="0"/>
                <a:cs typeface="Arial" panose="020B0604020202020204" pitchFamily="34" charset="0"/>
              </a:rPr>
              <a:t>Byleveld</a:t>
            </a:r>
            <a:r>
              <a:rPr lang="en-ZA" sz="1800" b="1" dirty="0">
                <a:latin typeface="Arial" panose="020B0604020202020204" pitchFamily="34" charset="0"/>
                <a:cs typeface="Arial" panose="020B0604020202020204" pitchFamily="34" charset="0"/>
              </a:rPr>
              <a:t> v </a:t>
            </a:r>
            <a:r>
              <a:rPr lang="en-ZA" sz="1800" b="1" dirty="0" err="1">
                <a:latin typeface="Arial" panose="020B0604020202020204" pitchFamily="34" charset="0"/>
                <a:cs typeface="Arial" panose="020B0604020202020204" pitchFamily="34" charset="0"/>
              </a:rPr>
              <a:t>Execor</a:t>
            </a:r>
            <a:r>
              <a:rPr lang="en-ZA" sz="1800" b="1" dirty="0">
                <a:latin typeface="Arial" panose="020B0604020202020204" pitchFamily="34" charset="0"/>
                <a:cs typeface="Arial" panose="020B0604020202020204" pitchFamily="34" charset="0"/>
              </a:rPr>
              <a:t> Twelve Pty Ltd t/a Motor City </a:t>
            </a:r>
            <a:r>
              <a:rPr lang="en-ZA" sz="1800" b="1" dirty="0" smtClean="0">
                <a:latin typeface="Arial" panose="020B0604020202020204" pitchFamily="34" charset="0"/>
                <a:cs typeface="Arial" panose="020B0604020202020204" pitchFamily="34" charset="0"/>
              </a:rPr>
              <a:t>and NCC</a:t>
            </a:r>
          </a:p>
          <a:p>
            <a:pPr marL="0" lvl="0" indent="0">
              <a:buNone/>
            </a:pPr>
            <a:endParaRPr lang="en-ZA" sz="1800" dirty="0">
              <a:latin typeface="Arial" panose="020B0604020202020204" pitchFamily="34" charset="0"/>
              <a:cs typeface="Arial" panose="020B0604020202020204" pitchFamily="34" charset="0"/>
            </a:endParaRPr>
          </a:p>
          <a:p>
            <a:pPr>
              <a:buClr>
                <a:srgbClr val="80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Dispute regarding the defects in a motor vehicle purchased from the Respondent.</a:t>
            </a:r>
          </a:p>
          <a:p>
            <a:pPr>
              <a:buClr>
                <a:srgbClr val="80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Matter not resolved at the NCC and applicant approached tribunal. </a:t>
            </a:r>
          </a:p>
          <a:p>
            <a:pPr>
              <a:buClr>
                <a:srgbClr val="80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The </a:t>
            </a:r>
            <a:r>
              <a:rPr lang="en-ZA" sz="1800" dirty="0">
                <a:latin typeface="Arial" panose="020B0604020202020204" pitchFamily="34" charset="0"/>
                <a:cs typeface="Arial" panose="020B0604020202020204" pitchFamily="34" charset="0"/>
              </a:rPr>
              <a:t>Tribunal found </a:t>
            </a:r>
            <a:r>
              <a:rPr lang="en-ZA" sz="1800" dirty="0" smtClean="0">
                <a:latin typeface="Arial" panose="020B0604020202020204" pitchFamily="34" charset="0"/>
                <a:cs typeface="Arial" panose="020B0604020202020204" pitchFamily="34" charset="0"/>
              </a:rPr>
              <a:t>that non-referral notice </a:t>
            </a:r>
            <a:r>
              <a:rPr lang="en-ZA" sz="1800" dirty="0">
                <a:latin typeface="Arial" panose="020B0604020202020204" pitchFamily="34" charset="0"/>
                <a:cs typeface="Arial" panose="020B0604020202020204" pitchFamily="34" charset="0"/>
              </a:rPr>
              <a:t>issued </a:t>
            </a:r>
            <a:r>
              <a:rPr lang="en-ZA" sz="1800" dirty="0" smtClean="0">
                <a:latin typeface="Arial" panose="020B0604020202020204" pitchFamily="34" charset="0"/>
                <a:cs typeface="Arial" panose="020B0604020202020204" pitchFamily="34" charset="0"/>
              </a:rPr>
              <a:t>by NCC sufficiently compliant therefore Tribunal could consider the matter.</a:t>
            </a:r>
            <a:endParaRPr lang="en-ZA" sz="1800" dirty="0">
              <a:latin typeface="Arial" panose="020B0604020202020204" pitchFamily="34" charset="0"/>
              <a:cs typeface="Arial" panose="020B0604020202020204" pitchFamily="34" charset="0"/>
            </a:endParaRPr>
          </a:p>
          <a:p>
            <a:pPr>
              <a:buClr>
                <a:srgbClr val="80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The </a:t>
            </a:r>
            <a:r>
              <a:rPr lang="en-ZA" sz="1800" dirty="0">
                <a:latin typeface="Arial" panose="020B0604020202020204" pitchFamily="34" charset="0"/>
                <a:cs typeface="Arial" panose="020B0604020202020204" pitchFamily="34" charset="0"/>
              </a:rPr>
              <a:t>Tribunal </a:t>
            </a:r>
            <a:r>
              <a:rPr lang="en-ZA" sz="1800" dirty="0" smtClean="0">
                <a:latin typeface="Arial" panose="020B0604020202020204" pitchFamily="34" charset="0"/>
                <a:cs typeface="Arial" panose="020B0604020202020204" pitchFamily="34" charset="0"/>
              </a:rPr>
              <a:t>granted leave and found </a:t>
            </a:r>
            <a:r>
              <a:rPr lang="en-ZA" sz="1800" dirty="0">
                <a:latin typeface="Arial" panose="020B0604020202020204" pitchFamily="34" charset="0"/>
                <a:cs typeface="Arial" panose="020B0604020202020204" pitchFamily="34" charset="0"/>
              </a:rPr>
              <a:t>that the Respondent had contravened section 55(1) of the CPA </a:t>
            </a:r>
            <a:r>
              <a:rPr lang="en-ZA" sz="1800" dirty="0" smtClean="0">
                <a:latin typeface="Arial" panose="020B0604020202020204" pitchFamily="34" charset="0"/>
                <a:cs typeface="Arial" panose="020B0604020202020204" pitchFamily="34" charset="0"/>
              </a:rPr>
              <a:t>- not </a:t>
            </a:r>
            <a:r>
              <a:rPr lang="en-ZA" sz="1800" dirty="0">
                <a:latin typeface="Arial" panose="020B0604020202020204" pitchFamily="34" charset="0"/>
                <a:cs typeface="Arial" panose="020B0604020202020204" pitchFamily="34" charset="0"/>
              </a:rPr>
              <a:t>supplied goods which were safe and of good quality. F</a:t>
            </a:r>
            <a:r>
              <a:rPr lang="en-ZA" sz="1800" dirty="0" smtClean="0">
                <a:latin typeface="Arial" panose="020B0604020202020204" pitchFamily="34" charset="0"/>
                <a:cs typeface="Arial" panose="020B0604020202020204" pitchFamily="34" charset="0"/>
              </a:rPr>
              <a:t>urther </a:t>
            </a:r>
            <a:r>
              <a:rPr lang="en-ZA" sz="1800" dirty="0">
                <a:latin typeface="Arial" panose="020B0604020202020204" pitchFamily="34" charset="0"/>
                <a:cs typeface="Arial" panose="020B0604020202020204" pitchFamily="34" charset="0"/>
              </a:rPr>
              <a:t>contravened section 54(1) of the </a:t>
            </a:r>
            <a:r>
              <a:rPr lang="en-ZA" sz="1800" dirty="0" smtClean="0">
                <a:latin typeface="Arial" panose="020B0604020202020204" pitchFamily="34" charset="0"/>
                <a:cs typeface="Arial" panose="020B0604020202020204" pitchFamily="34" charset="0"/>
              </a:rPr>
              <a:t>CPA - not </a:t>
            </a:r>
            <a:r>
              <a:rPr lang="en-ZA" sz="1800" dirty="0">
                <a:latin typeface="Arial" panose="020B0604020202020204" pitchFamily="34" charset="0"/>
                <a:cs typeface="Arial" panose="020B0604020202020204" pitchFamily="34" charset="0"/>
              </a:rPr>
              <a:t>provided quality services to the Applicant. </a:t>
            </a:r>
            <a:endParaRPr lang="en-ZA" sz="1800" dirty="0" smtClean="0">
              <a:latin typeface="Arial" panose="020B0604020202020204" pitchFamily="34" charset="0"/>
              <a:cs typeface="Arial" panose="020B0604020202020204" pitchFamily="34" charset="0"/>
            </a:endParaRPr>
          </a:p>
          <a:p>
            <a:pPr>
              <a:buClr>
                <a:srgbClr val="80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The </a:t>
            </a:r>
            <a:r>
              <a:rPr lang="en-ZA" sz="1800" dirty="0">
                <a:latin typeface="Arial" panose="020B0604020202020204" pitchFamily="34" charset="0"/>
                <a:cs typeface="Arial" panose="020B0604020202020204" pitchFamily="34" charset="0"/>
              </a:rPr>
              <a:t>Tribunal ordered the Respondent to pay R33 000.00 to the Applicant. </a:t>
            </a:r>
          </a:p>
          <a:p>
            <a:pPr marL="344488" indent="-344488" algn="just">
              <a:spcBef>
                <a:spcPct val="50000"/>
              </a:spcBef>
              <a:buClr>
                <a:srgbClr val="990000"/>
              </a:buClr>
            </a:pPr>
            <a:endParaRPr lang="en-ZA" sz="2000" dirty="0" smtClean="0">
              <a:cs typeface="Times New Roman" pitchFamily="18" charset="0"/>
            </a:endParaRPr>
          </a:p>
        </p:txBody>
      </p:sp>
      <p:sp>
        <p:nvSpPr>
          <p:cNvPr id="809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19FEE076-AA48-4C70-94D7-7E70D0E35FB3}" type="slidenum">
              <a:rPr lang="en-US" sz="1400"/>
              <a:pPr/>
              <a:t>19</a:t>
            </a:fld>
            <a:endParaRPr lang="en-US" sz="1400"/>
          </a:p>
        </p:txBody>
      </p:sp>
    </p:spTree>
    <p:extLst>
      <p:ext uri="{BB962C8B-B14F-4D97-AF65-F5344CB8AC3E}">
        <p14:creationId xmlns:p14="http://schemas.microsoft.com/office/powerpoint/2010/main" val="3936901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i="0" dirty="0" smtClean="0">
                <a:effectLst/>
              </a:rPr>
              <a:t>Disclaimer </a:t>
            </a:r>
            <a:endParaRPr lang="en-US" i="0" dirty="0">
              <a:effectLst/>
            </a:endParaRPr>
          </a:p>
        </p:txBody>
      </p:sp>
      <p:sp>
        <p:nvSpPr>
          <p:cNvPr id="3" name="Content Placeholder 2"/>
          <p:cNvSpPr>
            <a:spLocks noGrp="1"/>
          </p:cNvSpPr>
          <p:nvPr>
            <p:ph idx="1"/>
          </p:nvPr>
        </p:nvSpPr>
        <p:spPr>
          <a:xfrm>
            <a:off x="467544" y="1412776"/>
            <a:ext cx="7772400" cy="4924425"/>
          </a:xfrm>
        </p:spPr>
        <p:txBody>
          <a:bodyPr/>
          <a:lstStyle/>
          <a:p>
            <a:pPr marL="0" indent="0" algn="ctr">
              <a:buClr>
                <a:srgbClr val="800000"/>
              </a:buClr>
              <a:buFontTx/>
              <a:buNone/>
              <a:defRPr/>
            </a:pPr>
            <a:endParaRPr lang="en-US" sz="2400" b="1" dirty="0" smtClean="0">
              <a:solidFill>
                <a:srgbClr val="800000"/>
              </a:solidFill>
              <a:cs typeface="Arial"/>
            </a:endParaRPr>
          </a:p>
          <a:p>
            <a:pPr marL="0" indent="0" algn="just">
              <a:buClr>
                <a:srgbClr val="800000"/>
              </a:buClr>
              <a:buFontTx/>
              <a:buNone/>
              <a:defRPr/>
            </a:pPr>
            <a:r>
              <a:rPr lang="en-US" sz="1800" b="1" dirty="0" smtClean="0">
                <a:solidFill>
                  <a:srgbClr val="800000"/>
                </a:solidFill>
                <a:cs typeface="Arial"/>
              </a:rPr>
              <a:t>This material has been developed to provide insight into consumer protection in South Africa and the provisions of the some of the South African Consumer Protection Laws.  </a:t>
            </a:r>
          </a:p>
          <a:p>
            <a:pPr marL="0" indent="0" algn="just">
              <a:buClr>
                <a:srgbClr val="800000"/>
              </a:buClr>
              <a:buFontTx/>
              <a:buNone/>
              <a:defRPr/>
            </a:pPr>
            <a:endParaRPr lang="en-US" sz="1800" b="1" dirty="0">
              <a:solidFill>
                <a:srgbClr val="800000"/>
              </a:solidFill>
              <a:cs typeface="Arial"/>
            </a:endParaRPr>
          </a:p>
          <a:p>
            <a:pPr marL="0" indent="0" algn="just">
              <a:buClr>
                <a:srgbClr val="800000"/>
              </a:buClr>
              <a:buFontTx/>
              <a:buNone/>
              <a:defRPr/>
            </a:pPr>
            <a:r>
              <a:rPr lang="en-US" sz="1800" b="1" dirty="0" smtClean="0">
                <a:solidFill>
                  <a:srgbClr val="800000"/>
                </a:solidFill>
                <a:cs typeface="Arial"/>
              </a:rPr>
              <a:t>It is not intended to be an exhaustive authority and a view taken by the National Consumer Commission, National Credit Regulator or the National Consumer Tribunal, in respect of the provisions of the legislation in respect of specific matters before the </a:t>
            </a:r>
            <a:r>
              <a:rPr lang="en-US" sz="1800" b="1" dirty="0">
                <a:solidFill>
                  <a:srgbClr val="800000"/>
                </a:solidFill>
                <a:cs typeface="Arial"/>
              </a:rPr>
              <a:t>National Consumer Commission, National Credit Regulator or the National Consumer Tribunal,.  </a:t>
            </a:r>
            <a:endParaRPr lang="en-US" sz="1800" dirty="0" smtClean="0"/>
          </a:p>
          <a:p>
            <a:pPr>
              <a:defRPr/>
            </a:pPr>
            <a:endParaRPr lang="en-US" sz="2400" dirty="0" smtClean="0"/>
          </a:p>
          <a:p>
            <a:pPr lvl="1">
              <a:defRPr/>
            </a:pPr>
            <a:endParaRPr lang="en-US" sz="2000" dirty="0"/>
          </a:p>
        </p:txBody>
      </p:sp>
      <p:pic>
        <p:nvPicPr>
          <p:cNvPr id="2867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1000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4AC6A40A-923F-4E06-B940-88BF474F69F5}" type="slidenum">
              <a:rPr lang="en-US" smtClean="0"/>
              <a:pPr/>
              <a:t>2</a:t>
            </a:fld>
            <a:endParaRPr lang="en-US" dirty="0"/>
          </a:p>
        </p:txBody>
      </p:sp>
    </p:spTree>
    <p:extLst>
      <p:ext uri="{BB962C8B-B14F-4D97-AF65-F5344CB8AC3E}">
        <p14:creationId xmlns:p14="http://schemas.microsoft.com/office/powerpoint/2010/main" val="28963940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76313" y="188913"/>
            <a:ext cx="7772400" cy="1143000"/>
          </a:xfrm>
        </p:spPr>
        <p:txBody>
          <a:bodyPr/>
          <a:lstStyle/>
          <a:p>
            <a:pPr algn="ctr" eaLnBrk="1" hangingPunct="1"/>
            <a:r>
              <a:rPr lang="en-US" i="0" dirty="0" smtClean="0">
                <a:effectLst/>
              </a:rPr>
              <a:t>NCT judgements cont.</a:t>
            </a:r>
            <a:endParaRPr lang="en-US" i="0" dirty="0" smtClean="0">
              <a:solidFill>
                <a:schemeClr val="bg2"/>
              </a:solidFill>
              <a:effectLst/>
            </a:endParaRPr>
          </a:p>
        </p:txBody>
      </p:sp>
      <p:sp>
        <p:nvSpPr>
          <p:cNvPr id="80899" name="Rectangle 4"/>
          <p:cNvSpPr>
            <a:spLocks noGrp="1" noChangeArrowheads="1"/>
          </p:cNvSpPr>
          <p:nvPr>
            <p:ph type="body" idx="4294967295"/>
          </p:nvPr>
        </p:nvSpPr>
        <p:spPr>
          <a:xfrm>
            <a:off x="323528" y="1124744"/>
            <a:ext cx="8496944" cy="4899248"/>
          </a:xfrm>
        </p:spPr>
        <p:txBody>
          <a:bodyPr>
            <a:normAutofit/>
          </a:bodyPr>
          <a:lstStyle/>
          <a:p>
            <a:pPr marL="0" indent="0" algn="just">
              <a:spcBef>
                <a:spcPct val="50000"/>
              </a:spcBef>
              <a:buClr>
                <a:srgbClr val="990000"/>
              </a:buClr>
              <a:buNone/>
            </a:pPr>
            <a:r>
              <a:rPr lang="en-ZA" sz="1800" dirty="0" smtClean="0">
                <a:latin typeface="Arial" panose="020B0604020202020204" pitchFamily="34" charset="0"/>
                <a:cs typeface="Arial" panose="020B0604020202020204" pitchFamily="34" charset="0"/>
              </a:rPr>
              <a:t>Certificate issued to allow access to High Court for damages </a:t>
            </a:r>
          </a:p>
          <a:p>
            <a:pPr marL="0" indent="0" algn="just">
              <a:spcBef>
                <a:spcPct val="50000"/>
              </a:spcBef>
              <a:buClr>
                <a:srgbClr val="990000"/>
              </a:buClr>
              <a:buNone/>
            </a:pPr>
            <a:endParaRPr lang="en-ZA" sz="1800" dirty="0" smtClean="0">
              <a:latin typeface="Arial" panose="020B0604020202020204" pitchFamily="34" charset="0"/>
              <a:cs typeface="Arial" panose="020B0604020202020204" pitchFamily="34" charset="0"/>
            </a:endParaRPr>
          </a:p>
          <a:p>
            <a:pPr algn="just">
              <a:spcBef>
                <a:spcPct val="50000"/>
              </a:spcBef>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Section 164(3)(b) of  NCA allows consumer to pursue claim for damages suffered - if certificate issued by Chairperson of NCT.</a:t>
            </a:r>
          </a:p>
          <a:p>
            <a:pPr algn="just">
              <a:spcBef>
                <a:spcPct val="50000"/>
              </a:spcBef>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In matter of NCR v </a:t>
            </a:r>
            <a:r>
              <a:rPr lang="en-ZA" sz="1800" dirty="0" err="1" smtClean="0">
                <a:latin typeface="Arial" panose="020B0604020202020204" pitchFamily="34" charset="0"/>
                <a:cs typeface="Arial" panose="020B0604020202020204" pitchFamily="34" charset="0"/>
              </a:rPr>
              <a:t>Bornman</a:t>
            </a:r>
            <a:r>
              <a:rPr lang="en-ZA" sz="1800" dirty="0" smtClean="0">
                <a:latin typeface="Arial" panose="020B0604020202020204" pitchFamily="34" charset="0"/>
                <a:cs typeface="Arial" panose="020B0604020202020204" pitchFamily="34" charset="0"/>
              </a:rPr>
              <a:t> and others (656.2010) the Tribunal found that the debt counsellor had engaged in prohibited conduct. </a:t>
            </a:r>
            <a:r>
              <a:rPr lang="en-ZA" sz="1800" dirty="0" err="1" smtClean="0">
                <a:latin typeface="Arial" panose="020B0604020202020204" pitchFamily="34" charset="0"/>
                <a:cs typeface="Arial" panose="020B0604020202020204" pitchFamily="34" charset="0"/>
              </a:rPr>
              <a:t>Bornman</a:t>
            </a:r>
            <a:r>
              <a:rPr lang="en-ZA" sz="1800" dirty="0" smtClean="0">
                <a:latin typeface="Arial" panose="020B0604020202020204" pitchFamily="34" charset="0"/>
                <a:cs typeface="Arial" panose="020B0604020202020204" pitchFamily="34" charset="0"/>
              </a:rPr>
              <a:t> appealed decision to the High court and subsequently the Supreme court of Appeal. Both appeals were dismissed.</a:t>
            </a:r>
          </a:p>
          <a:p>
            <a:pPr algn="just">
              <a:spcBef>
                <a:spcPct val="50000"/>
              </a:spcBef>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In matter of GV Van Tonder (12846.2014) the Chairperson issued a certificate allowing a consumer affected in the Bornman matter to pursue a claim for R39 725.00 in damages in the High court. </a:t>
            </a:r>
          </a:p>
          <a:p>
            <a:pPr algn="just">
              <a:spcBef>
                <a:spcPct val="50000"/>
              </a:spcBef>
              <a:buClr>
                <a:srgbClr val="990000"/>
              </a:buClr>
              <a:buFont typeface="Wingdings" panose="05000000000000000000" pitchFamily="2" charset="2"/>
              <a:buChar char="q"/>
            </a:pPr>
            <a:r>
              <a:rPr lang="en-ZA" sz="1800" dirty="0" smtClean="0">
                <a:latin typeface="Arial" panose="020B0604020202020204" pitchFamily="34" charset="0"/>
                <a:cs typeface="Arial" panose="020B0604020202020204" pitchFamily="34" charset="0"/>
              </a:rPr>
              <a:t>The certificate is conclusive proof of its contents and is binding on a civil court.</a:t>
            </a:r>
          </a:p>
        </p:txBody>
      </p:sp>
      <p:sp>
        <p:nvSpPr>
          <p:cNvPr id="809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19FEE076-AA48-4C70-94D7-7E70D0E35FB3}" type="slidenum">
              <a:rPr lang="en-US" sz="1400"/>
              <a:pPr/>
              <a:t>20</a:t>
            </a:fld>
            <a:endParaRPr lang="en-US" sz="1400"/>
          </a:p>
        </p:txBody>
      </p:sp>
    </p:spTree>
    <p:extLst>
      <p:ext uri="{BB962C8B-B14F-4D97-AF65-F5344CB8AC3E}">
        <p14:creationId xmlns:p14="http://schemas.microsoft.com/office/powerpoint/2010/main" val="22688122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76313" y="333375"/>
            <a:ext cx="7772400" cy="1143000"/>
          </a:xfrm>
        </p:spPr>
        <p:txBody>
          <a:bodyPr/>
          <a:lstStyle/>
          <a:p>
            <a:pPr algn="ctr" eaLnBrk="1" hangingPunct="1"/>
            <a:r>
              <a:rPr lang="en-US" i="0" dirty="0" smtClean="0">
                <a:effectLst/>
              </a:rPr>
              <a:t>PART E : REDRESS BY THE NCT IN TERMS OF THE NCA</a:t>
            </a:r>
          </a:p>
        </p:txBody>
      </p:sp>
      <p:sp>
        <p:nvSpPr>
          <p:cNvPr id="634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619D31A0-86DE-45AD-9BA3-0E63531898D1}" type="slidenum">
              <a:rPr lang="en-US" sz="1400" smtClean="0">
                <a:solidFill>
                  <a:srgbClr val="000000"/>
                </a:solidFill>
              </a:rPr>
              <a:pPr/>
              <a:t>21</a:t>
            </a:fld>
            <a:endParaRPr lang="en-US" sz="1400" dirty="0">
              <a:solidFill>
                <a:srgbClr val="000000"/>
              </a:solidFill>
            </a:endParaRP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428625"/>
            <a:ext cx="1000125"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Content Placeholder 2"/>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0" y="1384543"/>
            <a:ext cx="9144000" cy="5473457"/>
          </a:xfrm>
        </p:spPr>
      </p:pic>
    </p:spTree>
    <p:extLst>
      <p:ext uri="{BB962C8B-B14F-4D97-AF65-F5344CB8AC3E}">
        <p14:creationId xmlns:p14="http://schemas.microsoft.com/office/powerpoint/2010/main" val="1690266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365127"/>
            <a:ext cx="6825384" cy="1069982"/>
          </a:xfrm>
        </p:spPr>
        <p:txBody>
          <a:bodyPr/>
          <a:lstStyle/>
          <a:p>
            <a:pPr algn="ctr"/>
            <a:r>
              <a:rPr lang="en-GB" i="0" u="none" dirty="0" smtClean="0">
                <a:effectLst/>
                <a:latin typeface="+mn-lt"/>
              </a:rPr>
              <a:t>Orders and Redress</a:t>
            </a:r>
            <a:endParaRPr lang="en-GB" i="0" u="none" dirty="0">
              <a:effectLst/>
              <a:latin typeface="+mn-lt"/>
            </a:endParaRPr>
          </a:p>
        </p:txBody>
      </p:sp>
      <p:sp>
        <p:nvSpPr>
          <p:cNvPr id="3" name="Content Placeholder 2"/>
          <p:cNvSpPr>
            <a:spLocks noGrp="1"/>
          </p:cNvSpPr>
          <p:nvPr>
            <p:ph idx="1"/>
          </p:nvPr>
        </p:nvSpPr>
        <p:spPr>
          <a:xfrm>
            <a:off x="357189" y="1340768"/>
            <a:ext cx="8434246" cy="5257427"/>
          </a:xfrm>
        </p:spPr>
        <p:txBody>
          <a:bodyPr>
            <a:noAutofit/>
          </a:bodyPr>
          <a:lstStyle/>
          <a:p>
            <a:pPr lvl="1">
              <a:lnSpc>
                <a:spcPct val="130000"/>
              </a:lnSpc>
              <a:spcBef>
                <a:spcPts val="0"/>
              </a:spcBef>
              <a:buClr>
                <a:srgbClr val="800000"/>
              </a:buClr>
              <a:buFont typeface="Wingdings" panose="05000000000000000000" pitchFamily="2" charset="2"/>
              <a:buChar char="q"/>
            </a:pPr>
            <a:r>
              <a:rPr lang="en-GB" sz="1800" dirty="0" smtClean="0">
                <a:latin typeface="+mn-lt"/>
              </a:rPr>
              <a:t>Tribunal can impose </a:t>
            </a:r>
            <a:r>
              <a:rPr lang="en-GB" sz="1800" dirty="0" smtClean="0"/>
              <a:t>a</a:t>
            </a:r>
            <a:r>
              <a:rPr lang="en-GB" sz="1800" dirty="0" smtClean="0">
                <a:latin typeface="+mn-lt"/>
              </a:rPr>
              <a:t>dministrative penalties (section 151 of NCA)</a:t>
            </a:r>
          </a:p>
          <a:p>
            <a:pPr lvl="1">
              <a:lnSpc>
                <a:spcPct val="130000"/>
              </a:lnSpc>
              <a:spcBef>
                <a:spcPts val="0"/>
              </a:spcBef>
              <a:buClr>
                <a:srgbClr val="800000"/>
              </a:buClr>
              <a:buFont typeface="Wingdings" panose="05000000000000000000" pitchFamily="2" charset="2"/>
              <a:buChar char="q"/>
            </a:pPr>
            <a:endParaRPr lang="en-GB" sz="1800" dirty="0" smtClean="0">
              <a:latin typeface="+mn-lt"/>
            </a:endParaRPr>
          </a:p>
          <a:p>
            <a:pPr lvl="1">
              <a:lnSpc>
                <a:spcPct val="130000"/>
              </a:lnSpc>
              <a:spcBef>
                <a:spcPts val="0"/>
              </a:spcBef>
              <a:buClr>
                <a:srgbClr val="800000"/>
              </a:buClr>
              <a:buFont typeface="Wingdings" panose="05000000000000000000" pitchFamily="2" charset="2"/>
              <a:buChar char="q"/>
            </a:pPr>
            <a:r>
              <a:rPr lang="en-GB" sz="1800" dirty="0" smtClean="0"/>
              <a:t>A</a:t>
            </a:r>
            <a:r>
              <a:rPr lang="en-GB" sz="1800" dirty="0" smtClean="0">
                <a:latin typeface="+mn-lt"/>
              </a:rPr>
              <a:t>dministrative  penalties awarded to date in excess of R21m</a:t>
            </a:r>
          </a:p>
          <a:p>
            <a:pPr lvl="1">
              <a:lnSpc>
                <a:spcPct val="130000"/>
              </a:lnSpc>
              <a:spcBef>
                <a:spcPts val="0"/>
              </a:spcBef>
              <a:buClr>
                <a:srgbClr val="800000"/>
              </a:buClr>
              <a:buFont typeface="Wingdings" panose="05000000000000000000" pitchFamily="2" charset="2"/>
              <a:buChar char="q"/>
            </a:pPr>
            <a:endParaRPr lang="en-GB" sz="1800" dirty="0" smtClean="0">
              <a:latin typeface="+mn-lt"/>
            </a:endParaRPr>
          </a:p>
          <a:p>
            <a:pPr lvl="1">
              <a:lnSpc>
                <a:spcPct val="130000"/>
              </a:lnSpc>
              <a:spcBef>
                <a:spcPts val="0"/>
              </a:spcBef>
              <a:buClr>
                <a:srgbClr val="800000"/>
              </a:buClr>
              <a:buFont typeface="Wingdings" panose="05000000000000000000" pitchFamily="2" charset="2"/>
              <a:buChar char="q"/>
            </a:pPr>
            <a:r>
              <a:rPr lang="en-GB" sz="1800" dirty="0" err="1" smtClean="0">
                <a:latin typeface="+mn-lt"/>
              </a:rPr>
              <a:t>Werlan</a:t>
            </a:r>
            <a:r>
              <a:rPr lang="en-GB" sz="1800" dirty="0" smtClean="0">
                <a:latin typeface="+mn-lt"/>
              </a:rPr>
              <a:t> matter R900 thousand fine – Credit provider overcharged very poor farm workers.</a:t>
            </a:r>
          </a:p>
          <a:p>
            <a:pPr lvl="1">
              <a:lnSpc>
                <a:spcPct val="130000"/>
              </a:lnSpc>
              <a:spcBef>
                <a:spcPts val="0"/>
              </a:spcBef>
              <a:buClr>
                <a:srgbClr val="800000"/>
              </a:buClr>
              <a:buFont typeface="Wingdings" panose="05000000000000000000" pitchFamily="2" charset="2"/>
              <a:buChar char="q"/>
            </a:pPr>
            <a:endParaRPr lang="en-GB" sz="1800" dirty="0" smtClean="0">
              <a:latin typeface="+mn-lt"/>
            </a:endParaRPr>
          </a:p>
          <a:p>
            <a:pPr lvl="1">
              <a:lnSpc>
                <a:spcPct val="130000"/>
              </a:lnSpc>
              <a:spcBef>
                <a:spcPts val="0"/>
              </a:spcBef>
              <a:buClr>
                <a:srgbClr val="800000"/>
              </a:buClr>
              <a:buFont typeface="Wingdings" panose="05000000000000000000" pitchFamily="2" charset="2"/>
              <a:buChar char="q"/>
            </a:pPr>
            <a:r>
              <a:rPr lang="en-GB" sz="1800" dirty="0" smtClean="0">
                <a:latin typeface="+mn-lt"/>
              </a:rPr>
              <a:t>Numerous de-registrations of credit providers and debt counsellors for prohibited conduct</a:t>
            </a:r>
          </a:p>
          <a:p>
            <a:pPr lvl="1">
              <a:lnSpc>
                <a:spcPct val="130000"/>
              </a:lnSpc>
              <a:spcBef>
                <a:spcPts val="0"/>
              </a:spcBef>
              <a:buClr>
                <a:srgbClr val="800000"/>
              </a:buClr>
              <a:buFont typeface="Wingdings" panose="05000000000000000000" pitchFamily="2" charset="2"/>
              <a:buChar char="q"/>
            </a:pPr>
            <a:endParaRPr lang="en-GB" sz="1800" dirty="0" smtClean="0">
              <a:latin typeface="+mn-lt"/>
            </a:endParaRPr>
          </a:p>
          <a:p>
            <a:pPr lvl="1">
              <a:lnSpc>
                <a:spcPct val="130000"/>
              </a:lnSpc>
              <a:spcBef>
                <a:spcPts val="0"/>
              </a:spcBef>
              <a:buClr>
                <a:srgbClr val="800000"/>
              </a:buClr>
              <a:buFont typeface="Wingdings" panose="05000000000000000000" pitchFamily="2" charset="2"/>
              <a:buChar char="q"/>
            </a:pPr>
            <a:r>
              <a:rPr lang="en-GB" sz="1800" dirty="0" smtClean="0">
                <a:latin typeface="+mn-lt"/>
              </a:rPr>
              <a:t>Refunds to consumers – </a:t>
            </a:r>
            <a:r>
              <a:rPr lang="en-GB" sz="1800" dirty="0" err="1" smtClean="0">
                <a:latin typeface="+mn-lt"/>
              </a:rPr>
              <a:t>Bornman</a:t>
            </a:r>
            <a:r>
              <a:rPr lang="en-GB" sz="1800" dirty="0" smtClean="0">
                <a:latin typeface="+mn-lt"/>
              </a:rPr>
              <a:t>, </a:t>
            </a:r>
            <a:r>
              <a:rPr lang="en-GB" sz="1800" dirty="0" err="1" smtClean="0">
                <a:latin typeface="+mn-lt"/>
              </a:rPr>
              <a:t>Barko</a:t>
            </a:r>
            <a:r>
              <a:rPr lang="en-GB" sz="1800" dirty="0" smtClean="0">
                <a:latin typeface="+mn-lt"/>
              </a:rPr>
              <a:t>, African Bank – (settlement agreement of R20m)</a:t>
            </a:r>
          </a:p>
          <a:p>
            <a:pPr lvl="1">
              <a:lnSpc>
                <a:spcPct val="130000"/>
              </a:lnSpc>
              <a:spcBef>
                <a:spcPts val="0"/>
              </a:spcBef>
              <a:buFont typeface="Courier New"/>
              <a:buChar char="o"/>
            </a:pPr>
            <a:endParaRPr lang="en-GB" sz="2400" dirty="0" smtClean="0">
              <a:latin typeface="+mn-lt"/>
            </a:endParaRP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428625"/>
            <a:ext cx="1000125"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76513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idx="4294967295"/>
          </p:nvPr>
        </p:nvSpPr>
        <p:spPr>
          <a:xfrm>
            <a:off x="976313" y="260350"/>
            <a:ext cx="7772400" cy="1143000"/>
          </a:xfrm>
        </p:spPr>
        <p:txBody>
          <a:bodyPr/>
          <a:lstStyle/>
          <a:p>
            <a:pPr algn="ctr">
              <a:defRPr/>
            </a:pPr>
            <a:r>
              <a:rPr lang="en-US" i="0" dirty="0" smtClean="0">
                <a:solidFill>
                  <a:srgbClr val="A50021"/>
                </a:solidFill>
                <a:effectLst/>
                <a:cs typeface="Times New Roman" pitchFamily="18" charset="0"/>
              </a:rPr>
              <a:t>NCT Judgments</a:t>
            </a:r>
            <a:endParaRPr lang="en-ZA" dirty="0" smtClean="0">
              <a:effectLst/>
              <a:cs typeface="+mj-cs"/>
            </a:endParaRPr>
          </a:p>
        </p:txBody>
      </p:sp>
      <p:sp>
        <p:nvSpPr>
          <p:cNvPr id="88066" name="Slide Number Placeholder 3"/>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pPr algn="r" eaLnBrk="1" hangingPunct="1"/>
            <a:fld id="{B9B03FAB-CCA8-4E8C-9F3B-7B1D41DD5115}" type="slidenum">
              <a:rPr lang="en-US" sz="1400"/>
              <a:pPr algn="r" eaLnBrk="1" hangingPunct="1"/>
              <a:t>23</a:t>
            </a:fld>
            <a:endParaRPr lang="en-US" sz="1400"/>
          </a:p>
        </p:txBody>
      </p:sp>
      <p:sp>
        <p:nvSpPr>
          <p:cNvPr id="88067" name="Rectangle 3"/>
          <p:cNvSpPr>
            <a:spLocks noChangeArrowheads="1"/>
          </p:cNvSpPr>
          <p:nvPr/>
        </p:nvSpPr>
        <p:spPr bwMode="auto">
          <a:xfrm>
            <a:off x="468313" y="1484313"/>
            <a:ext cx="7858125"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65125" indent="-365125" algn="ctr">
              <a:spcBef>
                <a:spcPct val="20000"/>
              </a:spcBef>
            </a:pPr>
            <a:endParaRPr lang="en-US" sz="4000" b="1">
              <a:solidFill>
                <a:srgbClr val="800000"/>
              </a:solidFill>
            </a:endParaRPr>
          </a:p>
          <a:p>
            <a:pPr marL="365125" indent="-365125" algn="just">
              <a:lnSpc>
                <a:spcPct val="150000"/>
              </a:lnSpc>
              <a:spcBef>
                <a:spcPct val="20000"/>
              </a:spcBef>
              <a:buClr>
                <a:srgbClr val="990000"/>
              </a:buClr>
              <a:buFont typeface="Wingdings 3" pitchFamily="18" charset="2"/>
              <a:buChar char="a"/>
            </a:pPr>
            <a:endParaRPr lang="en-ZA" sz="1800">
              <a:latin typeface="Times New Roman" pitchFamily="18" charset="0"/>
              <a:cs typeface="Times New Roman" pitchFamily="18" charset="0"/>
            </a:endParaRPr>
          </a:p>
          <a:p>
            <a:pPr marL="365125" indent="-365125" algn="just">
              <a:lnSpc>
                <a:spcPct val="150000"/>
              </a:lnSpc>
              <a:spcBef>
                <a:spcPct val="20000"/>
              </a:spcBef>
              <a:buClr>
                <a:srgbClr val="990000"/>
              </a:buClr>
              <a:buFont typeface="Wingdings 3" pitchFamily="18" charset="2"/>
              <a:buChar char="a"/>
            </a:pPr>
            <a:endParaRPr lang="en-US" sz="1800" b="1"/>
          </a:p>
        </p:txBody>
      </p:sp>
      <p:pic>
        <p:nvPicPr>
          <p:cNvPr id="880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428625"/>
            <a:ext cx="1000125"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69" name="Rectangle 5"/>
          <p:cNvSpPr>
            <a:spLocks noChangeArrowheads="1"/>
          </p:cNvSpPr>
          <p:nvPr/>
        </p:nvSpPr>
        <p:spPr bwMode="auto">
          <a:xfrm>
            <a:off x="928688" y="1714500"/>
            <a:ext cx="771525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tabLst>
                <a:tab pos="1143000" algn="l"/>
              </a:tabLst>
            </a:pPr>
            <a:r>
              <a:rPr lang="en-US" sz="1600"/>
              <a:t> 	</a:t>
            </a:r>
            <a:endParaRPr lang="en-US"/>
          </a:p>
        </p:txBody>
      </p:sp>
      <p:sp>
        <p:nvSpPr>
          <p:cNvPr id="8" name="Rectangle 1"/>
          <p:cNvSpPr txBox="1">
            <a:spLocks noChangeArrowheads="1"/>
          </p:cNvSpPr>
          <p:nvPr/>
        </p:nvSpPr>
        <p:spPr bwMode="auto">
          <a:xfrm>
            <a:off x="611188" y="1882811"/>
            <a:ext cx="7772400" cy="2911566"/>
          </a:xfrm>
          <a:prstGeom prst="rect">
            <a:avLst/>
          </a:prstGeom>
          <a:noFill/>
          <a:ln>
            <a:noFill/>
          </a:ln>
          <a:effectLst>
            <a:prstShdw prst="shdw17" dist="17961" dir="2700000">
              <a:srgbClr val="708688"/>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lgn="ctr">
              <a:spcBef>
                <a:spcPct val="0"/>
              </a:spcBef>
              <a:buClr>
                <a:srgbClr val="990000"/>
              </a:buClr>
              <a:buFontTx/>
              <a:buNone/>
              <a:tabLst>
                <a:tab pos="168275" algn="l"/>
              </a:tabLst>
              <a:defRPr/>
            </a:pPr>
            <a:r>
              <a:rPr lang="en-US" sz="2800" dirty="0" smtClean="0">
                <a:solidFill>
                  <a:srgbClr val="000000"/>
                </a:solidFill>
                <a:latin typeface="Arial" panose="020B0604020202020204" pitchFamily="34" charset="0"/>
                <a:cs typeface="Arial" panose="020B0604020202020204" pitchFamily="34" charset="0"/>
              </a:rPr>
              <a:t>All judgments of the NCT are available on </a:t>
            </a:r>
          </a:p>
          <a:p>
            <a:pPr marL="0" indent="0" algn="ctr">
              <a:spcBef>
                <a:spcPct val="0"/>
              </a:spcBef>
              <a:buClr>
                <a:srgbClr val="990000"/>
              </a:buClr>
              <a:buFontTx/>
              <a:buNone/>
              <a:tabLst>
                <a:tab pos="168275" algn="l"/>
              </a:tabLst>
              <a:defRPr/>
            </a:pPr>
            <a:endParaRPr lang="en-US" sz="2800" dirty="0" smtClean="0">
              <a:solidFill>
                <a:srgbClr val="000000"/>
              </a:solidFill>
              <a:latin typeface="Arial" panose="020B0604020202020204" pitchFamily="34" charset="0"/>
              <a:cs typeface="Arial" panose="020B0604020202020204" pitchFamily="34" charset="0"/>
            </a:endParaRPr>
          </a:p>
          <a:p>
            <a:pPr marL="0" indent="0" algn="ctr">
              <a:spcBef>
                <a:spcPct val="0"/>
              </a:spcBef>
              <a:buClr>
                <a:srgbClr val="990000"/>
              </a:buClr>
              <a:buFontTx/>
              <a:buNone/>
              <a:tabLst>
                <a:tab pos="168275" algn="l"/>
              </a:tabLst>
              <a:defRPr/>
            </a:pPr>
            <a:r>
              <a:rPr lang="en-US" sz="2800" dirty="0" smtClean="0">
                <a:solidFill>
                  <a:srgbClr val="000000"/>
                </a:solidFill>
                <a:latin typeface="Arial" panose="020B0604020202020204" pitchFamily="34" charset="0"/>
                <a:cs typeface="Arial" panose="020B0604020202020204" pitchFamily="34" charset="0"/>
                <a:hlinkClick r:id="rId3"/>
              </a:rPr>
              <a:t>www.thenct.org.za</a:t>
            </a:r>
            <a:endParaRPr lang="en-US" sz="2800" dirty="0" smtClean="0">
              <a:solidFill>
                <a:srgbClr val="000000"/>
              </a:solidFill>
              <a:latin typeface="Arial" panose="020B0604020202020204" pitchFamily="34" charset="0"/>
              <a:cs typeface="Arial" panose="020B0604020202020204" pitchFamily="34" charset="0"/>
            </a:endParaRPr>
          </a:p>
          <a:p>
            <a:pPr marL="0" indent="0" algn="ctr">
              <a:spcBef>
                <a:spcPct val="0"/>
              </a:spcBef>
              <a:buClr>
                <a:srgbClr val="990000"/>
              </a:buClr>
              <a:buFontTx/>
              <a:buNone/>
              <a:tabLst>
                <a:tab pos="168275" algn="l"/>
              </a:tabLst>
              <a:defRPr/>
            </a:pPr>
            <a:endParaRPr lang="en-US" sz="2800" dirty="0" smtClean="0">
              <a:solidFill>
                <a:srgbClr val="000000"/>
              </a:solidFill>
              <a:latin typeface="Arial" panose="020B0604020202020204" pitchFamily="34" charset="0"/>
              <a:cs typeface="Arial" panose="020B0604020202020204" pitchFamily="34" charset="0"/>
            </a:endParaRPr>
          </a:p>
          <a:p>
            <a:pPr marL="0" indent="0" algn="ctr">
              <a:spcBef>
                <a:spcPct val="0"/>
              </a:spcBef>
              <a:buClr>
                <a:srgbClr val="990000"/>
              </a:buClr>
              <a:buFontTx/>
              <a:buNone/>
              <a:tabLst>
                <a:tab pos="168275" algn="l"/>
              </a:tabLst>
              <a:defRPr/>
            </a:pPr>
            <a:r>
              <a:rPr lang="en-US" sz="2800" u="sng" dirty="0" smtClean="0">
                <a:solidFill>
                  <a:schemeClr val="accent5">
                    <a:lumMod val="50000"/>
                  </a:schemeClr>
                </a:solidFill>
                <a:latin typeface="Arial" panose="020B0604020202020204" pitchFamily="34" charset="0"/>
                <a:cs typeface="Arial" panose="020B0604020202020204" pitchFamily="34" charset="0"/>
              </a:rPr>
              <a:t>www.saflii.org</a:t>
            </a:r>
          </a:p>
          <a:p>
            <a:pPr marL="0" indent="0" algn="just" eaLnBrk="1" fontAlgn="auto" hangingPunct="1">
              <a:spcAft>
                <a:spcPts val="0"/>
              </a:spcAft>
              <a:buClr>
                <a:srgbClr val="990000"/>
              </a:buClr>
              <a:buFontTx/>
              <a:buNone/>
              <a:defRPr/>
            </a:pPr>
            <a:endParaRPr lang="en-ZA" sz="1600" b="1" dirty="0" smtClean="0">
              <a:solidFill>
                <a:srgbClr val="990000"/>
              </a:solidFill>
              <a:latin typeface="Calibri"/>
              <a:cs typeface="Arial" charset="0"/>
            </a:endParaRPr>
          </a:p>
          <a:p>
            <a:pPr marL="0" indent="0" algn="just">
              <a:spcBef>
                <a:spcPct val="0"/>
              </a:spcBef>
              <a:buClr>
                <a:srgbClr val="990000"/>
              </a:buClr>
              <a:buFontTx/>
              <a:buNone/>
              <a:tabLst>
                <a:tab pos="168275" algn="l"/>
              </a:tabLst>
              <a:defRPr/>
            </a:pPr>
            <a:endParaRPr lang="en-US" sz="2400" dirty="0" smtClean="0">
              <a:solidFill>
                <a:srgbClr val="000000"/>
              </a:solidFill>
            </a:endParaRPr>
          </a:p>
        </p:txBody>
      </p:sp>
      <p:sp>
        <p:nvSpPr>
          <p:cNvPr id="2" name="Slide Number Placeholder 1"/>
          <p:cNvSpPr>
            <a:spLocks noGrp="1"/>
          </p:cNvSpPr>
          <p:nvPr>
            <p:ph type="sldNum" sz="quarter" idx="12"/>
          </p:nvPr>
        </p:nvSpPr>
        <p:spPr/>
        <p:txBody>
          <a:bodyPr/>
          <a:lstStyle/>
          <a:p>
            <a:fld id="{8D9F12DB-6948-473F-9924-90E8A1AE5C03}" type="slidenum">
              <a:rPr lang="en-US" smtClean="0"/>
              <a:pPr/>
              <a:t>23</a:t>
            </a:fld>
            <a:endParaRPr lang="en-US"/>
          </a:p>
        </p:txBody>
      </p:sp>
    </p:spTree>
    <p:extLst>
      <p:ext uri="{BB962C8B-B14F-4D97-AF65-F5344CB8AC3E}">
        <p14:creationId xmlns:p14="http://schemas.microsoft.com/office/powerpoint/2010/main" val="18480896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idx="4294967295"/>
          </p:nvPr>
        </p:nvSpPr>
        <p:spPr>
          <a:xfrm>
            <a:off x="976313" y="260350"/>
            <a:ext cx="7772400" cy="1143000"/>
          </a:xfrm>
        </p:spPr>
        <p:txBody>
          <a:bodyPr/>
          <a:lstStyle/>
          <a:p>
            <a:pPr algn="ctr">
              <a:defRPr/>
            </a:pPr>
            <a:r>
              <a:rPr lang="en-US" i="0" dirty="0" smtClean="0">
                <a:solidFill>
                  <a:srgbClr val="A50021"/>
                </a:solidFill>
                <a:effectLst/>
                <a:cs typeface="Times New Roman" pitchFamily="18" charset="0"/>
              </a:rPr>
              <a:t>SAFLII website</a:t>
            </a:r>
            <a:endParaRPr lang="en-ZA" dirty="0" smtClean="0">
              <a:effectLst/>
              <a:cs typeface="+mj-cs"/>
            </a:endParaRPr>
          </a:p>
        </p:txBody>
      </p:sp>
      <p:sp>
        <p:nvSpPr>
          <p:cNvPr id="89090" name="Slide Number Placeholder 3"/>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pPr algn="r" eaLnBrk="1" hangingPunct="1"/>
            <a:fld id="{6188E1A2-50AC-4AA7-BE52-1319A85A650B}" type="slidenum">
              <a:rPr lang="en-US" sz="1400"/>
              <a:pPr algn="r" eaLnBrk="1" hangingPunct="1"/>
              <a:t>24</a:t>
            </a:fld>
            <a:endParaRPr lang="en-US" sz="1400"/>
          </a:p>
        </p:txBody>
      </p:sp>
      <p:sp>
        <p:nvSpPr>
          <p:cNvPr id="89091" name="Rectangle 3"/>
          <p:cNvSpPr>
            <a:spLocks noChangeArrowheads="1"/>
          </p:cNvSpPr>
          <p:nvPr/>
        </p:nvSpPr>
        <p:spPr bwMode="auto">
          <a:xfrm>
            <a:off x="468313" y="1484313"/>
            <a:ext cx="7858125"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65125" indent="-365125" algn="ctr">
              <a:spcBef>
                <a:spcPct val="20000"/>
              </a:spcBef>
            </a:pPr>
            <a:endParaRPr lang="en-US" sz="4000" b="1">
              <a:solidFill>
                <a:srgbClr val="800000"/>
              </a:solidFill>
            </a:endParaRPr>
          </a:p>
          <a:p>
            <a:pPr marL="365125" indent="-365125" algn="just">
              <a:lnSpc>
                <a:spcPct val="150000"/>
              </a:lnSpc>
              <a:spcBef>
                <a:spcPct val="20000"/>
              </a:spcBef>
              <a:buClr>
                <a:srgbClr val="990000"/>
              </a:buClr>
              <a:buFont typeface="Wingdings 3" pitchFamily="18" charset="2"/>
              <a:buChar char="a"/>
            </a:pPr>
            <a:endParaRPr lang="en-ZA" sz="1800">
              <a:latin typeface="Times New Roman" pitchFamily="18" charset="0"/>
              <a:cs typeface="Times New Roman" pitchFamily="18" charset="0"/>
            </a:endParaRPr>
          </a:p>
          <a:p>
            <a:pPr marL="365125" indent="-365125" algn="just">
              <a:lnSpc>
                <a:spcPct val="150000"/>
              </a:lnSpc>
              <a:spcBef>
                <a:spcPct val="20000"/>
              </a:spcBef>
              <a:buClr>
                <a:srgbClr val="990000"/>
              </a:buClr>
              <a:buFont typeface="Wingdings 3" pitchFamily="18" charset="2"/>
              <a:buChar char="a"/>
            </a:pPr>
            <a:endParaRPr lang="en-US" sz="1800" b="1"/>
          </a:p>
        </p:txBody>
      </p:sp>
      <p:pic>
        <p:nvPicPr>
          <p:cNvPr id="890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428625"/>
            <a:ext cx="1000125"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093" name="Rectangle 5"/>
          <p:cNvSpPr>
            <a:spLocks noChangeArrowheads="1"/>
          </p:cNvSpPr>
          <p:nvPr/>
        </p:nvSpPr>
        <p:spPr bwMode="auto">
          <a:xfrm>
            <a:off x="928688" y="1714500"/>
            <a:ext cx="771525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90000"/>
              </a:lnSpc>
              <a:tabLst>
                <a:tab pos="1143000" algn="l"/>
              </a:tabLst>
            </a:pPr>
            <a:r>
              <a:rPr lang="en-US" sz="1600"/>
              <a:t> 	</a:t>
            </a:r>
            <a:endParaRPr lang="en-US"/>
          </a:p>
        </p:txBody>
      </p:sp>
      <p:sp>
        <p:nvSpPr>
          <p:cNvPr id="89094" name="Rectangle 1"/>
          <p:cNvSpPr txBox="1">
            <a:spLocks noChangeArrowheads="1"/>
          </p:cNvSpPr>
          <p:nvPr/>
        </p:nvSpPr>
        <p:spPr bwMode="auto">
          <a:xfrm>
            <a:off x="928688" y="1652588"/>
            <a:ext cx="7772400" cy="708025"/>
          </a:xfrm>
          <a:prstGeom prst="rect">
            <a:avLst/>
          </a:prstGeom>
          <a:noFill/>
          <a:ln>
            <a:noFill/>
          </a:ln>
          <a:effectLst>
            <a:prstShdw prst="shdw17" dist="17961" dir="2700000">
              <a:srgbClr val="708688">
                <a:alpha val="74997"/>
              </a:srgbClr>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pPr algn="just" eaLnBrk="1" hangingPunct="1">
              <a:spcBef>
                <a:spcPct val="20000"/>
              </a:spcBef>
              <a:buClr>
                <a:srgbClr val="990000"/>
              </a:buClr>
            </a:pPr>
            <a:endParaRPr lang="en-ZA" sz="1600" b="1">
              <a:solidFill>
                <a:srgbClr val="990000"/>
              </a:solidFill>
              <a:latin typeface="Calibri" pitchFamily="34" charset="0"/>
              <a:cs typeface="Arial" pitchFamily="34" charset="0"/>
            </a:endParaRPr>
          </a:p>
          <a:p>
            <a:pPr algn="just">
              <a:buClr>
                <a:srgbClr val="990000"/>
              </a:buClr>
            </a:pPr>
            <a:endParaRPr lang="en-US" sz="2400">
              <a:solidFill>
                <a:srgbClr val="000000"/>
              </a:solidFill>
            </a:endParaRPr>
          </a:p>
        </p:txBody>
      </p:sp>
      <p:pic>
        <p:nvPicPr>
          <p:cNvPr id="747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1397000"/>
            <a:ext cx="8743950" cy="5159375"/>
          </a:xfrm>
          <a:prstGeom prst="rect">
            <a:avLst/>
          </a:prstGeom>
          <a:noFill/>
          <a:ln>
            <a:noFill/>
          </a:ln>
          <a:effectLst>
            <a:outerShdw dist="17961" dir="2700000" algn="ctr" rotWithShape="0">
              <a:srgbClr val="708688"/>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fld id="{8D9F12DB-6948-473F-9924-90E8A1AE5C03}"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Grp="1" noChangeArrowheads="1"/>
          </p:cNvSpPr>
          <p:nvPr>
            <p:ph type="title" idx="4294967295"/>
          </p:nvPr>
        </p:nvSpPr>
        <p:spPr>
          <a:xfrm>
            <a:off x="976313" y="260350"/>
            <a:ext cx="7772400" cy="1143000"/>
          </a:xfrm>
        </p:spPr>
        <p:txBody>
          <a:bodyPr/>
          <a:lstStyle/>
          <a:p>
            <a:pPr algn="ctr">
              <a:defRPr/>
            </a:pPr>
            <a:r>
              <a:rPr lang="en-US" i="0" dirty="0" smtClean="0">
                <a:solidFill>
                  <a:srgbClr val="A50021"/>
                </a:solidFill>
                <a:effectLst/>
                <a:cs typeface="Times New Roman" pitchFamily="18" charset="0"/>
              </a:rPr>
              <a:t>Our contact details</a:t>
            </a:r>
            <a:endParaRPr lang="en-ZA" dirty="0" smtClean="0">
              <a:effectLst/>
              <a:cs typeface="+mj-cs"/>
            </a:endParaRPr>
          </a:p>
        </p:txBody>
      </p:sp>
      <p:sp>
        <p:nvSpPr>
          <p:cNvPr id="90114" name="Slide Number Placeholder 3"/>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pPr algn="r" eaLnBrk="1" hangingPunct="1"/>
            <a:fld id="{F007D3DF-8F42-4976-AB7C-354ABE58AD58}" type="slidenum">
              <a:rPr lang="en-US" sz="1400"/>
              <a:pPr algn="r" eaLnBrk="1" hangingPunct="1"/>
              <a:t>25</a:t>
            </a:fld>
            <a:endParaRPr lang="en-US" sz="1400"/>
          </a:p>
        </p:txBody>
      </p:sp>
      <p:sp>
        <p:nvSpPr>
          <p:cNvPr id="90115" name="Rectangle 3"/>
          <p:cNvSpPr>
            <a:spLocks noChangeArrowheads="1"/>
          </p:cNvSpPr>
          <p:nvPr/>
        </p:nvSpPr>
        <p:spPr bwMode="auto">
          <a:xfrm>
            <a:off x="468313" y="1484313"/>
            <a:ext cx="7858125"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65125" indent="-365125" algn="ctr">
              <a:spcBef>
                <a:spcPct val="20000"/>
              </a:spcBef>
            </a:pPr>
            <a:endParaRPr lang="en-US" sz="4000" b="1">
              <a:solidFill>
                <a:srgbClr val="800000"/>
              </a:solidFill>
            </a:endParaRPr>
          </a:p>
          <a:p>
            <a:pPr marL="365125" indent="-365125" algn="just">
              <a:lnSpc>
                <a:spcPct val="150000"/>
              </a:lnSpc>
              <a:spcBef>
                <a:spcPct val="20000"/>
              </a:spcBef>
              <a:buClr>
                <a:srgbClr val="990000"/>
              </a:buClr>
              <a:buFont typeface="Wingdings 3" pitchFamily="18" charset="2"/>
              <a:buChar char="a"/>
            </a:pPr>
            <a:endParaRPr lang="en-ZA" sz="1800">
              <a:latin typeface="Times New Roman" pitchFamily="18" charset="0"/>
              <a:cs typeface="Times New Roman" pitchFamily="18" charset="0"/>
            </a:endParaRPr>
          </a:p>
          <a:p>
            <a:pPr marL="365125" indent="-365125" algn="just">
              <a:lnSpc>
                <a:spcPct val="150000"/>
              </a:lnSpc>
              <a:spcBef>
                <a:spcPct val="20000"/>
              </a:spcBef>
              <a:buClr>
                <a:srgbClr val="990000"/>
              </a:buClr>
              <a:buFont typeface="Wingdings 3" pitchFamily="18" charset="2"/>
              <a:buChar char="a"/>
            </a:pPr>
            <a:endParaRPr lang="en-US" sz="1800" b="1"/>
          </a:p>
        </p:txBody>
      </p:sp>
      <p:pic>
        <p:nvPicPr>
          <p:cNvPr id="901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428625"/>
            <a:ext cx="1000125"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17" name="Rectangle 5"/>
          <p:cNvSpPr>
            <a:spLocks noChangeArrowheads="1"/>
          </p:cNvSpPr>
          <p:nvPr/>
        </p:nvSpPr>
        <p:spPr bwMode="auto">
          <a:xfrm>
            <a:off x="683568" y="1214438"/>
            <a:ext cx="7960370" cy="496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90000"/>
              </a:lnSpc>
              <a:tabLst>
                <a:tab pos="1143000" algn="l"/>
              </a:tabLst>
            </a:pPr>
            <a:r>
              <a:rPr lang="en-US" sz="1600" dirty="0"/>
              <a:t> </a:t>
            </a:r>
            <a:r>
              <a:rPr lang="en-US" sz="1600" b="1" dirty="0" smtClean="0">
                <a:solidFill>
                  <a:srgbClr val="A50021"/>
                </a:solidFill>
              </a:rPr>
              <a:t>Office </a:t>
            </a:r>
            <a:r>
              <a:rPr lang="en-US" sz="1600" b="1" dirty="0">
                <a:solidFill>
                  <a:srgbClr val="A50021"/>
                </a:solidFill>
              </a:rPr>
              <a:t>Hours: </a:t>
            </a:r>
            <a:r>
              <a:rPr lang="en-GB" sz="1600" b="1" dirty="0">
                <a:solidFill>
                  <a:srgbClr val="A50021"/>
                </a:solidFill>
              </a:rPr>
              <a:t> </a:t>
            </a:r>
            <a:endParaRPr lang="en-GB" sz="1600" b="1" dirty="0" smtClean="0">
              <a:solidFill>
                <a:srgbClr val="A50021"/>
              </a:solidFill>
            </a:endParaRPr>
          </a:p>
          <a:p>
            <a:pPr>
              <a:lnSpc>
                <a:spcPct val="90000"/>
              </a:lnSpc>
              <a:tabLst>
                <a:tab pos="1143000" algn="l"/>
              </a:tabLst>
            </a:pPr>
            <a:endParaRPr lang="en-US" sz="1600" b="1" dirty="0">
              <a:solidFill>
                <a:srgbClr val="A50021"/>
              </a:solidFill>
            </a:endParaRPr>
          </a:p>
          <a:p>
            <a:pPr>
              <a:lnSpc>
                <a:spcPct val="90000"/>
              </a:lnSpc>
              <a:tabLst>
                <a:tab pos="1143000" algn="l"/>
              </a:tabLst>
            </a:pPr>
            <a:r>
              <a:rPr lang="en-US" sz="1600" dirty="0"/>
              <a:t>                    </a:t>
            </a:r>
            <a:r>
              <a:rPr lang="en-GB" sz="1600" dirty="0"/>
              <a:t>Monday to Friday, excluding public holidays, from 09:00 to </a:t>
            </a:r>
            <a:r>
              <a:rPr lang="en-GB" sz="1600" dirty="0" smtClean="0"/>
              <a:t>16:00 </a:t>
            </a:r>
            <a:endParaRPr lang="en-GB" sz="1600" dirty="0">
              <a:cs typeface="Times New Roman" pitchFamily="18" charset="0"/>
            </a:endParaRPr>
          </a:p>
          <a:p>
            <a:pPr>
              <a:lnSpc>
                <a:spcPct val="90000"/>
              </a:lnSpc>
              <a:tabLst>
                <a:tab pos="1143000" algn="l"/>
              </a:tabLst>
            </a:pPr>
            <a:endParaRPr lang="en-US" sz="1600" dirty="0"/>
          </a:p>
          <a:p>
            <a:pPr>
              <a:lnSpc>
                <a:spcPct val="90000"/>
              </a:lnSpc>
              <a:tabLst>
                <a:tab pos="1143000" algn="l"/>
              </a:tabLst>
            </a:pPr>
            <a:r>
              <a:rPr lang="en-US" sz="1600" dirty="0"/>
              <a:t>  </a:t>
            </a:r>
            <a:r>
              <a:rPr lang="en-US" sz="1600" b="1" dirty="0" smtClean="0">
                <a:solidFill>
                  <a:srgbClr val="A50021"/>
                </a:solidFill>
              </a:rPr>
              <a:t>Postal Address:</a:t>
            </a:r>
          </a:p>
          <a:p>
            <a:pPr>
              <a:lnSpc>
                <a:spcPct val="90000"/>
              </a:lnSpc>
              <a:tabLst>
                <a:tab pos="1143000" algn="l"/>
              </a:tabLst>
            </a:pPr>
            <a:endParaRPr lang="en-US" sz="1600" b="1" dirty="0" smtClean="0">
              <a:solidFill>
                <a:srgbClr val="A50021"/>
              </a:solidFill>
            </a:endParaRPr>
          </a:p>
          <a:p>
            <a:pPr>
              <a:lnSpc>
                <a:spcPct val="90000"/>
              </a:lnSpc>
              <a:tabLst>
                <a:tab pos="1143000" algn="l"/>
              </a:tabLst>
            </a:pPr>
            <a:r>
              <a:rPr lang="en-US" sz="1600" b="1" dirty="0">
                <a:solidFill>
                  <a:srgbClr val="A50021"/>
                </a:solidFill>
              </a:rPr>
              <a:t>	</a:t>
            </a:r>
            <a:r>
              <a:rPr lang="en-GB" sz="1600" dirty="0" smtClean="0">
                <a:solidFill>
                  <a:srgbClr val="000000"/>
                </a:solidFill>
              </a:rPr>
              <a:t>Private </a:t>
            </a:r>
            <a:r>
              <a:rPr lang="en-GB" sz="1600" dirty="0">
                <a:solidFill>
                  <a:srgbClr val="000000"/>
                </a:solidFill>
              </a:rPr>
              <a:t>Bag X 110</a:t>
            </a:r>
            <a:endParaRPr lang="en-US" sz="1600" dirty="0">
              <a:solidFill>
                <a:srgbClr val="000000"/>
              </a:solidFill>
            </a:endParaRPr>
          </a:p>
          <a:p>
            <a:pPr lvl="0">
              <a:lnSpc>
                <a:spcPct val="90000"/>
              </a:lnSpc>
              <a:tabLst>
                <a:tab pos="1143000" algn="l"/>
              </a:tabLst>
            </a:pPr>
            <a:r>
              <a:rPr lang="en-US" sz="1600" dirty="0">
                <a:solidFill>
                  <a:srgbClr val="000000"/>
                </a:solidFill>
              </a:rPr>
              <a:t>                  </a:t>
            </a:r>
            <a:r>
              <a:rPr lang="en-US" sz="1600" dirty="0" smtClean="0">
                <a:solidFill>
                  <a:srgbClr val="000000"/>
                </a:solidFill>
              </a:rPr>
              <a:t>	</a:t>
            </a:r>
            <a:r>
              <a:rPr lang="en-GB" sz="1600" dirty="0" smtClean="0">
                <a:solidFill>
                  <a:srgbClr val="000000"/>
                </a:solidFill>
              </a:rPr>
              <a:t>CENTURION  </a:t>
            </a:r>
            <a:endParaRPr lang="en-GB" sz="1600" dirty="0" smtClean="0">
              <a:solidFill>
                <a:srgbClr val="000000"/>
              </a:solidFill>
              <a:cs typeface="Times New Roman" pitchFamily="18" charset="0"/>
            </a:endParaRPr>
          </a:p>
          <a:p>
            <a:pPr lvl="0">
              <a:lnSpc>
                <a:spcPct val="90000"/>
              </a:lnSpc>
              <a:tabLst>
                <a:tab pos="1143000" algn="l"/>
              </a:tabLst>
            </a:pPr>
            <a:r>
              <a:rPr lang="en-GB" sz="1600" dirty="0">
                <a:solidFill>
                  <a:srgbClr val="000000"/>
                </a:solidFill>
                <a:cs typeface="Times New Roman" pitchFamily="18" charset="0"/>
              </a:rPr>
              <a:t>	</a:t>
            </a:r>
            <a:r>
              <a:rPr lang="en-GB" sz="1600" dirty="0" smtClean="0">
                <a:solidFill>
                  <a:srgbClr val="000000"/>
                </a:solidFill>
              </a:rPr>
              <a:t>0046 </a:t>
            </a:r>
            <a:endParaRPr lang="en-GB" sz="1600" dirty="0">
              <a:solidFill>
                <a:srgbClr val="000000"/>
              </a:solidFill>
              <a:cs typeface="Times New Roman" pitchFamily="18" charset="0"/>
            </a:endParaRPr>
          </a:p>
          <a:p>
            <a:pPr>
              <a:lnSpc>
                <a:spcPct val="90000"/>
              </a:lnSpc>
              <a:tabLst>
                <a:tab pos="1143000" algn="l"/>
              </a:tabLst>
            </a:pPr>
            <a:r>
              <a:rPr lang="en-US" sz="1600" dirty="0" smtClean="0"/>
              <a:t>                </a:t>
            </a:r>
            <a:endParaRPr lang="en-GB" sz="1600" dirty="0">
              <a:cs typeface="Times New Roman" pitchFamily="18" charset="0"/>
            </a:endParaRPr>
          </a:p>
          <a:p>
            <a:pPr>
              <a:lnSpc>
                <a:spcPct val="90000"/>
              </a:lnSpc>
              <a:tabLst>
                <a:tab pos="1143000" algn="l"/>
              </a:tabLst>
            </a:pPr>
            <a:r>
              <a:rPr lang="en-US" sz="1600" dirty="0"/>
              <a:t>  </a:t>
            </a:r>
            <a:r>
              <a:rPr lang="en-US" sz="1600" b="1" dirty="0" smtClean="0">
                <a:solidFill>
                  <a:srgbClr val="A50021"/>
                </a:solidFill>
              </a:rPr>
              <a:t>Physical </a:t>
            </a:r>
            <a:r>
              <a:rPr lang="en-US" sz="1600" b="1" dirty="0">
                <a:solidFill>
                  <a:srgbClr val="A50021"/>
                </a:solidFill>
              </a:rPr>
              <a:t>Address</a:t>
            </a:r>
            <a:r>
              <a:rPr lang="en-GB" sz="1600" b="1" dirty="0" smtClean="0">
                <a:solidFill>
                  <a:srgbClr val="A50021"/>
                </a:solidFill>
              </a:rPr>
              <a:t>:</a:t>
            </a:r>
          </a:p>
          <a:p>
            <a:pPr>
              <a:lnSpc>
                <a:spcPct val="90000"/>
              </a:lnSpc>
              <a:tabLst>
                <a:tab pos="1143000" algn="l"/>
              </a:tabLst>
            </a:pPr>
            <a:r>
              <a:rPr lang="en-GB" sz="1600" b="1" dirty="0" smtClean="0">
                <a:solidFill>
                  <a:srgbClr val="A50021"/>
                </a:solidFill>
              </a:rPr>
              <a:t> </a:t>
            </a:r>
            <a:endParaRPr lang="en-GB" sz="1600" b="1" dirty="0">
              <a:solidFill>
                <a:srgbClr val="A50021"/>
              </a:solidFill>
              <a:cs typeface="Times New Roman" pitchFamily="18" charset="0"/>
            </a:endParaRPr>
          </a:p>
          <a:p>
            <a:pPr lvl="1">
              <a:lnSpc>
                <a:spcPct val="90000"/>
              </a:lnSpc>
              <a:tabLst>
                <a:tab pos="1143000" algn="l"/>
              </a:tabLst>
            </a:pPr>
            <a:r>
              <a:rPr lang="en-US" sz="1600" dirty="0"/>
              <a:t>             T</a:t>
            </a:r>
            <a:r>
              <a:rPr lang="en-GB" sz="1600" dirty="0"/>
              <a:t>he National Consumer Tribunal </a:t>
            </a:r>
            <a:endParaRPr lang="en-GB" sz="1600" dirty="0">
              <a:cs typeface="Times New Roman" pitchFamily="18" charset="0"/>
            </a:endParaRPr>
          </a:p>
          <a:p>
            <a:pPr lvl="1">
              <a:lnSpc>
                <a:spcPct val="90000"/>
              </a:lnSpc>
              <a:tabLst>
                <a:tab pos="1143000" algn="l"/>
              </a:tabLst>
            </a:pPr>
            <a:r>
              <a:rPr lang="en-US" sz="1600" dirty="0"/>
              <a:t>             </a:t>
            </a:r>
            <a:r>
              <a:rPr lang="en-GB" sz="1600" dirty="0"/>
              <a:t>Ground Floor, Building B, </a:t>
            </a:r>
            <a:endParaRPr lang="en-GB" sz="1600" dirty="0">
              <a:cs typeface="Times New Roman" pitchFamily="18" charset="0"/>
            </a:endParaRPr>
          </a:p>
          <a:p>
            <a:pPr lvl="1">
              <a:lnSpc>
                <a:spcPct val="90000"/>
              </a:lnSpc>
              <a:tabLst>
                <a:tab pos="1143000" algn="l"/>
              </a:tabLst>
            </a:pPr>
            <a:r>
              <a:rPr lang="en-US" sz="1600" dirty="0"/>
              <a:t>             </a:t>
            </a:r>
            <a:r>
              <a:rPr lang="en-GB" sz="1600" dirty="0"/>
              <a:t>272 West Avenue </a:t>
            </a:r>
            <a:endParaRPr lang="en-GB" sz="1600" dirty="0">
              <a:cs typeface="Times New Roman" pitchFamily="18" charset="0"/>
            </a:endParaRPr>
          </a:p>
          <a:p>
            <a:pPr lvl="1">
              <a:lnSpc>
                <a:spcPct val="90000"/>
              </a:lnSpc>
              <a:tabLst>
                <a:tab pos="1143000" algn="l"/>
              </a:tabLst>
            </a:pPr>
            <a:r>
              <a:rPr lang="en-US" sz="1600" dirty="0"/>
              <a:t>             </a:t>
            </a:r>
            <a:r>
              <a:rPr lang="en-GB" sz="1600" dirty="0"/>
              <a:t>Lakefield Office </a:t>
            </a:r>
            <a:r>
              <a:rPr lang="en-GB" sz="1600" dirty="0" smtClean="0"/>
              <a:t>Park</a:t>
            </a:r>
          </a:p>
          <a:p>
            <a:pPr lvl="1">
              <a:lnSpc>
                <a:spcPct val="90000"/>
              </a:lnSpc>
              <a:tabLst>
                <a:tab pos="1143000" algn="l"/>
              </a:tabLst>
            </a:pPr>
            <a:r>
              <a:rPr lang="en-GB" sz="1600" dirty="0"/>
              <a:t>	</a:t>
            </a:r>
            <a:r>
              <a:rPr lang="en-GB" sz="1600" dirty="0" smtClean="0"/>
              <a:t> Centurion</a:t>
            </a:r>
          </a:p>
          <a:p>
            <a:pPr lvl="1">
              <a:lnSpc>
                <a:spcPct val="90000"/>
              </a:lnSpc>
              <a:tabLst>
                <a:tab pos="1143000" algn="l"/>
              </a:tabLst>
            </a:pPr>
            <a:r>
              <a:rPr lang="en-GB" sz="1600" dirty="0"/>
              <a:t>	</a:t>
            </a:r>
            <a:r>
              <a:rPr lang="en-GB" sz="1600" dirty="0" smtClean="0"/>
              <a:t> </a:t>
            </a:r>
            <a:endParaRPr lang="en-GB" sz="1600" dirty="0">
              <a:cs typeface="Times New Roman" pitchFamily="18" charset="0"/>
            </a:endParaRPr>
          </a:p>
          <a:p>
            <a:pPr>
              <a:lnSpc>
                <a:spcPct val="90000"/>
              </a:lnSpc>
              <a:tabLst>
                <a:tab pos="1143000" algn="l"/>
              </a:tabLst>
            </a:pPr>
            <a:endParaRPr lang="en-US" sz="1600" dirty="0"/>
          </a:p>
          <a:p>
            <a:pPr>
              <a:lnSpc>
                <a:spcPct val="90000"/>
              </a:lnSpc>
              <a:tabLst>
                <a:tab pos="1143000" algn="l"/>
              </a:tabLst>
            </a:pPr>
            <a:r>
              <a:rPr lang="en-US" sz="1600" b="1" dirty="0" smtClean="0">
                <a:solidFill>
                  <a:srgbClr val="A50021"/>
                </a:solidFill>
              </a:rPr>
              <a:t>T</a:t>
            </a:r>
            <a:r>
              <a:rPr lang="en-GB" sz="1600" b="1" dirty="0" err="1">
                <a:solidFill>
                  <a:srgbClr val="A50021"/>
                </a:solidFill>
              </a:rPr>
              <a:t>elephone</a:t>
            </a:r>
            <a:r>
              <a:rPr lang="en-US" sz="1600" dirty="0">
                <a:solidFill>
                  <a:srgbClr val="A50021"/>
                </a:solidFill>
              </a:rPr>
              <a:t>:</a:t>
            </a:r>
            <a:r>
              <a:rPr lang="en-GB" sz="1600" dirty="0"/>
              <a:t> </a:t>
            </a:r>
            <a:r>
              <a:rPr lang="en-US" sz="1600" dirty="0"/>
              <a:t>	</a:t>
            </a:r>
            <a:r>
              <a:rPr lang="en-GB" sz="1600" dirty="0" smtClean="0"/>
              <a:t>(</a:t>
            </a:r>
            <a:r>
              <a:rPr lang="en-GB" sz="1600" dirty="0"/>
              <a:t>012) 663 5615. </a:t>
            </a:r>
            <a:r>
              <a:rPr lang="en-US" sz="1600" dirty="0" smtClean="0"/>
              <a:t>               </a:t>
            </a:r>
          </a:p>
          <a:p>
            <a:pPr>
              <a:lnSpc>
                <a:spcPct val="90000"/>
              </a:lnSpc>
              <a:buClr>
                <a:srgbClr val="990000"/>
              </a:buClr>
              <a:tabLst>
                <a:tab pos="1143000" algn="l"/>
              </a:tabLst>
            </a:pPr>
            <a:r>
              <a:rPr lang="en-US" sz="1600" b="1" dirty="0" smtClean="0">
                <a:solidFill>
                  <a:srgbClr val="A50021"/>
                </a:solidFill>
              </a:rPr>
              <a:t>F</a:t>
            </a:r>
            <a:r>
              <a:rPr lang="en-ZA" sz="1600" b="1" dirty="0" err="1" smtClean="0">
                <a:solidFill>
                  <a:srgbClr val="A50021"/>
                </a:solidFill>
              </a:rPr>
              <a:t>ax</a:t>
            </a:r>
            <a:r>
              <a:rPr lang="en-ZA" sz="1600" b="1" dirty="0" smtClean="0">
                <a:solidFill>
                  <a:srgbClr val="A50021"/>
                </a:solidFill>
              </a:rPr>
              <a:t>:</a:t>
            </a:r>
            <a:r>
              <a:rPr lang="en-US" sz="1600" dirty="0"/>
              <a:t>	</a:t>
            </a:r>
            <a:r>
              <a:rPr lang="en-GB" sz="1600" dirty="0"/>
              <a:t>(012) 663 5693</a:t>
            </a:r>
            <a:r>
              <a:rPr lang="en-GB" sz="1600" dirty="0" smtClean="0"/>
              <a:t>.</a:t>
            </a:r>
            <a:r>
              <a:rPr lang="en-US" sz="1600" dirty="0" smtClean="0"/>
              <a:t>                 </a:t>
            </a:r>
          </a:p>
          <a:p>
            <a:pPr>
              <a:lnSpc>
                <a:spcPct val="90000"/>
              </a:lnSpc>
              <a:buClr>
                <a:srgbClr val="990000"/>
              </a:buClr>
              <a:tabLst>
                <a:tab pos="1143000" algn="l"/>
              </a:tabLst>
            </a:pPr>
            <a:r>
              <a:rPr lang="en-US" sz="1600" b="1" dirty="0" smtClean="0">
                <a:solidFill>
                  <a:srgbClr val="A50021"/>
                </a:solidFill>
              </a:rPr>
              <a:t>E-</a:t>
            </a:r>
            <a:r>
              <a:rPr lang="en-GB" sz="1600" b="1" dirty="0">
                <a:solidFill>
                  <a:srgbClr val="A50021"/>
                </a:solidFill>
              </a:rPr>
              <a:t>mail</a:t>
            </a:r>
            <a:r>
              <a:rPr lang="en-US" sz="1600" b="1" dirty="0">
                <a:solidFill>
                  <a:srgbClr val="A50021"/>
                </a:solidFill>
              </a:rPr>
              <a:t>:</a:t>
            </a:r>
            <a:r>
              <a:rPr lang="en-GB" sz="1600" b="1" dirty="0">
                <a:solidFill>
                  <a:srgbClr val="A50021"/>
                </a:solidFill>
              </a:rPr>
              <a:t> </a:t>
            </a:r>
            <a:r>
              <a:rPr lang="en-US" sz="1600" b="1" dirty="0">
                <a:solidFill>
                  <a:srgbClr val="A50021"/>
                </a:solidFill>
              </a:rPr>
              <a:t>         </a:t>
            </a:r>
            <a:r>
              <a:rPr lang="en-US" sz="1600" dirty="0" smtClean="0">
                <a:solidFill>
                  <a:srgbClr val="800000"/>
                </a:solidFill>
              </a:rPr>
              <a:t>Registry@thenct.org.za</a:t>
            </a:r>
            <a:endParaRPr lang="en-US" sz="1600" dirty="0"/>
          </a:p>
        </p:txBody>
      </p:sp>
      <p:sp>
        <p:nvSpPr>
          <p:cNvPr id="2" name="Slide Number Placeholder 1"/>
          <p:cNvSpPr>
            <a:spLocks noGrp="1"/>
          </p:cNvSpPr>
          <p:nvPr>
            <p:ph type="sldNum" sz="quarter" idx="12"/>
          </p:nvPr>
        </p:nvSpPr>
        <p:spPr/>
        <p:txBody>
          <a:bodyPr/>
          <a:lstStyle/>
          <a:p>
            <a:fld id="{8D9F12DB-6948-473F-9924-90E8A1AE5C03}"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3"/>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pPr algn="r" eaLnBrk="1" hangingPunct="1"/>
            <a:fld id="{F007D3DF-8F42-4976-AB7C-354ABE58AD58}" type="slidenum">
              <a:rPr lang="en-US" sz="1400"/>
              <a:pPr algn="r" eaLnBrk="1" hangingPunct="1"/>
              <a:t>26</a:t>
            </a:fld>
            <a:endParaRPr lang="en-US" sz="1400"/>
          </a:p>
        </p:txBody>
      </p:sp>
      <p:sp>
        <p:nvSpPr>
          <p:cNvPr id="90115" name="Rectangle 3"/>
          <p:cNvSpPr>
            <a:spLocks noChangeArrowheads="1"/>
          </p:cNvSpPr>
          <p:nvPr/>
        </p:nvSpPr>
        <p:spPr bwMode="auto">
          <a:xfrm>
            <a:off x="468313" y="1484313"/>
            <a:ext cx="7858125"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65125" indent="-365125" algn="ctr">
              <a:spcBef>
                <a:spcPct val="20000"/>
              </a:spcBef>
            </a:pPr>
            <a:endParaRPr lang="en-US" sz="4000" b="1" dirty="0">
              <a:solidFill>
                <a:srgbClr val="800000"/>
              </a:solidFill>
            </a:endParaRPr>
          </a:p>
          <a:p>
            <a:pPr marL="365125" indent="-365125" algn="just">
              <a:lnSpc>
                <a:spcPct val="150000"/>
              </a:lnSpc>
              <a:spcBef>
                <a:spcPct val="20000"/>
              </a:spcBef>
              <a:buClr>
                <a:srgbClr val="990000"/>
              </a:buClr>
              <a:buFont typeface="Wingdings 3" pitchFamily="18" charset="2"/>
              <a:buChar char="a"/>
            </a:pPr>
            <a:endParaRPr lang="en-ZA" sz="1800" dirty="0">
              <a:latin typeface="Times New Roman" pitchFamily="18" charset="0"/>
              <a:cs typeface="Times New Roman" pitchFamily="18" charset="0"/>
            </a:endParaRPr>
          </a:p>
          <a:p>
            <a:pPr marL="365125" indent="-365125" algn="just">
              <a:lnSpc>
                <a:spcPct val="150000"/>
              </a:lnSpc>
              <a:spcBef>
                <a:spcPct val="20000"/>
              </a:spcBef>
              <a:buClr>
                <a:srgbClr val="990000"/>
              </a:buClr>
              <a:buFont typeface="Wingdings 3" pitchFamily="18" charset="2"/>
              <a:buChar char="a"/>
            </a:pPr>
            <a:endParaRPr lang="en-US" sz="1800" b="1" dirty="0"/>
          </a:p>
        </p:txBody>
      </p:sp>
      <p:pic>
        <p:nvPicPr>
          <p:cNvPr id="9011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428625"/>
            <a:ext cx="1000125"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0117" name="Rectangle 5"/>
          <p:cNvSpPr>
            <a:spLocks noChangeArrowheads="1"/>
          </p:cNvSpPr>
          <p:nvPr/>
        </p:nvSpPr>
        <p:spPr bwMode="auto">
          <a:xfrm>
            <a:off x="928688" y="1714500"/>
            <a:ext cx="7715250" cy="1975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90000"/>
              </a:lnSpc>
              <a:tabLst>
                <a:tab pos="1143000" algn="l"/>
              </a:tabLst>
            </a:pPr>
            <a:r>
              <a:rPr lang="en-US" sz="1600" dirty="0"/>
              <a:t> </a:t>
            </a:r>
            <a:endParaRPr lang="en-ZA" sz="2800" b="1" dirty="0" smtClean="0">
              <a:solidFill>
                <a:srgbClr val="A50021"/>
              </a:solidFill>
            </a:endParaRPr>
          </a:p>
          <a:p>
            <a:pPr algn="ctr">
              <a:lnSpc>
                <a:spcPct val="90000"/>
              </a:lnSpc>
              <a:tabLst>
                <a:tab pos="1143000" algn="l"/>
              </a:tabLst>
            </a:pPr>
            <a:endParaRPr lang="en-ZA" sz="2400" b="1" dirty="0" smtClean="0">
              <a:solidFill>
                <a:srgbClr val="A50021"/>
              </a:solidFill>
            </a:endParaRPr>
          </a:p>
          <a:p>
            <a:pPr algn="ctr">
              <a:lnSpc>
                <a:spcPct val="90000"/>
              </a:lnSpc>
              <a:tabLst>
                <a:tab pos="1143000" algn="l"/>
              </a:tabLst>
            </a:pPr>
            <a:endParaRPr lang="en-ZA" sz="2400" b="1" dirty="0" smtClean="0">
              <a:solidFill>
                <a:srgbClr val="A50021"/>
              </a:solidFill>
            </a:endParaRPr>
          </a:p>
          <a:p>
            <a:pPr algn="ctr">
              <a:lnSpc>
                <a:spcPct val="90000"/>
              </a:lnSpc>
              <a:tabLst>
                <a:tab pos="1143000" algn="l"/>
              </a:tabLst>
            </a:pPr>
            <a:endParaRPr lang="en-ZA" sz="2400" b="1" dirty="0">
              <a:solidFill>
                <a:srgbClr val="A50021"/>
              </a:solidFill>
            </a:endParaRPr>
          </a:p>
          <a:p>
            <a:pPr algn="ctr">
              <a:lnSpc>
                <a:spcPct val="90000"/>
              </a:lnSpc>
              <a:tabLst>
                <a:tab pos="1143000" algn="l"/>
              </a:tabLst>
            </a:pPr>
            <a:r>
              <a:rPr lang="en-ZA" sz="4800" dirty="0" smtClean="0">
                <a:solidFill>
                  <a:srgbClr val="A50021"/>
                </a:solidFill>
                <a:cs typeface="Arial" panose="020B0604020202020204" pitchFamily="34" charset="0"/>
              </a:rPr>
              <a:t>THANK YOU</a:t>
            </a:r>
            <a:endParaRPr lang="en-US" sz="4800" dirty="0">
              <a:cs typeface="Arial" panose="020B0604020202020204" pitchFamily="34" charset="0"/>
            </a:endParaRPr>
          </a:p>
        </p:txBody>
      </p:sp>
      <p:sp>
        <p:nvSpPr>
          <p:cNvPr id="2" name="Slide Number Placeholder 1"/>
          <p:cNvSpPr>
            <a:spLocks noGrp="1"/>
          </p:cNvSpPr>
          <p:nvPr>
            <p:ph type="sldNum" sz="quarter" idx="12"/>
          </p:nvPr>
        </p:nvSpPr>
        <p:spPr/>
        <p:txBody>
          <a:bodyPr/>
          <a:lstStyle/>
          <a:p>
            <a:fld id="{8D9F12DB-6948-473F-9924-90E8A1AE5C03}" type="slidenum">
              <a:rPr lang="en-US" smtClean="0"/>
              <a:pPr/>
              <a:t>26</a:t>
            </a:fld>
            <a:endParaRPr lang="en-US"/>
          </a:p>
        </p:txBody>
      </p:sp>
    </p:spTree>
    <p:extLst>
      <p:ext uri="{BB962C8B-B14F-4D97-AF65-F5344CB8AC3E}">
        <p14:creationId xmlns:p14="http://schemas.microsoft.com/office/powerpoint/2010/main" val="3263517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i="0" dirty="0" smtClean="0">
                <a:effectLst/>
              </a:rPr>
              <a:t>Scope of the presentation</a:t>
            </a:r>
            <a:endParaRPr lang="en-US" i="0" dirty="0">
              <a:effectLst/>
            </a:endParaRPr>
          </a:p>
        </p:txBody>
      </p:sp>
      <p:sp>
        <p:nvSpPr>
          <p:cNvPr id="3" name="Content Placeholder 2"/>
          <p:cNvSpPr>
            <a:spLocks noGrp="1"/>
          </p:cNvSpPr>
          <p:nvPr>
            <p:ph idx="1"/>
          </p:nvPr>
        </p:nvSpPr>
        <p:spPr>
          <a:xfrm>
            <a:off x="685800" y="1628775"/>
            <a:ext cx="7772400" cy="4924425"/>
          </a:xfrm>
        </p:spPr>
        <p:txBody>
          <a:bodyPr/>
          <a:lstStyle/>
          <a:p>
            <a:pPr marL="457200" lvl="1" indent="0">
              <a:buNone/>
              <a:defRPr/>
            </a:pPr>
            <a:endParaRPr lang="en-US" sz="2000" dirty="0" smtClean="0"/>
          </a:p>
          <a:p>
            <a:pPr marL="457200" lvl="1" indent="0">
              <a:buNone/>
              <a:defRPr/>
            </a:pPr>
            <a:r>
              <a:rPr lang="en-US" sz="1800" dirty="0" smtClean="0"/>
              <a:t>Part A -	</a:t>
            </a:r>
            <a:r>
              <a:rPr lang="en-US" sz="1800" dirty="0"/>
              <a:t>O</a:t>
            </a:r>
            <a:r>
              <a:rPr lang="en-US" sz="1800" dirty="0" smtClean="0"/>
              <a:t>verview of consumer protection in South Africa</a:t>
            </a:r>
          </a:p>
          <a:p>
            <a:pPr marL="457200" lvl="1" indent="0">
              <a:buNone/>
              <a:defRPr/>
            </a:pPr>
            <a:endParaRPr lang="en-US" sz="1800" dirty="0" smtClean="0"/>
          </a:p>
          <a:p>
            <a:pPr marL="457200" lvl="1" indent="0">
              <a:buNone/>
              <a:defRPr/>
            </a:pPr>
            <a:r>
              <a:rPr lang="en-US" sz="1800" dirty="0" smtClean="0"/>
              <a:t>Part B - 	Selected sections from the Consumer Protection 			Act 68 of 2008 (CPA)</a:t>
            </a:r>
          </a:p>
          <a:p>
            <a:pPr marL="457200" lvl="1" indent="0">
              <a:buNone/>
              <a:defRPr/>
            </a:pPr>
            <a:r>
              <a:rPr lang="en-US" sz="1800" dirty="0" smtClean="0"/>
              <a:t> 	</a:t>
            </a:r>
          </a:p>
          <a:p>
            <a:pPr marL="457200" lvl="1" indent="0">
              <a:buNone/>
              <a:defRPr/>
            </a:pPr>
            <a:r>
              <a:rPr lang="en-US" sz="1800" dirty="0" smtClean="0"/>
              <a:t>Part </a:t>
            </a:r>
            <a:r>
              <a:rPr lang="en-US" sz="1800" dirty="0"/>
              <a:t>C</a:t>
            </a:r>
            <a:r>
              <a:rPr lang="en-US" sz="1800" dirty="0" smtClean="0"/>
              <a:t> - 	Role of the National Consumer Tribunal (NCT)</a:t>
            </a:r>
          </a:p>
          <a:p>
            <a:pPr marL="457200" lvl="1" indent="0">
              <a:buNone/>
              <a:defRPr/>
            </a:pPr>
            <a:endParaRPr lang="en-US" sz="1800" dirty="0" smtClean="0"/>
          </a:p>
          <a:p>
            <a:pPr marL="457200" lvl="1" indent="0">
              <a:buNone/>
              <a:defRPr/>
            </a:pPr>
            <a:r>
              <a:rPr lang="en-US" sz="1800" dirty="0" smtClean="0"/>
              <a:t>Part D -	Selected NCT cases - redress in terms of the CPA</a:t>
            </a:r>
          </a:p>
          <a:p>
            <a:pPr marL="457200" lvl="1" indent="0">
              <a:buNone/>
              <a:defRPr/>
            </a:pPr>
            <a:endParaRPr lang="en-US" sz="1800" dirty="0" smtClean="0"/>
          </a:p>
          <a:p>
            <a:pPr marL="457200" lvl="1" indent="0">
              <a:buNone/>
              <a:defRPr/>
            </a:pPr>
            <a:r>
              <a:rPr lang="en-US" sz="1800" dirty="0" smtClean="0"/>
              <a:t>Part E - 	Redress by the NCT in terms of the National Credit 			Act 34 of 2005 (NCA) </a:t>
            </a:r>
          </a:p>
          <a:p>
            <a:pPr marL="457200" lvl="1" indent="0">
              <a:buNone/>
              <a:defRPr/>
            </a:pPr>
            <a:endParaRPr lang="en-US" sz="2000" dirty="0"/>
          </a:p>
          <a:p>
            <a:pPr marL="457200" lvl="1" indent="0">
              <a:buNone/>
              <a:defRPr/>
            </a:pPr>
            <a:endParaRPr lang="en-US" sz="2000" dirty="0" smtClean="0"/>
          </a:p>
          <a:p>
            <a:pPr marL="457200" lvl="1" indent="0">
              <a:buNone/>
              <a:defRPr/>
            </a:pPr>
            <a:endParaRPr lang="en-US" sz="2000" dirty="0" smtClean="0"/>
          </a:p>
        </p:txBody>
      </p:sp>
      <p:pic>
        <p:nvPicPr>
          <p:cNvPr id="2867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1000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4AC6A40A-923F-4E06-B940-88BF474F69F5}" type="slidenum">
              <a:rPr lang="en-US" smtClean="0"/>
              <a:pPr/>
              <a:t>3</a:t>
            </a:fld>
            <a:endParaRPr lang="en-US" dirty="0"/>
          </a:p>
        </p:txBody>
      </p:sp>
    </p:spTree>
    <p:extLst>
      <p:ext uri="{BB962C8B-B14F-4D97-AF65-F5344CB8AC3E}">
        <p14:creationId xmlns:p14="http://schemas.microsoft.com/office/powerpoint/2010/main" val="2839778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84784"/>
            <a:ext cx="7772400" cy="4924425"/>
          </a:xfrm>
        </p:spPr>
        <p:txBody>
          <a:bodyPr/>
          <a:lstStyle/>
          <a:p>
            <a:pPr marL="0" indent="0" algn="ctr">
              <a:buClr>
                <a:srgbClr val="800000"/>
              </a:buClr>
              <a:buFontTx/>
              <a:buNone/>
              <a:defRPr/>
            </a:pPr>
            <a:endParaRPr lang="en-US" sz="2400" b="1" i="1" dirty="0" smtClean="0">
              <a:solidFill>
                <a:srgbClr val="800000"/>
              </a:solidFill>
              <a:cs typeface="Arial"/>
            </a:endParaRPr>
          </a:p>
          <a:p>
            <a:pPr marL="0" indent="0" algn="ctr">
              <a:buClr>
                <a:srgbClr val="800000"/>
              </a:buClr>
              <a:buFontTx/>
              <a:buNone/>
              <a:defRPr/>
            </a:pPr>
            <a:endParaRPr lang="en-US" sz="2400" b="1" dirty="0">
              <a:solidFill>
                <a:srgbClr val="800000"/>
              </a:solidFill>
              <a:cs typeface="Arial"/>
            </a:endParaRPr>
          </a:p>
          <a:p>
            <a:pPr marL="457200" lvl="1" indent="0">
              <a:buNone/>
              <a:defRPr/>
            </a:pPr>
            <a:endParaRPr lang="en-US" sz="2000" dirty="0"/>
          </a:p>
        </p:txBody>
      </p:sp>
      <p:pic>
        <p:nvPicPr>
          <p:cNvPr id="2867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1000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12"/>
          </p:nvPr>
        </p:nvSpPr>
        <p:spPr/>
        <p:txBody>
          <a:bodyPr/>
          <a:lstStyle/>
          <a:p>
            <a:fld id="{4AC6A40A-923F-4E06-B940-88BF474F69F5}" type="slidenum">
              <a:rPr lang="en-US" smtClean="0"/>
              <a:pPr/>
              <a:t>4</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33" y="1190624"/>
            <a:ext cx="9148266" cy="5667375"/>
          </a:xfrm>
          <a:prstGeom prst="rect">
            <a:avLst/>
          </a:prstGeom>
        </p:spPr>
      </p:pic>
      <p:sp>
        <p:nvSpPr>
          <p:cNvPr id="13" name="Title 1"/>
          <p:cNvSpPr>
            <a:spLocks noGrp="1"/>
          </p:cNvSpPr>
          <p:nvPr>
            <p:ph type="title"/>
          </p:nvPr>
        </p:nvSpPr>
        <p:spPr>
          <a:xfrm>
            <a:off x="1043608" y="47625"/>
            <a:ext cx="8100391" cy="1143000"/>
          </a:xfrm>
        </p:spPr>
        <p:txBody>
          <a:bodyPr/>
          <a:lstStyle/>
          <a:p>
            <a:pPr algn="ctr">
              <a:defRPr/>
            </a:pPr>
            <a:r>
              <a:rPr lang="en-US" i="0" dirty="0" smtClean="0">
                <a:effectLst/>
              </a:rPr>
              <a:t>PART A: OVERVIEW OF CONSUMER PROTECTION IN SOUTH AFRICA</a:t>
            </a:r>
            <a:endParaRPr lang="en-US" i="0" dirty="0">
              <a:effectLst/>
            </a:endParaRPr>
          </a:p>
        </p:txBody>
      </p:sp>
    </p:spTree>
    <p:extLst>
      <p:ext uri="{BB962C8B-B14F-4D97-AF65-F5344CB8AC3E}">
        <p14:creationId xmlns:p14="http://schemas.microsoft.com/office/powerpoint/2010/main" val="653933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019200"/>
          </a:xfrm>
        </p:spPr>
        <p:txBody>
          <a:bodyPr/>
          <a:lstStyle/>
          <a:p>
            <a:pPr algn="ctr">
              <a:defRPr/>
            </a:pPr>
            <a:r>
              <a:rPr lang="en-US" i="0" dirty="0" smtClean="0">
                <a:effectLst/>
              </a:rPr>
              <a:t>Background</a:t>
            </a:r>
            <a:endParaRPr lang="en-US" i="0" dirty="0">
              <a:effectLst/>
            </a:endParaRPr>
          </a:p>
        </p:txBody>
      </p:sp>
      <p:sp>
        <p:nvSpPr>
          <p:cNvPr id="3" name="Content Placeholder 2"/>
          <p:cNvSpPr>
            <a:spLocks noGrp="1"/>
          </p:cNvSpPr>
          <p:nvPr>
            <p:ph idx="1"/>
          </p:nvPr>
        </p:nvSpPr>
        <p:spPr>
          <a:xfrm>
            <a:off x="683568" y="1196752"/>
            <a:ext cx="7772400" cy="4924425"/>
          </a:xfrm>
        </p:spPr>
        <p:txBody>
          <a:bodyPr/>
          <a:lstStyle/>
          <a:p>
            <a:pPr marL="0" indent="0" algn="just">
              <a:buClr>
                <a:srgbClr val="800000"/>
              </a:buClr>
              <a:buFontTx/>
              <a:buNone/>
              <a:defRPr/>
            </a:pPr>
            <a:r>
              <a:rPr lang="en-ZA" sz="1800" b="1" dirty="0" smtClean="0">
                <a:solidFill>
                  <a:srgbClr val="800000"/>
                </a:solidFill>
                <a:cs typeface="Arial"/>
              </a:rPr>
              <a:t>IMPERATIVES FOR CONSUMER PROTECTION LAWS IN SA</a:t>
            </a:r>
          </a:p>
          <a:p>
            <a:pPr marL="0" indent="0" algn="just">
              <a:buClr>
                <a:srgbClr val="800000"/>
              </a:buClr>
              <a:buFontTx/>
              <a:buNone/>
              <a:defRPr/>
            </a:pPr>
            <a:endParaRPr lang="en-ZA" sz="1800" b="1" dirty="0" smtClean="0">
              <a:solidFill>
                <a:srgbClr val="800000"/>
              </a:solidFill>
              <a:cs typeface="Arial"/>
            </a:endParaRPr>
          </a:p>
          <a:p>
            <a:pPr algn="just">
              <a:buClr>
                <a:srgbClr val="800000"/>
              </a:buClr>
              <a:buFont typeface="Wingdings" panose="05000000000000000000" pitchFamily="2" charset="2"/>
              <a:buChar char="q"/>
              <a:defRPr/>
            </a:pPr>
            <a:r>
              <a:rPr lang="en-ZA" sz="1800" dirty="0" smtClean="0">
                <a:cs typeface="Arial"/>
              </a:rPr>
              <a:t>Freedom of contract was mainstay of SA law – </a:t>
            </a:r>
            <a:r>
              <a:rPr lang="en-ZA" sz="1800" dirty="0" smtClean="0"/>
              <a:t>“</a:t>
            </a:r>
            <a:r>
              <a:rPr lang="en-ZA" sz="1800" b="1" dirty="0" smtClean="0"/>
              <a:t>Caveat subscriptor” – </a:t>
            </a:r>
            <a:r>
              <a:rPr lang="en-ZA" sz="1800" dirty="0" smtClean="0"/>
              <a:t>abuses were rife</a:t>
            </a:r>
          </a:p>
          <a:p>
            <a:pPr algn="just">
              <a:buClr>
                <a:srgbClr val="800000"/>
              </a:buClr>
              <a:buFont typeface="Wingdings" panose="05000000000000000000" pitchFamily="2" charset="2"/>
              <a:buChar char="q"/>
              <a:defRPr/>
            </a:pPr>
            <a:endParaRPr lang="en-ZA" sz="1800" dirty="0" smtClean="0"/>
          </a:p>
          <a:p>
            <a:pPr>
              <a:buClr>
                <a:srgbClr val="800000"/>
              </a:buClr>
              <a:buFont typeface="Wingdings" panose="05000000000000000000" pitchFamily="2" charset="2"/>
              <a:buChar char="q"/>
              <a:defRPr/>
            </a:pPr>
            <a:r>
              <a:rPr lang="en-US" sz="1800" dirty="0" smtClean="0"/>
              <a:t>Lack of coherent system of consumer protection</a:t>
            </a:r>
          </a:p>
          <a:p>
            <a:pPr>
              <a:buClr>
                <a:srgbClr val="800000"/>
              </a:buClr>
              <a:buFont typeface="Wingdings" panose="05000000000000000000" pitchFamily="2" charset="2"/>
              <a:buChar char="q"/>
              <a:defRPr/>
            </a:pPr>
            <a:endParaRPr lang="en-US" sz="1800" dirty="0" smtClean="0"/>
          </a:p>
          <a:p>
            <a:pPr>
              <a:buClr>
                <a:srgbClr val="800000"/>
              </a:buClr>
              <a:buFont typeface="Wingdings" panose="05000000000000000000" pitchFamily="2" charset="2"/>
              <a:buChar char="q"/>
              <a:defRPr/>
            </a:pPr>
            <a:r>
              <a:rPr lang="en-US" sz="1800" dirty="0" smtClean="0"/>
              <a:t>Lack of access to redress was endemic</a:t>
            </a:r>
          </a:p>
          <a:p>
            <a:pPr marL="0" indent="0">
              <a:buClr>
                <a:srgbClr val="800000"/>
              </a:buClr>
              <a:buNone/>
              <a:defRPr/>
            </a:pPr>
            <a:r>
              <a:rPr lang="en-US" sz="1800" dirty="0" smtClean="0"/>
              <a:t> </a:t>
            </a:r>
          </a:p>
          <a:p>
            <a:pPr>
              <a:buClr>
                <a:srgbClr val="800000"/>
              </a:buClr>
              <a:buFont typeface="Wingdings" panose="05000000000000000000" pitchFamily="2" charset="2"/>
              <a:buChar char="q"/>
              <a:defRPr/>
            </a:pPr>
            <a:r>
              <a:rPr lang="en-US" sz="1800" dirty="0" smtClean="0"/>
              <a:t>Constitutional imperatives of SA constitution</a:t>
            </a:r>
          </a:p>
          <a:p>
            <a:pPr marL="0" indent="0">
              <a:buClr>
                <a:srgbClr val="800000"/>
              </a:buClr>
              <a:buNone/>
              <a:defRPr/>
            </a:pPr>
            <a:endParaRPr lang="en-US" sz="1800" dirty="0" smtClean="0"/>
          </a:p>
          <a:p>
            <a:pPr>
              <a:buClr>
                <a:srgbClr val="800000"/>
              </a:buClr>
              <a:buFont typeface="Wingdings" panose="05000000000000000000" pitchFamily="2" charset="2"/>
              <a:buChar char="q"/>
              <a:defRPr/>
            </a:pPr>
            <a:r>
              <a:rPr lang="en-US" sz="1800" dirty="0" smtClean="0"/>
              <a:t>Need to align to global imperatives</a:t>
            </a:r>
          </a:p>
          <a:p>
            <a:pPr lvl="1">
              <a:defRPr/>
            </a:pPr>
            <a:r>
              <a:rPr lang="en-US" sz="1800" dirty="0" smtClean="0"/>
              <a:t>Internationally recognised consumer rights</a:t>
            </a:r>
          </a:p>
          <a:p>
            <a:pPr lvl="1">
              <a:defRPr/>
            </a:pPr>
            <a:r>
              <a:rPr lang="en-US" sz="1800" dirty="0" smtClean="0"/>
              <a:t>UN </a:t>
            </a:r>
            <a:r>
              <a:rPr lang="en-US" sz="1800" dirty="0"/>
              <a:t>G</a:t>
            </a:r>
            <a:r>
              <a:rPr lang="en-US" sz="1800" dirty="0" smtClean="0"/>
              <a:t>uidelines on consumer protection </a:t>
            </a:r>
          </a:p>
          <a:p>
            <a:pPr>
              <a:defRPr/>
            </a:pPr>
            <a:endParaRPr lang="en-US" sz="2400" dirty="0" smtClean="0"/>
          </a:p>
          <a:p>
            <a:pPr lvl="1">
              <a:defRPr/>
            </a:pPr>
            <a:endParaRPr lang="en-US" sz="2000"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1000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1678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3375"/>
            <a:ext cx="7772400" cy="1079500"/>
          </a:xfrm>
        </p:spPr>
        <p:txBody>
          <a:bodyPr/>
          <a:lstStyle/>
          <a:p>
            <a:pPr algn="ctr">
              <a:defRPr/>
            </a:pPr>
            <a:r>
              <a:rPr lang="en-ZA" sz="3000" i="0" dirty="0" smtClean="0">
                <a:effectLst/>
                <a:cs typeface="Arial"/>
              </a:rPr>
              <a:t>BACKGROUND (Cont.)</a:t>
            </a:r>
            <a:endParaRPr lang="en-US" i="0" dirty="0">
              <a:effectLst/>
            </a:endParaRPr>
          </a:p>
        </p:txBody>
      </p:sp>
      <p:sp>
        <p:nvSpPr>
          <p:cNvPr id="18434" name="Content Placeholder 2"/>
          <p:cNvSpPr>
            <a:spLocks noGrp="1"/>
          </p:cNvSpPr>
          <p:nvPr>
            <p:ph idx="1"/>
          </p:nvPr>
        </p:nvSpPr>
        <p:spPr>
          <a:xfrm>
            <a:off x="685800" y="1412875"/>
            <a:ext cx="7772400" cy="4968875"/>
          </a:xfrm>
        </p:spPr>
        <p:txBody>
          <a:bodyPr/>
          <a:lstStyle/>
          <a:p>
            <a:pPr marL="0" indent="0">
              <a:buNone/>
            </a:pPr>
            <a:r>
              <a:rPr lang="en-US" sz="1800" b="1" dirty="0">
                <a:solidFill>
                  <a:srgbClr val="800000"/>
                </a:solidFill>
                <a:latin typeface="Arial" charset="0"/>
                <a:ea typeface="ＭＳ Ｐゴシック" charset="0"/>
              </a:rPr>
              <a:t>Lack of</a:t>
            </a:r>
            <a:r>
              <a:rPr lang="en-US" sz="1800" b="1" u="sng" dirty="0">
                <a:solidFill>
                  <a:srgbClr val="800000"/>
                </a:solidFill>
                <a:latin typeface="Arial" charset="0"/>
                <a:ea typeface="ＭＳ Ｐゴシック" charset="0"/>
              </a:rPr>
              <a:t> access</a:t>
            </a:r>
            <a:r>
              <a:rPr lang="en-US" sz="1800" b="1" dirty="0">
                <a:solidFill>
                  <a:srgbClr val="800000"/>
                </a:solidFill>
                <a:latin typeface="Arial" charset="0"/>
                <a:ea typeface="ＭＳ Ｐゴシック" charset="0"/>
              </a:rPr>
              <a:t> to redress </a:t>
            </a:r>
            <a:r>
              <a:rPr lang="en-US" sz="1800" b="1" dirty="0" smtClean="0">
                <a:solidFill>
                  <a:srgbClr val="800000"/>
                </a:solidFill>
                <a:latin typeface="Arial" charset="0"/>
                <a:ea typeface="ＭＳ Ｐゴシック" charset="0"/>
              </a:rPr>
              <a:t>endemic</a:t>
            </a:r>
          </a:p>
          <a:p>
            <a:pPr marL="0" indent="0">
              <a:buNone/>
            </a:pPr>
            <a:r>
              <a:rPr lang="en-US" sz="1800" b="1" dirty="0" smtClean="0">
                <a:solidFill>
                  <a:srgbClr val="800000"/>
                </a:solidFill>
                <a:latin typeface="Arial" charset="0"/>
                <a:ea typeface="ＭＳ Ｐゴシック" charset="0"/>
              </a:rPr>
              <a:t> </a:t>
            </a:r>
          </a:p>
          <a:p>
            <a:pPr>
              <a:buClr>
                <a:srgbClr val="800000"/>
              </a:buClr>
              <a:buFont typeface="Wingdings" panose="05000000000000000000" pitchFamily="2" charset="2"/>
              <a:buChar char="q"/>
            </a:pPr>
            <a:r>
              <a:rPr lang="en-US" sz="1800" dirty="0" smtClean="0">
                <a:latin typeface="Arial" charset="0"/>
                <a:ea typeface="ＭＳ Ｐゴシック" charset="0"/>
              </a:rPr>
              <a:t>Not </a:t>
            </a:r>
            <a:r>
              <a:rPr lang="en-US" sz="1800" dirty="0">
                <a:latin typeface="Arial" charset="0"/>
                <a:ea typeface="ＭＳ Ｐゴシック" charset="0"/>
              </a:rPr>
              <a:t>maximized in  coherent and  cohesive </a:t>
            </a:r>
            <a:r>
              <a:rPr lang="en-US" sz="1800" dirty="0" smtClean="0">
                <a:latin typeface="Arial" charset="0"/>
                <a:ea typeface="ＭＳ Ｐゴシック" charset="0"/>
              </a:rPr>
              <a:t>way</a:t>
            </a:r>
          </a:p>
          <a:p>
            <a:pPr>
              <a:buClr>
                <a:srgbClr val="800000"/>
              </a:buClr>
              <a:buFont typeface="Wingdings" panose="05000000000000000000" pitchFamily="2" charset="2"/>
              <a:buChar char="q"/>
            </a:pPr>
            <a:endParaRPr lang="en-US" sz="1800" dirty="0">
              <a:latin typeface="Arial" charset="0"/>
              <a:ea typeface="ＭＳ Ｐゴシック" charset="0"/>
            </a:endParaRPr>
          </a:p>
          <a:p>
            <a:pPr>
              <a:buClr>
                <a:srgbClr val="800000"/>
              </a:buClr>
              <a:buFont typeface="Wingdings" panose="05000000000000000000" pitchFamily="2" charset="2"/>
              <a:buChar char="q"/>
            </a:pPr>
            <a:r>
              <a:rPr lang="en-US" sz="1800" dirty="0">
                <a:latin typeface="Arial" charset="0"/>
                <a:ea typeface="ＭＳ Ｐゴシック" charset="0"/>
              </a:rPr>
              <a:t>R</a:t>
            </a:r>
            <a:r>
              <a:rPr lang="en-US" sz="1800" dirty="0" smtClean="0">
                <a:latin typeface="Arial" charset="0"/>
                <a:ea typeface="ＭＳ Ｐゴシック" charset="0"/>
              </a:rPr>
              <a:t>eliance </a:t>
            </a:r>
            <a:r>
              <a:rPr lang="en-US" sz="1800" dirty="0">
                <a:latin typeface="Arial" charset="0"/>
                <a:ea typeface="ＭＳ Ｐゴシック" charset="0"/>
              </a:rPr>
              <a:t>of court </a:t>
            </a:r>
            <a:r>
              <a:rPr lang="en-US" sz="1800" dirty="0" smtClean="0">
                <a:latin typeface="Arial" charset="0"/>
                <a:ea typeface="ＭＳ Ｐゴシック" charset="0"/>
              </a:rPr>
              <a:t>system</a:t>
            </a:r>
          </a:p>
          <a:p>
            <a:pPr>
              <a:buClr>
                <a:srgbClr val="800000"/>
              </a:buClr>
              <a:buFont typeface="Wingdings" panose="05000000000000000000" pitchFamily="2" charset="2"/>
              <a:buChar char="q"/>
            </a:pPr>
            <a:endParaRPr lang="en-US" sz="1800" dirty="0" smtClean="0">
              <a:latin typeface="Arial" charset="0"/>
              <a:ea typeface="ＭＳ Ｐゴシック" charset="0"/>
            </a:endParaRPr>
          </a:p>
          <a:p>
            <a:pPr>
              <a:buClr>
                <a:srgbClr val="800000"/>
              </a:buClr>
              <a:buFont typeface="Wingdings" panose="05000000000000000000" pitchFamily="2" charset="2"/>
              <a:buChar char="q"/>
            </a:pPr>
            <a:r>
              <a:rPr lang="en-US" sz="1800" dirty="0" smtClean="0">
                <a:latin typeface="Arial" charset="0"/>
                <a:ea typeface="ＭＳ Ｐゴシック" charset="0"/>
              </a:rPr>
              <a:t>Enforcement </a:t>
            </a:r>
            <a:r>
              <a:rPr lang="en-US" sz="1800" dirty="0">
                <a:latin typeface="Arial" charset="0"/>
                <a:ea typeface="ＭＳ Ｐゴシック" charset="0"/>
              </a:rPr>
              <a:t>left to consumers</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1000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811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3375"/>
            <a:ext cx="7772400" cy="1079500"/>
          </a:xfrm>
        </p:spPr>
        <p:txBody>
          <a:bodyPr/>
          <a:lstStyle/>
          <a:p>
            <a:pPr algn="ctr">
              <a:defRPr/>
            </a:pPr>
            <a:r>
              <a:rPr lang="en-ZA" i="0" dirty="0" smtClean="0">
                <a:effectLst/>
                <a:cs typeface="Arial"/>
              </a:rPr>
              <a:t>BACKGROUND (Cont.)</a:t>
            </a:r>
            <a:endParaRPr lang="en-US" i="0" dirty="0">
              <a:effectLst/>
            </a:endParaRPr>
          </a:p>
        </p:txBody>
      </p:sp>
      <p:sp>
        <p:nvSpPr>
          <p:cNvPr id="3" name="Content Placeholder 2"/>
          <p:cNvSpPr>
            <a:spLocks noGrp="1"/>
          </p:cNvSpPr>
          <p:nvPr>
            <p:ph idx="1"/>
          </p:nvPr>
        </p:nvSpPr>
        <p:spPr>
          <a:xfrm>
            <a:off x="685800" y="1412875"/>
            <a:ext cx="7772400" cy="4968875"/>
          </a:xfrm>
        </p:spPr>
        <p:txBody>
          <a:bodyPr>
            <a:normAutofit/>
          </a:bodyPr>
          <a:lstStyle/>
          <a:p>
            <a:pPr marL="0" indent="0">
              <a:buFontTx/>
              <a:buNone/>
              <a:defRPr/>
            </a:pPr>
            <a:r>
              <a:rPr lang="en-US" sz="1800" b="1" dirty="0" smtClean="0">
                <a:solidFill>
                  <a:srgbClr val="800000"/>
                </a:solidFill>
              </a:rPr>
              <a:t>The South African Constitution</a:t>
            </a:r>
          </a:p>
          <a:p>
            <a:pPr marL="0" indent="0">
              <a:buNone/>
              <a:defRPr/>
            </a:pPr>
            <a:endParaRPr lang="en-US" sz="1800" dirty="0" smtClean="0"/>
          </a:p>
          <a:p>
            <a:pPr>
              <a:buClr>
                <a:srgbClr val="800000"/>
              </a:buClr>
              <a:buFont typeface="Wingdings" panose="05000000000000000000" pitchFamily="2" charset="2"/>
              <a:buChar char="q"/>
              <a:defRPr/>
            </a:pPr>
            <a:r>
              <a:rPr lang="en-US" sz="1800" u="sng" dirty="0" smtClean="0"/>
              <a:t>Bill of rights -</a:t>
            </a:r>
          </a:p>
          <a:p>
            <a:pPr marL="400050" lvl="1" indent="0">
              <a:buClr>
                <a:srgbClr val="800000"/>
              </a:buClr>
              <a:buNone/>
              <a:defRPr/>
            </a:pPr>
            <a:r>
              <a:rPr lang="en-US" sz="1800" dirty="0" smtClean="0"/>
              <a:t>Human rights and consumer rights </a:t>
            </a:r>
            <a:endParaRPr lang="en-US" sz="1800" dirty="0"/>
          </a:p>
          <a:p>
            <a:pPr>
              <a:buClr>
                <a:srgbClr val="800000"/>
              </a:buClr>
              <a:buFont typeface="Wingdings" panose="05000000000000000000" pitchFamily="2" charset="2"/>
              <a:buChar char="q"/>
              <a:defRPr/>
            </a:pPr>
            <a:r>
              <a:rPr lang="en-US" sz="1800" u="sng" dirty="0" smtClean="0"/>
              <a:t>Access to justice </a:t>
            </a:r>
            <a:r>
              <a:rPr lang="en-US" sz="1800" u="sng" dirty="0"/>
              <a:t>-</a:t>
            </a:r>
            <a:endParaRPr lang="en-US" sz="1800" u="sng" dirty="0" smtClean="0"/>
          </a:p>
          <a:p>
            <a:pPr marL="400050" lvl="1" indent="0">
              <a:buClr>
                <a:srgbClr val="800000"/>
              </a:buClr>
              <a:buNone/>
              <a:defRPr/>
            </a:pPr>
            <a:r>
              <a:rPr lang="en-ZA" sz="1800" dirty="0" smtClean="0"/>
              <a:t>Everyone </a:t>
            </a:r>
            <a:r>
              <a:rPr lang="en-ZA" sz="1800" dirty="0"/>
              <a:t>has the right to have any dispute that </a:t>
            </a:r>
            <a:r>
              <a:rPr lang="en-ZA" sz="1800" dirty="0" smtClean="0"/>
              <a:t>can </a:t>
            </a:r>
            <a:r>
              <a:rPr lang="en-ZA" sz="1800" dirty="0"/>
              <a:t>be </a:t>
            </a:r>
            <a:r>
              <a:rPr lang="en-ZA" sz="1800" dirty="0" smtClean="0"/>
              <a:t>	resolved </a:t>
            </a:r>
            <a:r>
              <a:rPr lang="en-ZA" sz="1800" dirty="0"/>
              <a:t>by the application of law decided </a:t>
            </a:r>
            <a:r>
              <a:rPr lang="en-ZA" sz="1800" dirty="0" smtClean="0"/>
              <a:t>in a fair </a:t>
            </a:r>
            <a:r>
              <a:rPr lang="en-ZA" sz="1800" dirty="0"/>
              <a:t>public </a:t>
            </a:r>
            <a:r>
              <a:rPr lang="en-ZA" sz="1800" dirty="0" smtClean="0"/>
              <a:t>	hearing </a:t>
            </a:r>
            <a:r>
              <a:rPr lang="en-ZA" sz="1800" dirty="0"/>
              <a:t>before a court or, where </a:t>
            </a:r>
            <a:r>
              <a:rPr lang="en-ZA" sz="1800" dirty="0" smtClean="0"/>
              <a:t>appropriate</a:t>
            </a:r>
            <a:r>
              <a:rPr lang="en-ZA" sz="1800" dirty="0"/>
              <a:t>, </a:t>
            </a:r>
            <a:r>
              <a:rPr lang="en-ZA" sz="1800" dirty="0" smtClean="0"/>
              <a:t>another 	independent </a:t>
            </a:r>
            <a:r>
              <a:rPr lang="en-ZA" sz="1800" dirty="0"/>
              <a:t>and impartial </a:t>
            </a:r>
            <a:r>
              <a:rPr lang="en-ZA" sz="1800" dirty="0" smtClean="0"/>
              <a:t>tribunal </a:t>
            </a:r>
            <a:r>
              <a:rPr lang="en-ZA" sz="1800" dirty="0"/>
              <a:t>or </a:t>
            </a:r>
            <a:r>
              <a:rPr lang="en-ZA" sz="1800" dirty="0" smtClean="0"/>
              <a:t>forum</a:t>
            </a:r>
            <a:endParaRPr lang="en-US" sz="1800" dirty="0" smtClean="0"/>
          </a:p>
          <a:p>
            <a:pPr>
              <a:buClr>
                <a:srgbClr val="800000"/>
              </a:buClr>
              <a:buFont typeface="Wingdings" panose="05000000000000000000" pitchFamily="2" charset="2"/>
              <a:buChar char="q"/>
              <a:defRPr/>
            </a:pPr>
            <a:r>
              <a:rPr lang="en-US" sz="1800" u="sng" dirty="0" smtClean="0"/>
              <a:t>Administrative justice </a:t>
            </a:r>
            <a:r>
              <a:rPr lang="en-US" sz="1800" dirty="0"/>
              <a:t>-</a:t>
            </a:r>
            <a:endParaRPr lang="en-US" sz="1800" dirty="0" smtClean="0"/>
          </a:p>
          <a:p>
            <a:pPr marL="400050" lvl="1" indent="0">
              <a:buClr>
                <a:srgbClr val="800000"/>
              </a:buClr>
              <a:buNone/>
              <a:defRPr/>
            </a:pPr>
            <a:r>
              <a:rPr lang="en-US" sz="1800" dirty="0" smtClean="0"/>
              <a:t>Lawful, reasonable and procedurally fair, written reasons, 	review by court or tribunal</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404813"/>
            <a:ext cx="1000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348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idx="4294967295"/>
          </p:nvPr>
        </p:nvSpPr>
        <p:spPr>
          <a:xfrm>
            <a:off x="976313" y="260350"/>
            <a:ext cx="7772400" cy="1143000"/>
          </a:xfrm>
        </p:spPr>
        <p:txBody>
          <a:bodyPr/>
          <a:lstStyle/>
          <a:p>
            <a:pPr algn="ctr">
              <a:defRPr/>
            </a:pPr>
            <a:r>
              <a:rPr lang="en-US" i="0" dirty="0" smtClean="0">
                <a:effectLst/>
                <a:cs typeface="+mj-cs"/>
              </a:rPr>
              <a:t>Delivery Model</a:t>
            </a:r>
            <a:endParaRPr lang="en-ZA" i="0" dirty="0" smtClean="0">
              <a:effectLst/>
              <a:cs typeface="+mj-cs"/>
            </a:endParaRPr>
          </a:p>
        </p:txBody>
      </p:sp>
      <p:sp>
        <p:nvSpPr>
          <p:cNvPr id="6147" name="Text Box 4"/>
          <p:cNvSpPr txBox="1">
            <a:spLocks noChangeArrowheads="1"/>
          </p:cNvSpPr>
          <p:nvPr/>
        </p:nvSpPr>
        <p:spPr bwMode="auto">
          <a:xfrm>
            <a:off x="381000" y="1371600"/>
            <a:ext cx="8153400" cy="2108200"/>
          </a:xfrm>
          <a:prstGeom prst="rect">
            <a:avLst/>
          </a:prstGeom>
          <a:noFill/>
          <a:ln w="9525">
            <a:noFill/>
            <a:miter lim="800000"/>
            <a:headEnd/>
            <a:tailEnd/>
          </a:ln>
        </p:spPr>
        <p:txBody>
          <a:bodyPr>
            <a:spAutoFit/>
          </a:bodyPr>
          <a:lstStyle/>
          <a:p>
            <a:pPr marL="457200" indent="-457200" eaLnBrk="0" hangingPunct="0">
              <a:lnSpc>
                <a:spcPct val="150000"/>
              </a:lnSpc>
              <a:spcBef>
                <a:spcPct val="50000"/>
              </a:spcBef>
              <a:defRPr/>
            </a:pPr>
            <a:endParaRPr lang="en-US" sz="1800" b="1" dirty="0">
              <a:solidFill>
                <a:srgbClr val="990000"/>
              </a:solidFill>
              <a:ea typeface="ＭＳ Ｐゴシック" charset="-128"/>
            </a:endParaRPr>
          </a:p>
          <a:p>
            <a:pPr algn="just" eaLnBrk="0" hangingPunct="0">
              <a:lnSpc>
                <a:spcPct val="150000"/>
              </a:lnSpc>
              <a:spcBef>
                <a:spcPct val="50000"/>
              </a:spcBef>
              <a:buClr>
                <a:srgbClr val="990000"/>
              </a:buClr>
              <a:tabLst>
                <a:tab pos="0" algn="l"/>
              </a:tabLst>
              <a:defRPr/>
            </a:pPr>
            <a:r>
              <a:rPr lang="en-ZA" sz="1600" dirty="0">
                <a:ea typeface="ＭＳ Ｐゴシック" charset="-128"/>
                <a:cs typeface="Arial" pitchFamily="34" charset="0"/>
              </a:rPr>
              <a:t>	I</a:t>
            </a:r>
            <a:endParaRPr lang="en-ZA" sz="1600" dirty="0">
              <a:ea typeface="ＭＳ Ｐゴシック" charset="-128"/>
              <a:cs typeface="Times New Roman" pitchFamily="18" charset="0"/>
            </a:endParaRPr>
          </a:p>
          <a:p>
            <a:pPr marL="457200" indent="-457200" eaLnBrk="0" hangingPunct="0">
              <a:lnSpc>
                <a:spcPct val="150000"/>
              </a:lnSpc>
              <a:spcBef>
                <a:spcPct val="50000"/>
              </a:spcBef>
              <a:buClr>
                <a:srgbClr val="990000"/>
              </a:buClr>
              <a:buFont typeface="Wingdings" pitchFamily="2" charset="2"/>
              <a:buNone/>
              <a:defRPr/>
            </a:pPr>
            <a:endParaRPr lang="en-US" sz="1800" dirty="0">
              <a:ea typeface="ＭＳ Ｐゴシック" charset="-128"/>
            </a:endParaRPr>
          </a:p>
          <a:p>
            <a:pPr marL="457200" indent="-457200" eaLnBrk="0" hangingPunct="0">
              <a:lnSpc>
                <a:spcPct val="150000"/>
              </a:lnSpc>
              <a:spcBef>
                <a:spcPct val="50000"/>
              </a:spcBef>
              <a:defRPr/>
            </a:pPr>
            <a:endParaRPr lang="en-GB" sz="1800" dirty="0">
              <a:ea typeface="ＭＳ Ｐゴシック" charset="-128"/>
            </a:endParaRPr>
          </a:p>
        </p:txBody>
      </p:sp>
      <p:sp>
        <p:nvSpPr>
          <p:cNvPr id="5530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Arial" pitchFamily="34" charset="0"/>
                <a:ea typeface="ＭＳ Ｐゴシック" pitchFamily="-84" charset="-128"/>
              </a:defRPr>
            </a:lvl1pPr>
            <a:lvl2pPr marL="742950" indent="-285750" eaLnBrk="0" hangingPunct="0">
              <a:defRPr sz="3200">
                <a:solidFill>
                  <a:schemeClr val="tx1"/>
                </a:solidFill>
                <a:latin typeface="Arial" pitchFamily="34" charset="0"/>
                <a:ea typeface="ＭＳ Ｐゴシック" pitchFamily="-84" charset="-128"/>
              </a:defRPr>
            </a:lvl2pPr>
            <a:lvl3pPr marL="1143000" indent="-228600" eaLnBrk="0" hangingPunct="0">
              <a:defRPr sz="3200">
                <a:solidFill>
                  <a:schemeClr val="tx1"/>
                </a:solidFill>
                <a:latin typeface="Arial" pitchFamily="34" charset="0"/>
                <a:ea typeface="ＭＳ Ｐゴシック" pitchFamily="-84" charset="-128"/>
              </a:defRPr>
            </a:lvl3pPr>
            <a:lvl4pPr marL="1600200" indent="-228600" eaLnBrk="0" hangingPunct="0">
              <a:defRPr sz="3200">
                <a:solidFill>
                  <a:schemeClr val="tx1"/>
                </a:solidFill>
                <a:latin typeface="Arial" pitchFamily="34" charset="0"/>
                <a:ea typeface="ＭＳ Ｐゴシック" pitchFamily="-84" charset="-128"/>
              </a:defRPr>
            </a:lvl4pPr>
            <a:lvl5pPr marL="2057400" indent="-228600" eaLnBrk="0" hangingPunct="0">
              <a:defRPr sz="3200">
                <a:solidFill>
                  <a:schemeClr val="tx1"/>
                </a:solidFill>
                <a:latin typeface="Arial" pitchFamily="34" charset="0"/>
                <a:ea typeface="ＭＳ Ｐゴシック" pitchFamily="-84" charset="-128"/>
              </a:defRPr>
            </a:lvl5pPr>
            <a:lvl6pPr marL="25146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6pPr>
            <a:lvl7pPr marL="29718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7pPr>
            <a:lvl8pPr marL="34290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8pPr>
            <a:lvl9pPr marL="3886200" indent="-228600" eaLnBrk="0" fontAlgn="base" hangingPunct="0">
              <a:spcBef>
                <a:spcPct val="0"/>
              </a:spcBef>
              <a:spcAft>
                <a:spcPct val="0"/>
              </a:spcAft>
              <a:defRPr sz="3200">
                <a:solidFill>
                  <a:schemeClr val="tx1"/>
                </a:solidFill>
                <a:latin typeface="Arial" pitchFamily="34" charset="0"/>
                <a:ea typeface="ＭＳ Ｐゴシック" pitchFamily="-84" charset="-128"/>
              </a:defRPr>
            </a:lvl9pPr>
          </a:lstStyle>
          <a:p>
            <a:fld id="{4CC40292-A1C4-41E0-A74E-4DD58A2FB191}" type="slidenum">
              <a:rPr lang="en-US" sz="1400"/>
              <a:pPr/>
              <a:t>8</a:t>
            </a:fld>
            <a:endParaRPr lang="en-US" sz="1400"/>
          </a:p>
        </p:txBody>
      </p:sp>
      <p:pic>
        <p:nvPicPr>
          <p:cNvPr id="55301" name="Picture 5"/>
          <p:cNvPicPr>
            <a:picLocks noChangeArrowheads="1"/>
          </p:cNvPicPr>
          <p:nvPr/>
        </p:nvPicPr>
        <p:blipFill>
          <a:blip r:embed="rId3">
            <a:extLst>
              <a:ext uri="{28A0092B-C50C-407E-A947-70E740481C1C}">
                <a14:useLocalDpi xmlns:a14="http://schemas.microsoft.com/office/drawing/2010/main" val="0"/>
              </a:ext>
            </a:extLst>
          </a:blip>
          <a:srcRect b="-174"/>
          <a:stretch>
            <a:fillRect/>
          </a:stretch>
        </p:blipFill>
        <p:spPr bwMode="auto">
          <a:xfrm>
            <a:off x="539552" y="1124744"/>
            <a:ext cx="8001000" cy="54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404813"/>
            <a:ext cx="1000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55038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2275" y="228600"/>
            <a:ext cx="6765925" cy="1219200"/>
          </a:xfrm>
        </p:spPr>
        <p:txBody>
          <a:bodyPr/>
          <a:lstStyle/>
          <a:p>
            <a:pPr algn="ctr">
              <a:defRPr/>
            </a:pPr>
            <a:r>
              <a:rPr lang="en-ZA" i="0" dirty="0" smtClean="0">
                <a:effectLst/>
                <a:cs typeface="Arial"/>
              </a:rPr>
              <a:t>Fundamental consumer rights in CPA</a:t>
            </a:r>
            <a:endParaRPr lang="en-US" i="0" dirty="0">
              <a:effectLst/>
            </a:endParaRPr>
          </a:p>
        </p:txBody>
      </p:sp>
      <p:sp>
        <p:nvSpPr>
          <p:cNvPr id="14339" name="Content Placeholder 2"/>
          <p:cNvSpPr>
            <a:spLocks noGrp="1"/>
          </p:cNvSpPr>
          <p:nvPr>
            <p:ph idx="1"/>
          </p:nvPr>
        </p:nvSpPr>
        <p:spPr>
          <a:xfrm>
            <a:off x="685800" y="1219200"/>
            <a:ext cx="7772400" cy="5638800"/>
          </a:xfrm>
        </p:spPr>
        <p:txBody>
          <a:bodyPr/>
          <a:lstStyle/>
          <a:p>
            <a:pPr marL="342900" lvl="1" indent="-342900">
              <a:lnSpc>
                <a:spcPct val="140000"/>
              </a:lnSpc>
              <a:spcBef>
                <a:spcPts val="500"/>
              </a:spcBef>
              <a:buFont typeface="Wingdings" panose="05000000000000000000" pitchFamily="2" charset="2"/>
              <a:buChar char="q"/>
            </a:pPr>
            <a:endParaRPr lang="en-US" sz="2400" b="1" dirty="0" smtClean="0"/>
          </a:p>
          <a:p>
            <a:pPr marL="1143000" lvl="3" indent="-285750">
              <a:lnSpc>
                <a:spcPct val="140000"/>
              </a:lnSpc>
              <a:spcBef>
                <a:spcPts val="500"/>
              </a:spcBef>
              <a:buClr>
                <a:srgbClr val="800000"/>
              </a:buClr>
              <a:buFont typeface="Wingdings" panose="05000000000000000000" pitchFamily="2" charset="2"/>
              <a:buChar char="q"/>
            </a:pPr>
            <a:r>
              <a:rPr lang="en-US" sz="1800" dirty="0" smtClean="0"/>
              <a:t>Equality in the consumer market</a:t>
            </a:r>
          </a:p>
          <a:p>
            <a:pPr marL="1143000" lvl="3" indent="-285750">
              <a:lnSpc>
                <a:spcPct val="140000"/>
              </a:lnSpc>
              <a:spcBef>
                <a:spcPts val="500"/>
              </a:spcBef>
              <a:buClr>
                <a:srgbClr val="800000"/>
              </a:buClr>
              <a:buFont typeface="Wingdings" panose="05000000000000000000" pitchFamily="2" charset="2"/>
              <a:buChar char="q"/>
            </a:pPr>
            <a:r>
              <a:rPr lang="en-US" sz="1800" dirty="0" smtClean="0"/>
              <a:t>Privacy</a:t>
            </a:r>
          </a:p>
          <a:p>
            <a:pPr marL="1143000" lvl="3" indent="-285750">
              <a:lnSpc>
                <a:spcPct val="140000"/>
              </a:lnSpc>
              <a:spcBef>
                <a:spcPts val="500"/>
              </a:spcBef>
              <a:buClr>
                <a:srgbClr val="800000"/>
              </a:buClr>
              <a:buFont typeface="Wingdings" panose="05000000000000000000" pitchFamily="2" charset="2"/>
              <a:buChar char="q"/>
            </a:pPr>
            <a:r>
              <a:rPr lang="en-US" sz="1800" dirty="0" smtClean="0"/>
              <a:t>Choose</a:t>
            </a:r>
          </a:p>
          <a:p>
            <a:pPr marL="1143000" lvl="3" indent="-285750">
              <a:lnSpc>
                <a:spcPct val="140000"/>
              </a:lnSpc>
              <a:spcBef>
                <a:spcPts val="500"/>
              </a:spcBef>
              <a:buClr>
                <a:srgbClr val="800000"/>
              </a:buClr>
              <a:buFont typeface="Wingdings" panose="05000000000000000000" pitchFamily="2" charset="2"/>
              <a:buChar char="q"/>
            </a:pPr>
            <a:r>
              <a:rPr lang="en-US" sz="1800" dirty="0" smtClean="0"/>
              <a:t>Disclosure and Information</a:t>
            </a:r>
          </a:p>
          <a:p>
            <a:pPr marL="1143000" lvl="3" indent="-285750">
              <a:lnSpc>
                <a:spcPct val="140000"/>
              </a:lnSpc>
              <a:spcBef>
                <a:spcPts val="500"/>
              </a:spcBef>
              <a:buClr>
                <a:srgbClr val="800000"/>
              </a:buClr>
              <a:buFont typeface="Wingdings" panose="05000000000000000000" pitchFamily="2" charset="2"/>
              <a:buChar char="q"/>
            </a:pPr>
            <a:r>
              <a:rPr lang="en-US" sz="1800" dirty="0" smtClean="0"/>
              <a:t>Fair and responsible marketing</a:t>
            </a:r>
          </a:p>
          <a:p>
            <a:pPr marL="1143000" lvl="3" indent="-285750">
              <a:lnSpc>
                <a:spcPct val="140000"/>
              </a:lnSpc>
              <a:spcBef>
                <a:spcPts val="500"/>
              </a:spcBef>
              <a:buClr>
                <a:srgbClr val="800000"/>
              </a:buClr>
              <a:buFont typeface="Wingdings" panose="05000000000000000000" pitchFamily="2" charset="2"/>
              <a:buChar char="q"/>
            </a:pPr>
            <a:r>
              <a:rPr lang="en-US" sz="1800" dirty="0" smtClean="0"/>
              <a:t>Fair and honest dealing</a:t>
            </a:r>
          </a:p>
          <a:p>
            <a:pPr marL="1143000" lvl="3" indent="-285750">
              <a:lnSpc>
                <a:spcPct val="140000"/>
              </a:lnSpc>
              <a:spcBef>
                <a:spcPts val="500"/>
              </a:spcBef>
              <a:buClr>
                <a:srgbClr val="800000"/>
              </a:buClr>
              <a:buFont typeface="Wingdings" panose="05000000000000000000" pitchFamily="2" charset="2"/>
              <a:buChar char="q"/>
            </a:pPr>
            <a:r>
              <a:rPr lang="en-US" sz="1800" dirty="0" smtClean="0"/>
              <a:t>Fair, just and reasonable terms and conditions</a:t>
            </a:r>
          </a:p>
          <a:p>
            <a:pPr marL="1143000" lvl="3" indent="-285750">
              <a:lnSpc>
                <a:spcPct val="140000"/>
              </a:lnSpc>
              <a:spcBef>
                <a:spcPts val="500"/>
              </a:spcBef>
              <a:buClr>
                <a:srgbClr val="800000"/>
              </a:buClr>
              <a:buFont typeface="Wingdings" panose="05000000000000000000" pitchFamily="2" charset="2"/>
              <a:buChar char="q"/>
            </a:pPr>
            <a:r>
              <a:rPr lang="en-US" sz="1800" dirty="0" smtClean="0"/>
              <a:t>Fair value, good quality and safety</a:t>
            </a:r>
            <a:endParaRPr lang="en-US" sz="1800" dirty="0"/>
          </a:p>
          <a:p>
            <a:pPr marL="1143000" lvl="3" indent="-285750">
              <a:lnSpc>
                <a:spcPct val="140000"/>
              </a:lnSpc>
              <a:spcBef>
                <a:spcPts val="500"/>
              </a:spcBef>
              <a:buClr>
                <a:srgbClr val="800000"/>
              </a:buClr>
              <a:buFont typeface="Wingdings" panose="05000000000000000000" pitchFamily="2" charset="2"/>
              <a:buChar char="q"/>
            </a:pPr>
            <a:r>
              <a:rPr lang="en-US" sz="1800" dirty="0" smtClean="0"/>
              <a:t>Supplier’s accountability to consumers </a:t>
            </a:r>
          </a:p>
          <a:p>
            <a:pPr marL="0" lvl="1" indent="0">
              <a:lnSpc>
                <a:spcPct val="140000"/>
              </a:lnSpc>
              <a:spcBef>
                <a:spcPts val="500"/>
              </a:spcBef>
              <a:buFontTx/>
              <a:buNone/>
            </a:pPr>
            <a:endParaRPr lang="en-US" sz="1800" b="1" dirty="0" smtClean="0"/>
          </a:p>
          <a:p>
            <a:pPr marL="0" lvl="1" indent="0">
              <a:lnSpc>
                <a:spcPct val="140000"/>
              </a:lnSpc>
              <a:spcBef>
                <a:spcPts val="500"/>
              </a:spcBef>
              <a:buClr>
                <a:srgbClr val="800000"/>
              </a:buClr>
              <a:buFont typeface="Arial" pitchFamily="34" charset="0"/>
              <a:buChar char="•"/>
            </a:pPr>
            <a:endParaRPr lang="en-US" sz="1800" dirty="0" smtClean="0"/>
          </a:p>
          <a:p>
            <a:pPr marL="0" lvl="1" indent="0">
              <a:lnSpc>
                <a:spcPct val="140000"/>
              </a:lnSpc>
              <a:spcBef>
                <a:spcPts val="500"/>
              </a:spcBef>
              <a:buClr>
                <a:srgbClr val="800000"/>
              </a:buClr>
              <a:buFont typeface="Wingdings" pitchFamily="2" charset="2"/>
              <a:buChar char="§"/>
            </a:pPr>
            <a:endParaRPr lang="en-US" sz="1800" b="1" dirty="0" smtClean="0"/>
          </a:p>
          <a:p>
            <a:pPr marL="0" lvl="1" indent="0">
              <a:lnSpc>
                <a:spcPct val="140000"/>
              </a:lnSpc>
              <a:spcBef>
                <a:spcPts val="500"/>
              </a:spcBef>
              <a:buFontTx/>
              <a:buNone/>
            </a:pPr>
            <a:endParaRPr lang="en-US" sz="2000" b="1" dirty="0" smtClean="0"/>
          </a:p>
          <a:p>
            <a:pPr marL="0" lvl="1" indent="0">
              <a:lnSpc>
                <a:spcPct val="140000"/>
              </a:lnSpc>
              <a:spcBef>
                <a:spcPts val="500"/>
              </a:spcBef>
              <a:buFontTx/>
              <a:buNone/>
            </a:pPr>
            <a:endParaRPr lang="en-US" sz="2000" b="1" dirty="0" smtClean="0"/>
          </a:p>
          <a:p>
            <a:pPr marL="0" lvl="1" indent="0">
              <a:lnSpc>
                <a:spcPct val="140000"/>
              </a:lnSpc>
              <a:spcBef>
                <a:spcPts val="500"/>
              </a:spcBef>
              <a:buFontTx/>
              <a:buNone/>
            </a:pPr>
            <a:endParaRPr lang="en-US" sz="2000" b="1" dirty="0" smtClean="0"/>
          </a:p>
          <a:p>
            <a:pPr marL="0" lvl="1" indent="0">
              <a:lnSpc>
                <a:spcPct val="140000"/>
              </a:lnSpc>
              <a:spcBef>
                <a:spcPts val="500"/>
              </a:spcBef>
              <a:buFontTx/>
              <a:buNone/>
            </a:pPr>
            <a:endParaRPr lang="en-US" sz="2400" b="1" dirty="0" smtClean="0"/>
          </a:p>
          <a:p>
            <a:pPr marL="0" lvl="1" indent="0">
              <a:lnSpc>
                <a:spcPct val="140000"/>
              </a:lnSpc>
              <a:spcBef>
                <a:spcPts val="500"/>
              </a:spcBef>
              <a:buFontTx/>
              <a:buNone/>
            </a:pPr>
            <a:endParaRPr lang="en-US" sz="2400" b="1" dirty="0" smtClean="0"/>
          </a:p>
          <a:p>
            <a:pPr marL="0" lvl="1" indent="0">
              <a:lnSpc>
                <a:spcPct val="140000"/>
              </a:lnSpc>
              <a:spcBef>
                <a:spcPts val="500"/>
              </a:spcBef>
              <a:buFontTx/>
              <a:buNone/>
            </a:pPr>
            <a:endParaRPr lang="en-US" sz="2400" b="1" dirty="0" smtClean="0"/>
          </a:p>
          <a:p>
            <a:pPr marL="0" lvl="1" indent="0">
              <a:lnSpc>
                <a:spcPct val="140000"/>
              </a:lnSpc>
              <a:spcBef>
                <a:spcPts val="500"/>
              </a:spcBef>
              <a:buFontTx/>
              <a:buNone/>
            </a:pPr>
            <a:endParaRPr lang="en-US" sz="2400" b="1" dirty="0" smtClean="0"/>
          </a:p>
        </p:txBody>
      </p:sp>
      <p:pic>
        <p:nvPicPr>
          <p:cNvPr id="3789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1000125"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4AC6A40A-923F-4E06-B940-88BF474F69F5}"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5389</TotalTime>
  <Words>5351</Words>
  <Application>Microsoft Office PowerPoint</Application>
  <PresentationFormat>On-screen Show (4:3)</PresentationFormat>
  <Paragraphs>500</Paragraphs>
  <Slides>26</Slides>
  <Notes>11</Notes>
  <HiddenSlides>0</HiddenSlides>
  <MMClips>0</MMClip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Blank Presentation</vt:lpstr>
      <vt:lpstr>1_Blank Presentation</vt:lpstr>
      <vt:lpstr>PowerPoint Presentation</vt:lpstr>
      <vt:lpstr>Disclaimer </vt:lpstr>
      <vt:lpstr>Scope of the presentation</vt:lpstr>
      <vt:lpstr>PART A: OVERVIEW OF CONSUMER PROTECTION IN SOUTH AFRICA</vt:lpstr>
      <vt:lpstr>Background</vt:lpstr>
      <vt:lpstr>BACKGROUND (Cont.)</vt:lpstr>
      <vt:lpstr>BACKGROUND (Cont.)</vt:lpstr>
      <vt:lpstr>Delivery Model</vt:lpstr>
      <vt:lpstr>Fundamental consumer rights in CPA</vt:lpstr>
      <vt:lpstr>PART B: SELECTED SECTIONS FROM THE CPA &amp; NCA PROVIDING REDRESS TO CONSUMERS </vt:lpstr>
      <vt:lpstr> </vt:lpstr>
      <vt:lpstr> </vt:lpstr>
      <vt:lpstr>PART C:  ROLE OF NATIONAL CONSUMER TRIBUNAL (NCT)</vt:lpstr>
      <vt:lpstr> </vt:lpstr>
      <vt:lpstr>Conduct of hearings</vt:lpstr>
      <vt:lpstr>Orders of the Tribunal </vt:lpstr>
      <vt:lpstr>PART D : SELECTED NCT JUDGMENTS – REDRESS IN TERMS OF THE CPA</vt:lpstr>
      <vt:lpstr>NCT judgements</vt:lpstr>
      <vt:lpstr>NCT judgements cont.</vt:lpstr>
      <vt:lpstr>NCT judgements cont.</vt:lpstr>
      <vt:lpstr>PART E : REDRESS BY THE NCT IN TERMS OF THE NCA</vt:lpstr>
      <vt:lpstr>Orders and Redress</vt:lpstr>
      <vt:lpstr>NCT Judgments</vt:lpstr>
      <vt:lpstr>SAFLII website</vt:lpstr>
      <vt:lpstr>Our contact details</vt:lpstr>
      <vt:lpstr>PowerPoint Presentation</vt:lpstr>
    </vt:vector>
  </TitlesOfParts>
  <Company>Office 2004 Test Drive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HEADLINE GOES HERE ALL OTHER INFO GOES HERE 2007</dc:title>
  <dc:creator>Office 2004 Test Drive User</dc:creator>
  <cp:lastModifiedBy>John Simpson</cp:lastModifiedBy>
  <cp:revision>423</cp:revision>
  <cp:lastPrinted>2013-05-15T11:17:07Z</cp:lastPrinted>
  <dcterms:created xsi:type="dcterms:W3CDTF">2007-06-06T11:15:51Z</dcterms:created>
  <dcterms:modified xsi:type="dcterms:W3CDTF">2014-08-21T05:06:45Z</dcterms:modified>
</cp:coreProperties>
</file>