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57" r:id="rId4"/>
    <p:sldId id="279" r:id="rId5"/>
    <p:sldId id="280" r:id="rId6"/>
    <p:sldId id="281" r:id="rId7"/>
    <p:sldId id="282" r:id="rId8"/>
    <p:sldId id="277" r:id="rId9"/>
    <p:sldId id="278" r:id="rId10"/>
    <p:sldId id="283" r:id="rId11"/>
    <p:sldId id="273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910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1B460-6F16-4249-B8C2-5FFCAAA3D11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0CC72-5DB5-4824-B22F-9B2E1E4865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412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E874D-2CED-4415-8DAF-EC0DA9AAB8B1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88F91-AEEA-4C57-AD22-DBFE4A4C9E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5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;,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8F91-AEEA-4C57-AD22-DBFE4A4C9E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8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02D57E-0982-42B1-B7E1-9EC376A1204F}" type="datetimeFigureOut">
              <a:rPr lang="en-GB" smtClean="0"/>
              <a:pPr/>
              <a:t>11/08/2014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158CA5-3CC1-499E-8851-27AAC746E3C7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38200"/>
            <a:ext cx="7546975" cy="1752600"/>
          </a:xfrm>
        </p:spPr>
        <p:txBody>
          <a:bodyPr>
            <a:normAutofit/>
          </a:bodyPr>
          <a:lstStyle/>
          <a:p>
            <a:pPr algn="just"/>
            <a:r>
              <a:rPr lang="en-ZW" sz="4400" dirty="0" smtClean="0"/>
              <a:t>EMPOWERING&amp;EDUCATING CONSUMERS</a:t>
            </a:r>
            <a:endParaRPr lang="en-GB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4800600"/>
            <a:ext cx="2050313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572000"/>
            <a:ext cx="1908175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3048000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6</a:t>
            </a:r>
            <a:r>
              <a:rPr lang="en-Z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 </a:t>
            </a:r>
            <a:r>
              <a:rPr lang="en-ZA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African Dialogue Conference</a:t>
            </a:r>
          </a:p>
          <a:p>
            <a:pPr algn="ctr"/>
            <a:r>
              <a:rPr lang="en-Z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Lilongwe, Malawi</a:t>
            </a:r>
            <a:endParaRPr lang="en-ZA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Z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8-10 </a:t>
            </a:r>
            <a:r>
              <a:rPr lang="en-ZA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September </a:t>
            </a:r>
            <a:r>
              <a:rPr lang="en-Z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2014</a:t>
            </a:r>
          </a:p>
          <a:p>
            <a:pPr algn="ctr"/>
            <a:r>
              <a:rPr lang="en-Z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George Banda</a:t>
            </a:r>
          </a:p>
          <a:p>
            <a:pPr algn="ctr"/>
            <a:r>
              <a:rPr lang="en-Z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Economist</a:t>
            </a:r>
            <a:endParaRPr lang="en-ZA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1981200" cy="17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Empowering &amp; educating consumers-benefits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236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Educated Consumers :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Know what their rights are as enshrined in the CFTA &amp; CPA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/>
              <a:t>know what constitutes a violation and </a:t>
            </a:r>
            <a:r>
              <a:rPr lang="en-US" dirty="0" smtClean="0"/>
              <a:t>how and where </a:t>
            </a:r>
            <a:r>
              <a:rPr lang="en-US" dirty="0"/>
              <a:t>they can seek </a:t>
            </a:r>
            <a:r>
              <a:rPr lang="en-US" dirty="0" smtClean="0"/>
              <a:t>redress</a:t>
            </a:r>
          </a:p>
          <a:p>
            <a:pPr algn="just">
              <a:buFont typeface="Arial" pitchFamily="34" charset="0"/>
              <a:buChar char="•"/>
            </a:pPr>
            <a:endParaRPr lang="en-US" dirty="0"/>
          </a:p>
          <a:p>
            <a:pPr algn="just">
              <a:buFont typeface="Arial" pitchFamily="34" charset="0"/>
              <a:buChar char="•"/>
            </a:pPr>
            <a:r>
              <a:rPr lang="en-US" dirty="0"/>
              <a:t>Be confident when dealing with the  trader or business 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193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CFTC </a:t>
            </a:r>
            <a:r>
              <a:rPr lang="en-US" dirty="0"/>
              <a:t>notes that Empowering and educating Consumers is the first line of defense against consumer rights </a:t>
            </a:r>
            <a:r>
              <a:rPr lang="en-US" dirty="0" smtClean="0"/>
              <a:t>violations</a:t>
            </a:r>
            <a:endParaRPr lang="en-ZA" dirty="0" smtClean="0"/>
          </a:p>
          <a:p>
            <a:pPr algn="just"/>
            <a:r>
              <a:rPr lang="en-ZA" dirty="0" smtClean="0"/>
              <a:t>CFTC </a:t>
            </a:r>
            <a:r>
              <a:rPr lang="en-ZA" dirty="0" smtClean="0"/>
              <a:t>has undertaken to step up its advocacy campaign </a:t>
            </a:r>
          </a:p>
          <a:p>
            <a:pPr algn="just"/>
            <a:r>
              <a:rPr lang="en-ZA" dirty="0" smtClean="0"/>
              <a:t>Activities to be undertaken include; national wide </a:t>
            </a:r>
            <a:r>
              <a:rPr lang="en-US" dirty="0" smtClean="0"/>
              <a:t>roadshows/open air campaigns, formation of school clubs, toll free </a:t>
            </a:r>
            <a:r>
              <a:rPr lang="en-US" dirty="0" smtClean="0"/>
              <a:t>line</a:t>
            </a:r>
          </a:p>
          <a:p>
            <a:pPr algn="just"/>
            <a:r>
              <a:rPr lang="en-US" dirty="0"/>
              <a:t>Greater efforts and resources to be channeled towards consumer education  in order to build confident, informed and empowered consumers who will be making informed decision in the market dynamics</a:t>
            </a: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38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……………………   Thank you…….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74648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ZA" dirty="0" smtClean="0"/>
              <a:t>Presentation Outline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ZA" dirty="0" smtClean="0"/>
              <a:t>Background</a:t>
            </a:r>
            <a:endParaRPr lang="en-ZA" dirty="0" smtClean="0"/>
          </a:p>
          <a:p>
            <a:pPr marL="0" indent="0" algn="just">
              <a:buNone/>
            </a:pPr>
            <a:endParaRPr lang="en-ZA" dirty="0" smtClean="0"/>
          </a:p>
          <a:p>
            <a:pPr algn="just"/>
            <a:r>
              <a:rPr lang="en-ZA" dirty="0" smtClean="0"/>
              <a:t>Consumer protection in Malawi</a:t>
            </a:r>
          </a:p>
          <a:p>
            <a:pPr marL="0" indent="0" algn="just">
              <a:buNone/>
            </a:pPr>
            <a:endParaRPr lang="en-ZA" dirty="0" smtClean="0"/>
          </a:p>
          <a:p>
            <a:pPr algn="just"/>
            <a:r>
              <a:rPr lang="en-ZA" dirty="0" smtClean="0"/>
              <a:t>Role of CFTC &amp; other players in consumer protection</a:t>
            </a:r>
          </a:p>
          <a:p>
            <a:pPr marL="0" indent="0" algn="just">
              <a:buNone/>
            </a:pPr>
            <a:endParaRPr lang="en-ZA" dirty="0" smtClean="0"/>
          </a:p>
          <a:p>
            <a:pPr algn="just"/>
            <a:r>
              <a:rPr lang="en-ZA" dirty="0" smtClean="0"/>
              <a:t>Empowering and Educating Consumers </a:t>
            </a:r>
            <a:endParaRPr lang="en-ZA" dirty="0" smtClean="0"/>
          </a:p>
          <a:p>
            <a:pPr marL="0" indent="0" algn="just">
              <a:buNone/>
            </a:pPr>
            <a:endParaRPr lang="en-ZA" dirty="0" smtClean="0"/>
          </a:p>
          <a:p>
            <a:pPr algn="just"/>
            <a:r>
              <a:rPr lang="en-ZA" dirty="0" smtClean="0"/>
              <a:t>Conclusion</a:t>
            </a:r>
          </a:p>
          <a:p>
            <a:pPr algn="just"/>
            <a:endParaRPr lang="en-ZA" dirty="0" smtClean="0"/>
          </a:p>
          <a:p>
            <a:pPr marL="0" indent="0" algn="just">
              <a:buNone/>
            </a:pPr>
            <a:endParaRPr lang="en-ZA" dirty="0" smtClean="0"/>
          </a:p>
          <a:p>
            <a:pPr algn="just"/>
            <a:endParaRPr lang="en-ZA" dirty="0" smtClean="0"/>
          </a:p>
          <a:p>
            <a:pPr algn="just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267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ZA" dirty="0" smtClean="0"/>
          </a:p>
          <a:p>
            <a:pPr algn="just">
              <a:buFont typeface="Arial" pitchFamily="34" charset="0"/>
              <a:buChar char="•"/>
            </a:pPr>
            <a:r>
              <a:rPr lang="en-ZA" sz="9600" dirty="0" smtClean="0"/>
              <a:t>Prior to Structural Adjustment Programme (SAP) almost 80% of businesses were government owned</a:t>
            </a:r>
          </a:p>
          <a:p>
            <a:pPr marL="0" indent="0" algn="just">
              <a:buNone/>
            </a:pPr>
            <a:endParaRPr lang="en-ZA" sz="9600" dirty="0" smtClean="0"/>
          </a:p>
          <a:p>
            <a:pPr algn="just">
              <a:buFont typeface="Arial" pitchFamily="34" charset="0"/>
              <a:buChar char="•"/>
            </a:pPr>
            <a:r>
              <a:rPr lang="en-ZA" sz="9600" dirty="0" smtClean="0"/>
              <a:t>Implementation of the SAP meant government undertaking market oriented reforms i.e. deregulation of prices;  privatisation; market liberalisation</a:t>
            </a:r>
          </a:p>
          <a:p>
            <a:pPr algn="just">
              <a:buFont typeface="Arial" pitchFamily="34" charset="0"/>
              <a:buChar char="•"/>
            </a:pPr>
            <a:endParaRPr lang="en-ZA" sz="9600" dirty="0" smtClean="0"/>
          </a:p>
          <a:p>
            <a:pPr algn="just">
              <a:buFont typeface="Arial" pitchFamily="34" charset="0"/>
              <a:buChar char="•"/>
            </a:pPr>
            <a:r>
              <a:rPr lang="en-ZA" sz="9600" dirty="0" smtClean="0"/>
              <a:t>While Government is seen to maximise consumer welfare the private business entities are into profit maximisation</a:t>
            </a:r>
          </a:p>
          <a:p>
            <a:pPr algn="just">
              <a:buFont typeface="Arial" pitchFamily="34" charset="0"/>
              <a:buChar char="•"/>
            </a:pPr>
            <a:endParaRPr lang="en-ZA" sz="9600" dirty="0" smtClean="0"/>
          </a:p>
          <a:p>
            <a:pPr algn="just">
              <a:buFont typeface="Arial" pitchFamily="34" charset="0"/>
              <a:buChar char="•"/>
            </a:pPr>
            <a:r>
              <a:rPr lang="en-ZA" sz="9600" dirty="0"/>
              <a:t>This </a:t>
            </a:r>
            <a:r>
              <a:rPr lang="en-ZA" sz="9600" dirty="0" smtClean="0"/>
              <a:t>therefore necessitated  enactment of legislations  on consumer protection</a:t>
            </a:r>
            <a:endParaRPr lang="en-ZA" sz="9600" dirty="0"/>
          </a:p>
          <a:p>
            <a:pPr algn="just">
              <a:buFont typeface="Arial" pitchFamily="34" charset="0"/>
              <a:buChar char="•"/>
            </a:pPr>
            <a:endParaRPr lang="en-ZA" sz="8000" dirty="0" smtClean="0"/>
          </a:p>
          <a:p>
            <a:pPr marL="0" indent="0" algn="just">
              <a:buNone/>
            </a:pPr>
            <a:endParaRPr lang="en-ZA" sz="6200" dirty="0" smtClean="0"/>
          </a:p>
          <a:p>
            <a:pPr marL="0" indent="0" algn="just">
              <a:buNone/>
            </a:pPr>
            <a:endParaRPr lang="en-ZA" sz="6200" dirty="0" smtClean="0"/>
          </a:p>
          <a:p>
            <a:pPr marL="0" indent="0" algn="just">
              <a:buNone/>
            </a:pPr>
            <a:r>
              <a:rPr lang="en-ZA" sz="6200" dirty="0" smtClean="0"/>
              <a:t> </a:t>
            </a:r>
            <a:endParaRPr lang="en-ZA" sz="6200" dirty="0"/>
          </a:p>
        </p:txBody>
      </p:sp>
    </p:spTree>
    <p:extLst>
      <p:ext uri="{BB962C8B-B14F-4D97-AF65-F5344CB8AC3E}">
        <p14:creationId xmlns:p14="http://schemas.microsoft.com/office/powerpoint/2010/main" val="15250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Consumer protection in Malawi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ZA" sz="2800" dirty="0" smtClean="0"/>
              <a:t>Government enacted the Competition and Fair Trading Act (CFTA) in 1998</a:t>
            </a:r>
          </a:p>
          <a:p>
            <a:pPr marL="0" indent="0" algn="just">
              <a:buNone/>
            </a:pPr>
            <a:endParaRPr lang="en-ZA" sz="2800" dirty="0" smtClean="0"/>
          </a:p>
          <a:p>
            <a:pPr algn="just">
              <a:buFont typeface="Arial" pitchFamily="34" charset="0"/>
              <a:buChar char="•"/>
            </a:pPr>
            <a:r>
              <a:rPr lang="en-ZA" sz="2800" dirty="0"/>
              <a:t>Section 43 of the </a:t>
            </a:r>
            <a:r>
              <a:rPr lang="en-ZA" sz="2800" dirty="0" smtClean="0"/>
              <a:t>CFTA </a:t>
            </a:r>
            <a:r>
              <a:rPr lang="en-ZA" sz="2800" dirty="0"/>
              <a:t>is dedicated to consumer </a:t>
            </a:r>
            <a:r>
              <a:rPr lang="en-ZA" sz="2800" dirty="0" smtClean="0"/>
              <a:t>protection and outlines unfair trading practises</a:t>
            </a:r>
          </a:p>
          <a:p>
            <a:pPr marL="0" indent="0" algn="just">
              <a:buNone/>
            </a:pPr>
            <a:endParaRPr lang="en-ZA" sz="2800" dirty="0" smtClean="0"/>
          </a:p>
          <a:p>
            <a:pPr algn="just">
              <a:buFont typeface="Arial" pitchFamily="34" charset="0"/>
              <a:buChar char="•"/>
            </a:pPr>
            <a:r>
              <a:rPr lang="en-ZA" sz="2800" dirty="0" smtClean="0"/>
              <a:t> </a:t>
            </a:r>
            <a:r>
              <a:rPr lang="en-GB" sz="2800" dirty="0"/>
              <a:t>Apart from the CFTA,  the Consumer Protection Act </a:t>
            </a:r>
            <a:r>
              <a:rPr lang="en-GB" sz="2800" dirty="0" smtClean="0"/>
              <a:t>was also </a:t>
            </a:r>
            <a:r>
              <a:rPr lang="en-GB" sz="2800" dirty="0"/>
              <a:t>enacted in 2004 </a:t>
            </a:r>
            <a:endParaRPr lang="en-GB" sz="2800" dirty="0" smtClean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GB" sz="28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93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GB" sz="4000" dirty="0" smtClean="0"/>
              <a:t>Role of CFTC in consumer protection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endParaRPr lang="en-GB" sz="2800" dirty="0" smtClean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/>
              <a:t>The CFTA and CPA share the common objective </a:t>
            </a:r>
            <a:r>
              <a:rPr lang="en-US" sz="2800" dirty="0" smtClean="0"/>
              <a:t>of ‘enhancing </a:t>
            </a:r>
            <a:r>
              <a:rPr lang="en-US" sz="2800" dirty="0"/>
              <a:t>consumer </a:t>
            </a:r>
            <a:r>
              <a:rPr lang="en-US" sz="2800" dirty="0" smtClean="0"/>
              <a:t>welfare’.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dirty="0" smtClean="0"/>
              <a:t>CFTC therefore carries </a:t>
            </a:r>
            <a:r>
              <a:rPr lang="en-US" sz="2800" dirty="0"/>
              <a:t>out independent </a:t>
            </a:r>
            <a:r>
              <a:rPr lang="en-US" sz="2800" dirty="0" smtClean="0"/>
              <a:t>investigations </a:t>
            </a:r>
            <a:r>
              <a:rPr lang="en-US" sz="2800" dirty="0"/>
              <a:t>into unfair trading </a:t>
            </a:r>
            <a:r>
              <a:rPr lang="en-US" sz="2800" dirty="0" smtClean="0"/>
              <a:t>practices and </a:t>
            </a:r>
            <a:r>
              <a:rPr lang="en-US" sz="2800" dirty="0"/>
              <a:t>issue appropriate orders where </a:t>
            </a:r>
            <a:r>
              <a:rPr lang="en-US" sz="2800" dirty="0" smtClean="0"/>
              <a:t>there are violations.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GB" sz="2800" dirty="0" smtClean="0"/>
              <a:t>The </a:t>
            </a:r>
            <a:r>
              <a:rPr lang="en-GB" sz="2800" dirty="0" smtClean="0"/>
              <a:t>Consumer protection council is yet to be constituted, in its absence CFTC enforces the </a:t>
            </a:r>
            <a:r>
              <a:rPr lang="en-GB" sz="2800" dirty="0" smtClean="0"/>
              <a:t>CPA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GB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GB" sz="2800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1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GB" sz="4000" dirty="0" smtClean="0"/>
              <a:t>Role of other stakeholders in consumer protection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endParaRPr lang="en-GB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GB" sz="2800" dirty="0" smtClean="0"/>
              <a:t>CFTC recognises that other stakeholders i.e. </a:t>
            </a:r>
            <a:r>
              <a:rPr lang="en-US" sz="2800" dirty="0"/>
              <a:t>The media, private sector, civil society, academia, donors, judiciary, trade unions and sector regulators </a:t>
            </a:r>
            <a:r>
              <a:rPr lang="en-US" sz="2800" dirty="0" smtClean="0"/>
              <a:t>have a role in consumer protection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800" dirty="0"/>
              <a:t>Civil society should act as watch dogs for consumer protection and be able to raise awareness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2800" dirty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800" dirty="0"/>
              <a:t>The Media must educate and expose unfair trading practices that can harm consumer </a:t>
            </a:r>
            <a:r>
              <a:rPr lang="en-US" sz="2800" dirty="0" smtClean="0"/>
              <a:t>interests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800" dirty="0" smtClean="0"/>
              <a:t>Private sector to voluntarily comply with the CFTA &amp; CPA</a:t>
            </a:r>
            <a:endParaRPr lang="en-US" sz="2800" dirty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2800" dirty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2800" dirty="0"/>
          </a:p>
          <a:p>
            <a:pPr algn="just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GB" sz="2800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2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Empowering and educating </a:t>
            </a:r>
            <a:r>
              <a:rPr lang="en-ZA" dirty="0" smtClean="0"/>
              <a:t>consumers-legal framework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ZA" dirty="0" smtClean="0"/>
              <a:t>Section 8 (2) (e) of the CFTA </a:t>
            </a:r>
            <a:r>
              <a:rPr lang="en-ZA" dirty="0" smtClean="0"/>
              <a:t>mandates </a:t>
            </a:r>
            <a:r>
              <a:rPr lang="en-ZA" dirty="0" smtClean="0"/>
              <a:t>the Commission to provide information for the guidance of consumers regarding their rights and duties under the CFTA</a:t>
            </a:r>
          </a:p>
          <a:p>
            <a:pPr algn="just"/>
            <a:r>
              <a:rPr lang="en-ZA" dirty="0" smtClean="0"/>
              <a:t>Similarly section 18 (e), (f) (g) mandate the Consumer protection council  </a:t>
            </a:r>
            <a:r>
              <a:rPr lang="en-US" dirty="0" smtClean="0"/>
              <a:t>to: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carry out, promote or participate in consumer </a:t>
            </a:r>
            <a:r>
              <a:rPr lang="en-US" dirty="0" smtClean="0"/>
              <a:t>education programmes </a:t>
            </a:r>
            <a:r>
              <a:rPr lang="en-US" dirty="0"/>
              <a:t>and activities</a:t>
            </a:r>
            <a:r>
              <a:rPr lang="en-US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disseminate </a:t>
            </a:r>
            <a:r>
              <a:rPr lang="en-US" dirty="0"/>
              <a:t>consumer information to the </a:t>
            </a:r>
            <a:r>
              <a:rPr lang="en-US" dirty="0" smtClean="0"/>
              <a:t>public;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and  </a:t>
            </a:r>
            <a:r>
              <a:rPr lang="en-US" dirty="0"/>
              <a:t>provide advice, to consumers ,on their rights and </a:t>
            </a:r>
            <a:r>
              <a:rPr lang="en-US" dirty="0" smtClean="0"/>
              <a:t>responsibilities under the CPA </a:t>
            </a:r>
            <a:r>
              <a:rPr lang="en-US" dirty="0"/>
              <a:t>and any other written law and make available </a:t>
            </a:r>
            <a:r>
              <a:rPr lang="en-US" dirty="0" smtClean="0"/>
              <a:t>to consumers </a:t>
            </a:r>
            <a:r>
              <a:rPr lang="en-US" dirty="0"/>
              <a:t>general information affecting their </a:t>
            </a:r>
            <a:r>
              <a:rPr lang="en-US" dirty="0" smtClean="0"/>
              <a:t>interests.</a:t>
            </a:r>
            <a:endParaRPr lang="en-ZA" dirty="0" smtClean="0"/>
          </a:p>
          <a:p>
            <a:pPr algn="just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9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Empowering &amp; educating consumers-projects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236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order to build confident, informed and empowered consumers who will be making informed decision in the market, </a:t>
            </a:r>
            <a:r>
              <a:rPr lang="en-US" dirty="0" smtClean="0"/>
              <a:t>CFTC </a:t>
            </a:r>
            <a:r>
              <a:rPr lang="en-US" dirty="0"/>
              <a:t>has initiated and implemented different projects </a:t>
            </a:r>
            <a:r>
              <a:rPr lang="en-US" dirty="0" smtClean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Production </a:t>
            </a:r>
            <a:r>
              <a:rPr lang="en-US" dirty="0"/>
              <a:t>of information brochures and leaflets for </a:t>
            </a:r>
            <a:r>
              <a:rPr lang="en-US" dirty="0" smtClean="0"/>
              <a:t>consumers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Production </a:t>
            </a:r>
            <a:r>
              <a:rPr lang="en-US" dirty="0"/>
              <a:t>of the CFTA for distribution to consumers </a:t>
            </a:r>
            <a:endParaRPr lang="en-US" dirty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Quarterly magazine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Newspaper </a:t>
            </a:r>
            <a:r>
              <a:rPr lang="en-US" dirty="0"/>
              <a:t>Column- weekly slot in one of the daily </a:t>
            </a:r>
            <a:r>
              <a:rPr lang="en-US" dirty="0" smtClean="0"/>
              <a:t>papers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Lecture </a:t>
            </a:r>
            <a:r>
              <a:rPr lang="en-US" dirty="0" smtClean="0"/>
              <a:t>series in universities and colleges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399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Projects 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2367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Drama groups doing plays on the CFTC &amp; its mandate aired on TV and </a:t>
            </a:r>
            <a:r>
              <a:rPr lang="en-US" dirty="0" smtClean="0"/>
              <a:t>radio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Jingles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Website 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Social </a:t>
            </a:r>
            <a:r>
              <a:rPr lang="en-US" dirty="0" smtClean="0"/>
              <a:t>media ( Facebook &amp; twitter)</a:t>
            </a: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710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3834</TotalTime>
  <Words>607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EMPOWERING&amp;EDUCATING CONSUMERS</vt:lpstr>
      <vt:lpstr>Presentation Outline</vt:lpstr>
      <vt:lpstr>Background</vt:lpstr>
      <vt:lpstr>Consumer protection in Malawi</vt:lpstr>
      <vt:lpstr>Role of CFTC in consumer protection</vt:lpstr>
      <vt:lpstr>Role of other stakeholders in consumer protection</vt:lpstr>
      <vt:lpstr>Empowering and educating consumers-legal framework</vt:lpstr>
      <vt:lpstr>Empowering &amp; educating consumers-projects</vt:lpstr>
      <vt:lpstr>Projects continued</vt:lpstr>
      <vt:lpstr>Empowering &amp; educating consumers-benefits</vt:lpstr>
      <vt:lpstr>Conclusion</vt:lpstr>
      <vt:lpstr>.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INVESTIGATIVE PLANS</dc:title>
  <dc:creator>ccpc-consumer</dc:creator>
  <cp:lastModifiedBy>hp</cp:lastModifiedBy>
  <cp:revision>92</cp:revision>
  <cp:lastPrinted>2013-08-12T10:44:39Z</cp:lastPrinted>
  <dcterms:created xsi:type="dcterms:W3CDTF">2013-08-08T12:20:01Z</dcterms:created>
  <dcterms:modified xsi:type="dcterms:W3CDTF">2014-08-11T13:44:42Z</dcterms:modified>
</cp:coreProperties>
</file>