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56" r:id="rId3"/>
    <p:sldId id="259" r:id="rId4"/>
    <p:sldId id="260" r:id="rId5"/>
    <p:sldId id="267" r:id="rId6"/>
    <p:sldId id="261" r:id="rId7"/>
    <p:sldId id="268" r:id="rId8"/>
    <p:sldId id="269" r:id="rId9"/>
    <p:sldId id="262" r:id="rId10"/>
    <p:sldId id="273" r:id="rId11"/>
    <p:sldId id="270" r:id="rId12"/>
    <p:sldId id="272" r:id="rId13"/>
    <p:sldId id="265"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7.9972899124060123E-2"/>
          <c:y val="3.9769851529752834E-2"/>
          <c:w val="0.65625193900493439"/>
          <c:h val="0.72969326595369643"/>
        </c:manualLayout>
      </c:layout>
      <c:bar3DChart>
        <c:barDir val="col"/>
        <c:grouping val="clustered"/>
        <c:ser>
          <c:idx val="0"/>
          <c:order val="0"/>
          <c:tx>
            <c:v>gaps in the law</c:v>
          </c:tx>
          <c:cat>
            <c:strRef>
              <c:f>Sheet1!$B$1:$C$1</c:f>
              <c:strCache>
                <c:ptCount val="2"/>
                <c:pt idx="0">
                  <c:v>current</c:v>
                </c:pt>
                <c:pt idx="1">
                  <c:v>future</c:v>
                </c:pt>
              </c:strCache>
            </c:strRef>
          </c:cat>
          <c:val>
            <c:numRef>
              <c:f>Sheet1!$B$2:$C$2</c:f>
              <c:numCache>
                <c:formatCode>General</c:formatCode>
                <c:ptCount val="2"/>
                <c:pt idx="0">
                  <c:v>3</c:v>
                </c:pt>
                <c:pt idx="1">
                  <c:v>0</c:v>
                </c:pt>
              </c:numCache>
            </c:numRef>
          </c:val>
        </c:ser>
        <c:ser>
          <c:idx val="1"/>
          <c:order val="1"/>
          <c:tx>
            <c:strRef>
              <c:f>Sheet1!$A$3</c:f>
              <c:strCache>
                <c:ptCount val="1"/>
                <c:pt idx="0">
                  <c:v>institutions</c:v>
                </c:pt>
              </c:strCache>
            </c:strRef>
          </c:tx>
          <c:cat>
            <c:strRef>
              <c:f>Sheet1!$B$1:$C$1</c:f>
              <c:strCache>
                <c:ptCount val="2"/>
                <c:pt idx="0">
                  <c:v>current</c:v>
                </c:pt>
                <c:pt idx="1">
                  <c:v>future</c:v>
                </c:pt>
              </c:strCache>
            </c:strRef>
          </c:cat>
          <c:val>
            <c:numRef>
              <c:f>Sheet1!$B$3:$C$3</c:f>
              <c:numCache>
                <c:formatCode>General</c:formatCode>
                <c:ptCount val="2"/>
                <c:pt idx="0">
                  <c:v>2</c:v>
                </c:pt>
                <c:pt idx="1">
                  <c:v>5</c:v>
                </c:pt>
              </c:numCache>
            </c:numRef>
          </c:val>
        </c:ser>
        <c:ser>
          <c:idx val="2"/>
          <c:order val="2"/>
          <c:tx>
            <c:strRef>
              <c:f>Sheet1!$A$4</c:f>
              <c:strCache>
                <c:ptCount val="1"/>
                <c:pt idx="0">
                  <c:v>existing laws</c:v>
                </c:pt>
              </c:strCache>
            </c:strRef>
          </c:tx>
          <c:cat>
            <c:strRef>
              <c:f>Sheet1!$B$1:$C$1</c:f>
              <c:strCache>
                <c:ptCount val="2"/>
                <c:pt idx="0">
                  <c:v>current</c:v>
                </c:pt>
                <c:pt idx="1">
                  <c:v>future</c:v>
                </c:pt>
              </c:strCache>
            </c:strRef>
          </c:cat>
          <c:val>
            <c:numRef>
              <c:f>Sheet1!$B$4:$C$4</c:f>
              <c:numCache>
                <c:formatCode>General</c:formatCode>
                <c:ptCount val="2"/>
                <c:pt idx="0">
                  <c:v>1</c:v>
                </c:pt>
                <c:pt idx="1">
                  <c:v>5</c:v>
                </c:pt>
              </c:numCache>
            </c:numRef>
          </c:val>
        </c:ser>
        <c:ser>
          <c:idx val="3"/>
          <c:order val="3"/>
          <c:tx>
            <c:strRef>
              <c:f>Sheet1!$A$5</c:f>
              <c:strCache>
                <c:ptCount val="1"/>
                <c:pt idx="0">
                  <c:v>redress mechanism</c:v>
                </c:pt>
              </c:strCache>
            </c:strRef>
          </c:tx>
          <c:cat>
            <c:strRef>
              <c:f>Sheet1!$B$1:$C$1</c:f>
              <c:strCache>
                <c:ptCount val="2"/>
                <c:pt idx="0">
                  <c:v>current</c:v>
                </c:pt>
                <c:pt idx="1">
                  <c:v>future</c:v>
                </c:pt>
              </c:strCache>
            </c:strRef>
          </c:cat>
          <c:val>
            <c:numRef>
              <c:f>Sheet1!$B$5:$C$5</c:f>
              <c:numCache>
                <c:formatCode>General</c:formatCode>
                <c:ptCount val="2"/>
                <c:pt idx="0">
                  <c:v>1</c:v>
                </c:pt>
                <c:pt idx="1">
                  <c:v>5</c:v>
                </c:pt>
              </c:numCache>
            </c:numRef>
          </c:val>
        </c:ser>
        <c:shape val="cylinder"/>
        <c:axId val="97507968"/>
        <c:axId val="57016704"/>
        <c:axId val="0"/>
      </c:bar3DChart>
      <c:catAx>
        <c:axId val="97507968"/>
        <c:scaling>
          <c:orientation val="minMax"/>
        </c:scaling>
        <c:axPos val="b"/>
        <c:tickLblPos val="nextTo"/>
        <c:crossAx val="57016704"/>
        <c:crosses val="autoZero"/>
        <c:auto val="1"/>
        <c:lblAlgn val="ctr"/>
        <c:lblOffset val="100"/>
      </c:catAx>
      <c:valAx>
        <c:axId val="57016704"/>
        <c:scaling>
          <c:orientation val="minMax"/>
        </c:scaling>
        <c:axPos val="l"/>
        <c:majorGridlines/>
        <c:numFmt formatCode="General" sourceLinked="1"/>
        <c:tickLblPos val="nextTo"/>
        <c:crossAx val="97507968"/>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91B539-F5C4-4185-8D41-ADCC00FEB78E}" type="datetimeFigureOut">
              <a:rPr lang="en-US" smtClean="0"/>
              <a:pPr/>
              <a:t>8/11/2014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30BAE8-0EC9-48F2-B7C0-7BA8D9D07E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FFAE68-5F62-44A7-BF7D-5DA417231706}" type="datetime1">
              <a:rPr lang="en-US" smtClean="0"/>
              <a:pPr/>
              <a:t>8/11/2014</a:t>
            </a:fld>
            <a:endParaRPr lang="en-US" dirty="0"/>
          </a:p>
        </p:txBody>
      </p:sp>
      <p:sp>
        <p:nvSpPr>
          <p:cNvPr id="5" name="Footer Placeholder 4"/>
          <p:cNvSpPr>
            <a:spLocks noGrp="1"/>
          </p:cNvSpPr>
          <p:nvPr>
            <p:ph type="ftr" sz="quarter" idx="11"/>
          </p:nvPr>
        </p:nvSpPr>
        <p:spPr/>
        <p:txBody>
          <a:bodyPr/>
          <a:lstStyle/>
          <a:p>
            <a:r>
              <a:rPr lang="en-US" smtClean="0"/>
              <a:t>Email: pnyahe32@yahoo.com</a:t>
            </a:r>
            <a:endParaRPr lang="en-US" dirty="0"/>
          </a:p>
        </p:txBody>
      </p:sp>
      <p:sp>
        <p:nvSpPr>
          <p:cNvPr id="6" name="Slide Number Placeholder 5"/>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58D03-7FDB-427F-86BF-0E973D696817}" type="datetime1">
              <a:rPr lang="en-US" smtClean="0"/>
              <a:pPr/>
              <a:t>8/11/2014</a:t>
            </a:fld>
            <a:endParaRPr lang="en-US" dirty="0"/>
          </a:p>
        </p:txBody>
      </p:sp>
      <p:sp>
        <p:nvSpPr>
          <p:cNvPr id="5" name="Footer Placeholder 4"/>
          <p:cNvSpPr>
            <a:spLocks noGrp="1"/>
          </p:cNvSpPr>
          <p:nvPr>
            <p:ph type="ftr" sz="quarter" idx="11"/>
          </p:nvPr>
        </p:nvSpPr>
        <p:spPr/>
        <p:txBody>
          <a:bodyPr/>
          <a:lstStyle/>
          <a:p>
            <a:r>
              <a:rPr lang="en-US" smtClean="0"/>
              <a:t>Email: pnyahe32@yahoo.com</a:t>
            </a:r>
            <a:endParaRPr lang="en-US" dirty="0"/>
          </a:p>
        </p:txBody>
      </p:sp>
      <p:sp>
        <p:nvSpPr>
          <p:cNvPr id="6" name="Slide Number Placeholder 5"/>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04637-C36D-444B-B623-EBC5D1659BA4}" type="datetime1">
              <a:rPr lang="en-US" smtClean="0"/>
              <a:pPr/>
              <a:t>8/11/2014</a:t>
            </a:fld>
            <a:endParaRPr lang="en-US" dirty="0"/>
          </a:p>
        </p:txBody>
      </p:sp>
      <p:sp>
        <p:nvSpPr>
          <p:cNvPr id="5" name="Footer Placeholder 4"/>
          <p:cNvSpPr>
            <a:spLocks noGrp="1"/>
          </p:cNvSpPr>
          <p:nvPr>
            <p:ph type="ftr" sz="quarter" idx="11"/>
          </p:nvPr>
        </p:nvSpPr>
        <p:spPr/>
        <p:txBody>
          <a:bodyPr/>
          <a:lstStyle/>
          <a:p>
            <a:r>
              <a:rPr lang="en-US" smtClean="0"/>
              <a:t>Email: pnyahe32@yahoo.com</a:t>
            </a:r>
            <a:endParaRPr lang="en-US" dirty="0"/>
          </a:p>
        </p:txBody>
      </p:sp>
      <p:sp>
        <p:nvSpPr>
          <p:cNvPr id="6" name="Slide Number Placeholder 5"/>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20501-1302-4FF8-BD91-A1B1B1F7F8E6}" type="datetime1">
              <a:rPr lang="en-US" smtClean="0"/>
              <a:pPr/>
              <a:t>8/11/2014</a:t>
            </a:fld>
            <a:endParaRPr lang="en-US" dirty="0"/>
          </a:p>
        </p:txBody>
      </p:sp>
      <p:sp>
        <p:nvSpPr>
          <p:cNvPr id="5" name="Footer Placeholder 4"/>
          <p:cNvSpPr>
            <a:spLocks noGrp="1"/>
          </p:cNvSpPr>
          <p:nvPr>
            <p:ph type="ftr" sz="quarter" idx="11"/>
          </p:nvPr>
        </p:nvSpPr>
        <p:spPr/>
        <p:txBody>
          <a:bodyPr/>
          <a:lstStyle/>
          <a:p>
            <a:r>
              <a:rPr lang="en-US" smtClean="0"/>
              <a:t>Email: pnyahe32@yahoo.com</a:t>
            </a:r>
            <a:endParaRPr lang="en-US" dirty="0"/>
          </a:p>
        </p:txBody>
      </p:sp>
      <p:sp>
        <p:nvSpPr>
          <p:cNvPr id="6" name="Slide Number Placeholder 5"/>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68E88-2003-4930-9037-41449F734D40}" type="datetime1">
              <a:rPr lang="en-US" smtClean="0"/>
              <a:pPr/>
              <a:t>8/11/2014</a:t>
            </a:fld>
            <a:endParaRPr lang="en-US" dirty="0"/>
          </a:p>
        </p:txBody>
      </p:sp>
      <p:sp>
        <p:nvSpPr>
          <p:cNvPr id="5" name="Footer Placeholder 4"/>
          <p:cNvSpPr>
            <a:spLocks noGrp="1"/>
          </p:cNvSpPr>
          <p:nvPr>
            <p:ph type="ftr" sz="quarter" idx="11"/>
          </p:nvPr>
        </p:nvSpPr>
        <p:spPr/>
        <p:txBody>
          <a:bodyPr/>
          <a:lstStyle/>
          <a:p>
            <a:r>
              <a:rPr lang="en-US" smtClean="0"/>
              <a:t>Email: pnyahe32@yahoo.com</a:t>
            </a:r>
            <a:endParaRPr lang="en-US" dirty="0"/>
          </a:p>
        </p:txBody>
      </p:sp>
      <p:sp>
        <p:nvSpPr>
          <p:cNvPr id="6" name="Slide Number Placeholder 5"/>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A8957F-49B1-40AB-AFCB-B6898FB89385}" type="datetime1">
              <a:rPr lang="en-US" smtClean="0"/>
              <a:pPr/>
              <a:t>8/11/2014</a:t>
            </a:fld>
            <a:endParaRPr lang="en-US" dirty="0"/>
          </a:p>
        </p:txBody>
      </p:sp>
      <p:sp>
        <p:nvSpPr>
          <p:cNvPr id="6" name="Footer Placeholder 5"/>
          <p:cNvSpPr>
            <a:spLocks noGrp="1"/>
          </p:cNvSpPr>
          <p:nvPr>
            <p:ph type="ftr" sz="quarter" idx="11"/>
          </p:nvPr>
        </p:nvSpPr>
        <p:spPr/>
        <p:txBody>
          <a:bodyPr/>
          <a:lstStyle/>
          <a:p>
            <a:r>
              <a:rPr lang="en-US" smtClean="0"/>
              <a:t>Email: pnyahe32@yahoo.com</a:t>
            </a:r>
            <a:endParaRPr lang="en-US" dirty="0"/>
          </a:p>
        </p:txBody>
      </p:sp>
      <p:sp>
        <p:nvSpPr>
          <p:cNvPr id="7" name="Slide Number Placeholder 6"/>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C138F8-2390-4516-8484-6F773ACAE8BF}" type="datetime1">
              <a:rPr lang="en-US" smtClean="0"/>
              <a:pPr/>
              <a:t>8/11/2014</a:t>
            </a:fld>
            <a:endParaRPr lang="en-US" dirty="0"/>
          </a:p>
        </p:txBody>
      </p:sp>
      <p:sp>
        <p:nvSpPr>
          <p:cNvPr id="8" name="Footer Placeholder 7"/>
          <p:cNvSpPr>
            <a:spLocks noGrp="1"/>
          </p:cNvSpPr>
          <p:nvPr>
            <p:ph type="ftr" sz="quarter" idx="11"/>
          </p:nvPr>
        </p:nvSpPr>
        <p:spPr/>
        <p:txBody>
          <a:bodyPr/>
          <a:lstStyle/>
          <a:p>
            <a:r>
              <a:rPr lang="en-US" smtClean="0"/>
              <a:t>Email: pnyahe32@yahoo.com</a:t>
            </a:r>
            <a:endParaRPr lang="en-US" dirty="0"/>
          </a:p>
        </p:txBody>
      </p:sp>
      <p:sp>
        <p:nvSpPr>
          <p:cNvPr id="9" name="Slide Number Placeholder 8"/>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893552-53B5-41F0-AE21-2A8343E70FC3}" type="datetime1">
              <a:rPr lang="en-US" smtClean="0"/>
              <a:pPr/>
              <a:t>8/11/2014</a:t>
            </a:fld>
            <a:endParaRPr lang="en-US" dirty="0"/>
          </a:p>
        </p:txBody>
      </p:sp>
      <p:sp>
        <p:nvSpPr>
          <p:cNvPr id="4" name="Footer Placeholder 3"/>
          <p:cNvSpPr>
            <a:spLocks noGrp="1"/>
          </p:cNvSpPr>
          <p:nvPr>
            <p:ph type="ftr" sz="quarter" idx="11"/>
          </p:nvPr>
        </p:nvSpPr>
        <p:spPr/>
        <p:txBody>
          <a:bodyPr/>
          <a:lstStyle/>
          <a:p>
            <a:r>
              <a:rPr lang="en-US" smtClean="0"/>
              <a:t>Email: pnyahe32@yahoo.com</a:t>
            </a:r>
            <a:endParaRPr lang="en-US" dirty="0"/>
          </a:p>
        </p:txBody>
      </p:sp>
      <p:sp>
        <p:nvSpPr>
          <p:cNvPr id="5" name="Slide Number Placeholder 4"/>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2DC5F-DB46-4714-ABD6-EBCFA1740BF2}" type="datetime1">
              <a:rPr lang="en-US" smtClean="0"/>
              <a:pPr/>
              <a:t>8/11/2014</a:t>
            </a:fld>
            <a:endParaRPr lang="en-US" dirty="0"/>
          </a:p>
        </p:txBody>
      </p:sp>
      <p:sp>
        <p:nvSpPr>
          <p:cNvPr id="3" name="Footer Placeholder 2"/>
          <p:cNvSpPr>
            <a:spLocks noGrp="1"/>
          </p:cNvSpPr>
          <p:nvPr>
            <p:ph type="ftr" sz="quarter" idx="11"/>
          </p:nvPr>
        </p:nvSpPr>
        <p:spPr/>
        <p:txBody>
          <a:bodyPr/>
          <a:lstStyle/>
          <a:p>
            <a:r>
              <a:rPr lang="en-US" smtClean="0"/>
              <a:t>Email: pnyahe32@yahoo.com</a:t>
            </a:r>
            <a:endParaRPr lang="en-US" dirty="0"/>
          </a:p>
        </p:txBody>
      </p:sp>
      <p:sp>
        <p:nvSpPr>
          <p:cNvPr id="4" name="Slide Number Placeholder 3"/>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309D0-2898-49F3-907C-630684918A57}" type="datetime1">
              <a:rPr lang="en-US" smtClean="0"/>
              <a:pPr/>
              <a:t>8/11/2014</a:t>
            </a:fld>
            <a:endParaRPr lang="en-US" dirty="0"/>
          </a:p>
        </p:txBody>
      </p:sp>
      <p:sp>
        <p:nvSpPr>
          <p:cNvPr id="6" name="Footer Placeholder 5"/>
          <p:cNvSpPr>
            <a:spLocks noGrp="1"/>
          </p:cNvSpPr>
          <p:nvPr>
            <p:ph type="ftr" sz="quarter" idx="11"/>
          </p:nvPr>
        </p:nvSpPr>
        <p:spPr/>
        <p:txBody>
          <a:bodyPr/>
          <a:lstStyle/>
          <a:p>
            <a:r>
              <a:rPr lang="en-US" smtClean="0"/>
              <a:t>Email: pnyahe32@yahoo.com</a:t>
            </a:r>
            <a:endParaRPr lang="en-US" dirty="0"/>
          </a:p>
        </p:txBody>
      </p:sp>
      <p:sp>
        <p:nvSpPr>
          <p:cNvPr id="7" name="Slide Number Placeholder 6"/>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2FB7F3-0483-4CCB-8DE5-3F37D7BA4213}" type="datetime1">
              <a:rPr lang="en-US" smtClean="0"/>
              <a:pPr/>
              <a:t>8/11/2014</a:t>
            </a:fld>
            <a:endParaRPr lang="en-US" dirty="0"/>
          </a:p>
        </p:txBody>
      </p:sp>
      <p:sp>
        <p:nvSpPr>
          <p:cNvPr id="6" name="Footer Placeholder 5"/>
          <p:cNvSpPr>
            <a:spLocks noGrp="1"/>
          </p:cNvSpPr>
          <p:nvPr>
            <p:ph type="ftr" sz="quarter" idx="11"/>
          </p:nvPr>
        </p:nvSpPr>
        <p:spPr/>
        <p:txBody>
          <a:bodyPr/>
          <a:lstStyle/>
          <a:p>
            <a:r>
              <a:rPr lang="en-US" smtClean="0"/>
              <a:t>Email: pnyahe32@yahoo.com</a:t>
            </a:r>
            <a:endParaRPr lang="en-US" dirty="0"/>
          </a:p>
        </p:txBody>
      </p:sp>
      <p:sp>
        <p:nvSpPr>
          <p:cNvPr id="7" name="Slide Number Placeholder 6"/>
          <p:cNvSpPr>
            <a:spLocks noGrp="1"/>
          </p:cNvSpPr>
          <p:nvPr>
            <p:ph type="sldNum" sz="quarter" idx="12"/>
          </p:nvPr>
        </p:nvSpPr>
        <p:spPr/>
        <p:txBody>
          <a:bodyPr/>
          <a:lstStyle/>
          <a:p>
            <a:fld id="{8DCF223D-03E5-4B14-B000-3A2112DE465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88290-7A9B-40E7-A5D8-5A4F724ED78D}" type="datetime1">
              <a:rPr lang="en-US" smtClean="0"/>
              <a:pPr/>
              <a:t>8/11/2014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Email: pnyahe32@yahoo.com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F223D-03E5-4B14-B000-3A2112DE465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ederal-trade-commission-ftc-logo"/>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29000" y="4267200"/>
            <a:ext cx="2145953" cy="181939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ctrTitle"/>
          </p:nvPr>
        </p:nvSpPr>
        <p:spPr>
          <a:xfrm>
            <a:off x="0" y="0"/>
            <a:ext cx="9159240" cy="2895600"/>
          </a:xfrm>
          <a:solidFill>
            <a:srgbClr val="92D050"/>
          </a:solidFill>
        </p:spPr>
        <p:txBody>
          <a:bodyPr>
            <a:noAutofit/>
          </a:bodyPr>
          <a:lstStyle/>
          <a:p>
            <a:pPr marL="0" indent="0"/>
            <a:r>
              <a:rPr lang="en-US" sz="3600" b="1" smtClean="0"/>
              <a:t>THE SIXTH ANNUAL AFRICAN DIALOGUE </a:t>
            </a:r>
            <a:br>
              <a:rPr lang="en-US" sz="3600" b="1" smtClean="0"/>
            </a:br>
            <a:r>
              <a:rPr lang="en-US" sz="3600" b="1" smtClean="0"/>
              <a:t>CONSUMER PROTECTION CONFERENCE</a:t>
            </a:r>
            <a:br>
              <a:rPr lang="en-US" sz="3600" b="1" smtClean="0"/>
            </a:br>
            <a:r>
              <a:rPr lang="en-US" sz="3600" smtClean="0">
                <a:solidFill>
                  <a:prstClr val="black"/>
                </a:solidFill>
              </a:rPr>
              <a:t>Lilongwe, Malawi</a:t>
            </a:r>
            <a:br>
              <a:rPr lang="en-US" sz="3600" smtClean="0">
                <a:solidFill>
                  <a:prstClr val="black"/>
                </a:solidFill>
              </a:rPr>
            </a:br>
            <a:r>
              <a:rPr lang="en-US" sz="3600" smtClean="0">
                <a:solidFill>
                  <a:prstClr val="black"/>
                </a:solidFill>
              </a:rPr>
              <a:t>8 -12 September 2014</a:t>
            </a:r>
            <a:br>
              <a:rPr lang="en-US" sz="3600" smtClean="0">
                <a:solidFill>
                  <a:prstClr val="black"/>
                </a:solidFill>
              </a:rPr>
            </a:br>
            <a:endParaRPr lang="en-US" sz="3600" dirty="0"/>
          </a:p>
        </p:txBody>
      </p:sp>
      <p:sp>
        <p:nvSpPr>
          <p:cNvPr id="9" name="Footer Placeholder 8"/>
          <p:cNvSpPr>
            <a:spLocks noGrp="1"/>
          </p:cNvSpPr>
          <p:nvPr>
            <p:ph type="ftr" sz="quarter" idx="11"/>
          </p:nvPr>
        </p:nvSpPr>
        <p:spPr/>
        <p:txBody>
          <a:bodyPr/>
          <a:lstStyle/>
          <a:p>
            <a:r>
              <a:rPr lang="en-US" smtClean="0">
                <a:solidFill>
                  <a:srgbClr val="000000"/>
                </a:solidFill>
              </a:rPr>
              <a:t>Email: pnyahe32@yahoo.com</a:t>
            </a:r>
            <a:endParaRPr lang="en-US" dirty="0">
              <a:solidFill>
                <a:srgbClr val="000000"/>
              </a:solidFill>
            </a:endParaRPr>
          </a:p>
        </p:txBody>
      </p:sp>
      <p:pic>
        <p:nvPicPr>
          <p:cNvPr id="1026" name="Picture 2" descr="C:\Users\dcurren\Desktop\untitled.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09600" y="4343400"/>
            <a:ext cx="1675508" cy="1600199"/>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12"/>
          <p:cNvPicPr/>
          <p:nvPr/>
        </p:nvPicPr>
        <p:blipFill rotWithShape="1">
          <a:blip r:embed="rId4"/>
          <a:srcRect l="19551" t="5698" r="71795" b="81482"/>
          <a:stretch/>
        </p:blipFill>
        <p:spPr bwMode="auto">
          <a:xfrm>
            <a:off x="6629400" y="4114800"/>
            <a:ext cx="2014000" cy="1752600"/>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936925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799"/>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n-US" dirty="0" smtClean="0"/>
              <a:t/>
            </a:r>
            <a:br>
              <a:rPr lang="en-US" dirty="0" smtClean="0"/>
            </a:br>
            <a:r>
              <a:rPr lang="en-US" dirty="0" smtClean="0"/>
              <a:t>LIST OF THE VARIOUS SECTORS AND EXISTING LAWS</a:t>
            </a:r>
            <a:br>
              <a:rPr lang="en-US" dirty="0" smtClean="0"/>
            </a:br>
            <a:endParaRPr lang="en-US" dirty="0"/>
          </a:p>
        </p:txBody>
      </p:sp>
      <p:sp>
        <p:nvSpPr>
          <p:cNvPr id="3" name="Subtitle 2"/>
          <p:cNvSpPr>
            <a:spLocks noGrp="1"/>
          </p:cNvSpPr>
          <p:nvPr>
            <p:ph type="subTitle" idx="1"/>
          </p:nvPr>
        </p:nvSpPr>
        <p:spPr>
          <a:xfrm>
            <a:off x="0" y="1066800"/>
            <a:ext cx="9144000" cy="5105400"/>
          </a:xfrm>
        </p:spPr>
        <p:txBody>
          <a:bodyPr>
            <a:normAutofit fontScale="92500" lnSpcReduction="20000"/>
          </a:bodyPr>
          <a:lstStyle/>
          <a:p>
            <a:pPr marL="457200" indent="-457200">
              <a:buAutoNum type="arabicPeriod"/>
            </a:pPr>
            <a:endParaRPr lang="en-GB" sz="2400" dirty="0" smtClean="0"/>
          </a:p>
          <a:p>
            <a:pPr marL="457200" indent="-457200">
              <a:buAutoNum type="arabicPeriod"/>
            </a:pPr>
            <a:r>
              <a:rPr lang="en-GB" sz="2400" dirty="0" smtClean="0"/>
              <a:t>BANKING AND FINANCIAL SERVICES  (</a:t>
            </a:r>
            <a:r>
              <a:rPr lang="en-GB" sz="2400" dirty="0" smtClean="0">
                <a:solidFill>
                  <a:srgbClr val="000000"/>
                </a:solidFill>
              </a:rPr>
              <a:t>9 </a:t>
            </a:r>
            <a:r>
              <a:rPr lang="en-GB" sz="2400" dirty="0" smtClean="0">
                <a:solidFill>
                  <a:srgbClr val="000000"/>
                </a:solidFill>
              </a:rPr>
              <a:t>ACTS</a:t>
            </a:r>
            <a:r>
              <a:rPr lang="en-GB" sz="2400" dirty="0" smtClean="0"/>
              <a:t>)</a:t>
            </a:r>
          </a:p>
          <a:p>
            <a:pPr marL="457200" indent="-457200">
              <a:buAutoNum type="arabicPeriod"/>
            </a:pPr>
            <a:endParaRPr lang="en-GB" sz="2400" dirty="0"/>
          </a:p>
          <a:p>
            <a:pPr marL="457200" indent="-457200">
              <a:buAutoNum type="arabicPeriod"/>
            </a:pPr>
            <a:r>
              <a:rPr lang="en-GB" sz="2400" dirty="0" smtClean="0"/>
              <a:t>CONTRACTS </a:t>
            </a:r>
            <a:r>
              <a:rPr lang="en-GB" sz="2400" dirty="0" smtClean="0"/>
              <a:t>AND GOODS(</a:t>
            </a:r>
            <a:r>
              <a:rPr lang="en-GB" sz="2400" dirty="0" smtClean="0">
                <a:solidFill>
                  <a:srgbClr val="000000"/>
                </a:solidFill>
              </a:rPr>
              <a:t>10 ACTS</a:t>
            </a:r>
            <a:r>
              <a:rPr lang="en-GB" sz="2400" dirty="0" smtClean="0"/>
              <a:t>)</a:t>
            </a:r>
          </a:p>
          <a:p>
            <a:pPr marL="457200" indent="-457200"/>
            <a:endParaRPr lang="en-GB" sz="2400" dirty="0" smtClean="0"/>
          </a:p>
          <a:p>
            <a:pPr marL="457200" indent="-457200"/>
            <a:r>
              <a:rPr lang="en-GB" sz="2400" dirty="0" smtClean="0"/>
              <a:t>3. TRANSACTIONS IN IMMOVABLE PROPERTY( </a:t>
            </a:r>
            <a:r>
              <a:rPr lang="en-GB" sz="2400" dirty="0" smtClean="0">
                <a:solidFill>
                  <a:srgbClr val="000000"/>
                </a:solidFill>
              </a:rPr>
              <a:t>5 ACTS</a:t>
            </a:r>
            <a:r>
              <a:rPr lang="en-GB" sz="2400" dirty="0" smtClean="0"/>
              <a:t>)</a:t>
            </a:r>
          </a:p>
          <a:p>
            <a:pPr marL="457200" indent="-457200"/>
            <a:endParaRPr lang="en-GB" sz="2400" dirty="0" smtClean="0"/>
          </a:p>
          <a:p>
            <a:pPr marL="457200" indent="-457200"/>
            <a:r>
              <a:rPr lang="en-GB" sz="2400" dirty="0" smtClean="0"/>
              <a:t>4. PUBLIC UTILITIES (ELECTRICITY, WATER AND TELE-</a:t>
            </a:r>
          </a:p>
          <a:p>
            <a:pPr marL="457200" indent="-457200"/>
            <a:r>
              <a:rPr lang="en-GB" sz="2400" dirty="0" smtClean="0"/>
              <a:t>COMMUNICATION SERVICES ( </a:t>
            </a:r>
            <a:r>
              <a:rPr lang="en-GB" sz="2400" dirty="0" smtClean="0">
                <a:solidFill>
                  <a:srgbClr val="000000"/>
                </a:solidFill>
              </a:rPr>
              <a:t>9 SCTS </a:t>
            </a:r>
            <a:r>
              <a:rPr lang="en-GB" sz="2400" dirty="0" smtClean="0"/>
              <a:t>)</a:t>
            </a:r>
          </a:p>
          <a:p>
            <a:pPr marL="457200" indent="-457200"/>
            <a:endParaRPr lang="en-GB" sz="2400" dirty="0" smtClean="0"/>
          </a:p>
          <a:p>
            <a:pPr marL="457200" indent="-457200"/>
            <a:r>
              <a:rPr lang="en-GB" sz="2400" dirty="0" smtClean="0"/>
              <a:t>5. HEALTH DELIVERY AND SERVICES( </a:t>
            </a:r>
            <a:r>
              <a:rPr lang="en-GB" sz="2400" dirty="0" smtClean="0">
                <a:solidFill>
                  <a:srgbClr val="000000"/>
                </a:solidFill>
              </a:rPr>
              <a:t>6 ACTS</a:t>
            </a:r>
            <a:r>
              <a:rPr lang="en-GB" sz="2400" dirty="0" smtClean="0"/>
              <a:t>)</a:t>
            </a:r>
            <a:endParaRPr lang="en-US" sz="2400" dirty="0" smtClean="0"/>
          </a:p>
          <a:p>
            <a:pPr marL="457200" indent="-457200"/>
            <a:endParaRPr lang="en-US" sz="2400" dirty="0" smtClean="0"/>
          </a:p>
          <a:p>
            <a:pPr marL="457200" indent="-457200"/>
            <a:r>
              <a:rPr lang="en-US" sz="2400" dirty="0" smtClean="0"/>
              <a:t>6. </a:t>
            </a:r>
            <a:r>
              <a:rPr lang="en-GB" sz="2400" dirty="0" smtClean="0"/>
              <a:t>HOSPITALITY SERVICE( </a:t>
            </a:r>
            <a:r>
              <a:rPr lang="en-GB" sz="2400" dirty="0" smtClean="0">
                <a:solidFill>
                  <a:srgbClr val="000000"/>
                </a:solidFill>
              </a:rPr>
              <a:t>1 ACTS</a:t>
            </a:r>
            <a:r>
              <a:rPr lang="en-GB" sz="2400" dirty="0" smtClean="0"/>
              <a:t>)</a:t>
            </a:r>
          </a:p>
          <a:p>
            <a:pPr marL="457200" indent="-457200"/>
            <a:endParaRPr lang="en-GB" sz="2400" dirty="0" smtClean="0"/>
          </a:p>
          <a:p>
            <a:pPr marL="457200" indent="-457200"/>
            <a:r>
              <a:rPr lang="en-GB" sz="2400" dirty="0" smtClean="0"/>
              <a:t>7. PROFFESSIONAL SERVICES (</a:t>
            </a:r>
            <a:r>
              <a:rPr lang="en-GB" sz="2400" dirty="0" smtClean="0">
                <a:solidFill>
                  <a:srgbClr val="000000"/>
                </a:solidFill>
              </a:rPr>
              <a:t>3 ACTS</a:t>
            </a:r>
            <a:r>
              <a:rPr lang="en-GB" sz="2400" dirty="0" smtClean="0"/>
              <a:t>)</a:t>
            </a:r>
            <a:endParaRPr lang="en-US" sz="2400" dirty="0" smtClean="0"/>
          </a:p>
          <a:p>
            <a:pPr marL="457200" indent="-457200"/>
            <a:endParaRPr lang="en-US" sz="2400" dirty="0" smtClean="0"/>
          </a:p>
          <a:p>
            <a:pPr marL="457200" indent="-457200">
              <a:buAutoNum type="arabicPeriod"/>
            </a:pPr>
            <a:endParaRPr lang="en-GB" sz="2400" dirty="0" smtClean="0"/>
          </a:p>
          <a:p>
            <a:pPr marL="514350" indent="-514350">
              <a:buAutoNum type="arabicPeriod"/>
            </a:pPr>
            <a:endParaRPr lang="en-US" dirty="0" smtClean="0"/>
          </a:p>
          <a:p>
            <a:endParaRPr lang="en-US" dirty="0"/>
          </a:p>
        </p:txBody>
      </p:sp>
      <p:sp>
        <p:nvSpPr>
          <p:cNvPr id="4" name="Footer Placeholder 3"/>
          <p:cNvSpPr>
            <a:spLocks noGrp="1"/>
          </p:cNvSpPr>
          <p:nvPr>
            <p:ph type="ftr" sz="quarter" idx="11"/>
          </p:nvPr>
        </p:nvSpPr>
        <p:spPr/>
        <p:txBody>
          <a:bodyPr/>
          <a:lstStyle/>
          <a:p>
            <a:r>
              <a:rPr lang="en-US" b="1" dirty="0" smtClean="0"/>
              <a:t>Email: pnyahe32@yahoo.com</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219199"/>
          </a:xfrm>
        </p:spPr>
        <p:style>
          <a:lnRef idx="1">
            <a:schemeClr val="dk1"/>
          </a:lnRef>
          <a:fillRef idx="2">
            <a:schemeClr val="dk1"/>
          </a:fillRef>
          <a:effectRef idx="1">
            <a:schemeClr val="dk1"/>
          </a:effectRef>
          <a:fontRef idx="minor">
            <a:schemeClr val="dk1"/>
          </a:fontRef>
        </p:style>
        <p:txBody>
          <a:bodyPr>
            <a:normAutofit/>
          </a:bodyPr>
          <a:lstStyle/>
          <a:p>
            <a:r>
              <a:rPr lang="en-US" sz="3600" dirty="0" smtClean="0"/>
              <a:t>THE RESULT OF THE RESEARCH</a:t>
            </a:r>
            <a:br>
              <a:rPr lang="en-US" sz="3600" dirty="0" smtClean="0"/>
            </a:br>
            <a:r>
              <a:rPr lang="en-US" sz="3600" dirty="0" smtClean="0"/>
              <a:t>SHOWING LEVEL OF PROTECTION</a:t>
            </a:r>
            <a:endParaRPr lang="en-US" sz="3600"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graphicFrame>
        <p:nvGraphicFramePr>
          <p:cNvPr id="7" name="Chart 6"/>
          <p:cNvGraphicFramePr/>
          <p:nvPr/>
        </p:nvGraphicFramePr>
        <p:xfrm>
          <a:off x="457200" y="1752600"/>
          <a:ext cx="8686801"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304801"/>
            <a:ext cx="5181600" cy="914400"/>
          </a:xfrm>
        </p:spPr>
        <p:style>
          <a:lnRef idx="3">
            <a:schemeClr val="lt1"/>
          </a:lnRef>
          <a:fillRef idx="1">
            <a:schemeClr val="accent2"/>
          </a:fillRef>
          <a:effectRef idx="1">
            <a:schemeClr val="accent2"/>
          </a:effectRef>
          <a:fontRef idx="minor">
            <a:schemeClr val="lt1"/>
          </a:fontRef>
        </p:style>
        <p:txBody>
          <a:bodyPr>
            <a:normAutofit/>
          </a:bodyPr>
          <a:lstStyle/>
          <a:p>
            <a:r>
              <a:rPr lang="en-US" dirty="0" smtClean="0"/>
              <a:t>FURTHER  EXAMPLES </a:t>
            </a:r>
            <a:endParaRPr lang="en-US" dirty="0"/>
          </a:p>
        </p:txBody>
      </p:sp>
      <p:sp>
        <p:nvSpPr>
          <p:cNvPr id="3" name="Subtitle 2"/>
          <p:cNvSpPr>
            <a:spLocks noGrp="1"/>
          </p:cNvSpPr>
          <p:nvPr>
            <p:ph type="subTitle" idx="1"/>
          </p:nvPr>
        </p:nvSpPr>
        <p:spPr>
          <a:xfrm>
            <a:off x="0" y="1066800"/>
            <a:ext cx="9144000" cy="4572000"/>
          </a:xfrm>
        </p:spPr>
        <p:txBody>
          <a:bodyPr>
            <a:normAutofit fontScale="85000" lnSpcReduction="20000"/>
          </a:bodyPr>
          <a:lstStyle/>
          <a:p>
            <a:pPr marL="514350" indent="-514350">
              <a:buAutoNum type="arabicPeriod"/>
            </a:pPr>
            <a:endParaRPr lang="en-US" dirty="0" smtClean="0"/>
          </a:p>
          <a:p>
            <a:pPr marL="514350" indent="-514350">
              <a:buAutoNum type="arabicPeriod"/>
            </a:pPr>
            <a:r>
              <a:rPr lang="en-US" dirty="0" smtClean="0"/>
              <a:t>Creation of offences are good but it leaves the consumers with nothing.</a:t>
            </a:r>
          </a:p>
          <a:p>
            <a:pPr marL="514350" indent="-514350">
              <a:buAutoNum type="arabicPeriod"/>
            </a:pPr>
            <a:r>
              <a:rPr lang="en-US" dirty="0" smtClean="0"/>
              <a:t>We have about 40 laws if you combine the various sectors but there is no coordination and collaboration and this is a </a:t>
            </a:r>
            <a:r>
              <a:rPr lang="en-US" dirty="0" smtClean="0"/>
              <a:t>disadvantage.</a:t>
            </a:r>
          </a:p>
          <a:p>
            <a:pPr marL="514350" indent="-514350">
              <a:buAutoNum type="arabicPeriod"/>
            </a:pPr>
            <a:r>
              <a:rPr lang="en-US" dirty="0" smtClean="0"/>
              <a:t>95</a:t>
            </a:r>
            <a:r>
              <a:rPr lang="en-US" dirty="0" smtClean="0"/>
              <a:t>% of the people we spoke to have suffered from a consumption of a product but they have never seek redress due to lack of confidence in the redress </a:t>
            </a:r>
            <a:r>
              <a:rPr lang="en-US" dirty="0" smtClean="0"/>
              <a:t>mechanism</a:t>
            </a:r>
          </a:p>
          <a:p>
            <a:pPr marL="514350" indent="-514350">
              <a:buAutoNum type="arabicPeriod"/>
            </a:pPr>
            <a:endParaRPr lang="en-US" dirty="0" smtClean="0"/>
          </a:p>
          <a:p>
            <a:pPr marL="514350" indent="-514350">
              <a:buAutoNum type="arabicPeriod"/>
            </a:pPr>
            <a:r>
              <a:rPr lang="en-US" dirty="0" smtClean="0"/>
              <a:t>Goods sold are not returnable(we need express provision discouraging this</a:t>
            </a:r>
            <a:r>
              <a:rPr lang="en-US" dirty="0" smtClean="0"/>
              <a:t>) . This violates the law of contracts.</a:t>
            </a:r>
            <a:endParaRPr lang="en-US" dirty="0" smtClean="0"/>
          </a:p>
          <a:p>
            <a:pPr marL="514350" indent="-514350">
              <a:buAutoNum type="arabicPeriod"/>
            </a:pPr>
            <a:endParaRPr lang="en-US" dirty="0" smtClean="0"/>
          </a:p>
          <a:p>
            <a:pPr marL="514350" indent="-514350">
              <a:buAutoNum type="arabicPeriod"/>
            </a:pPr>
            <a:endParaRPr lang="en-US" dirty="0" smtClean="0"/>
          </a:p>
        </p:txBody>
      </p:sp>
      <p:sp>
        <p:nvSpPr>
          <p:cNvPr id="4" name="Footer Placeholder 3"/>
          <p:cNvSpPr>
            <a:spLocks noGrp="1"/>
          </p:cNvSpPr>
          <p:nvPr>
            <p:ph type="ftr" sz="quarter" idx="11"/>
          </p:nvPr>
        </p:nvSpPr>
        <p:spPr/>
        <p:txBody>
          <a:bodyPr/>
          <a:lstStyle/>
          <a:p>
            <a:r>
              <a:rPr lang="en-US" smtClean="0"/>
              <a:t>Email: pnyahe32@yahoo.com</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143000"/>
          </a:xfrm>
          <a:solidFill>
            <a:schemeClr val="accent2"/>
          </a:solidFill>
        </p:spPr>
        <p:txBody>
          <a:bodyPr>
            <a:normAutofit/>
          </a:bodyPr>
          <a:lstStyle/>
          <a:p>
            <a:r>
              <a:rPr lang="en-US" dirty="0" smtClean="0">
                <a:solidFill>
                  <a:schemeClr val="accent6"/>
                </a:solidFill>
              </a:rPr>
              <a:t>THE WAY FORWARD FOR GHANA</a:t>
            </a:r>
            <a:endParaRPr lang="en-US" dirty="0">
              <a:solidFill>
                <a:schemeClr val="accent6"/>
              </a:solidFill>
            </a:endParaRPr>
          </a:p>
        </p:txBody>
      </p:sp>
      <p:sp>
        <p:nvSpPr>
          <p:cNvPr id="3" name="Subtitle 2"/>
          <p:cNvSpPr>
            <a:spLocks noGrp="1"/>
          </p:cNvSpPr>
          <p:nvPr>
            <p:ph type="subTitle" idx="1"/>
          </p:nvPr>
        </p:nvSpPr>
        <p:spPr>
          <a:xfrm>
            <a:off x="0" y="1143000"/>
            <a:ext cx="8915400" cy="5715000"/>
          </a:xfrm>
        </p:spPr>
        <p:txBody>
          <a:bodyPr>
            <a:normAutofit/>
          </a:bodyPr>
          <a:lstStyle/>
          <a:p>
            <a:pPr marL="514350" indent="-514350">
              <a:buFont typeface="Arial" pitchFamily="34" charset="0"/>
              <a:buChar char="•"/>
            </a:pPr>
            <a:endParaRPr lang="en-US" sz="2000" dirty="0" smtClean="0"/>
          </a:p>
          <a:p>
            <a:pPr marL="514350" indent="-514350">
              <a:buFont typeface="Arial" pitchFamily="34" charset="0"/>
              <a:buChar char="•"/>
            </a:pPr>
            <a:r>
              <a:rPr lang="en-US" sz="2000" dirty="0" smtClean="0"/>
              <a:t>THE POLICY IS CURRENTLY WITH THE CABINET OF </a:t>
            </a:r>
            <a:r>
              <a:rPr lang="en-US" sz="2000" dirty="0" smtClean="0"/>
              <a:t>GHANA</a:t>
            </a:r>
          </a:p>
          <a:p>
            <a:pPr marL="514350" indent="-514350">
              <a:buFont typeface="Arial" pitchFamily="34" charset="0"/>
              <a:buChar char="•"/>
            </a:pPr>
            <a:endParaRPr lang="en-US" sz="2000" dirty="0"/>
          </a:p>
          <a:p>
            <a:pPr marL="514350" indent="-514350">
              <a:buFont typeface="Arial" pitchFamily="34" charset="0"/>
              <a:buChar char="•"/>
            </a:pPr>
            <a:r>
              <a:rPr lang="en-US" sz="2000" dirty="0" smtClean="0"/>
              <a:t>WE </a:t>
            </a:r>
            <a:r>
              <a:rPr lang="en-US" sz="2000" dirty="0" smtClean="0"/>
              <a:t>ARE PREPARING FOR THE </a:t>
            </a:r>
            <a:r>
              <a:rPr lang="en-US" sz="2000" dirty="0" smtClean="0"/>
              <a:t>ESTABLISHMENT OF </a:t>
            </a:r>
            <a:r>
              <a:rPr lang="en-US" sz="2000" dirty="0" smtClean="0"/>
              <a:t>CONSUMER PROTECTION AUTHORITY(POWER OF THE HIGH COURT, NAME AND SHAME AND SUE OFFENDERS) ,SMALL CLAIMS COURTS, HOT LINES TO</a:t>
            </a:r>
          </a:p>
          <a:p>
            <a:pPr marL="514350" indent="-514350"/>
            <a:r>
              <a:rPr lang="en-US" sz="2000" dirty="0" smtClean="0"/>
              <a:t> REPORT ABUSES ETC.</a:t>
            </a:r>
          </a:p>
          <a:p>
            <a:pPr marL="514350" indent="-514350">
              <a:buFont typeface="Arial" pitchFamily="34" charset="0"/>
              <a:buChar char="•"/>
            </a:pPr>
            <a:r>
              <a:rPr lang="en-US" sz="2000" dirty="0" smtClean="0"/>
              <a:t>WE WANT TO REVIEW AND STRENTHEN THE EXISTING LAWS</a:t>
            </a:r>
          </a:p>
          <a:p>
            <a:pPr marL="514350" indent="-514350">
              <a:buFont typeface="Arial" pitchFamily="34" charset="0"/>
              <a:buChar char="•"/>
            </a:pPr>
            <a:r>
              <a:rPr lang="en-US" sz="2000" dirty="0" smtClean="0"/>
              <a:t>WE ARE CURRENTLY FORMULATING A COMPETITION POLICY</a:t>
            </a:r>
          </a:p>
          <a:p>
            <a:pPr marL="514350" indent="-514350">
              <a:buFont typeface="Arial" pitchFamily="34" charset="0"/>
              <a:buChar char="•"/>
            </a:pPr>
            <a:r>
              <a:rPr lang="en-US" sz="2000" dirty="0" smtClean="0"/>
              <a:t> WE HAVE RADIO STATIONS LIKE THE PRAVDA FM DOING THE</a:t>
            </a:r>
          </a:p>
          <a:p>
            <a:pPr marL="514350" indent="-514350"/>
            <a:r>
              <a:rPr lang="en-US" sz="2000" dirty="0" smtClean="0"/>
              <a:t> ADVOCACY </a:t>
            </a:r>
          </a:p>
          <a:p>
            <a:pPr marL="514350" indent="-514350">
              <a:buFont typeface="Arial" pitchFamily="34" charset="0"/>
              <a:buChar char="•"/>
            </a:pPr>
            <a:r>
              <a:rPr lang="en-US" sz="2000" dirty="0" smtClean="0"/>
              <a:t>WE </a:t>
            </a:r>
            <a:r>
              <a:rPr lang="en-US" sz="2000" dirty="0" smtClean="0"/>
              <a:t> </a:t>
            </a:r>
            <a:r>
              <a:rPr lang="en-US" sz="2000" dirty="0" smtClean="0"/>
              <a:t>CURRENTLY </a:t>
            </a:r>
            <a:r>
              <a:rPr lang="en-US" sz="2000" dirty="0" smtClean="0"/>
              <a:t>HAVE </a:t>
            </a:r>
            <a:r>
              <a:rPr lang="en-US" sz="2000" dirty="0" smtClean="0"/>
              <a:t>TWO TELEVISION SHOWS ON CONSUMER PROTECTION ONE </a:t>
            </a:r>
            <a:r>
              <a:rPr lang="en-US" sz="2000" dirty="0" smtClean="0"/>
              <a:t> </a:t>
            </a:r>
            <a:r>
              <a:rPr lang="en-US" sz="2000" dirty="0" smtClean="0"/>
              <a:t>ON </a:t>
            </a:r>
            <a:r>
              <a:rPr lang="en-US" sz="2000" b="1" dirty="0" smtClean="0"/>
              <a:t>GTV</a:t>
            </a:r>
            <a:r>
              <a:rPr lang="en-US" sz="2000" dirty="0" smtClean="0"/>
              <a:t> AND THE OTHER ON</a:t>
            </a:r>
            <a:r>
              <a:rPr lang="en-US" sz="2000" b="1" dirty="0" smtClean="0"/>
              <a:t> TV3 </a:t>
            </a:r>
            <a:r>
              <a:rPr lang="en-US" sz="2000" dirty="0" smtClean="0"/>
              <a:t>AND WE ARE STILL ASKING FOR MORE</a:t>
            </a:r>
          </a:p>
          <a:p>
            <a:pPr marL="514350" indent="-514350"/>
            <a:endParaRPr lang="en-US" dirty="0" smtClean="0"/>
          </a:p>
          <a:p>
            <a:pPr marL="514350" indent="-514350"/>
            <a:endParaRPr lang="en-US"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IRENE ABOTHIE NYAHE\AppData\Local\Microsoft\Windows\Temporary Internet Files\Content.IE5\QU3RJSVK\2014-08-09-13-55-04-1513510594-2[1].jpeg"/>
          <p:cNvPicPr>
            <a:picLocks noChangeAspect="1" noChangeArrowheads="1"/>
          </p:cNvPicPr>
          <p:nvPr/>
        </p:nvPicPr>
        <p:blipFill>
          <a:blip r:embed="rId2"/>
          <a:stretch>
            <a:fillRect/>
          </a:stretch>
        </p:blipFill>
        <p:spPr bwMode="auto">
          <a:xfrm>
            <a:off x="3276600" y="3048000"/>
            <a:ext cx="2362200" cy="201967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p:cNvSpPr>
            <a:spLocks noGrp="1"/>
          </p:cNvSpPr>
          <p:nvPr>
            <p:ph type="ctrTitle"/>
          </p:nvPr>
        </p:nvSpPr>
        <p:spPr>
          <a:xfrm>
            <a:off x="0" y="1"/>
            <a:ext cx="9144000" cy="2743200"/>
          </a:xfrm>
        </p:spPr>
        <p:style>
          <a:lnRef idx="0">
            <a:scrgbClr r="0" g="0" b="0"/>
          </a:lnRef>
          <a:fillRef idx="1003">
            <a:schemeClr val="dk2"/>
          </a:fillRef>
          <a:effectRef idx="0">
            <a:scrgbClr r="0" g="0" b="0"/>
          </a:effectRef>
          <a:fontRef idx="major"/>
        </p:style>
        <p:txBody>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GHANA IS ON COURSE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Subtitle 2"/>
          <p:cNvSpPr>
            <a:spLocks noGrp="1"/>
          </p:cNvSpPr>
          <p:nvPr>
            <p:ph type="subTitle" idx="1"/>
          </p:nvPr>
        </p:nvSpPr>
        <p:spPr>
          <a:xfrm>
            <a:off x="1371600" y="5029200"/>
            <a:ext cx="6400800" cy="1219200"/>
          </a:xfrm>
        </p:spPr>
        <p:txBody>
          <a:bodyPr>
            <a:normAutofit fontScale="47500" lnSpcReduction="20000"/>
          </a:bodyPr>
          <a:lstStyle/>
          <a:p>
            <a:endParaRPr lang="en-US" dirty="0" smtClean="0"/>
          </a:p>
          <a:p>
            <a:endParaRPr lang="en-US" dirty="0" smtClean="0"/>
          </a:p>
          <a:p>
            <a:endParaRPr lang="en-US" dirty="0" smtClean="0"/>
          </a:p>
          <a:p>
            <a:r>
              <a:rPr lang="en-US" sz="5900" b="1" dirty="0" smtClean="0">
                <a:solidFill>
                  <a:srgbClr val="002060"/>
                </a:solidFill>
              </a:rPr>
              <a:t>THANK YOU</a:t>
            </a:r>
          </a:p>
          <a:p>
            <a:endParaRPr lang="en-US"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762251"/>
          </a:xfrm>
          <a:blipFill>
            <a:blip r:embed="rId2"/>
            <a:tile tx="0" ty="0" sx="100000" sy="100000" flip="none" algn="tl"/>
          </a:blipFill>
        </p:spPr>
        <p:txBody>
          <a:bodyPr/>
          <a:lstStyle/>
          <a:p>
            <a:r>
              <a:rPr lang="en-US" dirty="0" smtClean="0">
                <a:solidFill>
                  <a:srgbClr val="002060"/>
                </a:solidFill>
              </a:rPr>
              <a:t>THE STATE OF CONSUMER PROTECTION IN GHANA</a:t>
            </a:r>
            <a:endParaRPr lang="en-US" dirty="0">
              <a:solidFill>
                <a:srgbClr val="002060"/>
              </a:solidFill>
            </a:endParaRPr>
          </a:p>
        </p:txBody>
      </p:sp>
      <p:sp>
        <p:nvSpPr>
          <p:cNvPr id="3" name="Subtitle 2"/>
          <p:cNvSpPr>
            <a:spLocks noGrp="1"/>
          </p:cNvSpPr>
          <p:nvPr>
            <p:ph type="subTitle" idx="1"/>
          </p:nvPr>
        </p:nvSpPr>
        <p:spPr>
          <a:xfrm>
            <a:off x="1371600" y="3886200"/>
            <a:ext cx="6400800" cy="2286000"/>
          </a:xfrm>
          <a:solidFill>
            <a:schemeClr val="accent3">
              <a:lumMod val="20000"/>
              <a:lumOff val="80000"/>
            </a:schemeClr>
          </a:solidFill>
          <a:ln>
            <a:noFill/>
          </a:ln>
        </p:spPr>
        <p:txBody>
          <a:bodyPr>
            <a:normAutofit/>
          </a:bodyPr>
          <a:lstStyle/>
          <a:p>
            <a:endParaRPr lang="en-US" sz="2400" dirty="0" smtClean="0">
              <a:solidFill>
                <a:schemeClr val="accent2">
                  <a:lumMod val="50000"/>
                </a:schemeClr>
              </a:solidFill>
            </a:endParaRPr>
          </a:p>
          <a:p>
            <a:r>
              <a:rPr lang="en-US" sz="2400" dirty="0" smtClean="0">
                <a:solidFill>
                  <a:schemeClr val="accent2">
                    <a:lumMod val="50000"/>
                  </a:schemeClr>
                </a:solidFill>
              </a:rPr>
              <a:t>BY IRENE ABORCHIE-NYAHE </a:t>
            </a:r>
          </a:p>
          <a:p>
            <a:r>
              <a:rPr lang="en-US" sz="2400" dirty="0" smtClean="0">
                <a:solidFill>
                  <a:schemeClr val="accent2">
                    <a:lumMod val="50000"/>
                  </a:schemeClr>
                </a:solidFill>
              </a:rPr>
              <a:t>DIRECTOR ,LEGAL ASSISTANCE NETWORK-GHANA AND LEGAL CONSULTANT FOR GHANA’S CONSUMER PROTECTION POLICY</a:t>
            </a:r>
            <a:endParaRPr lang="en-US" sz="2400" dirty="0">
              <a:solidFill>
                <a:schemeClr val="accent2">
                  <a:lumMod val="50000"/>
                </a:schemeClr>
              </a:solidFill>
            </a:endParaRPr>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2895599"/>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solidFill>
                  <a:srgbClr val="FF0000"/>
                </a:solidFill>
              </a:rPr>
              <a:t/>
            </a:r>
            <a:br>
              <a:rPr lang="en-US" dirty="0" smtClean="0">
                <a:solidFill>
                  <a:srgbClr val="FF0000"/>
                </a:solidFill>
              </a:rPr>
            </a:br>
            <a:r>
              <a:rPr lang="en-US" dirty="0" smtClean="0">
                <a:solidFill>
                  <a:srgbClr val="FF0000"/>
                </a:solidFill>
              </a:rPr>
              <a:t>AIM OF PRESENTATION</a:t>
            </a:r>
            <a:r>
              <a:rPr lang="en-US" dirty="0"/>
              <a:t/>
            </a:r>
            <a:br>
              <a:rPr lang="en-US" dirty="0"/>
            </a:br>
            <a:r>
              <a:rPr lang="en-US" sz="4000" dirty="0" smtClean="0"/>
              <a:t>To share Ghana’s current state as far as consumer protection is concerned.</a:t>
            </a:r>
            <a:r>
              <a:rPr lang="en-US" dirty="0" smtClean="0"/>
              <a:t/>
            </a:r>
            <a:br>
              <a:rPr lang="en-US" dirty="0" smtClean="0"/>
            </a:br>
            <a:r>
              <a:rPr lang="en-US" dirty="0"/>
              <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
        <p:nvSpPr>
          <p:cNvPr id="5" name="Rectangle 4"/>
          <p:cNvSpPr/>
          <p:nvPr/>
        </p:nvSpPr>
        <p:spPr>
          <a:xfrm>
            <a:off x="0" y="2895600"/>
            <a:ext cx="9144000" cy="3170099"/>
          </a:xfrm>
          <a:prstGeom prst="rect">
            <a:avLst/>
          </a:prstGeom>
        </p:spPr>
        <p:txBody>
          <a:bodyPr wrap="square">
            <a:spAutoFit/>
          </a:bodyPr>
          <a:lstStyle/>
          <a:p>
            <a:pPr marL="742950" indent="-742950">
              <a:buAutoNum type="alphaLcPeriod"/>
            </a:pPr>
            <a:r>
              <a:rPr lang="en-US" sz="4000" dirty="0" smtClean="0"/>
              <a:t>The policy</a:t>
            </a:r>
          </a:p>
          <a:p>
            <a:pPr marL="742950" indent="-742950">
              <a:buAutoNum type="alphaLcPeriod"/>
            </a:pPr>
            <a:r>
              <a:rPr lang="en-US" sz="4000" dirty="0" smtClean="0"/>
              <a:t>Stakeholders consultations</a:t>
            </a:r>
          </a:p>
          <a:p>
            <a:pPr marL="742950" indent="-742950">
              <a:buAutoNum type="alphaLcPeriod"/>
            </a:pPr>
            <a:r>
              <a:rPr lang="en-US" sz="4000" dirty="0" smtClean="0"/>
              <a:t>The research by Consumer Advocacy     centre sponsored by the C. I.</a:t>
            </a:r>
          </a:p>
          <a:p>
            <a:pPr marL="742950" indent="-742950">
              <a:buAutoNum type="alphaLcPeriod"/>
            </a:pPr>
            <a:r>
              <a:rPr lang="en-US" sz="4000" dirty="0" smtClean="0"/>
              <a:t>The way forward for Ghana</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457201"/>
            <a:ext cx="4724400" cy="457199"/>
          </a:xfrm>
        </p:spPr>
        <p:txBody>
          <a:bodyPr>
            <a:normAutofit fontScale="90000"/>
          </a:bodyPr>
          <a:lstStyle/>
          <a:p>
            <a:r>
              <a:rPr lang="en-US" sz="3200" dirty="0" smtClean="0">
                <a:solidFill>
                  <a:srgbClr val="FF0000"/>
                </a:solidFill>
              </a:rPr>
              <a:t>THE POLICY</a:t>
            </a:r>
            <a:br>
              <a:rPr lang="en-US" sz="3200" dirty="0" smtClean="0">
                <a:solidFill>
                  <a:srgbClr val="FF0000"/>
                </a:solidFill>
              </a:rPr>
            </a:br>
            <a:r>
              <a:rPr lang="en-US" sz="3200" dirty="0" smtClean="0">
                <a:solidFill>
                  <a:srgbClr val="FF0000"/>
                </a:solidFill>
              </a:rPr>
              <a:t>BACKGROUND</a:t>
            </a:r>
            <a:endParaRPr lang="en-US" sz="3200" dirty="0">
              <a:solidFill>
                <a:srgbClr val="FF0000"/>
              </a:solidFill>
            </a:endParaRPr>
          </a:p>
        </p:txBody>
      </p:sp>
      <p:sp>
        <p:nvSpPr>
          <p:cNvPr id="3" name="Subtitle 2"/>
          <p:cNvSpPr>
            <a:spLocks noGrp="1"/>
          </p:cNvSpPr>
          <p:nvPr>
            <p:ph type="subTitle" idx="1"/>
          </p:nvPr>
        </p:nvSpPr>
        <p:spPr>
          <a:xfrm>
            <a:off x="0" y="1371600"/>
            <a:ext cx="9144000" cy="5486400"/>
          </a:xfrm>
        </p:spPr>
        <p:txBody>
          <a:bodyPr>
            <a:normAutofit fontScale="85000" lnSpcReduction="20000"/>
          </a:bodyPr>
          <a:lstStyle/>
          <a:p>
            <a:pPr marL="514350" indent="-514350"/>
            <a:r>
              <a:rPr lang="en-US" dirty="0" smtClean="0"/>
              <a:t>Currently, the Ghanaian consumer is protected by resort to </a:t>
            </a:r>
            <a:r>
              <a:rPr lang="en-US" dirty="0">
                <a:solidFill>
                  <a:srgbClr val="FF0000"/>
                </a:solidFill>
              </a:rPr>
              <a:t>several</a:t>
            </a:r>
            <a:r>
              <a:rPr lang="en-US" dirty="0"/>
              <a:t> existing laws </a:t>
            </a:r>
            <a:r>
              <a:rPr lang="en-US" dirty="0" smtClean="0"/>
              <a:t>that are aimed at  </a:t>
            </a:r>
            <a:r>
              <a:rPr lang="en-US" dirty="0"/>
              <a:t>protecting the interest and welfare of consumers in </a:t>
            </a:r>
            <a:r>
              <a:rPr lang="en-US" dirty="0" smtClean="0"/>
              <a:t>Ghana.</a:t>
            </a:r>
          </a:p>
          <a:p>
            <a:pPr marL="514350" indent="-514350"/>
            <a:r>
              <a:rPr lang="en-US" dirty="0" smtClean="0"/>
              <a:t>Despite the existence of these laws, it </a:t>
            </a:r>
            <a:r>
              <a:rPr lang="en-US" dirty="0" smtClean="0"/>
              <a:t>is</a:t>
            </a:r>
            <a:r>
              <a:rPr lang="en-US" dirty="0" smtClean="0"/>
              <a:t> </a:t>
            </a:r>
            <a:r>
              <a:rPr lang="en-US" dirty="0" smtClean="0"/>
              <a:t>obvious the there are still problems with Ghana’s consumer protection  regime. </a:t>
            </a:r>
          </a:p>
          <a:p>
            <a:pPr marL="514350" indent="-514350"/>
            <a:endParaRPr lang="en-US" dirty="0" smtClean="0"/>
          </a:p>
          <a:p>
            <a:pPr marL="514350" indent="-514350"/>
            <a:r>
              <a:rPr lang="en-US" dirty="0" smtClean="0"/>
              <a:t>In </a:t>
            </a:r>
            <a:r>
              <a:rPr lang="en-US" dirty="0" smtClean="0"/>
              <a:t>the year 2006 a team of Lecturers from the University of </a:t>
            </a:r>
            <a:r>
              <a:rPr lang="en-US" dirty="0" smtClean="0"/>
              <a:t>Ghana, Law  </a:t>
            </a:r>
            <a:r>
              <a:rPr lang="en-US" dirty="0" smtClean="0"/>
              <a:t>faculty were tasked to discover the problems with the existing laws and </a:t>
            </a:r>
            <a:r>
              <a:rPr lang="en-US" dirty="0" smtClean="0"/>
              <a:t>regimes. This research will enable </a:t>
            </a:r>
            <a:r>
              <a:rPr lang="en-US" dirty="0" smtClean="0"/>
              <a:t>the Government of Ghana to reform the consumer Protection regime in the country. The research revealed four(4) major problems.</a:t>
            </a:r>
          </a:p>
          <a:p>
            <a:pPr marL="514350" indent="-514350"/>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936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scene3d>
            <a:camera prst="orthographicFront"/>
            <a:lightRig rig="threePt" dir="t"/>
          </a:scene3d>
          <a:sp3d>
            <a:bevelB prst="relaxedInset"/>
          </a:sp3d>
        </p:spPr>
        <p:txBody>
          <a:bodyPr wrap="square">
            <a:spAutoFit/>
          </a:bodyPr>
          <a:lstStyle/>
          <a:p>
            <a:pPr marL="514350" indent="-514350"/>
            <a:r>
              <a:rPr lang="en-US" sz="2800" dirty="0" smtClean="0">
                <a:solidFill>
                  <a:srgbClr val="FF0000"/>
                </a:solidFill>
              </a:rPr>
              <a:t>1. Gaps </a:t>
            </a:r>
            <a:r>
              <a:rPr lang="en-US" sz="2800" dirty="0" smtClean="0"/>
              <a:t>in the legislative and regulatory framework.</a:t>
            </a:r>
          </a:p>
          <a:p>
            <a:pPr marL="514350" indent="-514350"/>
            <a:endParaRPr lang="en-US" sz="2800" dirty="0" smtClean="0"/>
          </a:p>
          <a:p>
            <a:pPr marL="514350" indent="-514350">
              <a:buAutoNum type="arabicPeriod"/>
            </a:pPr>
            <a:r>
              <a:rPr lang="en-US" sz="2800" dirty="0" smtClean="0"/>
              <a:t>Lack of </a:t>
            </a:r>
            <a:r>
              <a:rPr lang="en-US" sz="2800" dirty="0" smtClean="0">
                <a:solidFill>
                  <a:srgbClr val="FF0000"/>
                </a:solidFill>
              </a:rPr>
              <a:t>adequate and effective legal regime </a:t>
            </a:r>
            <a:r>
              <a:rPr lang="en-US" sz="2800" dirty="0" smtClean="0"/>
              <a:t>and</a:t>
            </a:r>
          </a:p>
          <a:p>
            <a:r>
              <a:rPr lang="en-US" sz="2800" dirty="0" smtClean="0"/>
              <a:t>             ineffective existing laws.</a:t>
            </a:r>
          </a:p>
          <a:p>
            <a:pPr marL="457200" indent="-457200"/>
            <a:r>
              <a:rPr lang="en-US" sz="2800" dirty="0" smtClean="0"/>
              <a:t>      </a:t>
            </a:r>
          </a:p>
          <a:p>
            <a:pPr marL="457200" indent="-457200"/>
            <a:r>
              <a:rPr lang="en-US" sz="2800" dirty="0" smtClean="0"/>
              <a:t>3.   Lack of effective and relevant </a:t>
            </a:r>
            <a:r>
              <a:rPr lang="en-US" sz="2800" dirty="0" smtClean="0">
                <a:solidFill>
                  <a:srgbClr val="FF0000"/>
                </a:solidFill>
              </a:rPr>
              <a:t>institutions</a:t>
            </a:r>
            <a:r>
              <a:rPr lang="en-US" sz="2800" dirty="0" smtClean="0"/>
              <a:t> specially </a:t>
            </a:r>
          </a:p>
          <a:p>
            <a:pPr marL="457200" indent="-457200"/>
            <a:r>
              <a:rPr lang="en-US" sz="2800" dirty="0" smtClean="0"/>
              <a:t>              tailored to protect consumers.</a:t>
            </a:r>
          </a:p>
          <a:p>
            <a:pPr marL="457200" indent="-457200"/>
            <a:r>
              <a:rPr lang="en-US" sz="2800" dirty="0" smtClean="0"/>
              <a:t>   </a:t>
            </a:r>
          </a:p>
          <a:p>
            <a:pPr marL="457200" indent="-457200"/>
            <a:r>
              <a:rPr lang="en-US" sz="2800" dirty="0" smtClean="0"/>
              <a:t> 4.  Lack of easy and </a:t>
            </a:r>
            <a:r>
              <a:rPr lang="en-US" sz="2800" dirty="0" smtClean="0">
                <a:solidFill>
                  <a:srgbClr val="FF0000"/>
                </a:solidFill>
              </a:rPr>
              <a:t>cost effective </a:t>
            </a:r>
            <a:r>
              <a:rPr lang="en-US" sz="2800" dirty="0" smtClean="0"/>
              <a:t>redress mechanisms.</a:t>
            </a:r>
            <a:br>
              <a:rPr lang="en-US" sz="2800" dirty="0" smtClean="0"/>
            </a:br>
            <a:r>
              <a:rPr lang="en-US" sz="2400" dirty="0" smtClean="0"/>
              <a:t>            </a:t>
            </a:r>
            <a:br>
              <a:rPr lang="en-US" sz="2400" dirty="0" smtClean="0"/>
            </a:br>
            <a:r>
              <a:rPr lang="en-US" dirty="0" smtClean="0"/>
              <a:t/>
            </a:r>
            <a:br>
              <a:rPr lang="en-US" dirty="0" smtClean="0"/>
            </a:br>
            <a:endParaRPr lang="en-US" dirty="0"/>
          </a:p>
        </p:txBody>
      </p:sp>
      <p:sp>
        <p:nvSpPr>
          <p:cNvPr id="3" name="Rectangle 2"/>
          <p:cNvSpPr/>
          <p:nvPr/>
        </p:nvSpPr>
        <p:spPr>
          <a:xfrm>
            <a:off x="0" y="4343400"/>
            <a:ext cx="9144000" cy="251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smtClean="0"/>
              <a:t>Therefore if Ghana’s consumer protection    policy is to be effective then it must correct these four(4)   major problems.</a:t>
            </a:r>
            <a:endParaRPr lang="en-US" sz="4000"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066799"/>
          </a:xfrm>
        </p:spPr>
        <p:txBody>
          <a:bodyPr>
            <a:normAutofit fontScale="90000"/>
          </a:bodyPr>
          <a:lstStyle/>
          <a:p>
            <a:r>
              <a:rPr lang="en-US" dirty="0" smtClean="0"/>
              <a:t>THEMATIC  AREAS OF THE POLICY</a:t>
            </a:r>
            <a:endParaRPr lang="en-US" dirty="0"/>
          </a:p>
        </p:txBody>
      </p:sp>
      <p:sp>
        <p:nvSpPr>
          <p:cNvPr id="5" name="Footer Placeholder 4"/>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
        <p:nvSpPr>
          <p:cNvPr id="4" name="Rectangle 3"/>
          <p:cNvSpPr/>
          <p:nvPr/>
        </p:nvSpPr>
        <p:spPr>
          <a:xfrm>
            <a:off x="0" y="1676400"/>
            <a:ext cx="9144000" cy="472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When I was assigned the job as the Legal consultant  by the Ministry of Trade and Industry to formulate the policy  I made sure that the policy reflected into details the recommended United Nations Guidelines on consumer Protection so Ghana’s Policy has the same thematic  areas as the UN Guidelines.</a:t>
            </a:r>
          </a:p>
          <a:p>
            <a:endParaRPr lang="en-US" sz="2400" dirty="0" smtClean="0"/>
          </a:p>
          <a:p>
            <a:r>
              <a:rPr lang="en-US" sz="2400" dirty="0" smtClean="0"/>
              <a:t>One of the reasons why we needed to do this is that under Article 75 of the   Ghanaian Constitution we cannot  implement the  Guidelines without  ratification by parliament.</a:t>
            </a:r>
          </a:p>
          <a:p>
            <a:endParaRPr lang="en-US" sz="2400" dirty="0" smtClean="0"/>
          </a:p>
          <a:p>
            <a:r>
              <a:rPr lang="en-US" sz="2400" dirty="0" smtClean="0"/>
              <a:t>Also, the guidelines are so open and flexible that giving the right adjustments it could solve our problems. (a copy </a:t>
            </a:r>
            <a:r>
              <a:rPr lang="en-US" sz="2400" dirty="0" smtClean="0"/>
              <a:t>of the policy can </a:t>
            </a:r>
            <a:r>
              <a:rPr lang="en-US" sz="2400" dirty="0" smtClean="0"/>
              <a:t>be found at website of the CAC.)</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696200" cy="1066799"/>
          </a:xfrm>
        </p:spPr>
        <p:txBody>
          <a:bodyPr>
            <a:normAutofit fontScale="90000"/>
          </a:bodyPr>
          <a:lstStyle/>
          <a:p>
            <a:r>
              <a:rPr lang="en-US" dirty="0" smtClean="0">
                <a:solidFill>
                  <a:srgbClr val="92D050"/>
                </a:solidFill>
              </a:rPr>
              <a:t>STAKEHOLDER CONSULTIONS ON THE POLICY</a:t>
            </a:r>
            <a:endParaRPr lang="en-US" dirty="0">
              <a:solidFill>
                <a:srgbClr val="92D050"/>
              </a:solidFill>
            </a:endParaRPr>
          </a:p>
        </p:txBody>
      </p:sp>
      <p:sp>
        <p:nvSpPr>
          <p:cNvPr id="3" name="Subtitle 2"/>
          <p:cNvSpPr>
            <a:spLocks noGrp="1"/>
          </p:cNvSpPr>
          <p:nvPr>
            <p:ph type="subTitle" idx="1"/>
          </p:nvPr>
        </p:nvSpPr>
        <p:spPr>
          <a:xfrm>
            <a:off x="0" y="1524000"/>
            <a:ext cx="9144000" cy="3810000"/>
          </a:xfrm>
        </p:spPr>
        <p:txBody>
          <a:bodyPr>
            <a:normAutofit fontScale="77500" lnSpcReduction="20000"/>
          </a:bodyPr>
          <a:lstStyle/>
          <a:p>
            <a:endParaRPr lang="en-US" b="1" dirty="0" smtClean="0"/>
          </a:p>
          <a:p>
            <a:endParaRPr lang="en-US" sz="3100" b="1" dirty="0" smtClean="0"/>
          </a:p>
          <a:p>
            <a:r>
              <a:rPr lang="en-US" sz="3100" b="1" dirty="0" smtClean="0"/>
              <a:t>ONE OF THE OBERVATIONS THAT THE INTERNTIONAL  COMMUNITY WILL RIGHTLY MAKE IS HOW LONG GHANA’S POLICY ON CONSUMER PROTECTION IS TAKING TO BE READY. </a:t>
            </a:r>
          </a:p>
          <a:p>
            <a:endParaRPr lang="en-US" sz="3100" b="1" dirty="0" smtClean="0"/>
          </a:p>
          <a:p>
            <a:r>
              <a:rPr lang="en-US" sz="3100" b="1" dirty="0" smtClean="0"/>
              <a:t>ONE OF THE REASONS IS LACK OF FINANCE FOR THE PROJECT, BUT THE GOVERNMENT OF GHANA IS VERY GRATEFUL TO CONSUMERS INTERNATIONAL  FOR ASSISTING THE COUNTRY  FINANCIALLY TO DO ITS STAKEHOLDERS CONSULTATION MEETINGS ON THE POLICY THROUGH THE CONSUMER ADVOCACY CENTRE’S PROJECT.</a:t>
            </a:r>
            <a:endParaRPr lang="en-US" sz="3100" b="1" dirty="0"/>
          </a:p>
        </p:txBody>
      </p:sp>
      <p:sp>
        <p:nvSpPr>
          <p:cNvPr id="4" name="Footer Placeholder 3"/>
          <p:cNvSpPr>
            <a:spLocks noGrp="1"/>
          </p:cNvSpPr>
          <p:nvPr>
            <p:ph type="ftr" sz="quarter" idx="11"/>
          </p:nvPr>
        </p:nvSpPr>
        <p:spPr/>
        <p:txBody>
          <a:bodyPr/>
          <a:lstStyle/>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447799"/>
          </a:xfrm>
        </p:spPr>
        <p:style>
          <a:lnRef idx="1">
            <a:schemeClr val="accent2"/>
          </a:lnRef>
          <a:fillRef idx="3">
            <a:schemeClr val="accent2"/>
          </a:fillRef>
          <a:effectRef idx="2">
            <a:schemeClr val="accent2"/>
          </a:effectRef>
          <a:fontRef idx="minor">
            <a:schemeClr val="lt1"/>
          </a:fontRef>
        </p:style>
        <p:txBody>
          <a:bodyPr/>
          <a:lstStyle/>
          <a:p>
            <a:r>
              <a:rPr lang="en-US" dirty="0" smtClean="0"/>
              <a:t>RESULTS AND LESSONS FROM THE CONSULTATIONS</a:t>
            </a:r>
            <a:endParaRPr lang="en-US" dirty="0"/>
          </a:p>
        </p:txBody>
      </p:sp>
      <p:sp>
        <p:nvSpPr>
          <p:cNvPr id="3" name="Subtitle 2"/>
          <p:cNvSpPr>
            <a:spLocks noGrp="1"/>
          </p:cNvSpPr>
          <p:nvPr>
            <p:ph type="subTitle" idx="1"/>
          </p:nvPr>
        </p:nvSpPr>
        <p:spPr>
          <a:xfrm>
            <a:off x="0" y="2057400"/>
            <a:ext cx="9144000" cy="4800600"/>
          </a:xfrm>
        </p:spPr>
        <p:style>
          <a:lnRef idx="1">
            <a:schemeClr val="dk1"/>
          </a:lnRef>
          <a:fillRef idx="2">
            <a:schemeClr val="dk1"/>
          </a:fillRef>
          <a:effectRef idx="1">
            <a:schemeClr val="dk1"/>
          </a:effectRef>
          <a:fontRef idx="minor">
            <a:schemeClr val="dk1"/>
          </a:fontRef>
        </p:style>
        <p:txBody>
          <a:bodyPr>
            <a:normAutofit fontScale="77500" lnSpcReduction="20000"/>
          </a:bodyPr>
          <a:lstStyle/>
          <a:p>
            <a:r>
              <a:rPr lang="en-US" b="1" dirty="0" smtClean="0">
                <a:solidFill>
                  <a:schemeClr val="bg1">
                    <a:lumMod val="50000"/>
                  </a:schemeClr>
                </a:solidFill>
              </a:rPr>
              <a:t>The Ministry of Trade and Industry and the Consumer Advocacy Centre invited people from all walks of life to have their say on the policy including the Ghana Bar Association. Portions of the Policy were corrected. </a:t>
            </a:r>
          </a:p>
          <a:p>
            <a:r>
              <a:rPr lang="en-US" b="1" dirty="0" smtClean="0">
                <a:solidFill>
                  <a:schemeClr val="bg1">
                    <a:lumMod val="50000"/>
                  </a:schemeClr>
                </a:solidFill>
              </a:rPr>
              <a:t>One of the significant things that came out of the consultations was that the Advertisers Association of Ghana said they prepared a bill for consideration of the Parliament of Ghana so they incorporated portions of the policy into the </a:t>
            </a:r>
            <a:r>
              <a:rPr lang="en-US" b="1" dirty="0" smtClean="0">
                <a:solidFill>
                  <a:schemeClr val="bg1">
                    <a:lumMod val="50000"/>
                  </a:schemeClr>
                </a:solidFill>
              </a:rPr>
              <a:t>bill. </a:t>
            </a:r>
            <a:r>
              <a:rPr lang="en-US" b="1" dirty="0" smtClean="0">
                <a:solidFill>
                  <a:schemeClr val="bg1">
                    <a:lumMod val="50000"/>
                  </a:schemeClr>
                </a:solidFill>
              </a:rPr>
              <a:t>It is</a:t>
            </a:r>
            <a:r>
              <a:rPr lang="en-US" b="1" dirty="0" smtClean="0">
                <a:solidFill>
                  <a:schemeClr val="bg1">
                    <a:lumMod val="50000"/>
                  </a:schemeClr>
                </a:solidFill>
              </a:rPr>
              <a:t> </a:t>
            </a:r>
            <a:r>
              <a:rPr lang="en-US" b="1" dirty="0" smtClean="0">
                <a:solidFill>
                  <a:schemeClr val="bg1">
                    <a:lumMod val="50000"/>
                  </a:schemeClr>
                </a:solidFill>
              </a:rPr>
              <a:t>to protect children who are used by businesses in advertising to pursue other children to consume certain products.</a:t>
            </a:r>
          </a:p>
          <a:p>
            <a:r>
              <a:rPr lang="en-US" b="1" dirty="0" smtClean="0">
                <a:solidFill>
                  <a:schemeClr val="bg1">
                    <a:lumMod val="50000"/>
                  </a:schemeClr>
                </a:solidFill>
              </a:rPr>
              <a:t>We </a:t>
            </a:r>
            <a:r>
              <a:rPr lang="en-US" b="1" dirty="0" smtClean="0">
                <a:solidFill>
                  <a:schemeClr val="bg1">
                    <a:lumMod val="50000"/>
                  </a:schemeClr>
                </a:solidFill>
              </a:rPr>
              <a:t>also pledged to have a nationwide social media network among the stakeholders to facilitate communication since consumer protection needs a multi-faceted and multi-</a:t>
            </a:r>
            <a:r>
              <a:rPr lang="en-US" b="1" dirty="0" err="1" smtClean="0">
                <a:solidFill>
                  <a:schemeClr val="bg1">
                    <a:lumMod val="50000"/>
                  </a:schemeClr>
                </a:solidFill>
              </a:rPr>
              <a:t>sectorial</a:t>
            </a:r>
            <a:r>
              <a:rPr lang="en-US" b="1" dirty="0" smtClean="0">
                <a:solidFill>
                  <a:schemeClr val="bg1">
                    <a:lumMod val="50000"/>
                  </a:schemeClr>
                </a:solidFill>
              </a:rPr>
              <a:t> approach.</a:t>
            </a:r>
            <a:endParaRPr lang="en-US" b="1" dirty="0">
              <a:solidFill>
                <a:schemeClr val="bg1">
                  <a:lumMod val="50000"/>
                </a:schemeClr>
              </a:solidFill>
            </a:endParaRPr>
          </a:p>
        </p:txBody>
      </p:sp>
      <p:sp>
        <p:nvSpPr>
          <p:cNvPr id="5" name="Footer Placeholder 4"/>
          <p:cNvSpPr>
            <a:spLocks noGrp="1"/>
          </p:cNvSpPr>
          <p:nvPr>
            <p:ph type="ftr" sz="quarter" idx="11"/>
          </p:nvPr>
        </p:nvSpPr>
        <p:spPr/>
        <p:txBody>
          <a:bodyPr/>
          <a:lstStyle/>
          <a:p>
            <a:endParaRPr lang="en-US" dirty="0" smtClean="0">
              <a:solidFill>
                <a:srgbClr val="000000"/>
              </a:solidFill>
            </a:endParaRPr>
          </a:p>
          <a:p>
            <a:r>
              <a:rPr lang="en-US" dirty="0" smtClean="0">
                <a:solidFill>
                  <a:srgbClr val="000000"/>
                </a:solidFill>
              </a:rPr>
              <a:t>Email: pnyahe32@yahoo.com</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800"/>
          </a:xfrm>
          <a:solidFill>
            <a:schemeClr val="accent4">
              <a:lumMod val="40000"/>
              <a:lumOff val="60000"/>
            </a:schemeClr>
          </a:solidFill>
        </p:spPr>
        <p:txBody>
          <a:bodyPr>
            <a:noAutofit/>
          </a:bodyPr>
          <a:lstStyle/>
          <a:p>
            <a:r>
              <a:rPr lang="en-US" sz="2800" dirty="0" smtClean="0"/>
              <a:t> RESEARCH </a:t>
            </a:r>
            <a:r>
              <a:rPr lang="en-US" sz="2800" dirty="0" smtClean="0"/>
              <a:t>BY CONSUMER ADVOCACY CENTER SPONSORED BY CONSUMERS </a:t>
            </a:r>
            <a:r>
              <a:rPr lang="en-US" sz="2800" dirty="0" smtClean="0"/>
              <a:t>INTERNATIONAL</a:t>
            </a:r>
            <a:endParaRPr lang="en-US" sz="2800" dirty="0"/>
          </a:p>
        </p:txBody>
      </p:sp>
      <p:sp>
        <p:nvSpPr>
          <p:cNvPr id="3" name="Subtitle 2"/>
          <p:cNvSpPr>
            <a:spLocks noGrp="1"/>
          </p:cNvSpPr>
          <p:nvPr>
            <p:ph type="subTitle" idx="1"/>
          </p:nvPr>
        </p:nvSpPr>
        <p:spPr>
          <a:xfrm>
            <a:off x="0" y="1143000"/>
            <a:ext cx="9144000" cy="5334000"/>
          </a:xfrm>
        </p:spPr>
        <p:txBody>
          <a:bodyPr>
            <a:normAutofit fontScale="77500" lnSpcReduction="20000"/>
          </a:bodyPr>
          <a:lstStyle/>
          <a:p>
            <a:r>
              <a:rPr lang="en-US" sz="2800" dirty="0" smtClean="0"/>
              <a:t>     </a:t>
            </a:r>
          </a:p>
          <a:p>
            <a:pPr marL="514350" indent="-514350"/>
            <a:r>
              <a:rPr lang="en-US" sz="2800" b="1" dirty="0" smtClean="0"/>
              <a:t>1.  In </a:t>
            </a:r>
            <a:r>
              <a:rPr lang="en-US" sz="2800" b="1" dirty="0" smtClean="0"/>
              <a:t>this research we tried to ascertain among others </a:t>
            </a:r>
            <a:r>
              <a:rPr lang="en-US" sz="2800" b="1" dirty="0" smtClean="0"/>
              <a:t>where </a:t>
            </a:r>
            <a:r>
              <a:rPr lang="en-US" sz="2800" b="1" dirty="0" smtClean="0"/>
              <a:t>the gaps were. </a:t>
            </a:r>
            <a:r>
              <a:rPr lang="en-US" sz="2800" b="1" dirty="0" smtClean="0"/>
              <a:t>We found that the gap cut across laws, institutions, education etc. but we focused primarily on the laws.</a:t>
            </a:r>
            <a:endParaRPr lang="en-US" sz="2800" b="1" dirty="0" smtClean="0"/>
          </a:p>
          <a:p>
            <a:pPr marL="514350" indent="-514350"/>
            <a:endParaRPr lang="en-US" sz="2800" b="1" dirty="0" smtClean="0"/>
          </a:p>
          <a:p>
            <a:pPr marL="514350" indent="-514350"/>
            <a:r>
              <a:rPr lang="en-US" sz="2800" b="1" dirty="0" smtClean="0"/>
              <a:t>2. </a:t>
            </a:r>
            <a:r>
              <a:rPr lang="en-US" sz="2800" b="1" dirty="0" smtClean="0"/>
              <a:t>We also try to see If </a:t>
            </a:r>
            <a:r>
              <a:rPr lang="en-US" sz="2800" b="1" dirty="0" smtClean="0"/>
              <a:t>the various </a:t>
            </a:r>
            <a:r>
              <a:rPr lang="en-US" sz="2800" b="1" dirty="0" smtClean="0">
                <a:solidFill>
                  <a:srgbClr val="FF0000"/>
                </a:solidFill>
              </a:rPr>
              <a:t>gaps</a:t>
            </a:r>
            <a:r>
              <a:rPr lang="en-US" sz="2800" b="1" dirty="0" smtClean="0"/>
              <a:t> and </a:t>
            </a:r>
            <a:r>
              <a:rPr lang="en-US" sz="2800" b="1" dirty="0" smtClean="0">
                <a:solidFill>
                  <a:srgbClr val="FF0000"/>
                </a:solidFill>
              </a:rPr>
              <a:t>problems</a:t>
            </a:r>
            <a:r>
              <a:rPr lang="en-US" sz="2800" b="1" dirty="0" smtClean="0"/>
              <a:t> that the initial research from the </a:t>
            </a:r>
            <a:r>
              <a:rPr lang="en-US" sz="2800" b="1" dirty="0" smtClean="0"/>
              <a:t>faculty </a:t>
            </a:r>
            <a:r>
              <a:rPr lang="en-US" sz="2800" b="1" dirty="0" smtClean="0"/>
              <a:t>of law discovered which necessitated the formulation of the policy in the first place were filled</a:t>
            </a:r>
            <a:r>
              <a:rPr lang="en-US" sz="2800" b="1" dirty="0" smtClean="0"/>
              <a:t>.</a:t>
            </a:r>
          </a:p>
          <a:p>
            <a:pPr marL="514350" indent="-514350">
              <a:buAutoNum type="arabicPeriod"/>
            </a:pPr>
            <a:endParaRPr lang="en-US" sz="2800" b="1" dirty="0" smtClean="0"/>
          </a:p>
          <a:p>
            <a:pPr marL="514350" indent="-514350"/>
            <a:r>
              <a:rPr lang="en-US" sz="2800" b="1" dirty="0" smtClean="0"/>
              <a:t>3. We </a:t>
            </a:r>
            <a:r>
              <a:rPr lang="en-US" sz="2800" b="1" dirty="0" smtClean="0"/>
              <a:t>were also tasked to find out what was happening at a specific sector </a:t>
            </a:r>
            <a:r>
              <a:rPr lang="en-US" sz="2800" b="1" dirty="0" err="1" smtClean="0"/>
              <a:t>i.e</a:t>
            </a:r>
            <a:r>
              <a:rPr lang="en-US" sz="2800" b="1" dirty="0" smtClean="0"/>
              <a:t> </a:t>
            </a:r>
            <a:r>
              <a:rPr lang="en-US" sz="2800" b="1" dirty="0" smtClean="0">
                <a:solidFill>
                  <a:srgbClr val="FF0000"/>
                </a:solidFill>
              </a:rPr>
              <a:t>telecommunication</a:t>
            </a:r>
            <a:r>
              <a:rPr lang="en-US" sz="2800" b="1" dirty="0" smtClean="0"/>
              <a:t> sector and we were given just weeks </a:t>
            </a:r>
            <a:r>
              <a:rPr lang="en-US" sz="2800" b="1" dirty="0"/>
              <a:t>.</a:t>
            </a:r>
            <a:endParaRPr lang="en-US" sz="2800" b="1" dirty="0" smtClean="0"/>
          </a:p>
          <a:p>
            <a:endParaRPr lang="en-US" sz="2800" b="1" dirty="0" smtClean="0"/>
          </a:p>
          <a:p>
            <a:r>
              <a:rPr lang="en-US" sz="2800" b="1" dirty="0" smtClean="0"/>
              <a:t>4.  We </a:t>
            </a:r>
            <a:r>
              <a:rPr lang="en-US" sz="2800" b="1" dirty="0" smtClean="0"/>
              <a:t>found out that most of the problems the telecommunication companies </a:t>
            </a:r>
            <a:r>
              <a:rPr lang="en-US" sz="2800" b="1" dirty="0" smtClean="0"/>
              <a:t>encountered </a:t>
            </a:r>
            <a:r>
              <a:rPr lang="en-US" sz="2800" b="1" dirty="0" smtClean="0"/>
              <a:t>with the Government were pushed on to the </a:t>
            </a:r>
            <a:r>
              <a:rPr lang="en-US" sz="2800" b="1" dirty="0" smtClean="0"/>
              <a:t>innocent consumers </a:t>
            </a:r>
            <a:r>
              <a:rPr lang="en-US" sz="2800" dirty="0" smtClean="0"/>
              <a:t>. </a:t>
            </a:r>
            <a:r>
              <a:rPr lang="en-US" sz="2800" b="1" dirty="0" smtClean="0"/>
              <a:t>Also there exists fraudulent transactions targeted at the consumers </a:t>
            </a:r>
            <a:endParaRPr lang="en-US" sz="2800" b="1" dirty="0"/>
          </a:p>
        </p:txBody>
      </p:sp>
      <p:sp>
        <p:nvSpPr>
          <p:cNvPr id="4" name="Footer Placeholder 3"/>
          <p:cNvSpPr>
            <a:spLocks noGrp="1"/>
          </p:cNvSpPr>
          <p:nvPr>
            <p:ph type="ftr" sz="quarter" idx="11"/>
          </p:nvPr>
        </p:nvSpPr>
        <p:spPr/>
        <p:txBody>
          <a:bodyPr/>
          <a:lstStyle/>
          <a:p>
            <a:r>
              <a:rPr lang="en-US" b="1" dirty="0" smtClean="0">
                <a:solidFill>
                  <a:srgbClr val="000000"/>
                </a:solidFill>
              </a:rPr>
              <a:t>Email: pnyahe32@yahoo.com</a:t>
            </a:r>
            <a:endParaRPr lang="en-US" b="1"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1245</TotalTime>
  <Words>1004</Words>
  <Application>Microsoft Office PowerPoint</Application>
  <PresentationFormat>On-screen Show (4:3)</PresentationFormat>
  <Paragraphs>108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SIXTH ANNUAL AFRICAN DIALOGUE  CONSUMER PROTECTION CONFERENCE Lilongwe, Malawi 8 -12 September 2014 </vt:lpstr>
      <vt:lpstr>THE STATE OF CONSUMER PROTECTION IN GHANA</vt:lpstr>
      <vt:lpstr>   AIM OF PRESENTATION To share Ghana’s current state as far as consumer protection is concerned.   </vt:lpstr>
      <vt:lpstr>THE POLICY BACKGROUND</vt:lpstr>
      <vt:lpstr>Slide 5</vt:lpstr>
      <vt:lpstr>THEMATIC  AREAS OF THE POLICY</vt:lpstr>
      <vt:lpstr>STAKEHOLDER CONSULTIONS ON THE POLICY</vt:lpstr>
      <vt:lpstr>RESULTS AND LESSONS FROM THE CONSULTATIONS</vt:lpstr>
      <vt:lpstr> RESEARCH BY CONSUMER ADVOCACY CENTER SPONSORED BY CONSUMERS INTERNATIONAL</vt:lpstr>
      <vt:lpstr> LIST OF THE VARIOUS SECTORS AND EXISTING LAWS </vt:lpstr>
      <vt:lpstr>THE RESULT OF THE RESEARCH SHOWING LEVEL OF PROTECTION</vt:lpstr>
      <vt:lpstr>FURTHER  EXAMPLES </vt:lpstr>
      <vt:lpstr>THE WAY FORWARD FOR GHANA</vt:lpstr>
      <vt:lpstr> GHANA IS ON COURSE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IRENE ABOTHIE NYAHE</dc:creator>
  <cp:lastModifiedBy>IRENE ABOTHIE NYAHE</cp:lastModifiedBy>
  <cp:revision>94</cp:revision>
  <dcterms:created xsi:type="dcterms:W3CDTF">2014-08-06T20:03:02Z</dcterms:created>
  <dcterms:modified xsi:type="dcterms:W3CDTF">2014-08-12T01:23:17Z</dcterms:modified>
</cp:coreProperties>
</file>