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9" r:id="rId3"/>
    <p:sldId id="312" r:id="rId4"/>
    <p:sldId id="314" r:id="rId5"/>
    <p:sldId id="324" r:id="rId6"/>
    <p:sldId id="317" r:id="rId7"/>
    <p:sldId id="318" r:id="rId8"/>
    <p:sldId id="315" r:id="rId9"/>
    <p:sldId id="316" r:id="rId10"/>
    <p:sldId id="313" r:id="rId11"/>
    <p:sldId id="310" r:id="rId12"/>
    <p:sldId id="311" r:id="rId13"/>
    <p:sldId id="322" r:id="rId14"/>
    <p:sldId id="321" r:id="rId15"/>
    <p:sldId id="325" r:id="rId16"/>
    <p:sldId id="326" r:id="rId17"/>
    <p:sldId id="319" r:id="rId1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52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FA62F0B-5AFC-44FB-9E5B-AEA3E8593F24}" type="datetimeFigureOut">
              <a:rPr lang="en-US" smtClean="0"/>
              <a:t>8/28/2014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143506D-8DF2-4BD1-AAE8-D3B31BDE073D}" type="slidenum">
              <a:rPr lang="en-US" smtClean="0"/>
              <a:t>‹#›</a:t>
            </a:fld>
            <a:endParaRPr lang="en-US"/>
          </a:p>
        </p:txBody>
      </p:sp>
    </p:spTree>
    <p:extLst>
      <p:ext uri="{BB962C8B-B14F-4D97-AF65-F5344CB8AC3E}">
        <p14:creationId xmlns:p14="http://schemas.microsoft.com/office/powerpoint/2010/main" val="107219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216759-4BCD-4EA1-80A4-960BC04EB229}"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42272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96302-F00E-450D-89D0-04306EB2ADDC}"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15494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48C9FF7A-4A8A-4AAB-90E0-FF57403AF3DE}"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515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78563"/>
            <a:ext cx="2133600" cy="457200"/>
          </a:xfrm>
        </p:spPr>
        <p:txBody>
          <a:bodyPr/>
          <a:lstStyle>
            <a:lvl1pPr>
              <a:defRPr/>
            </a:lvl1pPr>
          </a:lstStyle>
          <a:p>
            <a:fld id="{E514DACE-DC4C-45D2-AC04-8F0078F6F7D5}"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a:xfrm>
            <a:off x="3124200" y="6278563"/>
            <a:ext cx="2895600" cy="457200"/>
          </a:xfrm>
        </p:spPr>
        <p:txBody>
          <a:bodyPr/>
          <a:lstStyle>
            <a:lvl1pPr>
              <a:defRPr/>
            </a:lvl1pPr>
          </a:lstStyle>
          <a:p>
            <a:endParaRPr lang="en-US" dirty="0">
              <a:solidFill>
                <a:srgbClr val="073E87"/>
              </a:solidFill>
            </a:endParaRPr>
          </a:p>
        </p:txBody>
      </p:sp>
      <p:sp>
        <p:nvSpPr>
          <p:cNvPr id="6" name="Slide Number Placeholder 5"/>
          <p:cNvSpPr>
            <a:spLocks noGrp="1"/>
          </p:cNvSpPr>
          <p:nvPr>
            <p:ph type="sldNum" sz="quarter" idx="12"/>
          </p:nvPr>
        </p:nvSpPr>
        <p:spPr>
          <a:xfrm>
            <a:off x="6553200" y="6278563"/>
            <a:ext cx="2133600" cy="457200"/>
          </a:xfrm>
        </p:spPr>
        <p:txBody>
          <a:bodyPr/>
          <a:lstStyle>
            <a:lvl1pPr>
              <a:defRPr/>
            </a:lvl1pPr>
          </a:lstStyle>
          <a:p>
            <a:fld id="{441F7584-F01D-4378-B2C9-53240BC39C84}" type="slidenum">
              <a:rPr lang="en-US">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76218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089F5-F552-40B4-93E7-A90D91E11A2B}"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516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62CD7-1A0C-4936-AB44-ED6CDE826623}"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21250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0B7DD19-C725-4519-9411-28B5A11A8579}" type="datetime1">
              <a:rPr lang="en-US" smtClean="0">
                <a:solidFill>
                  <a:srgbClr val="073E87"/>
                </a:solidFill>
              </a:rPr>
              <a:t>8/28/2014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156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9625C0-B191-4D7D-8383-41FE1F0A8826}" type="datetime1">
              <a:rPr lang="en-US" smtClean="0">
                <a:solidFill>
                  <a:srgbClr val="073E87"/>
                </a:solidFill>
              </a:rPr>
              <a:t>8/28/2014</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69673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5E766-AF6F-4AE3-B02F-370C57A609A0}" type="datetime1">
              <a:rPr lang="en-US" smtClean="0">
                <a:solidFill>
                  <a:srgbClr val="073E87"/>
                </a:solidFill>
              </a:rPr>
              <a:t>8/28/2014</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2285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fld id="{86711B62-140A-482B-93F5-95C71874793D}" type="datetime1">
              <a:rPr lang="en-US" smtClean="0">
                <a:solidFill>
                  <a:srgbClr val="073E87"/>
                </a:solidFill>
              </a:rPr>
              <a:t>8/28/2014</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53358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9CD228C9-3AC0-4503-802A-4B4D77F83571}" type="datetime1">
              <a:rPr lang="en-US" smtClean="0">
                <a:solidFill>
                  <a:srgbClr val="073E87"/>
                </a:solidFill>
              </a:rPr>
              <a:t>8/28/2014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965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5BD12-3F98-41AD-A334-AFC1733BE89A}" type="datetime1">
              <a:rPr lang="en-US" smtClean="0">
                <a:solidFill>
                  <a:srgbClr val="073E87"/>
                </a:solidFill>
              </a:rPr>
              <a:t>8/28/2014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145607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BCAD1D-BE24-4EED-A256-99A79D265FCF}"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2A81D5C-F4C2-48B8-81C3-36C8089BB5FF}" type="slidenum">
              <a:rPr lang="en-US" smtClean="0">
                <a:solidFill>
                  <a:srgbClr val="073E87"/>
                </a:solidFill>
              </a:rPr>
              <a:pPr/>
              <a:t>‹#›</a:t>
            </a:fld>
            <a:endParaRPr lang="en-US" dirty="0">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812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mcit.gov.eg/Upcont/Documents/green%20IT%20English%20-may201020106213521.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acebook.com/CRPC"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mcit.gov.eg/Internet_Safety"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22758" y="2590800"/>
            <a:ext cx="7848600" cy="140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rPr>
              <a:t>N</a:t>
            </a:r>
            <a:r>
              <a:rPr lang="en-US" sz="2400" dirty="0" smtClean="0"/>
              <a:t>ational </a:t>
            </a:r>
            <a:r>
              <a:rPr lang="en-US" sz="2400" b="1" dirty="0" smtClean="0"/>
              <a:t>T</a:t>
            </a:r>
            <a:r>
              <a:rPr lang="en-US" sz="2400" dirty="0" smtClean="0"/>
              <a:t>elecom </a:t>
            </a:r>
            <a:r>
              <a:rPr lang="en-US" sz="2400" b="1" dirty="0" smtClean="0"/>
              <a:t>R</a:t>
            </a:r>
            <a:r>
              <a:rPr lang="en-US" sz="2400" dirty="0" smtClean="0"/>
              <a:t>egulatory </a:t>
            </a:r>
            <a:r>
              <a:rPr lang="en-US" sz="2400" b="1" dirty="0" smtClean="0"/>
              <a:t>A</a:t>
            </a:r>
            <a:r>
              <a:rPr lang="en-US" sz="2400" dirty="0" smtClean="0"/>
              <a:t>uthority </a:t>
            </a:r>
          </a:p>
          <a:p>
            <a:r>
              <a:rPr lang="en-US" sz="2400" dirty="0" smtClean="0"/>
              <a:t>  </a:t>
            </a:r>
            <a:r>
              <a:rPr lang="en-US" sz="2400" b="1" dirty="0" smtClean="0"/>
              <a:t>EGYPT</a:t>
            </a:r>
          </a:p>
          <a:p>
            <a:endParaRPr lang="en-US" sz="2400" b="1" dirty="0" smtClean="0"/>
          </a:p>
          <a:p>
            <a:r>
              <a:rPr lang="en-US" sz="2400" b="1" dirty="0" smtClean="0"/>
              <a:t>Consumer Protection Highlights </a:t>
            </a:r>
          </a:p>
          <a:p>
            <a:r>
              <a:rPr lang="en-US" sz="2400" b="1" dirty="0" smtClean="0"/>
              <a:t> </a:t>
            </a:r>
            <a:r>
              <a:rPr lang="en-US" sz="2400" b="1" dirty="0" err="1" smtClean="0"/>
              <a:t>Sameh</a:t>
            </a:r>
            <a:r>
              <a:rPr lang="en-US" sz="2400" b="1" dirty="0" smtClean="0"/>
              <a:t> Said</a:t>
            </a:r>
            <a:endParaRPr lang="en-US" sz="2400" b="1" dirty="0"/>
          </a:p>
        </p:txBody>
      </p:sp>
      <p:pic>
        <p:nvPicPr>
          <p:cNvPr id="9" name="Picture 5" descr="federal-trade-commission-ft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618" y="4343400"/>
            <a:ext cx="1759781" cy="165973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4"/>
          <p:cNvSpPr txBox="1">
            <a:spLocks/>
          </p:cNvSpPr>
          <p:nvPr/>
        </p:nvSpPr>
        <p:spPr>
          <a:xfrm>
            <a:off x="2651026" y="5791200"/>
            <a:ext cx="3733800" cy="856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t>8-10 September 2014</a:t>
            </a:r>
          </a:p>
          <a:p>
            <a:pPr marL="0" indent="0" algn="ctr">
              <a:buNone/>
            </a:pPr>
            <a:r>
              <a:rPr lang="en-US" sz="2400" b="1" dirty="0"/>
              <a:t>Lilongwe, Malawi</a:t>
            </a:r>
          </a:p>
        </p:txBody>
      </p:sp>
      <p:sp>
        <p:nvSpPr>
          <p:cNvPr id="11" name="TextBox 10"/>
          <p:cNvSpPr txBox="1"/>
          <p:nvPr/>
        </p:nvSpPr>
        <p:spPr>
          <a:xfrm>
            <a:off x="433421" y="1724561"/>
            <a:ext cx="8405779" cy="400110"/>
          </a:xfrm>
          <a:prstGeom prst="rect">
            <a:avLst/>
          </a:prstGeom>
          <a:noFill/>
        </p:spPr>
        <p:txBody>
          <a:bodyPr wrap="square" rtlCol="0">
            <a:spAutoFit/>
          </a:bodyPr>
          <a:lstStyle/>
          <a:p>
            <a:pPr algn="ctr"/>
            <a:r>
              <a:rPr lang="en-US" sz="2000" b="1" dirty="0" smtClean="0">
                <a:latin typeface="+mj-lt"/>
              </a:rPr>
              <a:t>The Sixth </a:t>
            </a:r>
            <a:r>
              <a:rPr lang="en-US" sz="2000" b="1" dirty="0">
                <a:latin typeface="+mj-lt"/>
              </a:rPr>
              <a:t>Annual African </a:t>
            </a:r>
            <a:r>
              <a:rPr lang="en-US" sz="2000" b="1" dirty="0" smtClean="0">
                <a:latin typeface="+mj-lt"/>
              </a:rPr>
              <a:t>Consumer Protection</a:t>
            </a:r>
            <a:r>
              <a:rPr lang="en-US" sz="2000" b="1" dirty="0"/>
              <a:t> Dialogue</a:t>
            </a:r>
            <a:r>
              <a:rPr lang="en-US" sz="2000" b="1" dirty="0" smtClean="0">
                <a:latin typeface="+mj-lt"/>
              </a:rPr>
              <a:t> </a:t>
            </a:r>
            <a:r>
              <a:rPr lang="en-US" sz="2000" b="1" dirty="0">
                <a:latin typeface="+mj-lt"/>
              </a:rPr>
              <a:t>Conference</a:t>
            </a:r>
          </a:p>
        </p:txBody>
      </p:sp>
      <p:pic>
        <p:nvPicPr>
          <p:cNvPr id="13" name="Picture 12"/>
          <p:cNvPicPr/>
          <p:nvPr/>
        </p:nvPicPr>
        <p:blipFill>
          <a:blip r:embed="rId3" cstate="print"/>
          <a:srcRect/>
          <a:stretch>
            <a:fillRect/>
          </a:stretch>
        </p:blipFill>
        <p:spPr bwMode="auto">
          <a:xfrm>
            <a:off x="943708" y="443180"/>
            <a:ext cx="1189892" cy="106680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710082" y="544780"/>
            <a:ext cx="2129118" cy="965200"/>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914400" y="4495800"/>
            <a:ext cx="1961086" cy="1086028"/>
          </a:xfrm>
          <a:prstGeom prst="rect">
            <a:avLst/>
          </a:prstGeom>
          <a:noFill/>
          <a:ln w="9525">
            <a:noFill/>
            <a:miter lim="800000"/>
            <a:headEnd/>
            <a:tailEnd/>
          </a:ln>
        </p:spPr>
      </p:pic>
      <p:grpSp>
        <p:nvGrpSpPr>
          <p:cNvPr id="16" name="Group 2"/>
          <p:cNvGrpSpPr>
            <a:grpSpLocks/>
          </p:cNvGrpSpPr>
          <p:nvPr/>
        </p:nvGrpSpPr>
        <p:grpSpPr bwMode="auto">
          <a:xfrm>
            <a:off x="3886200" y="4343400"/>
            <a:ext cx="1371600" cy="1295400"/>
            <a:chOff x="1080" y="720"/>
            <a:chExt cx="2160" cy="2520"/>
          </a:xfrm>
        </p:grpSpPr>
        <p:sp>
          <p:nvSpPr>
            <p:cNvPr id="17" name="Oval 3"/>
            <p:cNvSpPr>
              <a:spLocks noChangeArrowheads="1"/>
            </p:cNvSpPr>
            <p:nvPr/>
          </p:nvSpPr>
          <p:spPr bwMode="auto">
            <a:xfrm>
              <a:off x="1318" y="1261"/>
              <a:ext cx="1684" cy="172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4"/>
            <p:cNvSpPr>
              <a:spLocks noChangeArrowheads="1"/>
            </p:cNvSpPr>
            <p:nvPr/>
          </p:nvSpPr>
          <p:spPr bwMode="auto">
            <a:xfrm>
              <a:off x="1422" y="1373"/>
              <a:ext cx="1476" cy="150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p:nvSpPr>
          <p:spPr bwMode="auto">
            <a:xfrm>
              <a:off x="1386" y="1899"/>
              <a:ext cx="1548" cy="4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WordArt 6"/>
            <p:cNvSpPr>
              <a:spLocks noChangeArrowheads="1" noChangeShapeType="1" noTextEdit="1"/>
            </p:cNvSpPr>
            <p:nvPr/>
          </p:nvSpPr>
          <p:spPr bwMode="auto">
            <a:xfrm>
              <a:off x="1524" y="1937"/>
              <a:ext cx="1272" cy="375"/>
            </a:xfrm>
            <a:prstGeom prst="rect">
              <a:avLst/>
            </a:prstGeom>
            <a:extLst>
              <a:ext uri="{91240B29-F687-4F45-9708-019B960494DF}">
                <a14:hiddenLine xmlns:a14="http://schemas.microsoft.com/office/drawing/2010/main" w="2857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720" dirty="0" smtClean="0">
                  <a:ln>
                    <a:noFill/>
                  </a:ln>
                  <a:solidFill>
                    <a:srgbClr val="000000"/>
                  </a:solidFill>
                  <a:effectLst/>
                  <a:latin typeface="Arial Black"/>
                </a:rPr>
                <a:t>CFTC</a:t>
              </a:r>
              <a:endParaRPr lang="en-US" sz="3600" kern="10" spc="720" dirty="0">
                <a:ln>
                  <a:noFill/>
                </a:ln>
                <a:solidFill>
                  <a:srgbClr val="000000"/>
                </a:solidFill>
                <a:effectLst/>
                <a:latin typeface="Arial Black"/>
              </a:endParaRPr>
            </a:p>
          </p:txBody>
        </p:sp>
        <p:sp>
          <p:nvSpPr>
            <p:cNvPr id="21" name="WordArt 7"/>
            <p:cNvSpPr>
              <a:spLocks noChangeArrowheads="1" noChangeShapeType="1" noTextEdit="1"/>
            </p:cNvSpPr>
            <p:nvPr/>
          </p:nvSpPr>
          <p:spPr bwMode="auto">
            <a:xfrm>
              <a:off x="1080" y="720"/>
              <a:ext cx="2160" cy="2520"/>
            </a:xfrm>
            <a:prstGeom prst="rect">
              <a:avLst/>
            </a:prstGeom>
            <a:extLst>
              <a:ext uri="{91240B29-F687-4F45-9708-019B960494DF}">
                <a14:hiddenLine xmlns:a14="http://schemas.microsoft.com/office/drawing/2010/main" w="63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ArchDown">
                <a:avLst>
                  <a:gd name="adj" fmla="val 21177246"/>
                </a:avLst>
              </a:prstTxWarp>
            </a:bodyPr>
            <a:lstStyle/>
            <a:p>
              <a:pPr algn="ctr" rtl="0">
                <a:buNone/>
              </a:pPr>
              <a:r>
                <a:rPr lang="en-US" sz="1400" kern="10" spc="280" smtClean="0">
                  <a:ln>
                    <a:noFill/>
                  </a:ln>
                  <a:solidFill>
                    <a:srgbClr val="000000"/>
                  </a:solidFill>
                  <a:effectLst/>
                  <a:latin typeface="Impact"/>
                </a:rPr>
                <a:t> COMPETITION AND FAIR TRADING COMMISSION</a:t>
              </a:r>
              <a:endParaRPr lang="en-US" sz="1400" kern="10" spc="280">
                <a:ln>
                  <a:noFill/>
                </a:ln>
                <a:solidFill>
                  <a:srgbClr val="000000"/>
                </a:solidFill>
                <a:effectLst/>
                <a:latin typeface="Impact"/>
              </a:endParaRPr>
            </a:p>
          </p:txBody>
        </p:sp>
      </p:grpSp>
      <p:pic>
        <p:nvPicPr>
          <p:cNvPr id="22" name="Picture 21" descr="C:\Users\aly anis\Documents\6th Afrecan Consumer Protection Dialogue Malawi\Final logo-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9545" y="228600"/>
            <a:ext cx="2376855" cy="1495961"/>
          </a:xfrm>
          <a:prstGeom prst="rect">
            <a:avLst/>
          </a:prstGeom>
          <a:noFill/>
          <a:ln>
            <a:noFill/>
          </a:ln>
        </p:spPr>
      </p:pic>
      <p:sp>
        <p:nvSpPr>
          <p:cNvPr id="23" name="Rectangle 22"/>
          <p:cNvSpPr/>
          <p:nvPr/>
        </p:nvSpPr>
        <p:spPr>
          <a:xfrm>
            <a:off x="8534400" y="6248400"/>
            <a:ext cx="239168" cy="276999"/>
          </a:xfrm>
          <a:prstGeom prst="rect">
            <a:avLst/>
          </a:prstGeom>
        </p:spPr>
        <p:txBody>
          <a:bodyPr wrap="none">
            <a:spAutoFit/>
          </a:bodyPr>
          <a:lstStyle/>
          <a:p>
            <a:r>
              <a:rPr lang="en-US" sz="1200" dirty="0" smtClean="0"/>
              <a:t>1</a:t>
            </a:r>
            <a:endParaRPr lang="ar-EG" sz="1200" dirty="0"/>
          </a:p>
        </p:txBody>
      </p:sp>
    </p:spTree>
    <p:extLst>
      <p:ext uri="{BB962C8B-B14F-4D97-AF65-F5344CB8AC3E}">
        <p14:creationId xmlns:p14="http://schemas.microsoft.com/office/powerpoint/2010/main" val="349620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04800" y="1828800"/>
            <a:ext cx="8534400" cy="251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Calibri"/>
                <a:ea typeface="+mn-ea"/>
                <a:cs typeface="+mn-cs"/>
              </a:rPr>
              <a:t>N</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TRA decided from years ago to free the telecom market: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We have 3 mobile operators.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We have more  than 8 Internet providers.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We have one fixed operator but in very near future this year ,we will launch a Unified license for all operators to act as triple play operator ( Voice , data &amp; Internet).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We are observing the market and operators to assure free competition and prevent any harm behavior affecting  the industry.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10" name="Title 2"/>
          <p:cNvSpPr txBox="1">
            <a:spLocks/>
          </p:cNvSpPr>
          <p:nvPr/>
        </p:nvSpPr>
        <p:spPr>
          <a:xfrm>
            <a:off x="149469" y="-127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Fostering Competition in the Tech Industry</a:t>
            </a:r>
            <a:endParaRPr lang="en-US" sz="2800" dirty="0">
              <a:cs typeface="Times New Roman" pitchFamily="18" charset="0"/>
            </a:endParaRPr>
          </a:p>
        </p:txBody>
      </p:sp>
      <p:sp>
        <p:nvSpPr>
          <p:cNvPr id="11"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5261DE-86A6-4B7D-BE0B-A2D1473FF357}"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pic>
        <p:nvPicPr>
          <p:cNvPr id="12" name="Picture 2"/>
          <p:cNvPicPr>
            <a:picLocks noChangeAspect="1" noChangeArrowheads="1"/>
          </p:cNvPicPr>
          <p:nvPr/>
        </p:nvPicPr>
        <p:blipFill>
          <a:blip r:embed="rId2" cstate="print"/>
          <a:srcRect/>
          <a:stretch>
            <a:fillRect/>
          </a:stretch>
        </p:blipFill>
        <p:spPr bwMode="auto">
          <a:xfrm>
            <a:off x="7010400" y="432777"/>
            <a:ext cx="1905000" cy="863600"/>
          </a:xfrm>
          <a:prstGeom prst="rect">
            <a:avLst/>
          </a:prstGeom>
          <a:noFill/>
          <a:ln w="9525">
            <a:noFill/>
            <a:miter lim="800000"/>
            <a:headEnd/>
            <a:tailEnd/>
          </a:ln>
        </p:spPr>
      </p:pic>
    </p:spTree>
    <p:extLst>
      <p:ext uri="{BB962C8B-B14F-4D97-AF65-F5344CB8AC3E}">
        <p14:creationId xmlns:p14="http://schemas.microsoft.com/office/powerpoint/2010/main" val="11791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2971800" y="1016000"/>
            <a:ext cx="5943600" cy="1654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Applying user-friendly policies, has become a dire need. Environment protection is an important issue for human safety.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 for sustaining social and economic development, and for preserving natural gifts for next generations.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 ICT tools, widely spread currently, constitute very important potential for protecting environment, creating solutions for decreasing toxic emissions by other sectors.</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9" name="Title 2"/>
          <p:cNvSpPr txBox="1">
            <a:spLocks/>
          </p:cNvSpPr>
          <p:nvPr/>
        </p:nvSpPr>
        <p:spPr>
          <a:xfrm>
            <a:off x="228600" y="-10746"/>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Calibri"/>
                <a:ea typeface="+mj-ea"/>
              </a:rPr>
              <a:t>Green ICT :</a:t>
            </a:r>
            <a:endParaRPr kumimoji="0" lang="en-US" sz="2800" b="0" i="0" u="none" strike="noStrike" kern="1200" cap="none" spc="0" normalizeH="0" baseline="0" noProof="0" dirty="0">
              <a:ln>
                <a:noFill/>
              </a:ln>
              <a:effectLst/>
              <a:uLnTx/>
              <a:uFillTx/>
              <a:latin typeface="Calibri"/>
              <a:ea typeface="+mj-ea"/>
              <a:cs typeface="Times New Roman" pitchFamily="18" charset="0"/>
            </a:endParaRPr>
          </a:p>
        </p:txBody>
      </p:sp>
      <p:sp>
        <p:nvSpPr>
          <p:cNvPr id="20" name="TextBox 19"/>
          <p:cNvSpPr txBox="1"/>
          <p:nvPr/>
        </p:nvSpPr>
        <p:spPr>
          <a:xfrm>
            <a:off x="0" y="3200400"/>
            <a:ext cx="8747611" cy="3416320"/>
          </a:xfrm>
          <a:prstGeom prst="rect">
            <a:avLst/>
          </a:prstGeom>
          <a:noFill/>
        </p:spPr>
        <p:txBody>
          <a:bodyPr wrap="square" rtlCol="0">
            <a:spAutoFit/>
          </a:bodyPr>
          <a:lstStyle/>
          <a:p>
            <a:r>
              <a:rPr lang="en-US" dirty="0" smtClean="0">
                <a:solidFill>
                  <a:srgbClr val="FF0000"/>
                </a:solidFill>
                <a:latin typeface="Calibri"/>
              </a:rPr>
              <a:t>Initiative :</a:t>
            </a:r>
          </a:p>
          <a:p>
            <a:pPr marL="285750" indent="-285750">
              <a:buFont typeface="Arial" pitchFamily="34" charset="0"/>
              <a:buChar char="•"/>
            </a:pPr>
            <a:r>
              <a:rPr lang="en-US" dirty="0" smtClean="0">
                <a:solidFill>
                  <a:prstClr val="black"/>
                </a:solidFill>
                <a:latin typeface="Calibri"/>
              </a:rPr>
              <a:t>We have  </a:t>
            </a:r>
            <a:r>
              <a:rPr lang="en-US" dirty="0">
                <a:solidFill>
                  <a:prstClr val="black"/>
                </a:solidFill>
                <a:latin typeface="Calibri"/>
              </a:rPr>
              <a:t>protocol signed between MCIT and Ministry of Environmental Affairs </a:t>
            </a:r>
            <a:r>
              <a:rPr lang="en-US" dirty="0" smtClean="0">
                <a:solidFill>
                  <a:prstClr val="black"/>
                </a:solidFill>
                <a:latin typeface="Calibri"/>
              </a:rPr>
              <a:t> years ago aims </a:t>
            </a:r>
            <a:r>
              <a:rPr lang="en-US" dirty="0">
                <a:solidFill>
                  <a:prstClr val="black"/>
                </a:solidFill>
                <a:latin typeface="Calibri"/>
              </a:rPr>
              <a:t>at raising community awareness about Green ICT challenges and </a:t>
            </a:r>
            <a:r>
              <a:rPr lang="en-US" dirty="0" smtClean="0">
                <a:solidFill>
                  <a:prstClr val="black"/>
                </a:solidFill>
                <a:latin typeface="Calibri"/>
              </a:rPr>
              <a:t>opportunities.</a:t>
            </a:r>
          </a:p>
          <a:p>
            <a:pPr marL="285750" indent="-285750">
              <a:buFont typeface="Arial" pitchFamily="34" charset="0"/>
              <a:buChar char="•"/>
            </a:pPr>
            <a:r>
              <a:rPr lang="en-US" dirty="0" smtClean="0">
                <a:solidFill>
                  <a:prstClr val="black"/>
                </a:solidFill>
                <a:latin typeface="Calibri"/>
              </a:rPr>
              <a:t> Setting </a:t>
            </a:r>
            <a:r>
              <a:rPr lang="en-US" dirty="0">
                <a:solidFill>
                  <a:prstClr val="black"/>
                </a:solidFill>
                <a:latin typeface="Calibri"/>
              </a:rPr>
              <a:t>fundamentals and national policies for Green ICT, adopt a multi-stakeholder approach to address various green ICT </a:t>
            </a:r>
            <a:r>
              <a:rPr lang="en-US" dirty="0" smtClean="0">
                <a:solidFill>
                  <a:prstClr val="black"/>
                </a:solidFill>
                <a:latin typeface="Calibri"/>
              </a:rPr>
              <a:t>challenges,.</a:t>
            </a:r>
          </a:p>
          <a:p>
            <a:pPr marL="285750" indent="-285750">
              <a:buFont typeface="Arial" pitchFamily="34" charset="0"/>
              <a:buChar char="•"/>
            </a:pPr>
            <a:r>
              <a:rPr lang="en-US" dirty="0" smtClean="0">
                <a:solidFill>
                  <a:prstClr val="black"/>
                </a:solidFill>
                <a:latin typeface="Calibri"/>
              </a:rPr>
              <a:t>Reduce </a:t>
            </a:r>
            <a:r>
              <a:rPr lang="en-US" dirty="0">
                <a:solidFill>
                  <a:prstClr val="black"/>
                </a:solidFill>
                <a:latin typeface="Calibri"/>
              </a:rPr>
              <a:t>the adverse environmental effects resulting from the expansion in the use of </a:t>
            </a:r>
            <a:r>
              <a:rPr lang="en-US" dirty="0" smtClean="0">
                <a:solidFill>
                  <a:prstClr val="black"/>
                </a:solidFill>
                <a:latin typeface="Calibri"/>
              </a:rPr>
              <a:t>ICT.</a:t>
            </a:r>
          </a:p>
          <a:p>
            <a:pPr marL="285750" indent="-285750">
              <a:buFont typeface="Arial" pitchFamily="34" charset="0"/>
              <a:buChar char="•"/>
            </a:pPr>
            <a:r>
              <a:rPr lang="en-US" dirty="0" smtClean="0">
                <a:solidFill>
                  <a:prstClr val="black"/>
                </a:solidFill>
                <a:latin typeface="Calibri"/>
              </a:rPr>
              <a:t>Supporting </a:t>
            </a:r>
            <a:r>
              <a:rPr lang="en-US" dirty="0">
                <a:solidFill>
                  <a:prstClr val="black"/>
                </a:solidFill>
                <a:latin typeface="Calibri"/>
              </a:rPr>
              <a:t>the use of communication and information technology as an effective tool to reduce GHG emissions resulting from other sectors</a:t>
            </a:r>
            <a:r>
              <a:rPr lang="en-US" dirty="0" smtClean="0">
                <a:solidFill>
                  <a:prstClr val="black"/>
                </a:solidFill>
                <a:latin typeface="Calibri"/>
              </a:rPr>
              <a:t>.</a:t>
            </a:r>
          </a:p>
          <a:p>
            <a:pPr marL="285750" indent="-285750">
              <a:buFont typeface="Arial" pitchFamily="34" charset="0"/>
              <a:buChar char="•"/>
            </a:pPr>
            <a:r>
              <a:rPr lang="en-US" dirty="0" smtClean="0">
                <a:solidFill>
                  <a:prstClr val="black"/>
                </a:solidFill>
                <a:latin typeface="Calibri"/>
              </a:rPr>
              <a:t>MCIT produced Green ICT in Daily Life Leaflet:</a:t>
            </a:r>
          </a:p>
          <a:p>
            <a:pPr marL="285750" indent="-285750">
              <a:buFont typeface="Arial" pitchFamily="34" charset="0"/>
              <a:buChar char="•"/>
            </a:pPr>
            <a:r>
              <a:rPr lang="en-US" dirty="0">
                <a:solidFill>
                  <a:prstClr val="black"/>
                </a:solidFill>
                <a:latin typeface="Calibri"/>
                <a:hlinkClick r:id="rId3"/>
              </a:rPr>
              <a:t>http://</a:t>
            </a:r>
            <a:r>
              <a:rPr lang="en-US" dirty="0" smtClean="0">
                <a:solidFill>
                  <a:prstClr val="black"/>
                </a:solidFill>
                <a:latin typeface="Calibri"/>
                <a:hlinkClick r:id="rId3"/>
              </a:rPr>
              <a:t>mcit.gov.eg/Upcont/Documents/green%20IT%20English%20-may201020106213521.pdf</a:t>
            </a:r>
            <a:endParaRPr lang="en-US" dirty="0" smtClean="0">
              <a:solidFill>
                <a:prstClr val="black"/>
              </a:solidFill>
              <a:latin typeface="Calibri"/>
            </a:endParaRPr>
          </a:p>
          <a:p>
            <a:pPr marL="285750" indent="-285750">
              <a:buFont typeface="Arial" pitchFamily="34" charset="0"/>
              <a:buChar char="•"/>
            </a:pPr>
            <a:endParaRPr lang="en-US" dirty="0">
              <a:solidFill>
                <a:prstClr val="black"/>
              </a:solidFill>
              <a:latin typeface="Calibri"/>
            </a:endParaRPr>
          </a:p>
        </p:txBody>
      </p:sp>
      <p:sp>
        <p:nvSpPr>
          <p:cNvPr id="21"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5261DE-86A6-4B7D-BE0B-A2D1473FF357}"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pic>
        <p:nvPicPr>
          <p:cNvPr id="22" name="Picture 2" descr="a green landsca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70" y="1142023"/>
            <a:ext cx="2643909" cy="1794081"/>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5" cstate="print"/>
          <a:srcRect/>
          <a:stretch>
            <a:fillRect/>
          </a:stretch>
        </p:blipFill>
        <p:spPr bwMode="auto">
          <a:xfrm>
            <a:off x="7010400" y="254977"/>
            <a:ext cx="1905000" cy="863600"/>
          </a:xfrm>
          <a:prstGeom prst="rect">
            <a:avLst/>
          </a:prstGeom>
          <a:noFill/>
          <a:ln w="9525">
            <a:noFill/>
            <a:miter lim="800000"/>
            <a:headEnd/>
            <a:tailEnd/>
          </a:ln>
        </p:spPr>
      </p:pic>
    </p:spTree>
    <p:extLst>
      <p:ext uri="{BB962C8B-B14F-4D97-AF65-F5344CB8AC3E}">
        <p14:creationId xmlns:p14="http://schemas.microsoft.com/office/powerpoint/2010/main" val="4161287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ap of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1279070"/>
            <a:ext cx="2743200" cy="2073729"/>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241213" y="176247"/>
            <a:ext cx="8763000" cy="461665"/>
          </a:xfrm>
          <a:prstGeom prst="rect">
            <a:avLst/>
          </a:prstGeom>
        </p:spPr>
        <p:txBody>
          <a:bodyPr wrap="square">
            <a:spAutoFit/>
          </a:bodyPr>
          <a:lstStyle/>
          <a:p>
            <a:r>
              <a:rPr lang="en-US" sz="2400" b="1" dirty="0" smtClean="0">
                <a:latin typeface="Calibri"/>
                <a:ea typeface="ＭＳ Ｐゴシック"/>
              </a:rPr>
              <a:t>Collaborating with International Partners</a:t>
            </a:r>
            <a:endParaRPr lang="en-US" sz="2400" b="1" dirty="0">
              <a:latin typeface="Calibri"/>
              <a:ea typeface="ＭＳ Ｐゴシック"/>
            </a:endParaRPr>
          </a:p>
        </p:txBody>
      </p:sp>
      <p:sp>
        <p:nvSpPr>
          <p:cNvPr id="13" name="Rectangle 12"/>
          <p:cNvSpPr/>
          <p:nvPr/>
        </p:nvSpPr>
        <p:spPr>
          <a:xfrm>
            <a:off x="2883877" y="1173301"/>
            <a:ext cx="5791200" cy="3170099"/>
          </a:xfrm>
          <a:prstGeom prst="rect">
            <a:avLst/>
          </a:prstGeom>
        </p:spPr>
        <p:txBody>
          <a:bodyPr wrap="square">
            <a:spAutoFit/>
          </a:bodyPr>
          <a:lstStyle/>
          <a:p>
            <a:r>
              <a:rPr lang="en-US" sz="2000" dirty="0" smtClean="0">
                <a:solidFill>
                  <a:srgbClr val="FF0000"/>
                </a:solidFill>
                <a:latin typeface="Calibri"/>
              </a:rPr>
              <a:t>N</a:t>
            </a:r>
            <a:r>
              <a:rPr lang="en-US" sz="2000" dirty="0" smtClean="0">
                <a:solidFill>
                  <a:prstClr val="black"/>
                </a:solidFill>
                <a:latin typeface="Calibri"/>
              </a:rPr>
              <a:t>TRA </a:t>
            </a:r>
            <a:r>
              <a:rPr lang="en-US" sz="2000" dirty="0">
                <a:solidFill>
                  <a:prstClr val="black"/>
                </a:solidFill>
                <a:latin typeface="Calibri"/>
              </a:rPr>
              <a:t>is fully committed to its international obligations</a:t>
            </a:r>
            <a:r>
              <a:rPr lang="en-US" sz="2000" dirty="0" smtClean="0">
                <a:solidFill>
                  <a:prstClr val="black"/>
                </a:solidFill>
                <a:latin typeface="Calibri"/>
              </a:rPr>
              <a:t>.</a:t>
            </a:r>
          </a:p>
          <a:p>
            <a:r>
              <a:rPr lang="en-US" sz="2000" dirty="0" smtClean="0">
                <a:solidFill>
                  <a:prstClr val="black"/>
                </a:solidFill>
                <a:latin typeface="Calibri"/>
              </a:rPr>
              <a:t> </a:t>
            </a:r>
            <a:r>
              <a:rPr lang="en-US" sz="2000" dirty="0">
                <a:solidFill>
                  <a:prstClr val="black"/>
                </a:solidFill>
                <a:latin typeface="Calibri"/>
              </a:rPr>
              <a:t>Our objective is to build up global partnerships for development of the telecommunications sector in Egypt, to turn digital divide into a digital opportunity for sustainable advancement and improvement of the quality of life of all people, especially those isolated by economic and knowledge barriers.</a:t>
            </a:r>
          </a:p>
          <a:p>
            <a:r>
              <a:rPr lang="en-US" sz="2000" dirty="0">
                <a:solidFill>
                  <a:prstClr val="black"/>
                </a:solidFill>
                <a:latin typeface="Calibri"/>
              </a:rPr>
              <a:t/>
            </a:r>
            <a:br>
              <a:rPr lang="en-US" sz="2000" dirty="0">
                <a:solidFill>
                  <a:prstClr val="black"/>
                </a:solidFill>
                <a:latin typeface="Calibri"/>
              </a:rPr>
            </a:br>
            <a:endParaRPr lang="en-US" sz="2000" dirty="0">
              <a:solidFill>
                <a:prstClr val="black"/>
              </a:solidFill>
              <a:latin typeface="Calibri"/>
            </a:endParaRPr>
          </a:p>
        </p:txBody>
      </p:sp>
      <p:sp>
        <p:nvSpPr>
          <p:cNvPr id="14" name="TextBox 13"/>
          <p:cNvSpPr txBox="1"/>
          <p:nvPr/>
        </p:nvSpPr>
        <p:spPr>
          <a:xfrm>
            <a:off x="76201" y="3657600"/>
            <a:ext cx="8763001" cy="3724096"/>
          </a:xfrm>
          <a:prstGeom prst="rect">
            <a:avLst/>
          </a:prstGeom>
          <a:noFill/>
        </p:spPr>
        <p:txBody>
          <a:bodyPr wrap="square" rtlCol="0">
            <a:spAutoFit/>
          </a:bodyPr>
          <a:lstStyle/>
          <a:p>
            <a:pPr marL="285750" indent="-285750">
              <a:buFont typeface="Arial" pitchFamily="34" charset="0"/>
              <a:buChar char="•"/>
            </a:pPr>
            <a:r>
              <a:rPr lang="en-US" sz="2000" dirty="0">
                <a:solidFill>
                  <a:srgbClr val="FF0000"/>
                </a:solidFill>
                <a:latin typeface="Calibri"/>
              </a:rPr>
              <a:t>Egypt has been a member of </a:t>
            </a:r>
            <a:endParaRPr lang="en-US" sz="2000" dirty="0" smtClean="0">
              <a:solidFill>
                <a:srgbClr val="FF0000"/>
              </a:solidFill>
              <a:latin typeface="Calibri"/>
            </a:endParaRPr>
          </a:p>
          <a:p>
            <a:pPr marL="285750" indent="-285750">
              <a:buFont typeface="Arial" pitchFamily="34" charset="0"/>
              <a:buChar char="•"/>
            </a:pPr>
            <a:r>
              <a:rPr lang="en-US" dirty="0" smtClean="0">
                <a:solidFill>
                  <a:prstClr val="black"/>
                </a:solidFill>
                <a:latin typeface="Calibri"/>
              </a:rPr>
              <a:t>The </a:t>
            </a:r>
            <a:r>
              <a:rPr lang="en-US" dirty="0">
                <a:solidFill>
                  <a:prstClr val="black"/>
                </a:solidFill>
                <a:latin typeface="Calibri"/>
              </a:rPr>
              <a:t>International Telecommunication Union </a:t>
            </a:r>
            <a:r>
              <a:rPr lang="en-US" dirty="0">
                <a:solidFill>
                  <a:srgbClr val="FF0000"/>
                </a:solidFill>
                <a:latin typeface="Calibri"/>
              </a:rPr>
              <a:t>(ITU) </a:t>
            </a:r>
            <a:r>
              <a:rPr lang="en-US" dirty="0">
                <a:solidFill>
                  <a:prstClr val="black"/>
                </a:solidFill>
                <a:latin typeface="Calibri"/>
              </a:rPr>
              <a:t>since </a:t>
            </a:r>
            <a:r>
              <a:rPr lang="en-US" dirty="0" smtClean="0">
                <a:solidFill>
                  <a:prstClr val="black"/>
                </a:solidFill>
                <a:latin typeface="Calibri"/>
              </a:rPr>
              <a:t>1876.</a:t>
            </a:r>
          </a:p>
          <a:p>
            <a:pPr marL="285750" indent="-285750">
              <a:buFont typeface="Arial" pitchFamily="34" charset="0"/>
              <a:buChar char="•"/>
            </a:pPr>
            <a:r>
              <a:rPr lang="en-US" dirty="0">
                <a:solidFill>
                  <a:prstClr val="black"/>
                </a:solidFill>
                <a:latin typeface="Calibri"/>
              </a:rPr>
              <a:t>Due to the growing importance of internet governance that was emphasized in both phases of the WSIS process, the </a:t>
            </a:r>
            <a:r>
              <a:rPr lang="en-US" dirty="0">
                <a:solidFill>
                  <a:srgbClr val="FF0000"/>
                </a:solidFill>
                <a:latin typeface="Calibri"/>
              </a:rPr>
              <a:t>Internet Governance </a:t>
            </a:r>
            <a:r>
              <a:rPr lang="en-US" dirty="0">
                <a:solidFill>
                  <a:prstClr val="black"/>
                </a:solidFill>
                <a:latin typeface="Calibri"/>
              </a:rPr>
              <a:t>Forum was created to discuss these issues </a:t>
            </a:r>
            <a:r>
              <a:rPr lang="en-US" dirty="0" smtClean="0">
                <a:solidFill>
                  <a:prstClr val="black"/>
                </a:solidFill>
                <a:latin typeface="Calibri"/>
              </a:rPr>
              <a:t>.</a:t>
            </a:r>
          </a:p>
          <a:p>
            <a:pPr marL="285750" indent="-285750">
              <a:buFont typeface="Arial" pitchFamily="34" charset="0"/>
              <a:buChar char="•"/>
            </a:pPr>
            <a:r>
              <a:rPr lang="en-US" dirty="0">
                <a:solidFill>
                  <a:prstClr val="black"/>
                </a:solidFill>
                <a:latin typeface="Calibri"/>
              </a:rPr>
              <a:t>Association of Regulators of Information and Communication for Eastern and Southern Africa </a:t>
            </a:r>
            <a:r>
              <a:rPr lang="en-US" dirty="0">
                <a:solidFill>
                  <a:srgbClr val="FF0000"/>
                </a:solidFill>
                <a:latin typeface="Calibri"/>
              </a:rPr>
              <a:t>(ARICEA</a:t>
            </a:r>
            <a:r>
              <a:rPr lang="en-US" dirty="0" smtClean="0">
                <a:solidFill>
                  <a:srgbClr val="FF0000"/>
                </a:solidFill>
                <a:latin typeface="Calibri"/>
              </a:rPr>
              <a:t>)</a:t>
            </a:r>
          </a:p>
          <a:p>
            <a:pPr marL="285750" indent="-285750">
              <a:buFont typeface="Arial" pitchFamily="34" charset="0"/>
              <a:buChar char="•"/>
            </a:pPr>
            <a:r>
              <a:rPr lang="en-US" dirty="0">
                <a:solidFill>
                  <a:prstClr val="black"/>
                </a:solidFill>
                <a:latin typeface="Calibri"/>
              </a:rPr>
              <a:t>The Arab Network for Regulatory Authorities </a:t>
            </a:r>
            <a:r>
              <a:rPr lang="en-US" dirty="0">
                <a:solidFill>
                  <a:srgbClr val="FF0000"/>
                </a:solidFill>
                <a:latin typeface="Calibri"/>
              </a:rPr>
              <a:t>(ARNET</a:t>
            </a:r>
            <a:r>
              <a:rPr lang="en-US" dirty="0" smtClean="0">
                <a:solidFill>
                  <a:srgbClr val="FF0000"/>
                </a:solidFill>
                <a:latin typeface="Calibri"/>
              </a:rPr>
              <a:t>)</a:t>
            </a:r>
          </a:p>
          <a:p>
            <a:pPr marL="285750" indent="-285750">
              <a:buFont typeface="Arial" pitchFamily="34" charset="0"/>
              <a:buChar char="•"/>
            </a:pPr>
            <a:r>
              <a:rPr lang="en-US" b="1" dirty="0" smtClean="0">
                <a:solidFill>
                  <a:srgbClr val="FF0000"/>
                </a:solidFill>
                <a:latin typeface="Calibri"/>
              </a:rPr>
              <a:t>EU </a:t>
            </a:r>
            <a:r>
              <a:rPr lang="en-US" b="1" dirty="0" smtClean="0">
                <a:solidFill>
                  <a:prstClr val="black"/>
                </a:solidFill>
                <a:latin typeface="Calibri"/>
              </a:rPr>
              <a:t>Twinning project (2 years):</a:t>
            </a:r>
            <a:endParaRPr lang="en-US" dirty="0">
              <a:solidFill>
                <a:prstClr val="black"/>
              </a:solidFill>
              <a:latin typeface="Calibri"/>
            </a:endParaRPr>
          </a:p>
          <a:p>
            <a:r>
              <a:rPr lang="en-US" dirty="0">
                <a:solidFill>
                  <a:prstClr val="black"/>
                </a:solidFill>
                <a:latin typeface="Calibri"/>
              </a:rPr>
              <a:t>In 2004, the Association Agreement (AA) between Egypt and the European Union entered into force, enabling an enhanced state of partnership between both contracting entities.</a:t>
            </a:r>
          </a:p>
          <a:p>
            <a:pPr marL="285750" indent="-285750">
              <a:buFont typeface="Arial" pitchFamily="34" charset="0"/>
              <a:buChar char="•"/>
            </a:pPr>
            <a:endParaRPr lang="en-US" dirty="0" smtClean="0">
              <a:solidFill>
                <a:prstClr val="black"/>
              </a:solidFill>
              <a:latin typeface="Calibri"/>
            </a:endParaRPr>
          </a:p>
          <a:p>
            <a:pPr marL="285750" indent="-285750">
              <a:buFont typeface="Arial" pitchFamily="34" charset="0"/>
              <a:buChar char="•"/>
            </a:pPr>
            <a:endParaRPr lang="en-US" dirty="0" smtClean="0">
              <a:solidFill>
                <a:prstClr val="black"/>
              </a:solidFill>
              <a:latin typeface="Calibri"/>
            </a:endParaRPr>
          </a:p>
        </p:txBody>
      </p:sp>
      <p:sp>
        <p:nvSpPr>
          <p:cNvPr id="15" name="Slide Number Placeholder 5"/>
          <p:cNvSpPr txBox="1">
            <a:spLocks/>
          </p:cNvSpPr>
          <p:nvPr/>
        </p:nvSpPr>
        <p:spPr>
          <a:xfrm>
            <a:off x="6870613" y="647431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5261DE-86A6-4B7D-BE0B-A2D1473FF357}"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pic>
        <p:nvPicPr>
          <p:cNvPr id="16" name="Picture 2"/>
          <p:cNvPicPr>
            <a:picLocks noChangeAspect="1" noChangeArrowheads="1"/>
          </p:cNvPicPr>
          <p:nvPr/>
        </p:nvPicPr>
        <p:blipFill>
          <a:blip r:embed="rId3" cstate="print"/>
          <a:srcRect/>
          <a:stretch>
            <a:fillRect/>
          </a:stretch>
        </p:blipFill>
        <p:spPr bwMode="auto">
          <a:xfrm>
            <a:off x="7239000" y="407080"/>
            <a:ext cx="1905000" cy="863600"/>
          </a:xfrm>
          <a:prstGeom prst="rect">
            <a:avLst/>
          </a:prstGeom>
          <a:noFill/>
          <a:ln w="9525">
            <a:noFill/>
            <a:miter lim="800000"/>
            <a:headEnd/>
            <a:tailEnd/>
          </a:ln>
        </p:spPr>
      </p:pic>
    </p:spTree>
    <p:extLst>
      <p:ext uri="{BB962C8B-B14F-4D97-AF65-F5344CB8AC3E}">
        <p14:creationId xmlns:p14="http://schemas.microsoft.com/office/powerpoint/2010/main" val="351623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39338554"/>
              </p:ext>
            </p:extLst>
          </p:nvPr>
        </p:nvGraphicFramePr>
        <p:xfrm>
          <a:off x="762000" y="1447800"/>
          <a:ext cx="7162800" cy="4746791"/>
        </p:xfrm>
        <a:graphic>
          <a:graphicData uri="http://schemas.openxmlformats.org/drawingml/2006/table">
            <a:tbl>
              <a:tblPr rtl="1" firstRow="1" bandRow="1">
                <a:tableStyleId>{21E4AEA4-8DFA-4A89-87EB-49C32662AFE0}</a:tableStyleId>
              </a:tblPr>
              <a:tblGrid>
                <a:gridCol w="1432560"/>
                <a:gridCol w="1432560"/>
                <a:gridCol w="1432560"/>
                <a:gridCol w="1535871"/>
                <a:gridCol w="1329249"/>
              </a:tblGrid>
              <a:tr h="342167">
                <a:tc gridSpan="5">
                  <a:txBody>
                    <a:bodyPr/>
                    <a:lstStyle/>
                    <a:p>
                      <a:pPr rtl="1"/>
                      <a:r>
                        <a:rPr lang="en-US" sz="1800" b="1" dirty="0" smtClean="0">
                          <a:solidFill>
                            <a:schemeClr val="bg1"/>
                          </a:solidFill>
                          <a:latin typeface="Calibri" panose="020F0502020204030204" pitchFamily="34" charset="0"/>
                        </a:rPr>
                        <a:t>Mobile Network Service</a:t>
                      </a:r>
                      <a:endParaRPr lang="ar-EG" sz="1800" b="1" dirty="0">
                        <a:solidFill>
                          <a:schemeClr val="bg1"/>
                        </a:solidFill>
                        <a:latin typeface="Calibri" panose="020F0502020204030204" pitchFamily="34" charset="0"/>
                      </a:endParaRPr>
                    </a:p>
                  </a:txBody>
                  <a:tcPr>
                    <a:solidFill>
                      <a:schemeClr val="accent2">
                        <a:lumMod val="40000"/>
                        <a:lumOff val="60000"/>
                      </a:schemeClr>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423709">
                <a:tc>
                  <a:txBody>
                    <a:bodyPr/>
                    <a:lstStyle/>
                    <a:p>
                      <a:pPr algn="ctr" rtl="1"/>
                      <a:r>
                        <a:rPr lang="en-US" sz="1200" b="1" dirty="0" smtClean="0">
                          <a:latin typeface="Calibri" panose="020F0502020204030204" pitchFamily="34" charset="0"/>
                        </a:rPr>
                        <a:t>Resolving time Average (days)</a:t>
                      </a:r>
                      <a:endParaRPr lang="ar-EG" sz="1200" b="1" dirty="0">
                        <a:latin typeface="Calibri" panose="020F0502020204030204" pitchFamily="34" charset="0"/>
                      </a:endParaRPr>
                    </a:p>
                  </a:txBody>
                  <a:tcPr>
                    <a:solidFill>
                      <a:schemeClr val="bg2"/>
                    </a:solidFill>
                  </a:tcPr>
                </a:tc>
                <a:tc>
                  <a:txBody>
                    <a:bodyPr/>
                    <a:lstStyle/>
                    <a:p>
                      <a:pPr algn="ctr" rtl="0"/>
                      <a:r>
                        <a:rPr lang="en-US" sz="1200" b="1" dirty="0" smtClean="0">
                          <a:latin typeface="Calibri" panose="020F0502020204030204" pitchFamily="34" charset="0"/>
                        </a:rPr>
                        <a:t>Response </a:t>
                      </a:r>
                    </a:p>
                    <a:p>
                      <a:pPr algn="ctr" rtl="0"/>
                      <a:r>
                        <a:rPr lang="en-US" sz="1200" b="1" dirty="0" smtClean="0">
                          <a:latin typeface="Calibri" panose="020F0502020204030204" pitchFamily="34" charset="0"/>
                        </a:rPr>
                        <a:t>Percentage</a:t>
                      </a:r>
                      <a:endParaRPr lang="ar-EG" sz="1200" b="1" dirty="0">
                        <a:latin typeface="Calibri" panose="020F0502020204030204" pitchFamily="34" charset="0"/>
                      </a:endParaRPr>
                    </a:p>
                  </a:txBody>
                  <a:tcPr>
                    <a:solidFill>
                      <a:schemeClr val="bg2"/>
                    </a:solidFill>
                  </a:tcPr>
                </a:tc>
                <a:tc>
                  <a:txBody>
                    <a:bodyPr/>
                    <a:lstStyle/>
                    <a:p>
                      <a:pPr algn="ctr" rtl="1"/>
                      <a:r>
                        <a:rPr lang="en-US" sz="1200" b="1" dirty="0" smtClean="0">
                          <a:latin typeface="Calibri" panose="020F0502020204030204" pitchFamily="34" charset="0"/>
                        </a:rPr>
                        <a:t>Resolved </a:t>
                      </a:r>
                    </a:p>
                    <a:p>
                      <a:pPr algn="ctr" rtl="1"/>
                      <a:r>
                        <a:rPr lang="en-US" sz="1200" b="1" dirty="0" smtClean="0">
                          <a:latin typeface="Calibri" panose="020F0502020204030204" pitchFamily="34" charset="0"/>
                        </a:rPr>
                        <a:t>Complaints</a:t>
                      </a:r>
                      <a:endParaRPr lang="ar-EG" sz="1200" b="1" dirty="0">
                        <a:latin typeface="Calibri" panose="020F0502020204030204" pitchFamily="34" charset="0"/>
                      </a:endParaRPr>
                    </a:p>
                  </a:txBody>
                  <a:tcPr>
                    <a:solidFill>
                      <a:schemeClr val="bg2"/>
                    </a:solidFill>
                  </a:tcPr>
                </a:tc>
                <a:tc>
                  <a:txBody>
                    <a:bodyPr/>
                    <a:lstStyle/>
                    <a:p>
                      <a:pPr algn="ctr" rtl="1"/>
                      <a:r>
                        <a:rPr lang="en-US" sz="1200" b="1" dirty="0" smtClean="0">
                          <a:latin typeface="Calibri" panose="020F0502020204030204" pitchFamily="34" charset="0"/>
                        </a:rPr>
                        <a:t>Received </a:t>
                      </a:r>
                    </a:p>
                    <a:p>
                      <a:pPr algn="ctr" rtl="1"/>
                      <a:r>
                        <a:rPr lang="en-US" sz="1200" b="1" dirty="0" smtClean="0">
                          <a:latin typeface="Calibri" panose="020F0502020204030204" pitchFamily="34" charset="0"/>
                        </a:rPr>
                        <a:t>Complaints</a:t>
                      </a:r>
                      <a:endParaRPr lang="ar-EG" sz="1200" b="1" dirty="0">
                        <a:latin typeface="Calibri" panose="020F0502020204030204" pitchFamily="34" charset="0"/>
                      </a:endParaRPr>
                    </a:p>
                  </a:txBody>
                  <a:tcPr>
                    <a:solidFill>
                      <a:schemeClr val="bg2"/>
                    </a:solidFill>
                  </a:tcPr>
                </a:tc>
                <a:tc>
                  <a:txBody>
                    <a:bodyPr/>
                    <a:lstStyle/>
                    <a:p>
                      <a:pPr rtl="1"/>
                      <a:endParaRPr lang="ar-EG" dirty="0"/>
                    </a:p>
                  </a:txBody>
                  <a:tcPr>
                    <a:solidFill>
                      <a:schemeClr val="bg2"/>
                    </a:solidFill>
                  </a:tcPr>
                </a:tc>
              </a:tr>
              <a:tr h="360015">
                <a:tc>
                  <a:txBody>
                    <a:bodyPr/>
                    <a:lstStyle/>
                    <a:p>
                      <a:pPr algn="ctr" rtl="1"/>
                      <a:r>
                        <a:rPr lang="en-US" sz="1600" b="0" dirty="0" smtClean="0">
                          <a:latin typeface="Calibri" panose="020F0502020204030204" pitchFamily="34" charset="0"/>
                          <a:cs typeface="+mj-cs"/>
                        </a:rPr>
                        <a:t>5.32</a:t>
                      </a:r>
                      <a:endParaRPr lang="ar-EG" sz="1600" b="0" dirty="0">
                        <a:latin typeface="Calibri" panose="020F0502020204030204" pitchFamily="34" charset="0"/>
                        <a:cs typeface="+mj-cs"/>
                      </a:endParaRPr>
                    </a:p>
                  </a:txBody>
                  <a:tcPr/>
                </a:tc>
                <a:tc>
                  <a:txBody>
                    <a:bodyPr/>
                    <a:lstStyle/>
                    <a:p>
                      <a:pPr algn="ctr" rtl="1"/>
                      <a:r>
                        <a:rPr lang="en-US" sz="1600" b="0" dirty="0" smtClean="0">
                          <a:latin typeface="Calibri" panose="020F0502020204030204" pitchFamily="34" charset="0"/>
                          <a:cs typeface="+mj-cs"/>
                        </a:rPr>
                        <a:t>89.33%</a:t>
                      </a:r>
                      <a:endParaRPr lang="ar-EG" sz="1600" b="0" dirty="0">
                        <a:latin typeface="Calibri" panose="020F0502020204030204" pitchFamily="34" charset="0"/>
                        <a:cs typeface="+mj-cs"/>
                      </a:endParaRPr>
                    </a:p>
                  </a:txBody>
                  <a:tcPr/>
                </a:tc>
                <a:tc>
                  <a:txBody>
                    <a:bodyPr/>
                    <a:lstStyle/>
                    <a:p>
                      <a:pPr algn="ctr" rtl="1"/>
                      <a:r>
                        <a:rPr lang="en-US" sz="1600" b="0" dirty="0" smtClean="0">
                          <a:latin typeface="Calibri" panose="020F0502020204030204" pitchFamily="34" charset="0"/>
                          <a:cs typeface="+mj-cs"/>
                        </a:rPr>
                        <a:t>21.684</a:t>
                      </a:r>
                      <a:endParaRPr lang="ar-EG" sz="1600" b="0" dirty="0">
                        <a:latin typeface="Calibri" panose="020F0502020204030204" pitchFamily="34" charset="0"/>
                        <a:cs typeface="+mj-cs"/>
                      </a:endParaRPr>
                    </a:p>
                  </a:txBody>
                  <a:tcPr/>
                </a:tc>
                <a:tc>
                  <a:txBody>
                    <a:bodyPr/>
                    <a:lstStyle/>
                    <a:p>
                      <a:pPr algn="ctr" rtl="0"/>
                      <a:r>
                        <a:rPr lang="en-US" sz="1600" b="0" dirty="0" smtClean="0">
                          <a:latin typeface="Calibri" panose="020F0502020204030204" pitchFamily="34" charset="0"/>
                          <a:cs typeface="+mj-cs"/>
                        </a:rPr>
                        <a:t>24.273</a:t>
                      </a:r>
                      <a:endParaRPr lang="ar-EG" sz="1600" b="0" dirty="0">
                        <a:latin typeface="Calibri" panose="020F0502020204030204" pitchFamily="34" charset="0"/>
                        <a:cs typeface="+mj-cs"/>
                      </a:endParaRPr>
                    </a:p>
                  </a:txBody>
                  <a:tcPr/>
                </a:tc>
                <a:tc>
                  <a:txBody>
                    <a:bodyPr/>
                    <a:lstStyle/>
                    <a:p>
                      <a:pPr algn="l" rtl="0"/>
                      <a:r>
                        <a:rPr lang="en-US" sz="1600" b="1" dirty="0" smtClean="0">
                          <a:latin typeface="Calibri" panose="020F0502020204030204" pitchFamily="34" charset="0"/>
                        </a:rPr>
                        <a:t>Total</a:t>
                      </a:r>
                      <a:endParaRPr lang="ar-EG" sz="1600" b="1" dirty="0">
                        <a:latin typeface="Calibri" panose="020F0502020204030204" pitchFamily="34" charset="0"/>
                      </a:endParaRPr>
                    </a:p>
                  </a:txBody>
                  <a:tcPr/>
                </a:tc>
              </a:tr>
              <a:tr h="360015">
                <a:tc gridSpan="5">
                  <a:txBody>
                    <a:bodyPr/>
                    <a:lstStyle/>
                    <a:p>
                      <a:pPr algn="l" rtl="0"/>
                      <a:r>
                        <a:rPr lang="en-US" b="1" dirty="0" smtClean="0">
                          <a:solidFill>
                            <a:schemeClr val="bg1"/>
                          </a:solidFill>
                          <a:latin typeface="Calibri" panose="020F0502020204030204" pitchFamily="34" charset="0"/>
                        </a:rPr>
                        <a:t>Fixed Line Service</a:t>
                      </a:r>
                      <a:endParaRPr lang="ar-EG" b="1" dirty="0">
                        <a:solidFill>
                          <a:schemeClr val="bg1"/>
                        </a:solidFill>
                        <a:latin typeface="Calibri" panose="020F0502020204030204" pitchFamily="34" charset="0"/>
                      </a:endParaRPr>
                    </a:p>
                  </a:txBody>
                  <a:tcPr>
                    <a:solidFill>
                      <a:schemeClr val="accent2">
                        <a:lumMod val="40000"/>
                        <a:lumOff val="60000"/>
                      </a:schemeClr>
                    </a:solidFill>
                  </a:tcPr>
                </a:tc>
                <a:tc hMerge="1">
                  <a:txBody>
                    <a:bodyPr/>
                    <a:lstStyle/>
                    <a:p>
                      <a:pPr rtl="1"/>
                      <a:endParaRPr lang="ar-EG" dirty="0"/>
                    </a:p>
                  </a:txBody>
                  <a:tcPr/>
                </a:tc>
                <a:tc hMerge="1">
                  <a:txBody>
                    <a:bodyPr/>
                    <a:lstStyle/>
                    <a:p>
                      <a:pPr algn="l" rtl="0"/>
                      <a:endParaRPr lang="ar-EG" b="1" dirty="0">
                        <a:latin typeface="+mn-lt"/>
                      </a:endParaRPr>
                    </a:p>
                  </a:txBody>
                  <a:tcPr/>
                </a:tc>
                <a:tc hMerge="1">
                  <a:txBody>
                    <a:bodyPr/>
                    <a:lstStyle/>
                    <a:p>
                      <a:pPr rtl="1"/>
                      <a:endParaRPr lang="ar-EG" dirty="0"/>
                    </a:p>
                  </a:txBody>
                  <a:tcPr/>
                </a:tc>
                <a:tc hMerge="1">
                  <a:txBody>
                    <a:bodyPr/>
                    <a:lstStyle/>
                    <a:p>
                      <a:pPr algn="l" rtl="0"/>
                      <a:endParaRPr lang="ar-EG" dirty="0"/>
                    </a:p>
                  </a:txBody>
                  <a:tcPr/>
                </a:tc>
              </a:tr>
              <a:tr h="423709">
                <a:tc>
                  <a:txBody>
                    <a:bodyPr/>
                    <a:lstStyle/>
                    <a:p>
                      <a:pPr algn="ctr" rtl="1"/>
                      <a:r>
                        <a:rPr lang="en-US" sz="1200" b="1" dirty="0" smtClean="0">
                          <a:latin typeface="Calibri" panose="020F0502020204030204" pitchFamily="34" charset="0"/>
                        </a:rPr>
                        <a:t>Resolving time Average (days)</a:t>
                      </a:r>
                      <a:endParaRPr lang="ar-EG" sz="1200" b="1" dirty="0">
                        <a:latin typeface="Calibri" panose="020F0502020204030204" pitchFamily="34" charset="0"/>
                      </a:endParaRPr>
                    </a:p>
                  </a:txBody>
                  <a:tcPr>
                    <a:solidFill>
                      <a:schemeClr val="bg2"/>
                    </a:solidFill>
                  </a:tcPr>
                </a:tc>
                <a:tc>
                  <a:txBody>
                    <a:bodyPr/>
                    <a:lstStyle/>
                    <a:p>
                      <a:pPr algn="ctr" rtl="0"/>
                      <a:r>
                        <a:rPr lang="en-US" sz="1200" b="1" dirty="0" smtClean="0">
                          <a:latin typeface="Calibri" panose="020F0502020204030204" pitchFamily="34" charset="0"/>
                        </a:rPr>
                        <a:t>Response </a:t>
                      </a:r>
                    </a:p>
                    <a:p>
                      <a:pPr algn="ctr" rtl="0"/>
                      <a:r>
                        <a:rPr lang="en-US" sz="1200" b="1" dirty="0" smtClean="0">
                          <a:latin typeface="Calibri" panose="020F0502020204030204" pitchFamily="34" charset="0"/>
                        </a:rPr>
                        <a:t>Percentage</a:t>
                      </a:r>
                      <a:endParaRPr lang="ar-EG" sz="1200" b="1" dirty="0">
                        <a:latin typeface="Calibri" panose="020F0502020204030204" pitchFamily="34" charset="0"/>
                      </a:endParaRPr>
                    </a:p>
                  </a:txBody>
                  <a:tcPr>
                    <a:solidFill>
                      <a:schemeClr val="bg2"/>
                    </a:solidFill>
                  </a:tcPr>
                </a:tc>
                <a:tc>
                  <a:txBody>
                    <a:bodyPr/>
                    <a:lstStyle/>
                    <a:p>
                      <a:pPr algn="ctr" rtl="1"/>
                      <a:r>
                        <a:rPr lang="en-US" sz="1200" b="1" dirty="0" smtClean="0">
                          <a:latin typeface="Calibri" panose="020F0502020204030204" pitchFamily="34" charset="0"/>
                        </a:rPr>
                        <a:t>Resolved </a:t>
                      </a:r>
                    </a:p>
                    <a:p>
                      <a:pPr algn="ctr" rtl="1"/>
                      <a:r>
                        <a:rPr lang="en-US" sz="1200" b="1" dirty="0" smtClean="0">
                          <a:latin typeface="Calibri" panose="020F0502020204030204" pitchFamily="34" charset="0"/>
                        </a:rPr>
                        <a:t>Complaints</a:t>
                      </a:r>
                      <a:endParaRPr lang="ar-EG" sz="1200" b="1" dirty="0">
                        <a:latin typeface="Calibri" panose="020F0502020204030204" pitchFamily="34" charset="0"/>
                      </a:endParaRPr>
                    </a:p>
                  </a:txBody>
                  <a:tcPr>
                    <a:solidFill>
                      <a:schemeClr val="bg2"/>
                    </a:solidFill>
                  </a:tcPr>
                </a:tc>
                <a:tc>
                  <a:txBody>
                    <a:bodyPr/>
                    <a:lstStyle/>
                    <a:p>
                      <a:pPr algn="ctr" rtl="1"/>
                      <a:r>
                        <a:rPr lang="en-US" sz="1200" b="1" dirty="0" smtClean="0">
                          <a:latin typeface="Calibri" panose="020F0502020204030204" pitchFamily="34" charset="0"/>
                        </a:rPr>
                        <a:t>Received </a:t>
                      </a:r>
                    </a:p>
                    <a:p>
                      <a:pPr algn="ctr" rtl="1"/>
                      <a:r>
                        <a:rPr lang="en-US" sz="1200" b="1" dirty="0" smtClean="0">
                          <a:latin typeface="Calibri" panose="020F0502020204030204" pitchFamily="34" charset="0"/>
                        </a:rPr>
                        <a:t>Complaints</a:t>
                      </a:r>
                      <a:endParaRPr lang="ar-EG" sz="1200" b="1" dirty="0">
                        <a:latin typeface="Calibri" panose="020F0502020204030204" pitchFamily="34" charset="0"/>
                      </a:endParaRPr>
                    </a:p>
                  </a:txBody>
                  <a:tcPr>
                    <a:solidFill>
                      <a:schemeClr val="bg2"/>
                    </a:solidFill>
                  </a:tcPr>
                </a:tc>
                <a:tc>
                  <a:txBody>
                    <a:bodyPr/>
                    <a:lstStyle/>
                    <a:p>
                      <a:pPr algn="r" rtl="0"/>
                      <a:endParaRPr lang="ar-EG" dirty="0"/>
                    </a:p>
                  </a:txBody>
                  <a:tcPr>
                    <a:solidFill>
                      <a:schemeClr val="bg2"/>
                    </a:solidFill>
                  </a:tcPr>
                </a:tc>
              </a:tr>
              <a:tr h="374906">
                <a:tc>
                  <a:txBody>
                    <a:bodyPr/>
                    <a:lstStyle/>
                    <a:p>
                      <a:pPr algn="ctr" rtl="1"/>
                      <a:r>
                        <a:rPr lang="en-US" sz="1600" dirty="0" smtClean="0">
                          <a:latin typeface="Calibri" panose="020F0502020204030204" pitchFamily="34" charset="0"/>
                          <a:cs typeface="+mj-cs"/>
                        </a:rPr>
                        <a:t>25.95</a:t>
                      </a:r>
                      <a:endParaRPr lang="ar-EG" sz="1600" dirty="0">
                        <a:latin typeface="Calibri" panose="020F0502020204030204" pitchFamily="34" charset="0"/>
                        <a:cs typeface="+mj-cs"/>
                      </a:endParaRPr>
                    </a:p>
                  </a:txBody>
                  <a:tcPr/>
                </a:tc>
                <a:tc>
                  <a:txBody>
                    <a:bodyPr/>
                    <a:lstStyle/>
                    <a:p>
                      <a:pPr algn="ctr" rtl="1"/>
                      <a:r>
                        <a:rPr lang="en-US" sz="1600" dirty="0" smtClean="0">
                          <a:latin typeface="Calibri" panose="020F0502020204030204" pitchFamily="34" charset="0"/>
                          <a:cs typeface="+mj-cs"/>
                        </a:rPr>
                        <a:t>76.98</a:t>
                      </a:r>
                      <a:r>
                        <a:rPr lang="en-US" sz="1600" dirty="0" smtClean="0">
                          <a:cs typeface="+mj-cs"/>
                        </a:rPr>
                        <a:t>%</a:t>
                      </a:r>
                      <a:endParaRPr lang="ar-EG" sz="1600" dirty="0">
                        <a:cs typeface="+mj-cs"/>
                      </a:endParaRPr>
                    </a:p>
                  </a:txBody>
                  <a:tcPr/>
                </a:tc>
                <a:tc>
                  <a:txBody>
                    <a:bodyPr/>
                    <a:lstStyle/>
                    <a:p>
                      <a:pPr algn="ctr" rtl="1"/>
                      <a:r>
                        <a:rPr lang="en-US" sz="1600" dirty="0" smtClean="0">
                          <a:latin typeface="Calibri" panose="020F0502020204030204" pitchFamily="34" charset="0"/>
                          <a:cs typeface="+mj-cs"/>
                        </a:rPr>
                        <a:t>4.050</a:t>
                      </a:r>
                      <a:endParaRPr lang="ar-EG" sz="1600" dirty="0">
                        <a:latin typeface="Calibri" panose="020F0502020204030204" pitchFamily="34" charset="0"/>
                        <a:cs typeface="+mj-cs"/>
                      </a:endParaRPr>
                    </a:p>
                  </a:txBody>
                  <a:tcPr/>
                </a:tc>
                <a:tc>
                  <a:txBody>
                    <a:bodyPr/>
                    <a:lstStyle/>
                    <a:p>
                      <a:pPr algn="ctr" rtl="0"/>
                      <a:r>
                        <a:rPr lang="en-US" sz="1600" dirty="0" smtClean="0">
                          <a:latin typeface="Calibri" panose="020F0502020204030204" pitchFamily="34" charset="0"/>
                          <a:cs typeface="+mj-cs"/>
                        </a:rPr>
                        <a:t>5.261</a:t>
                      </a:r>
                      <a:endParaRPr lang="ar-EG" sz="1600" dirty="0">
                        <a:latin typeface="Calibri" panose="020F0502020204030204" pitchFamily="34" charset="0"/>
                        <a:cs typeface="+mj-cs"/>
                      </a:endParaRPr>
                    </a:p>
                  </a:txBody>
                  <a:tcPr/>
                </a:tc>
                <a:tc>
                  <a:txBody>
                    <a:bodyPr/>
                    <a:lstStyle/>
                    <a:p>
                      <a:pPr rtl="1"/>
                      <a:r>
                        <a:rPr lang="en-US" sz="1600" b="1" dirty="0" smtClean="0">
                          <a:latin typeface="Calibri" panose="020F0502020204030204" pitchFamily="34" charset="0"/>
                        </a:rPr>
                        <a:t>Total</a:t>
                      </a:r>
                      <a:endParaRPr lang="ar-EG" sz="1600" b="1" dirty="0">
                        <a:latin typeface="Calibri" panose="020F0502020204030204" pitchFamily="34" charset="0"/>
                      </a:endParaRPr>
                    </a:p>
                  </a:txBody>
                  <a:tcPr/>
                </a:tc>
              </a:tr>
              <a:tr h="360015">
                <a:tc gridSpan="5">
                  <a:txBody>
                    <a:bodyPr/>
                    <a:lstStyle/>
                    <a:p>
                      <a:pPr rtl="1"/>
                      <a:r>
                        <a:rPr lang="en-US" b="1" dirty="0" smtClean="0">
                          <a:solidFill>
                            <a:schemeClr val="bg1"/>
                          </a:solidFill>
                          <a:latin typeface="Calibri" panose="020F0502020204030204" pitchFamily="34" charset="0"/>
                        </a:rPr>
                        <a:t>Internet Service</a:t>
                      </a:r>
                      <a:endParaRPr lang="ar-EG" b="1" dirty="0">
                        <a:solidFill>
                          <a:schemeClr val="bg1"/>
                        </a:solidFill>
                        <a:latin typeface="Calibri" panose="020F0502020204030204" pitchFamily="34" charset="0"/>
                      </a:endParaRPr>
                    </a:p>
                  </a:txBody>
                  <a:tcPr>
                    <a:solidFill>
                      <a:schemeClr val="accent2">
                        <a:lumMod val="40000"/>
                        <a:lumOff val="60000"/>
                      </a:schemeClr>
                    </a:solidFill>
                  </a:tcPr>
                </a:tc>
                <a:tc hMerge="1">
                  <a:txBody>
                    <a:bodyPr/>
                    <a:lstStyle/>
                    <a:p>
                      <a:pPr rtl="1"/>
                      <a:endParaRPr lang="ar-EG"/>
                    </a:p>
                  </a:txBody>
                  <a:tcPr/>
                </a:tc>
                <a:tc hMerge="1">
                  <a:txBody>
                    <a:bodyPr/>
                    <a:lstStyle/>
                    <a:p>
                      <a:pPr rtl="1"/>
                      <a:endParaRPr lang="ar-EG" dirty="0"/>
                    </a:p>
                  </a:txBody>
                  <a:tcPr/>
                </a:tc>
                <a:tc hMerge="1">
                  <a:txBody>
                    <a:bodyPr/>
                    <a:lstStyle/>
                    <a:p>
                      <a:pPr rtl="1"/>
                      <a:endParaRPr lang="ar-EG"/>
                    </a:p>
                  </a:txBody>
                  <a:tcPr/>
                </a:tc>
                <a:tc hMerge="1">
                  <a:txBody>
                    <a:bodyPr/>
                    <a:lstStyle/>
                    <a:p>
                      <a:pPr rtl="1"/>
                      <a:endParaRPr lang="ar-EG" dirty="0"/>
                    </a:p>
                  </a:txBody>
                  <a:tcPr/>
                </a:tc>
              </a:tr>
              <a:tr h="423709">
                <a:tc>
                  <a:txBody>
                    <a:bodyPr/>
                    <a:lstStyle/>
                    <a:p>
                      <a:pPr algn="ctr" rtl="1"/>
                      <a:r>
                        <a:rPr lang="en-US" sz="1200" b="1" dirty="0" smtClean="0">
                          <a:latin typeface="Calibri" panose="020F0502020204030204" pitchFamily="34" charset="0"/>
                        </a:rPr>
                        <a:t>Resolving time Average (days)</a:t>
                      </a:r>
                      <a:endParaRPr lang="ar-EG" sz="1200" b="1" dirty="0">
                        <a:latin typeface="Calibri" panose="020F0502020204030204" pitchFamily="34" charset="0"/>
                      </a:endParaRPr>
                    </a:p>
                  </a:txBody>
                  <a:tcPr>
                    <a:solidFill>
                      <a:schemeClr val="bg2"/>
                    </a:solidFill>
                  </a:tcPr>
                </a:tc>
                <a:tc>
                  <a:txBody>
                    <a:bodyPr/>
                    <a:lstStyle/>
                    <a:p>
                      <a:pPr algn="ctr" rtl="0"/>
                      <a:r>
                        <a:rPr lang="en-US" sz="1200" b="1" dirty="0" smtClean="0">
                          <a:latin typeface="Calibri" panose="020F0502020204030204" pitchFamily="34" charset="0"/>
                        </a:rPr>
                        <a:t>Response </a:t>
                      </a:r>
                    </a:p>
                    <a:p>
                      <a:pPr algn="ctr" rtl="0"/>
                      <a:r>
                        <a:rPr lang="en-US" sz="1200" b="1" dirty="0" smtClean="0">
                          <a:latin typeface="Calibri" panose="020F0502020204030204" pitchFamily="34" charset="0"/>
                        </a:rPr>
                        <a:t>Percentage</a:t>
                      </a:r>
                      <a:endParaRPr lang="ar-EG" sz="1200" b="1" dirty="0">
                        <a:latin typeface="Calibri" panose="020F0502020204030204" pitchFamily="34" charset="0"/>
                      </a:endParaRPr>
                    </a:p>
                  </a:txBody>
                  <a:tcPr>
                    <a:solidFill>
                      <a:schemeClr val="bg2"/>
                    </a:solidFill>
                  </a:tcPr>
                </a:tc>
                <a:tc>
                  <a:txBody>
                    <a:bodyPr/>
                    <a:lstStyle/>
                    <a:p>
                      <a:pPr algn="ctr" rtl="1"/>
                      <a:r>
                        <a:rPr lang="en-US" sz="1200" b="1" dirty="0" smtClean="0">
                          <a:latin typeface="Calibri" panose="020F0502020204030204" pitchFamily="34" charset="0"/>
                        </a:rPr>
                        <a:t>Resolved </a:t>
                      </a:r>
                    </a:p>
                    <a:p>
                      <a:pPr algn="ctr" rtl="1"/>
                      <a:r>
                        <a:rPr lang="en-US" sz="1200" b="1" dirty="0" smtClean="0">
                          <a:latin typeface="Calibri" panose="020F0502020204030204" pitchFamily="34" charset="0"/>
                        </a:rPr>
                        <a:t>Complaints</a:t>
                      </a:r>
                      <a:endParaRPr lang="ar-EG" sz="1200" b="1" dirty="0">
                        <a:latin typeface="Calibri" panose="020F0502020204030204" pitchFamily="34" charset="0"/>
                      </a:endParaRPr>
                    </a:p>
                  </a:txBody>
                  <a:tcPr>
                    <a:solidFill>
                      <a:schemeClr val="bg2"/>
                    </a:solidFill>
                  </a:tcPr>
                </a:tc>
                <a:tc>
                  <a:txBody>
                    <a:bodyPr/>
                    <a:lstStyle/>
                    <a:p>
                      <a:pPr algn="ctr" rtl="1"/>
                      <a:r>
                        <a:rPr lang="en-US" sz="1200" b="1" dirty="0" smtClean="0">
                          <a:latin typeface="Calibri" panose="020F0502020204030204" pitchFamily="34" charset="0"/>
                        </a:rPr>
                        <a:t>Received </a:t>
                      </a:r>
                    </a:p>
                    <a:p>
                      <a:pPr algn="ctr" rtl="1"/>
                      <a:r>
                        <a:rPr lang="en-US" sz="1200" b="1" dirty="0" smtClean="0">
                          <a:latin typeface="Calibri" panose="020F0502020204030204" pitchFamily="34" charset="0"/>
                        </a:rPr>
                        <a:t>Complaints</a:t>
                      </a:r>
                      <a:endParaRPr lang="ar-EG" sz="1200" b="1" dirty="0">
                        <a:latin typeface="Calibri" panose="020F0502020204030204" pitchFamily="34" charset="0"/>
                      </a:endParaRPr>
                    </a:p>
                  </a:txBody>
                  <a:tcPr>
                    <a:solidFill>
                      <a:schemeClr val="bg2"/>
                    </a:solidFill>
                  </a:tcPr>
                </a:tc>
                <a:tc>
                  <a:txBody>
                    <a:bodyPr/>
                    <a:lstStyle/>
                    <a:p>
                      <a:pPr rtl="1"/>
                      <a:endParaRPr lang="ar-EG" dirty="0"/>
                    </a:p>
                  </a:txBody>
                  <a:tcPr>
                    <a:solidFill>
                      <a:schemeClr val="bg2"/>
                    </a:solidFill>
                  </a:tcPr>
                </a:tc>
              </a:tr>
              <a:tr h="360015">
                <a:tc>
                  <a:txBody>
                    <a:bodyPr/>
                    <a:lstStyle/>
                    <a:p>
                      <a:pPr algn="ctr" rtl="1"/>
                      <a:r>
                        <a:rPr lang="en-US" sz="1600" dirty="0" smtClean="0">
                          <a:latin typeface="Calibri" panose="020F0502020204030204" pitchFamily="34" charset="0"/>
                        </a:rPr>
                        <a:t>21.59</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76.94%</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16.164</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21.009</a:t>
                      </a:r>
                      <a:endParaRPr lang="ar-EG" sz="1600" dirty="0">
                        <a:latin typeface="Calibri" panose="020F0502020204030204" pitchFamily="34" charset="0"/>
                      </a:endParaRPr>
                    </a:p>
                  </a:txBody>
                  <a:tcPr/>
                </a:tc>
                <a:tc>
                  <a:txBody>
                    <a:bodyPr/>
                    <a:lstStyle/>
                    <a:p>
                      <a:pPr rtl="1"/>
                      <a:r>
                        <a:rPr lang="en-US" sz="1600" b="1" dirty="0" smtClean="0">
                          <a:latin typeface="Calibri" panose="020F0502020204030204" pitchFamily="34" charset="0"/>
                        </a:rPr>
                        <a:t>Total</a:t>
                      </a:r>
                      <a:endParaRPr lang="ar-EG" sz="1600" b="1" dirty="0">
                        <a:latin typeface="Calibri" panose="020F0502020204030204" pitchFamily="34" charset="0"/>
                      </a:endParaRPr>
                    </a:p>
                  </a:txBody>
                  <a:tcPr/>
                </a:tc>
              </a:tr>
              <a:tr h="360015">
                <a:tc gridSpan="5">
                  <a:txBody>
                    <a:bodyPr/>
                    <a:lstStyle/>
                    <a:p>
                      <a:pPr rtl="1"/>
                      <a:r>
                        <a:rPr lang="en-US" b="1" dirty="0" smtClean="0">
                          <a:solidFill>
                            <a:schemeClr val="bg1"/>
                          </a:solidFill>
                          <a:latin typeface="Calibri" panose="020F0502020204030204" pitchFamily="34" charset="0"/>
                        </a:rPr>
                        <a:t>Mobile Devices</a:t>
                      </a:r>
                      <a:endParaRPr lang="ar-EG" b="1" dirty="0">
                        <a:solidFill>
                          <a:schemeClr val="bg1"/>
                        </a:solidFill>
                        <a:latin typeface="Calibri" panose="020F0502020204030204" pitchFamily="34" charset="0"/>
                      </a:endParaRPr>
                    </a:p>
                  </a:txBody>
                  <a:tcPr>
                    <a:solidFill>
                      <a:schemeClr val="accent2">
                        <a:lumMod val="40000"/>
                        <a:lumOff val="60000"/>
                      </a:schemeClr>
                    </a:solidFill>
                  </a:tcPr>
                </a:tc>
                <a:tc hMerge="1">
                  <a:txBody>
                    <a:bodyPr/>
                    <a:lstStyle/>
                    <a:p>
                      <a:pPr rtl="1"/>
                      <a:endParaRPr lang="ar-EG" dirty="0"/>
                    </a:p>
                  </a:txBody>
                  <a:tcPr/>
                </a:tc>
                <a:tc hMerge="1">
                  <a:txBody>
                    <a:bodyPr/>
                    <a:lstStyle/>
                    <a:p>
                      <a:pPr rtl="1"/>
                      <a:endParaRPr lang="ar-EG" dirty="0"/>
                    </a:p>
                  </a:txBody>
                  <a:tcPr/>
                </a:tc>
                <a:tc hMerge="1">
                  <a:txBody>
                    <a:bodyPr/>
                    <a:lstStyle/>
                    <a:p>
                      <a:pPr rtl="1"/>
                      <a:endParaRPr lang="ar-EG" dirty="0"/>
                    </a:p>
                  </a:txBody>
                  <a:tcPr/>
                </a:tc>
                <a:tc hMerge="1">
                  <a:txBody>
                    <a:bodyPr/>
                    <a:lstStyle/>
                    <a:p>
                      <a:pPr rtl="1"/>
                      <a:endParaRPr lang="ar-EG" dirty="0"/>
                    </a:p>
                  </a:txBody>
                  <a:tcPr/>
                </a:tc>
              </a:tr>
              <a:tr h="423709">
                <a:tc>
                  <a:txBody>
                    <a:bodyPr/>
                    <a:lstStyle/>
                    <a:p>
                      <a:pPr algn="ctr" rtl="1"/>
                      <a:r>
                        <a:rPr lang="en-US" sz="1200" b="1" dirty="0" smtClean="0">
                          <a:latin typeface="Calibri" panose="020F0502020204030204" pitchFamily="34" charset="0"/>
                        </a:rPr>
                        <a:t>Resolving time Average (days)</a:t>
                      </a:r>
                      <a:endParaRPr lang="ar-EG" sz="1200" b="1" dirty="0">
                        <a:latin typeface="Calibri" panose="020F0502020204030204" pitchFamily="34" charset="0"/>
                      </a:endParaRPr>
                    </a:p>
                  </a:txBody>
                  <a:tcPr>
                    <a:solidFill>
                      <a:schemeClr val="bg2"/>
                    </a:solidFill>
                  </a:tcPr>
                </a:tc>
                <a:tc>
                  <a:txBody>
                    <a:bodyPr/>
                    <a:lstStyle/>
                    <a:p>
                      <a:pPr algn="ctr" rtl="0"/>
                      <a:r>
                        <a:rPr lang="en-US" sz="1200" b="1" dirty="0" smtClean="0">
                          <a:latin typeface="Calibri" panose="020F0502020204030204" pitchFamily="34" charset="0"/>
                        </a:rPr>
                        <a:t>Response </a:t>
                      </a:r>
                    </a:p>
                    <a:p>
                      <a:pPr algn="ctr" rtl="0"/>
                      <a:r>
                        <a:rPr lang="en-US" sz="1200" b="1" dirty="0" smtClean="0">
                          <a:latin typeface="Calibri" panose="020F0502020204030204" pitchFamily="34" charset="0"/>
                        </a:rPr>
                        <a:t>Percentage</a:t>
                      </a:r>
                      <a:endParaRPr lang="ar-EG" sz="1200" b="1" dirty="0">
                        <a:latin typeface="Calibri" panose="020F0502020204030204" pitchFamily="34" charset="0"/>
                      </a:endParaRPr>
                    </a:p>
                  </a:txBody>
                  <a:tcPr>
                    <a:solidFill>
                      <a:schemeClr val="bg2"/>
                    </a:solidFill>
                  </a:tcPr>
                </a:tc>
                <a:tc>
                  <a:txBody>
                    <a:bodyPr/>
                    <a:lstStyle/>
                    <a:p>
                      <a:pPr algn="ctr" rtl="1"/>
                      <a:r>
                        <a:rPr lang="en-US" sz="1200" b="1" dirty="0" smtClean="0">
                          <a:latin typeface="Calibri" panose="020F0502020204030204" pitchFamily="34" charset="0"/>
                        </a:rPr>
                        <a:t>Resolved </a:t>
                      </a:r>
                    </a:p>
                    <a:p>
                      <a:pPr algn="ctr" rtl="1"/>
                      <a:r>
                        <a:rPr lang="en-US" sz="1200" b="1" dirty="0" smtClean="0">
                          <a:latin typeface="Calibri" panose="020F0502020204030204" pitchFamily="34" charset="0"/>
                        </a:rPr>
                        <a:t>Complaints</a:t>
                      </a:r>
                      <a:endParaRPr lang="ar-EG" sz="1200" b="1" dirty="0">
                        <a:latin typeface="Calibri" panose="020F0502020204030204" pitchFamily="34" charset="0"/>
                      </a:endParaRPr>
                    </a:p>
                  </a:txBody>
                  <a:tcPr>
                    <a:solidFill>
                      <a:schemeClr val="bg2"/>
                    </a:solidFill>
                  </a:tcPr>
                </a:tc>
                <a:tc>
                  <a:txBody>
                    <a:bodyPr/>
                    <a:lstStyle/>
                    <a:p>
                      <a:pPr algn="ctr" rtl="1"/>
                      <a:r>
                        <a:rPr lang="en-US" sz="1200" b="1" dirty="0" smtClean="0">
                          <a:latin typeface="Calibri" panose="020F0502020204030204" pitchFamily="34" charset="0"/>
                        </a:rPr>
                        <a:t>Received </a:t>
                      </a:r>
                    </a:p>
                    <a:p>
                      <a:pPr algn="ctr" rtl="1"/>
                      <a:r>
                        <a:rPr lang="en-US" sz="1200" b="1" dirty="0" smtClean="0">
                          <a:latin typeface="Calibri" panose="020F0502020204030204" pitchFamily="34" charset="0"/>
                        </a:rPr>
                        <a:t>Complaints</a:t>
                      </a:r>
                      <a:endParaRPr lang="ar-EG" sz="1200" b="1" dirty="0">
                        <a:latin typeface="Calibri" panose="020F0502020204030204" pitchFamily="34" charset="0"/>
                      </a:endParaRPr>
                    </a:p>
                  </a:txBody>
                  <a:tcPr>
                    <a:solidFill>
                      <a:schemeClr val="bg2"/>
                    </a:solidFill>
                  </a:tcPr>
                </a:tc>
                <a:tc>
                  <a:txBody>
                    <a:bodyPr/>
                    <a:lstStyle/>
                    <a:p>
                      <a:pPr rtl="1"/>
                      <a:endParaRPr lang="ar-EG" dirty="0"/>
                    </a:p>
                  </a:txBody>
                  <a:tcPr>
                    <a:solidFill>
                      <a:schemeClr val="bg2"/>
                    </a:solidFill>
                  </a:tcPr>
                </a:tc>
              </a:tr>
              <a:tr h="360015">
                <a:tc>
                  <a:txBody>
                    <a:bodyPr/>
                    <a:lstStyle/>
                    <a:p>
                      <a:pPr algn="ctr" rtl="1"/>
                      <a:r>
                        <a:rPr lang="en-US" sz="1600" dirty="0" smtClean="0">
                          <a:latin typeface="Calibri" panose="020F0502020204030204" pitchFamily="34" charset="0"/>
                        </a:rPr>
                        <a:t>15.43</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92.85%</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2.739</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2.95</a:t>
                      </a:r>
                      <a:endParaRPr lang="ar-EG" sz="1600" dirty="0">
                        <a:latin typeface="Calibri" panose="020F0502020204030204" pitchFamily="34" charset="0"/>
                      </a:endParaRPr>
                    </a:p>
                  </a:txBody>
                  <a:tcPr/>
                </a:tc>
                <a:tc>
                  <a:txBody>
                    <a:bodyPr/>
                    <a:lstStyle/>
                    <a:p>
                      <a:pPr rtl="1"/>
                      <a:r>
                        <a:rPr lang="en-US" sz="1600" b="1" dirty="0" smtClean="0">
                          <a:latin typeface="Calibri" panose="020F0502020204030204" pitchFamily="34" charset="0"/>
                        </a:rPr>
                        <a:t>Total</a:t>
                      </a:r>
                      <a:endParaRPr lang="ar-EG" sz="1600" b="1" dirty="0">
                        <a:latin typeface="Calibri" panose="020F0502020204030204" pitchFamily="34" charset="0"/>
                      </a:endParaRPr>
                    </a:p>
                  </a:txBody>
                  <a:tcPr/>
                </a:tc>
              </a:tr>
            </a:tbl>
          </a:graphicData>
        </a:graphic>
      </p:graphicFrame>
      <p:sp>
        <p:nvSpPr>
          <p:cNvPr id="4" name="Rectangle 3"/>
          <p:cNvSpPr/>
          <p:nvPr/>
        </p:nvSpPr>
        <p:spPr>
          <a:xfrm>
            <a:off x="228600" y="371328"/>
            <a:ext cx="7620000" cy="461665"/>
          </a:xfrm>
          <a:prstGeom prst="rect">
            <a:avLst/>
          </a:prstGeom>
        </p:spPr>
        <p:txBody>
          <a:bodyPr wrap="square">
            <a:spAutoFit/>
          </a:bodyPr>
          <a:lstStyle/>
          <a:p>
            <a:r>
              <a:rPr lang="en-US" sz="2400" b="1" dirty="0">
                <a:latin typeface="Calibri" panose="020F0502020204030204" pitchFamily="34" charset="0"/>
              </a:rPr>
              <a:t>Complaints received during the first half of the year 2014 </a:t>
            </a:r>
            <a:endParaRPr lang="ar-EG" sz="2400" b="1" dirty="0">
              <a:latin typeface="Calibri" panose="020F0502020204030204"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264970" y="407080"/>
            <a:ext cx="1879030" cy="851827"/>
          </a:xfrm>
          <a:prstGeom prst="rect">
            <a:avLst/>
          </a:prstGeom>
          <a:noFill/>
          <a:ln w="9525">
            <a:noFill/>
            <a:miter lim="800000"/>
            <a:headEnd/>
            <a:tailEnd/>
          </a:ln>
        </p:spPr>
      </p:pic>
      <p:sp>
        <p:nvSpPr>
          <p:cNvPr id="5" name="Rectangle 4"/>
          <p:cNvSpPr/>
          <p:nvPr/>
        </p:nvSpPr>
        <p:spPr>
          <a:xfrm>
            <a:off x="8534400" y="6248400"/>
            <a:ext cx="341760" cy="276999"/>
          </a:xfrm>
          <a:prstGeom prst="rect">
            <a:avLst/>
          </a:prstGeom>
        </p:spPr>
        <p:txBody>
          <a:bodyPr wrap="none">
            <a:spAutoFit/>
          </a:bodyPr>
          <a:lstStyle/>
          <a:p>
            <a:r>
              <a:rPr lang="en-US" sz="1200" dirty="0" smtClean="0">
                <a:latin typeface="Calibri" panose="020F0502020204030204" pitchFamily="34" charset="0"/>
              </a:rPr>
              <a:t>13</a:t>
            </a:r>
            <a:endParaRPr lang="ar-EG" sz="1200" dirty="0">
              <a:latin typeface="Calibri" panose="020F0502020204030204" pitchFamily="34" charset="0"/>
            </a:endParaRPr>
          </a:p>
        </p:txBody>
      </p:sp>
    </p:spTree>
    <p:extLst>
      <p:ext uri="{BB962C8B-B14F-4D97-AF65-F5344CB8AC3E}">
        <p14:creationId xmlns:p14="http://schemas.microsoft.com/office/powerpoint/2010/main" val="408084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3273473"/>
              </p:ext>
            </p:extLst>
          </p:nvPr>
        </p:nvGraphicFramePr>
        <p:xfrm>
          <a:off x="406467" y="1447800"/>
          <a:ext cx="7823134" cy="5178382"/>
        </p:xfrm>
        <a:graphic>
          <a:graphicData uri="http://schemas.openxmlformats.org/drawingml/2006/table">
            <a:tbl>
              <a:tblPr rtl="1" firstRow="1" bandRow="1">
                <a:tableStyleId>{5C22544A-7EE6-4342-B048-85BDC9FD1C3A}</a:tableStyleId>
              </a:tblPr>
              <a:tblGrid>
                <a:gridCol w="1184708"/>
                <a:gridCol w="1142446"/>
                <a:gridCol w="293122"/>
                <a:gridCol w="718433"/>
                <a:gridCol w="212011"/>
                <a:gridCol w="697944"/>
                <a:gridCol w="226837"/>
                <a:gridCol w="683272"/>
                <a:gridCol w="123495"/>
                <a:gridCol w="901657"/>
                <a:gridCol w="172006"/>
                <a:gridCol w="1467203"/>
              </a:tblGrid>
              <a:tr h="356823">
                <a:tc gridSpan="12">
                  <a:txBody>
                    <a:bodyPr/>
                    <a:lstStyle/>
                    <a:p>
                      <a:pPr algn="l" rtl="0"/>
                      <a:r>
                        <a:rPr lang="en-US" dirty="0" smtClean="0">
                          <a:latin typeface="Calibri" panose="020F0502020204030204" pitchFamily="34" charset="0"/>
                        </a:rPr>
                        <a:t>Mobile Network Service</a:t>
                      </a:r>
                      <a:endParaRPr lang="ar-EG" dirty="0">
                        <a:latin typeface="Calibri" panose="020F0502020204030204" pitchFamily="34" charset="0"/>
                      </a:endParaRPr>
                    </a:p>
                  </a:txBody>
                  <a:tcPr>
                    <a:solidFill>
                      <a:schemeClr val="accent2">
                        <a:lumMod val="60000"/>
                        <a:lumOff val="40000"/>
                      </a:schemeClr>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dirty="0"/>
                    </a:p>
                  </a:txBody>
                  <a:tcPr/>
                </a:tc>
                <a:tc hMerge="1">
                  <a:txBody>
                    <a:bodyPr/>
                    <a:lstStyle/>
                    <a:p>
                      <a:pPr rtl="1"/>
                      <a:endParaRPr lang="ar-EG"/>
                    </a:p>
                  </a:txBody>
                  <a:tcPr/>
                </a:tc>
                <a:tc hMerge="1">
                  <a:txBody>
                    <a:bodyPr/>
                    <a:lstStyle/>
                    <a:p>
                      <a:pPr rtl="1"/>
                      <a:endParaRPr lang="ar-EG" dirty="0"/>
                    </a:p>
                  </a:txBody>
                  <a:tcPr/>
                </a:tc>
                <a:tc hMerge="1">
                  <a:txBody>
                    <a:bodyPr/>
                    <a:lstStyle/>
                    <a:p>
                      <a:pPr rtl="1"/>
                      <a:endParaRPr lang="ar-EG"/>
                    </a:p>
                  </a:txBody>
                  <a:tcPr/>
                </a:tc>
                <a:tc hMerge="1">
                  <a:txBody>
                    <a:bodyPr/>
                    <a:lstStyle/>
                    <a:p>
                      <a:pPr algn="r" rtl="0"/>
                      <a:endParaRPr lang="ar-EG" dirty="0"/>
                    </a:p>
                  </a:txBody>
                  <a:tcPr/>
                </a:tc>
              </a:tr>
              <a:tr h="559663">
                <a:tc>
                  <a:txBody>
                    <a:bodyPr/>
                    <a:lstStyle/>
                    <a:p>
                      <a:pPr algn="ctr" fontAlgn="ctr"/>
                      <a:r>
                        <a:rPr lang="en-US" sz="1400" b="1" i="0" u="none" strike="noStrike" dirty="0">
                          <a:solidFill>
                            <a:srgbClr val="000000"/>
                          </a:solidFill>
                          <a:effectLst/>
                          <a:latin typeface="Calibri" panose="020F0502020204030204" pitchFamily="34" charset="0"/>
                        </a:rPr>
                        <a:t>Yearly</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Growth Rate %</a:t>
                      </a:r>
                    </a:p>
                  </a:txBody>
                  <a:tcPr marL="9525" marR="9525" marT="9525" marB="0" anchor="ctr"/>
                </a:tc>
                <a:tc gridSpan="2">
                  <a:txBody>
                    <a:bodyPr/>
                    <a:lstStyle/>
                    <a:p>
                      <a:pPr algn="ctr" fontAlgn="ctr"/>
                      <a:r>
                        <a:rPr lang="en-US" sz="1400" b="1" i="0" u="none" strike="noStrike" dirty="0">
                          <a:solidFill>
                            <a:srgbClr val="000000"/>
                          </a:solidFill>
                          <a:effectLst/>
                          <a:latin typeface="Calibri" panose="020F0502020204030204" pitchFamily="34" charset="0"/>
                        </a:rPr>
                        <a:t>Monthly</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Growth Rate %</a:t>
                      </a:r>
                    </a:p>
                  </a:txBody>
                  <a:tcPr marL="9525" marR="9525" marT="9525" marB="0" anchor="ctr"/>
                </a:tc>
                <a:tc hMerge="1">
                  <a:txBody>
                    <a:bodyPr/>
                    <a:lstStyle/>
                    <a:p>
                      <a:pPr rtl="1"/>
                      <a:endParaRPr lang="ar-EG"/>
                    </a:p>
                  </a:txBody>
                  <a:tcPr/>
                </a:tc>
                <a:tc gridSpan="2">
                  <a:txBody>
                    <a:bodyPr/>
                    <a:lstStyle/>
                    <a:p>
                      <a:pPr algn="ctr" fontAlgn="ctr"/>
                      <a:r>
                        <a:rPr lang="en-US" sz="1400" b="1" i="0" u="none" strike="noStrike" dirty="0">
                          <a:solidFill>
                            <a:srgbClr val="000000"/>
                          </a:solidFill>
                          <a:effectLst/>
                          <a:latin typeface="Calibri" panose="020F0502020204030204" pitchFamily="34" charset="0"/>
                        </a:rPr>
                        <a:t>May-14</a:t>
                      </a:r>
                    </a:p>
                  </a:txBody>
                  <a:tcPr marL="9525" marR="9525" marT="9525" marB="0" anchor="ctr"/>
                </a:tc>
                <a:tc hMerge="1">
                  <a:txBody>
                    <a:bodyPr/>
                    <a:lstStyle/>
                    <a:p>
                      <a:pPr rtl="1"/>
                      <a:endParaRPr lang="ar-EG"/>
                    </a:p>
                  </a:txBody>
                  <a:tcPr/>
                </a:tc>
                <a:tc gridSpan="2">
                  <a:txBody>
                    <a:bodyPr/>
                    <a:lstStyle/>
                    <a:p>
                      <a:pPr algn="ctr" fontAlgn="ctr"/>
                      <a:r>
                        <a:rPr lang="en-US" sz="1400" b="1" i="0" u="none" strike="noStrike" dirty="0">
                          <a:solidFill>
                            <a:srgbClr val="000000"/>
                          </a:solidFill>
                          <a:effectLst/>
                          <a:latin typeface="Calibri" panose="020F0502020204030204" pitchFamily="34" charset="0"/>
                        </a:rPr>
                        <a:t>Apr-14</a:t>
                      </a:r>
                    </a:p>
                  </a:txBody>
                  <a:tcPr marL="9525" marR="9525" marT="9525" marB="0" anchor="ctr"/>
                </a:tc>
                <a:tc hMerge="1">
                  <a:txBody>
                    <a:bodyPr/>
                    <a:lstStyle/>
                    <a:p>
                      <a:pPr rtl="1"/>
                      <a:endParaRPr lang="ar-EG"/>
                    </a:p>
                  </a:txBody>
                  <a:tcPr/>
                </a:tc>
                <a:tc gridSpan="2">
                  <a:txBody>
                    <a:bodyPr/>
                    <a:lstStyle/>
                    <a:p>
                      <a:pPr algn="ctr" fontAlgn="ctr"/>
                      <a:r>
                        <a:rPr lang="en-US" sz="1400" b="1" i="0" u="none" strike="noStrike" dirty="0">
                          <a:solidFill>
                            <a:srgbClr val="000000"/>
                          </a:solidFill>
                          <a:effectLst/>
                          <a:latin typeface="Calibri" panose="020F0502020204030204" pitchFamily="34" charset="0"/>
                        </a:rPr>
                        <a:t>May-13</a:t>
                      </a:r>
                    </a:p>
                  </a:txBody>
                  <a:tcPr marL="9525" marR="9525" marT="9525" marB="0" anchor="ctr"/>
                </a:tc>
                <a:tc hMerge="1">
                  <a:txBody>
                    <a:bodyPr/>
                    <a:lstStyle/>
                    <a:p>
                      <a:pPr rtl="1"/>
                      <a:endParaRPr lang="ar-EG"/>
                    </a:p>
                  </a:txBody>
                  <a:tcPr/>
                </a:tc>
                <a:tc gridSpan="2">
                  <a:txBody>
                    <a:bodyPr/>
                    <a:lstStyle/>
                    <a:p>
                      <a:pPr algn="ctr" rtl="0"/>
                      <a:r>
                        <a:rPr lang="en-US" sz="1400" b="1" dirty="0" smtClean="0">
                          <a:latin typeface="Calibri" panose="020F0502020204030204" pitchFamily="34" charset="0"/>
                        </a:rPr>
                        <a:t>Unit</a:t>
                      </a:r>
                      <a:endParaRPr lang="ar-EG" sz="1400" b="1" dirty="0">
                        <a:latin typeface="Calibri" panose="020F0502020204030204" pitchFamily="34" charset="0"/>
                      </a:endParaRPr>
                    </a:p>
                  </a:txBody>
                  <a:tcPr anchor="ctr"/>
                </a:tc>
                <a:tc hMerge="1">
                  <a:txBody>
                    <a:bodyPr/>
                    <a:lstStyle/>
                    <a:p>
                      <a:pPr rtl="1"/>
                      <a:endParaRPr lang="ar-EG"/>
                    </a:p>
                  </a:txBody>
                  <a:tcPr/>
                </a:tc>
                <a:tc>
                  <a:txBody>
                    <a:bodyPr/>
                    <a:lstStyle/>
                    <a:p>
                      <a:pPr rtl="1"/>
                      <a:endParaRPr lang="ar-EG" dirty="0"/>
                    </a:p>
                  </a:txBody>
                  <a:tcPr/>
                </a:tc>
              </a:tr>
              <a:tr h="327088">
                <a:tc>
                  <a:txBody>
                    <a:bodyPr/>
                    <a:lstStyle/>
                    <a:p>
                      <a:pPr algn="ctr" rtl="1"/>
                      <a:r>
                        <a:rPr lang="en-US" sz="1600" dirty="0" smtClean="0">
                          <a:latin typeface="Calibri" panose="020F0502020204030204" pitchFamily="34" charset="0"/>
                        </a:rPr>
                        <a:t>7.6</a:t>
                      </a:r>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-0.17</a:t>
                      </a:r>
                      <a:endParaRPr lang="ar-EG" sz="1600" dirty="0">
                        <a:latin typeface="Calibri" panose="020F0502020204030204" pitchFamily="34" charset="0"/>
                      </a:endParaRPr>
                    </a:p>
                  </a:txBody>
                  <a:tcPr/>
                </a:tc>
                <a:tc hMerge="1">
                  <a:txBody>
                    <a:bodyPr/>
                    <a:lstStyle/>
                    <a:p>
                      <a:pPr rtl="1"/>
                      <a:endParaRPr lang="ar-EG"/>
                    </a:p>
                  </a:txBody>
                  <a:tcPr/>
                </a:tc>
                <a:tc gridSpan="2">
                  <a:txBody>
                    <a:bodyPr/>
                    <a:lstStyle/>
                    <a:p>
                      <a:pPr algn="ctr" rtl="1"/>
                      <a:r>
                        <a:rPr lang="en-US" sz="1600" dirty="0" smtClean="0">
                          <a:latin typeface="Calibri" panose="020F0502020204030204" pitchFamily="34" charset="0"/>
                        </a:rPr>
                        <a:t>101.76</a:t>
                      </a:r>
                      <a:endParaRPr lang="ar-EG" sz="1600" dirty="0">
                        <a:latin typeface="Calibri" panose="020F0502020204030204" pitchFamily="34" charset="0"/>
                      </a:endParaRPr>
                    </a:p>
                  </a:txBody>
                  <a:tcPr/>
                </a:tc>
                <a:tc hMerge="1">
                  <a:txBody>
                    <a:bodyPr/>
                    <a:lstStyle/>
                    <a:p>
                      <a:pPr rtl="1"/>
                      <a:endParaRPr lang="ar-EG"/>
                    </a:p>
                  </a:txBody>
                  <a:tcPr/>
                </a:tc>
                <a:tc gridSpan="2">
                  <a:txBody>
                    <a:bodyPr/>
                    <a:lstStyle/>
                    <a:p>
                      <a:pPr algn="ctr" rtl="1"/>
                      <a:r>
                        <a:rPr lang="en-US" sz="1600" dirty="0" smtClean="0">
                          <a:latin typeface="Calibri" panose="020F0502020204030204" pitchFamily="34" charset="0"/>
                        </a:rPr>
                        <a:t>101.93</a:t>
                      </a:r>
                      <a:endParaRPr lang="ar-EG" sz="1600" dirty="0">
                        <a:latin typeface="Calibri" panose="020F0502020204030204" pitchFamily="34" charset="0"/>
                      </a:endParaRPr>
                    </a:p>
                  </a:txBody>
                  <a:tcPr/>
                </a:tc>
                <a:tc hMerge="1">
                  <a:txBody>
                    <a:bodyPr/>
                    <a:lstStyle/>
                    <a:p>
                      <a:pPr rtl="1"/>
                      <a:endParaRPr lang="ar-EG"/>
                    </a:p>
                  </a:txBody>
                  <a:tcPr/>
                </a:tc>
                <a:tc gridSpan="2">
                  <a:txBody>
                    <a:bodyPr/>
                    <a:lstStyle/>
                    <a:p>
                      <a:pPr algn="ctr" rtl="1"/>
                      <a:r>
                        <a:rPr lang="en-US" sz="1600" dirty="0" smtClean="0">
                          <a:latin typeface="Calibri" panose="020F0502020204030204" pitchFamily="34" charset="0"/>
                        </a:rPr>
                        <a:t>94.57</a:t>
                      </a:r>
                      <a:endParaRPr lang="ar-EG" sz="1600" dirty="0">
                        <a:latin typeface="Calibri" panose="020F0502020204030204" pitchFamily="34" charset="0"/>
                      </a:endParaRPr>
                    </a:p>
                  </a:txBody>
                  <a:tcPr/>
                </a:tc>
                <a:tc hMerge="1">
                  <a:txBody>
                    <a:bodyPr/>
                    <a:lstStyle/>
                    <a:p>
                      <a:pPr rtl="1"/>
                      <a:endParaRPr lang="ar-EG"/>
                    </a:p>
                  </a:txBody>
                  <a:tcPr/>
                </a:tc>
                <a:tc gridSpan="2">
                  <a:txBody>
                    <a:bodyPr/>
                    <a:lstStyle/>
                    <a:p>
                      <a:pPr rtl="1"/>
                      <a:r>
                        <a:rPr lang="en-US" sz="1400" dirty="0" smtClean="0">
                          <a:latin typeface="Calibri" panose="020F0502020204030204" pitchFamily="34" charset="0"/>
                        </a:rPr>
                        <a:t>Million lines</a:t>
                      </a:r>
                      <a:endParaRPr lang="ar-EG" sz="1400" dirty="0">
                        <a:latin typeface="Calibri" panose="020F0502020204030204" pitchFamily="34" charset="0"/>
                      </a:endParaRPr>
                    </a:p>
                  </a:txBody>
                  <a:tcPr/>
                </a:tc>
                <a:tc hMerge="1">
                  <a:txBody>
                    <a:bodyPr/>
                    <a:lstStyle/>
                    <a:p>
                      <a:pPr rtl="1"/>
                      <a:endParaRPr lang="ar-EG"/>
                    </a:p>
                  </a:txBody>
                  <a:tcPr/>
                </a:tc>
                <a:tc>
                  <a:txBody>
                    <a:bodyPr/>
                    <a:lstStyle/>
                    <a:p>
                      <a:pPr rtl="1"/>
                      <a:r>
                        <a:rPr lang="en-US" sz="1400" dirty="0" smtClean="0">
                          <a:latin typeface="Calibri" panose="020F0502020204030204" pitchFamily="34" charset="0"/>
                        </a:rPr>
                        <a:t>Mobile users</a:t>
                      </a:r>
                      <a:endParaRPr lang="ar-EG" sz="1400" dirty="0">
                        <a:latin typeface="Calibri" panose="020F0502020204030204" pitchFamily="34" charset="0"/>
                      </a:endParaRPr>
                    </a:p>
                  </a:txBody>
                  <a:tcPr/>
                </a:tc>
              </a:tr>
              <a:tr h="505500">
                <a:tc>
                  <a:txBody>
                    <a:bodyPr/>
                    <a:lstStyle/>
                    <a:p>
                      <a:pPr algn="ctr" rtl="1"/>
                      <a:r>
                        <a:rPr lang="en-US" sz="1600" dirty="0" smtClean="0">
                          <a:latin typeface="Calibri" panose="020F0502020204030204" pitchFamily="34" charset="0"/>
                        </a:rPr>
                        <a:t>6.34</a:t>
                      </a:r>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-0.39</a:t>
                      </a:r>
                      <a:endParaRPr lang="ar-EG" sz="1600" dirty="0">
                        <a:latin typeface="Calibri" panose="020F0502020204030204" pitchFamily="34" charset="0"/>
                      </a:endParaRPr>
                    </a:p>
                  </a:txBody>
                  <a:tcPr/>
                </a:tc>
                <a:tc hMerge="1">
                  <a:txBody>
                    <a:bodyPr/>
                    <a:lstStyle/>
                    <a:p>
                      <a:pPr rtl="1"/>
                      <a:endParaRPr lang="ar-EG"/>
                    </a:p>
                  </a:txBody>
                  <a:tcPr/>
                </a:tc>
                <a:tc gridSpan="2">
                  <a:txBody>
                    <a:bodyPr/>
                    <a:lstStyle/>
                    <a:p>
                      <a:pPr algn="ctr" rtl="1"/>
                      <a:r>
                        <a:rPr lang="en-US" sz="1600" dirty="0" smtClean="0">
                          <a:latin typeface="Calibri" panose="020F0502020204030204" pitchFamily="34" charset="0"/>
                        </a:rPr>
                        <a:t>119.69</a:t>
                      </a:r>
                      <a:endParaRPr lang="ar-EG" sz="1600" dirty="0">
                        <a:latin typeface="Calibri" panose="020F0502020204030204" pitchFamily="34" charset="0"/>
                      </a:endParaRPr>
                    </a:p>
                  </a:txBody>
                  <a:tcPr/>
                </a:tc>
                <a:tc hMerge="1">
                  <a:txBody>
                    <a:bodyPr/>
                    <a:lstStyle/>
                    <a:p>
                      <a:pPr rtl="1"/>
                      <a:endParaRPr lang="ar-EG"/>
                    </a:p>
                  </a:txBody>
                  <a:tcPr/>
                </a:tc>
                <a:tc gridSpan="2">
                  <a:txBody>
                    <a:bodyPr/>
                    <a:lstStyle/>
                    <a:p>
                      <a:pPr algn="ctr" rtl="1"/>
                      <a:r>
                        <a:rPr lang="en-US" sz="1600" dirty="0" smtClean="0">
                          <a:latin typeface="Calibri" panose="020F0502020204030204" pitchFamily="34" charset="0"/>
                        </a:rPr>
                        <a:t>120.08</a:t>
                      </a:r>
                      <a:endParaRPr lang="ar-EG" sz="1600" dirty="0">
                        <a:latin typeface="Calibri" panose="020F0502020204030204" pitchFamily="34" charset="0"/>
                      </a:endParaRPr>
                    </a:p>
                  </a:txBody>
                  <a:tcPr/>
                </a:tc>
                <a:tc hMerge="1">
                  <a:txBody>
                    <a:bodyPr/>
                    <a:lstStyle/>
                    <a:p>
                      <a:pPr rtl="1"/>
                      <a:endParaRPr lang="ar-EG"/>
                    </a:p>
                  </a:txBody>
                  <a:tcPr/>
                </a:tc>
                <a:tc gridSpan="2">
                  <a:txBody>
                    <a:bodyPr/>
                    <a:lstStyle/>
                    <a:p>
                      <a:pPr algn="ctr" rtl="0"/>
                      <a:r>
                        <a:rPr lang="en-US" sz="1600" dirty="0" smtClean="0">
                          <a:latin typeface="Calibri" panose="020F0502020204030204" pitchFamily="34" charset="0"/>
                        </a:rPr>
                        <a:t>113.75</a:t>
                      </a:r>
                      <a:endParaRPr lang="ar-EG" sz="1600" dirty="0">
                        <a:latin typeface="Calibri" panose="020F0502020204030204" pitchFamily="34" charset="0"/>
                      </a:endParaRPr>
                    </a:p>
                  </a:txBody>
                  <a:tcPr/>
                </a:tc>
                <a:tc hMerge="1">
                  <a:txBody>
                    <a:bodyPr/>
                    <a:lstStyle/>
                    <a:p>
                      <a:pPr rtl="1"/>
                      <a:endParaRPr lang="ar-EG"/>
                    </a:p>
                  </a:txBody>
                  <a:tcPr/>
                </a:tc>
                <a:tc gridSpan="2">
                  <a:txBody>
                    <a:bodyPr/>
                    <a:lstStyle/>
                    <a:p>
                      <a:pPr algn="ctr" rtl="1"/>
                      <a:r>
                        <a:rPr lang="ar-EG" sz="1400" dirty="0" smtClean="0"/>
                        <a:t>%</a:t>
                      </a:r>
                      <a:endParaRPr lang="ar-EG" sz="1400" dirty="0"/>
                    </a:p>
                  </a:txBody>
                  <a:tcPr/>
                </a:tc>
                <a:tc hMerge="1">
                  <a:txBody>
                    <a:bodyPr/>
                    <a:lstStyle/>
                    <a:p>
                      <a:pPr rtl="1"/>
                      <a:endParaRPr lang="ar-EG"/>
                    </a:p>
                  </a:txBody>
                  <a:tcPr/>
                </a:tc>
                <a:tc>
                  <a:txBody>
                    <a:bodyPr/>
                    <a:lstStyle/>
                    <a:p>
                      <a:pPr rtl="1"/>
                      <a:r>
                        <a:rPr lang="en-US" sz="1400" dirty="0" smtClean="0">
                          <a:latin typeface="Calibri" panose="020F0502020204030204" pitchFamily="34" charset="0"/>
                        </a:rPr>
                        <a:t>Mobile Penetration Rate</a:t>
                      </a:r>
                      <a:endParaRPr lang="ar-EG" sz="1400" dirty="0">
                        <a:latin typeface="Calibri" panose="020F0502020204030204" pitchFamily="34" charset="0"/>
                      </a:endParaRPr>
                    </a:p>
                  </a:txBody>
                  <a:tcPr/>
                </a:tc>
              </a:tr>
              <a:tr h="407001">
                <a:tc gridSpan="12">
                  <a:txBody>
                    <a:bodyPr/>
                    <a:lstStyle/>
                    <a:p>
                      <a:pPr rtl="1"/>
                      <a:r>
                        <a:rPr lang="en-US" b="1" dirty="0" smtClean="0">
                          <a:solidFill>
                            <a:schemeClr val="bg1"/>
                          </a:solidFill>
                          <a:latin typeface="Calibri" panose="020F0502020204030204" pitchFamily="34" charset="0"/>
                        </a:rPr>
                        <a:t>Internet Service</a:t>
                      </a:r>
                      <a:endParaRPr lang="ar-EG" b="1" dirty="0">
                        <a:solidFill>
                          <a:schemeClr val="bg1"/>
                        </a:solidFill>
                        <a:latin typeface="Calibri" panose="020F0502020204030204" pitchFamily="34" charset="0"/>
                      </a:endParaRPr>
                    </a:p>
                  </a:txBody>
                  <a:tcPr>
                    <a:solidFill>
                      <a:schemeClr val="accent2">
                        <a:lumMod val="60000"/>
                        <a:lumOff val="40000"/>
                      </a:schemeClr>
                    </a:solidFill>
                  </a:tcPr>
                </a:tc>
                <a:tc hMerge="1">
                  <a:txBody>
                    <a:bodyPr/>
                    <a:lstStyle/>
                    <a:p>
                      <a:pPr rtl="1"/>
                      <a:endParaRPr lang="ar-EG" dirty="0"/>
                    </a:p>
                  </a:txBody>
                  <a:tcPr>
                    <a:solidFill>
                      <a:schemeClr val="accent2">
                        <a:lumMod val="60000"/>
                        <a:lumOff val="40000"/>
                      </a:schemeClr>
                    </a:solidFill>
                  </a:tcPr>
                </a:tc>
                <a:tc hMerge="1">
                  <a:txBody>
                    <a:bodyPr/>
                    <a:lstStyle/>
                    <a:p>
                      <a:pPr rtl="1"/>
                      <a:endParaRPr lang="ar-EG"/>
                    </a:p>
                  </a:txBody>
                  <a:tcPr/>
                </a:tc>
                <a:tc hMerge="1">
                  <a:txBody>
                    <a:bodyPr/>
                    <a:lstStyle/>
                    <a:p>
                      <a:pPr rtl="1"/>
                      <a:endParaRPr lang="ar-EG" dirty="0"/>
                    </a:p>
                  </a:txBody>
                  <a:tcPr>
                    <a:solidFill>
                      <a:schemeClr val="accent2">
                        <a:lumMod val="60000"/>
                        <a:lumOff val="40000"/>
                      </a:schemeClr>
                    </a:solidFill>
                  </a:tcPr>
                </a:tc>
                <a:tc hMerge="1">
                  <a:txBody>
                    <a:bodyPr/>
                    <a:lstStyle/>
                    <a:p>
                      <a:pPr rtl="1"/>
                      <a:endParaRPr lang="ar-EG"/>
                    </a:p>
                  </a:txBody>
                  <a:tcPr/>
                </a:tc>
                <a:tc hMerge="1">
                  <a:txBody>
                    <a:bodyPr/>
                    <a:lstStyle/>
                    <a:p>
                      <a:pPr rtl="1"/>
                      <a:endParaRPr lang="ar-EG" dirty="0"/>
                    </a:p>
                  </a:txBody>
                  <a:tcPr>
                    <a:solidFill>
                      <a:schemeClr val="accent2">
                        <a:lumMod val="60000"/>
                        <a:lumOff val="40000"/>
                      </a:schemeClr>
                    </a:solidFill>
                  </a:tcPr>
                </a:tc>
                <a:tc hMerge="1">
                  <a:txBody>
                    <a:bodyPr/>
                    <a:lstStyle/>
                    <a:p>
                      <a:pPr rtl="1"/>
                      <a:endParaRPr lang="ar-EG"/>
                    </a:p>
                  </a:txBody>
                  <a:tcPr/>
                </a:tc>
                <a:tc hMerge="1">
                  <a:txBody>
                    <a:bodyPr/>
                    <a:lstStyle/>
                    <a:p>
                      <a:pPr rtl="1"/>
                      <a:endParaRPr lang="ar-EG" dirty="0"/>
                    </a:p>
                  </a:txBody>
                  <a:tcPr>
                    <a:solidFill>
                      <a:schemeClr val="accent2">
                        <a:lumMod val="60000"/>
                        <a:lumOff val="40000"/>
                      </a:schemeClr>
                    </a:solidFill>
                  </a:tcPr>
                </a:tc>
                <a:tc hMerge="1">
                  <a:txBody>
                    <a:bodyPr/>
                    <a:lstStyle/>
                    <a:p>
                      <a:pPr rtl="1"/>
                      <a:endParaRPr lang="ar-EG"/>
                    </a:p>
                  </a:txBody>
                  <a:tcPr/>
                </a:tc>
                <a:tc hMerge="1">
                  <a:txBody>
                    <a:bodyPr/>
                    <a:lstStyle/>
                    <a:p>
                      <a:pPr rtl="1"/>
                      <a:endParaRPr lang="ar-EG" dirty="0"/>
                    </a:p>
                  </a:txBody>
                  <a:tcPr>
                    <a:solidFill>
                      <a:schemeClr val="accent2">
                        <a:lumMod val="60000"/>
                        <a:lumOff val="40000"/>
                      </a:schemeClr>
                    </a:solidFill>
                  </a:tcPr>
                </a:tc>
                <a:tc hMerge="1">
                  <a:txBody>
                    <a:bodyPr/>
                    <a:lstStyle/>
                    <a:p>
                      <a:pPr rtl="1"/>
                      <a:endParaRPr lang="ar-EG"/>
                    </a:p>
                  </a:txBody>
                  <a:tcPr/>
                </a:tc>
                <a:tc hMerge="1">
                  <a:txBody>
                    <a:bodyPr/>
                    <a:lstStyle/>
                    <a:p>
                      <a:pPr rtl="1"/>
                      <a:endParaRPr lang="ar-EG" dirty="0"/>
                    </a:p>
                  </a:txBody>
                  <a:tcPr>
                    <a:solidFill>
                      <a:schemeClr val="accent2">
                        <a:lumMod val="60000"/>
                        <a:lumOff val="40000"/>
                      </a:schemeClr>
                    </a:solidFill>
                  </a:tcPr>
                </a:tc>
              </a:tr>
              <a:tr h="594439">
                <a:tc>
                  <a:txBody>
                    <a:bodyPr/>
                    <a:lstStyle/>
                    <a:p>
                      <a:pPr algn="ctr" fontAlgn="ctr"/>
                      <a:r>
                        <a:rPr lang="en-US" sz="1400" b="1" i="0" u="none" strike="noStrike" dirty="0">
                          <a:solidFill>
                            <a:srgbClr val="000000"/>
                          </a:solidFill>
                          <a:effectLst/>
                          <a:latin typeface="Calibri" panose="020F0502020204030204" pitchFamily="34" charset="0"/>
                        </a:rPr>
                        <a:t>Yearly</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Growth Rate %</a:t>
                      </a:r>
                    </a:p>
                  </a:txBody>
                  <a:tcPr marL="9525" marR="9525" marT="9525" marB="0" anchor="ctr"/>
                </a:tc>
                <a:tc>
                  <a:txBody>
                    <a:bodyPr/>
                    <a:lstStyle/>
                    <a:p>
                      <a:pPr algn="ctr" fontAlgn="ctr"/>
                      <a:r>
                        <a:rPr lang="en-US" sz="1400" b="1" i="0" u="none" strike="noStrike" dirty="0">
                          <a:solidFill>
                            <a:srgbClr val="000000"/>
                          </a:solidFill>
                          <a:effectLst/>
                          <a:latin typeface="Calibri" panose="020F0502020204030204" pitchFamily="34" charset="0"/>
                        </a:rPr>
                        <a:t>Monthly</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Growth Rate %</a:t>
                      </a:r>
                    </a:p>
                  </a:txBody>
                  <a:tcPr marL="9525" marR="9525" marT="9525" marB="0" anchor="ctr"/>
                </a:tc>
                <a:tc gridSpan="2">
                  <a:txBody>
                    <a:bodyPr/>
                    <a:lstStyle/>
                    <a:p>
                      <a:pPr algn="ctr" fontAlgn="ctr"/>
                      <a:r>
                        <a:rPr lang="en-US" sz="1400" b="1" i="0" u="none" strike="noStrike" dirty="0">
                          <a:solidFill>
                            <a:srgbClr val="000000"/>
                          </a:solidFill>
                          <a:effectLst/>
                          <a:latin typeface="Calibri" panose="020F0502020204030204" pitchFamily="34" charset="0"/>
                        </a:rPr>
                        <a:t>May-14</a:t>
                      </a:r>
                    </a:p>
                  </a:txBody>
                  <a:tcPr marL="9525" marR="9525" marT="9525" marB="0" anchor="ctr"/>
                </a:tc>
                <a:tc hMerge="1">
                  <a:txBody>
                    <a:bodyPr/>
                    <a:lstStyle/>
                    <a:p>
                      <a:pPr algn="ctr" fontAlgn="ctr"/>
                      <a:endParaRPr lang="en-US" sz="1400" b="1" i="0" u="none" strike="noStrike" dirty="0">
                        <a:solidFill>
                          <a:srgbClr val="000000"/>
                        </a:solidFill>
                        <a:effectLst/>
                        <a:latin typeface="Arial"/>
                      </a:endParaRPr>
                    </a:p>
                  </a:txBody>
                  <a:tcPr marL="9525" marR="9525" marT="9525" marB="0" anchor="ctr"/>
                </a:tc>
                <a:tc gridSpan="2">
                  <a:txBody>
                    <a:bodyPr/>
                    <a:lstStyle/>
                    <a:p>
                      <a:pPr algn="ctr" fontAlgn="ctr"/>
                      <a:r>
                        <a:rPr lang="en-US" sz="1400" b="1" i="0" u="none" strike="noStrike" dirty="0">
                          <a:solidFill>
                            <a:srgbClr val="000000"/>
                          </a:solidFill>
                          <a:effectLst/>
                          <a:latin typeface="Calibri" panose="020F0502020204030204" pitchFamily="34" charset="0"/>
                        </a:rPr>
                        <a:t>Apr-14</a:t>
                      </a:r>
                    </a:p>
                  </a:txBody>
                  <a:tcPr marL="9525" marR="9525" marT="9525" marB="0" anchor="ctr"/>
                </a:tc>
                <a:tc hMerge="1">
                  <a:txBody>
                    <a:bodyPr/>
                    <a:lstStyle/>
                    <a:p>
                      <a:pPr algn="ctr" fontAlgn="ctr"/>
                      <a:endParaRPr lang="en-US" sz="1400" b="1" i="0" u="none" strike="noStrike" dirty="0">
                        <a:solidFill>
                          <a:srgbClr val="000000"/>
                        </a:solidFill>
                        <a:effectLst/>
                        <a:latin typeface="Arial"/>
                      </a:endParaRPr>
                    </a:p>
                  </a:txBody>
                  <a:tcPr marL="9525" marR="9525" marT="9525" marB="0" anchor="ctr"/>
                </a:tc>
                <a:tc gridSpan="2">
                  <a:txBody>
                    <a:bodyPr/>
                    <a:lstStyle/>
                    <a:p>
                      <a:pPr algn="ctr" fontAlgn="ctr"/>
                      <a:r>
                        <a:rPr lang="en-US" sz="1400" b="1" i="0" u="none" strike="noStrike" dirty="0">
                          <a:solidFill>
                            <a:srgbClr val="000000"/>
                          </a:solidFill>
                          <a:effectLst/>
                          <a:latin typeface="Calibri" panose="020F0502020204030204" pitchFamily="34" charset="0"/>
                        </a:rPr>
                        <a:t>May-13</a:t>
                      </a:r>
                    </a:p>
                  </a:txBody>
                  <a:tcPr marL="9525" marR="9525" marT="9525" marB="0" anchor="ctr"/>
                </a:tc>
                <a:tc hMerge="1">
                  <a:txBody>
                    <a:bodyPr/>
                    <a:lstStyle/>
                    <a:p>
                      <a:pPr algn="ctr" fontAlgn="ctr"/>
                      <a:endParaRPr lang="en-US" sz="1400" b="1" i="0" u="none" strike="noStrike" dirty="0">
                        <a:solidFill>
                          <a:srgbClr val="000000"/>
                        </a:solidFill>
                        <a:effectLst/>
                        <a:latin typeface="Arial"/>
                      </a:endParaRPr>
                    </a:p>
                  </a:txBody>
                  <a:tcPr marL="9525" marR="9525" marT="9525" marB="0" anchor="ctr"/>
                </a:tc>
                <a:tc gridSpan="2">
                  <a:txBody>
                    <a:bodyPr/>
                    <a:lstStyle/>
                    <a:p>
                      <a:pPr algn="ctr" rtl="0"/>
                      <a:r>
                        <a:rPr lang="en-US" sz="1400" b="1" dirty="0" smtClean="0">
                          <a:latin typeface="Calibri" panose="020F0502020204030204" pitchFamily="34" charset="0"/>
                        </a:rPr>
                        <a:t>Unit</a:t>
                      </a:r>
                      <a:endParaRPr lang="ar-EG" sz="1400" b="1" dirty="0">
                        <a:latin typeface="Calibri" panose="020F0502020204030204" pitchFamily="34" charset="0"/>
                      </a:endParaRPr>
                    </a:p>
                  </a:txBody>
                  <a:tcPr anchor="ctr"/>
                </a:tc>
                <a:tc hMerge="1">
                  <a:txBody>
                    <a:bodyPr/>
                    <a:lstStyle/>
                    <a:p>
                      <a:pPr algn="ctr" rtl="0"/>
                      <a:endParaRPr lang="ar-EG" sz="1400" b="1" dirty="0"/>
                    </a:p>
                  </a:txBody>
                  <a:tcPr/>
                </a:tc>
                <a:tc gridSpan="2">
                  <a:txBody>
                    <a:bodyPr/>
                    <a:lstStyle/>
                    <a:p>
                      <a:pPr rtl="1"/>
                      <a:endParaRPr lang="ar-EG" dirty="0"/>
                    </a:p>
                  </a:txBody>
                  <a:tcPr/>
                </a:tc>
                <a:tc hMerge="1">
                  <a:txBody>
                    <a:bodyPr/>
                    <a:lstStyle/>
                    <a:p>
                      <a:pPr rtl="1"/>
                      <a:endParaRPr lang="ar-EG" dirty="0"/>
                    </a:p>
                  </a:txBody>
                  <a:tcPr/>
                </a:tc>
              </a:tr>
              <a:tr h="505500">
                <a:tc>
                  <a:txBody>
                    <a:bodyPr/>
                    <a:lstStyle/>
                    <a:p>
                      <a:pPr algn="ctr" rtl="1"/>
                      <a:r>
                        <a:rPr lang="en-US" sz="1600" dirty="0" smtClean="0">
                          <a:latin typeface="Calibri" panose="020F0502020204030204" pitchFamily="34" charset="0"/>
                        </a:rPr>
                        <a:t>33.82</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5.2</a:t>
                      </a:r>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44.51</a:t>
                      </a:r>
                      <a:endParaRPr lang="ar-EG" sz="1600" dirty="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42.31</a:t>
                      </a:r>
                      <a:endParaRPr lang="ar-EG" sz="1600" dirty="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33.26</a:t>
                      </a:r>
                      <a:endParaRPr lang="ar-EG" sz="1600" dirty="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sz="1400" dirty="0" smtClean="0">
                          <a:latin typeface="Calibri" panose="020F0502020204030204" pitchFamily="34" charset="0"/>
                        </a:rPr>
                        <a:t>Million Users</a:t>
                      </a:r>
                      <a:endParaRPr lang="ar-EG" sz="1400" dirty="0">
                        <a:latin typeface="Calibri" panose="020F0502020204030204" pitchFamily="34" charset="0"/>
                      </a:endParaRPr>
                    </a:p>
                  </a:txBody>
                  <a:tcPr/>
                </a:tc>
                <a:tc hMerge="1">
                  <a:txBody>
                    <a:bodyPr/>
                    <a:lstStyle/>
                    <a:p>
                      <a:pPr rtl="1"/>
                      <a:endParaRPr lang="ar-EG" sz="1400" dirty="0">
                        <a:latin typeface="Calibri" panose="020F0502020204030204" pitchFamily="34" charset="0"/>
                      </a:endParaRPr>
                    </a:p>
                  </a:txBody>
                  <a:tcPr/>
                </a:tc>
                <a:tc gridSpan="2">
                  <a:txBody>
                    <a:bodyPr/>
                    <a:lstStyle/>
                    <a:p>
                      <a:pPr rtl="1"/>
                      <a:r>
                        <a:rPr lang="en-US" sz="1400" dirty="0" smtClean="0">
                          <a:latin typeface="Calibri" panose="020F0502020204030204" pitchFamily="34" charset="0"/>
                        </a:rPr>
                        <a:t>Internet Users</a:t>
                      </a:r>
                      <a:endParaRPr lang="ar-EG" sz="1400" dirty="0">
                        <a:latin typeface="Calibri" panose="020F0502020204030204" pitchFamily="34" charset="0"/>
                      </a:endParaRPr>
                    </a:p>
                  </a:txBody>
                  <a:tcPr/>
                </a:tc>
                <a:tc hMerge="1">
                  <a:txBody>
                    <a:bodyPr/>
                    <a:lstStyle/>
                    <a:p>
                      <a:pPr rtl="1"/>
                      <a:endParaRPr lang="ar-EG" sz="1400" dirty="0">
                        <a:latin typeface="Calibri" panose="020F0502020204030204" pitchFamily="34" charset="0"/>
                      </a:endParaRPr>
                    </a:p>
                  </a:txBody>
                  <a:tcPr/>
                </a:tc>
              </a:tr>
              <a:tr h="505500">
                <a:tc>
                  <a:txBody>
                    <a:bodyPr/>
                    <a:lstStyle/>
                    <a:p>
                      <a:pPr algn="ctr" rtl="1"/>
                      <a:r>
                        <a:rPr lang="en-US" sz="1600" dirty="0" smtClean="0">
                          <a:latin typeface="Calibri" panose="020F0502020204030204" pitchFamily="34" charset="0"/>
                        </a:rPr>
                        <a:t>12.49</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2.51</a:t>
                      </a:r>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52.35</a:t>
                      </a:r>
                      <a:endParaRPr lang="ar-EG" sz="1600" dirty="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49.84</a:t>
                      </a:r>
                      <a:endParaRPr lang="ar-EG" sz="1600" dirty="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39.86</a:t>
                      </a:r>
                      <a:endParaRPr lang="ar-EG" sz="1600" dirty="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dirty="0" smtClean="0"/>
                        <a:t>%</a:t>
                      </a:r>
                      <a:endParaRPr lang="ar-EG" dirty="0"/>
                    </a:p>
                  </a:txBody>
                  <a:tcPr/>
                </a:tc>
                <a:tc hMerge="1">
                  <a:txBody>
                    <a:bodyPr/>
                    <a:lstStyle/>
                    <a:p>
                      <a:pPr rtl="1"/>
                      <a:endParaRPr lang="ar-EG" dirty="0"/>
                    </a:p>
                  </a:txBody>
                  <a:tcPr/>
                </a:tc>
                <a:tc gridSpan="2">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Internet Penetration Rate</a:t>
                      </a:r>
                      <a:endParaRPr lang="ar-EG" sz="1400" dirty="0" smtClean="0">
                        <a:latin typeface="Calibri" panose="020F0502020204030204" pitchFamily="34" charset="0"/>
                      </a:endParaRPr>
                    </a:p>
                  </a:txBody>
                  <a:tcPr/>
                </a:tc>
                <a:tc hMerge="1">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lang="ar-EG" sz="1400" dirty="0" smtClean="0">
                        <a:latin typeface="Calibri" panose="020F0502020204030204" pitchFamily="34" charset="0"/>
                      </a:endParaRPr>
                    </a:p>
                  </a:txBody>
                  <a:tcPr/>
                </a:tc>
              </a:tr>
              <a:tr h="713647">
                <a:tc>
                  <a:txBody>
                    <a:bodyPr/>
                    <a:lstStyle/>
                    <a:p>
                      <a:pPr algn="ctr" rtl="1"/>
                      <a:r>
                        <a:rPr lang="en-US" sz="1600" dirty="0" smtClean="0">
                          <a:latin typeface="Calibri" panose="020F0502020204030204" pitchFamily="34" charset="0"/>
                        </a:rPr>
                        <a:t>404.77</a:t>
                      </a:r>
                      <a:endParaRPr lang="ar-EG" sz="1600" dirty="0">
                        <a:latin typeface="Calibri" panose="020F0502020204030204" pitchFamily="34" charset="0"/>
                      </a:endParaRPr>
                    </a:p>
                  </a:txBody>
                  <a:tcPr/>
                </a:tc>
                <a:tc>
                  <a:txBody>
                    <a:bodyPr/>
                    <a:lstStyle/>
                    <a:p>
                      <a:pPr algn="ctr" rtl="1"/>
                      <a:endParaRPr lang="ar-EG" sz="1600" dirty="0">
                        <a:latin typeface="Calibri" panose="020F0502020204030204" pitchFamily="34" charset="0"/>
                      </a:endParaRPr>
                    </a:p>
                  </a:txBody>
                  <a:tcPr/>
                </a:tc>
                <a:tc gridSpan="2">
                  <a:txBody>
                    <a:bodyPr/>
                    <a:lstStyle/>
                    <a:p>
                      <a:pPr algn="ctr" rtl="1"/>
                      <a:r>
                        <a:rPr lang="en-US" sz="1600" smtClean="0">
                          <a:latin typeface="Calibri" panose="020F0502020204030204" pitchFamily="34" charset="0"/>
                        </a:rPr>
                        <a:t>1187.30*</a:t>
                      </a:r>
                      <a:endParaRPr lang="ar-EG" sz="160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1187.30</a:t>
                      </a:r>
                      <a:endParaRPr lang="ar-EG" sz="1600" dirty="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235.22</a:t>
                      </a:r>
                      <a:endParaRPr lang="ar-EG" sz="1600" dirty="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sz="1400" dirty="0" smtClean="0">
                          <a:latin typeface="Calibri" panose="020F0502020204030204" pitchFamily="34" charset="0"/>
                        </a:rPr>
                        <a:t>Billion Pulse/Sec</a:t>
                      </a:r>
                      <a:endParaRPr lang="ar-EG" sz="1400" dirty="0">
                        <a:latin typeface="Calibri" panose="020F0502020204030204" pitchFamily="34" charset="0"/>
                      </a:endParaRPr>
                    </a:p>
                  </a:txBody>
                  <a:tcPr/>
                </a:tc>
                <a:tc hMerge="1">
                  <a:txBody>
                    <a:bodyPr/>
                    <a:lstStyle/>
                    <a:p>
                      <a:pPr rtl="1"/>
                      <a:endParaRPr lang="ar-EG"/>
                    </a:p>
                  </a:txBody>
                  <a:tcPr/>
                </a:tc>
                <a:tc gridSpan="2">
                  <a:txBody>
                    <a:bodyPr/>
                    <a:lstStyle/>
                    <a:p>
                      <a:pPr algn="l" rtl="0"/>
                      <a:r>
                        <a:rPr lang="en-US" sz="1400" dirty="0" smtClean="0">
                          <a:latin typeface="Calibri" panose="020F0502020204030204" pitchFamily="34" charset="0"/>
                        </a:rPr>
                        <a:t>International Internet </a:t>
                      </a:r>
                    </a:p>
                    <a:p>
                      <a:pPr algn="l" rtl="0"/>
                      <a:r>
                        <a:rPr lang="en-US" sz="1400" dirty="0" smtClean="0">
                          <a:latin typeface="Calibri" panose="020F0502020204030204" pitchFamily="34" charset="0"/>
                        </a:rPr>
                        <a:t>Capacity</a:t>
                      </a:r>
                      <a:endParaRPr lang="ar-EG" sz="1400" dirty="0">
                        <a:latin typeface="Calibri" panose="020F0502020204030204" pitchFamily="34" charset="0"/>
                      </a:endParaRPr>
                    </a:p>
                  </a:txBody>
                  <a:tcPr/>
                </a:tc>
                <a:tc hMerge="1">
                  <a:txBody>
                    <a:bodyPr/>
                    <a:lstStyle/>
                    <a:p>
                      <a:pPr algn="l" rtl="0"/>
                      <a:endParaRPr lang="ar-EG" sz="1400" dirty="0">
                        <a:latin typeface="Calibri" panose="020F0502020204030204" pitchFamily="34" charset="0"/>
                      </a:endParaRPr>
                    </a:p>
                  </a:txBody>
                  <a:tcPr/>
                </a:tc>
              </a:tr>
              <a:tr h="630239">
                <a:tc>
                  <a:txBody>
                    <a:bodyPr/>
                    <a:lstStyle/>
                    <a:p>
                      <a:pPr algn="ctr" rtl="1"/>
                      <a:r>
                        <a:rPr lang="en-US" sz="1600" dirty="0" smtClean="0">
                          <a:latin typeface="Calibri" panose="020F0502020204030204" pitchFamily="34" charset="0"/>
                        </a:rPr>
                        <a:t>7.77</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0.49</a:t>
                      </a:r>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53.88</a:t>
                      </a:r>
                      <a:endParaRPr lang="ar-EG" sz="1600" dirty="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53.39</a:t>
                      </a:r>
                      <a:endParaRPr lang="ar-EG" sz="1600" dirty="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sz="1600" dirty="0" smtClean="0">
                          <a:latin typeface="Calibri" panose="020F0502020204030204" pitchFamily="34" charset="0"/>
                        </a:rPr>
                        <a:t>46.11</a:t>
                      </a:r>
                      <a:endParaRPr lang="ar-EG" sz="1600" dirty="0">
                        <a:latin typeface="Calibri" panose="020F0502020204030204" pitchFamily="34" charset="0"/>
                      </a:endParaRPr>
                    </a:p>
                  </a:txBody>
                  <a:tcPr/>
                </a:tc>
                <a:tc hMerge="1">
                  <a:txBody>
                    <a:bodyPr/>
                    <a:lstStyle/>
                    <a:p>
                      <a:pPr rtl="1"/>
                      <a:endParaRPr lang="ar-EG" sz="1600" dirty="0">
                        <a:latin typeface="Calibri" panose="020F0502020204030204" pitchFamily="34" charset="0"/>
                      </a:endParaRPr>
                    </a:p>
                  </a:txBody>
                  <a:tcPr/>
                </a:tc>
                <a:tc gridSpan="2">
                  <a:txBody>
                    <a:bodyPr/>
                    <a:lstStyle/>
                    <a:p>
                      <a:pPr algn="ctr" rtl="1"/>
                      <a:r>
                        <a:rPr lang="en-US" dirty="0" smtClean="0"/>
                        <a:t>%</a:t>
                      </a:r>
                      <a:endParaRPr lang="ar-EG" dirty="0"/>
                    </a:p>
                  </a:txBody>
                  <a:tcPr/>
                </a:tc>
                <a:tc hMerge="1">
                  <a:txBody>
                    <a:bodyPr/>
                    <a:lstStyle/>
                    <a:p>
                      <a:pPr rtl="1"/>
                      <a:endParaRPr lang="ar-EG"/>
                    </a:p>
                  </a:txBody>
                  <a:tcPr/>
                </a:tc>
                <a:tc gridSpan="2">
                  <a:txBody>
                    <a:bodyPr/>
                    <a:lstStyle/>
                    <a:p>
                      <a:pPr rtl="1"/>
                      <a:r>
                        <a:rPr lang="en-US" sz="1400" dirty="0" smtClean="0">
                          <a:latin typeface="Calibri" panose="020F0502020204030204" pitchFamily="34" charset="0"/>
                        </a:rPr>
                        <a:t>Families using</a:t>
                      </a:r>
                    </a:p>
                    <a:p>
                      <a:pPr rtl="1"/>
                      <a:r>
                        <a:rPr lang="en-US" sz="1400" dirty="0" smtClean="0">
                          <a:latin typeface="Calibri" panose="020F0502020204030204" pitchFamily="34" charset="0"/>
                        </a:rPr>
                        <a:t>Internet from home</a:t>
                      </a:r>
                      <a:endParaRPr lang="ar-EG" sz="1400" dirty="0">
                        <a:latin typeface="Calibri" panose="020F0502020204030204" pitchFamily="34" charset="0"/>
                      </a:endParaRPr>
                    </a:p>
                  </a:txBody>
                  <a:tcPr/>
                </a:tc>
                <a:tc hMerge="1">
                  <a:txBody>
                    <a:bodyPr/>
                    <a:lstStyle/>
                    <a:p>
                      <a:pPr rtl="1"/>
                      <a:endParaRPr lang="ar-EG" sz="1400" dirty="0">
                        <a:latin typeface="Calibri" panose="020F0502020204030204" pitchFamily="34" charset="0"/>
                      </a:endParaRPr>
                    </a:p>
                  </a:txBody>
                  <a:tcPr/>
                </a:tc>
              </a:tr>
            </a:tbl>
          </a:graphicData>
        </a:graphic>
      </p:graphicFrame>
      <p:pic>
        <p:nvPicPr>
          <p:cNvPr id="3" name="Picture 2"/>
          <p:cNvPicPr>
            <a:picLocks noChangeAspect="1" noChangeArrowheads="1"/>
          </p:cNvPicPr>
          <p:nvPr/>
        </p:nvPicPr>
        <p:blipFill>
          <a:blip r:embed="rId2" cstate="print"/>
          <a:srcRect/>
          <a:stretch>
            <a:fillRect/>
          </a:stretch>
        </p:blipFill>
        <p:spPr bwMode="auto">
          <a:xfrm>
            <a:off x="7239000" y="342237"/>
            <a:ext cx="1676400" cy="759968"/>
          </a:xfrm>
          <a:prstGeom prst="rect">
            <a:avLst/>
          </a:prstGeom>
          <a:noFill/>
          <a:ln w="9525">
            <a:noFill/>
            <a:miter lim="800000"/>
            <a:headEnd/>
            <a:tailEnd/>
          </a:ln>
        </p:spPr>
      </p:pic>
      <p:sp>
        <p:nvSpPr>
          <p:cNvPr id="4" name="Rectangle 3"/>
          <p:cNvSpPr/>
          <p:nvPr/>
        </p:nvSpPr>
        <p:spPr>
          <a:xfrm>
            <a:off x="533400" y="342237"/>
            <a:ext cx="6477000" cy="461665"/>
          </a:xfrm>
          <a:prstGeom prst="rect">
            <a:avLst/>
          </a:prstGeom>
        </p:spPr>
        <p:txBody>
          <a:bodyPr wrap="square">
            <a:spAutoFit/>
          </a:bodyPr>
          <a:lstStyle/>
          <a:p>
            <a:r>
              <a:rPr lang="en-US" sz="2400" b="1" dirty="0">
                <a:latin typeface="Calibri" panose="020F0502020204030204" pitchFamily="34" charset="0"/>
              </a:rPr>
              <a:t>Summary </a:t>
            </a:r>
            <a:r>
              <a:rPr lang="en-US" sz="2400" b="1" dirty="0" smtClean="0">
                <a:latin typeface="Calibri" panose="020F0502020204030204" pitchFamily="34" charset="0"/>
              </a:rPr>
              <a:t>Indicators </a:t>
            </a:r>
            <a:r>
              <a:rPr lang="en-US" sz="2400" b="1" dirty="0">
                <a:latin typeface="Calibri" panose="020F0502020204030204" pitchFamily="34" charset="0"/>
              </a:rPr>
              <a:t>for </a:t>
            </a:r>
            <a:r>
              <a:rPr lang="en-US" sz="2400" b="1" dirty="0" smtClean="0">
                <a:latin typeface="Calibri" panose="020F0502020204030204" pitchFamily="34" charset="0"/>
              </a:rPr>
              <a:t>ICT in </a:t>
            </a:r>
            <a:r>
              <a:rPr lang="en-US" sz="2400" b="1" dirty="0">
                <a:latin typeface="Calibri" panose="020F0502020204030204" pitchFamily="34" charset="0"/>
              </a:rPr>
              <a:t>Egypt</a:t>
            </a:r>
            <a:endParaRPr lang="ar-EG" sz="2400" b="1" dirty="0">
              <a:latin typeface="Calibri" panose="020F0502020204030204" pitchFamily="34" charset="0"/>
            </a:endParaRPr>
          </a:p>
        </p:txBody>
      </p:sp>
      <p:sp>
        <p:nvSpPr>
          <p:cNvPr id="5" name="Rectangle 4"/>
          <p:cNvSpPr/>
          <p:nvPr/>
        </p:nvSpPr>
        <p:spPr>
          <a:xfrm>
            <a:off x="8601076" y="6410345"/>
            <a:ext cx="341760" cy="276999"/>
          </a:xfrm>
          <a:prstGeom prst="rect">
            <a:avLst/>
          </a:prstGeom>
        </p:spPr>
        <p:txBody>
          <a:bodyPr wrap="none">
            <a:spAutoFit/>
          </a:bodyPr>
          <a:lstStyle/>
          <a:p>
            <a:r>
              <a:rPr lang="en-US" sz="1200" dirty="0" smtClean="0">
                <a:latin typeface="Calibri" panose="020F0502020204030204" pitchFamily="34" charset="0"/>
              </a:rPr>
              <a:t>14</a:t>
            </a:r>
            <a:endParaRPr lang="ar-EG" sz="1200" dirty="0">
              <a:latin typeface="Calibri" panose="020F0502020204030204" pitchFamily="34" charset="0"/>
            </a:endParaRPr>
          </a:p>
        </p:txBody>
      </p:sp>
    </p:spTree>
    <p:extLst>
      <p:ext uri="{BB962C8B-B14F-4D97-AF65-F5344CB8AC3E}">
        <p14:creationId xmlns:p14="http://schemas.microsoft.com/office/powerpoint/2010/main" val="279501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60116256"/>
              </p:ext>
            </p:extLst>
          </p:nvPr>
        </p:nvGraphicFramePr>
        <p:xfrm>
          <a:off x="503951" y="1668743"/>
          <a:ext cx="8106648" cy="4408673"/>
        </p:xfrm>
        <a:graphic>
          <a:graphicData uri="http://schemas.openxmlformats.org/drawingml/2006/table">
            <a:tbl>
              <a:tblPr rtl="1" firstRow="1" bandRow="1">
                <a:tableStyleId>{5C22544A-7EE6-4342-B048-85BDC9FD1C3A}</a:tableStyleId>
              </a:tblPr>
              <a:tblGrid>
                <a:gridCol w="1272488"/>
                <a:gridCol w="1230428"/>
                <a:gridCol w="745632"/>
                <a:gridCol w="745632"/>
                <a:gridCol w="745632"/>
                <a:gridCol w="1556233"/>
                <a:gridCol w="1810603"/>
              </a:tblGrid>
              <a:tr h="0">
                <a:tc gridSpan="7">
                  <a:txBody>
                    <a:bodyPr/>
                    <a:lstStyle/>
                    <a:p>
                      <a:pPr algn="l" rtl="0"/>
                      <a:r>
                        <a:rPr lang="en-US" dirty="0" smtClean="0">
                          <a:latin typeface="Calibri" panose="020F0502020204030204" pitchFamily="34" charset="0"/>
                        </a:rPr>
                        <a:t>ADSL Service</a:t>
                      </a:r>
                      <a:endParaRPr lang="ar-EG" dirty="0">
                        <a:latin typeface="Calibri" panose="020F0502020204030204" pitchFamily="34" charset="0"/>
                      </a:endParaRPr>
                    </a:p>
                  </a:txBody>
                  <a:tcPr>
                    <a:solidFill>
                      <a:schemeClr val="accent2">
                        <a:lumMod val="60000"/>
                        <a:lumOff val="40000"/>
                      </a:schemeClr>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dirty="0"/>
                    </a:p>
                  </a:txBody>
                  <a:tcPr/>
                </a:tc>
                <a:tc hMerge="1">
                  <a:txBody>
                    <a:bodyPr/>
                    <a:lstStyle/>
                    <a:p>
                      <a:pPr rtl="1"/>
                      <a:endParaRPr lang="ar-EG" dirty="0"/>
                    </a:p>
                  </a:txBody>
                  <a:tcPr/>
                </a:tc>
                <a:tc hMerge="1">
                  <a:txBody>
                    <a:bodyPr/>
                    <a:lstStyle/>
                    <a:p>
                      <a:pPr algn="r" rtl="0"/>
                      <a:endParaRPr lang="ar-EG" dirty="0"/>
                    </a:p>
                  </a:txBody>
                  <a:tcPr/>
                </a:tc>
              </a:tr>
              <a:tr h="638678">
                <a:tc>
                  <a:txBody>
                    <a:bodyPr/>
                    <a:lstStyle/>
                    <a:p>
                      <a:pPr algn="ctr" fontAlgn="ctr"/>
                      <a:r>
                        <a:rPr lang="en-US" sz="1400" b="1" i="0" u="none" strike="noStrike" dirty="0">
                          <a:solidFill>
                            <a:srgbClr val="000000"/>
                          </a:solidFill>
                          <a:effectLst/>
                          <a:latin typeface="Calibri" panose="020F0502020204030204" pitchFamily="34" charset="0"/>
                        </a:rPr>
                        <a:t>Yearly</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Growth Rate %</a:t>
                      </a:r>
                    </a:p>
                  </a:txBody>
                  <a:tcPr marL="9525" marR="9525" marT="9525" marB="0" anchor="ctr"/>
                </a:tc>
                <a:tc>
                  <a:txBody>
                    <a:bodyPr/>
                    <a:lstStyle/>
                    <a:p>
                      <a:pPr algn="ctr" fontAlgn="ctr"/>
                      <a:r>
                        <a:rPr lang="en-US" sz="1400" b="1" i="0" u="none" strike="noStrike" dirty="0">
                          <a:solidFill>
                            <a:srgbClr val="000000"/>
                          </a:solidFill>
                          <a:effectLst/>
                          <a:latin typeface="Calibri" panose="020F0502020204030204" pitchFamily="34" charset="0"/>
                        </a:rPr>
                        <a:t>Monthly</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Growth Rate %</a:t>
                      </a:r>
                    </a:p>
                  </a:txBody>
                  <a:tcPr marL="9525" marR="9525" marT="9525" marB="0" anchor="ctr"/>
                </a:tc>
                <a:tc>
                  <a:txBody>
                    <a:bodyPr/>
                    <a:lstStyle/>
                    <a:p>
                      <a:pPr algn="ctr" fontAlgn="ctr"/>
                      <a:r>
                        <a:rPr lang="en-US" sz="1400" b="1" i="0" u="none" strike="noStrike" dirty="0">
                          <a:solidFill>
                            <a:srgbClr val="000000"/>
                          </a:solidFill>
                          <a:effectLst/>
                          <a:latin typeface="Calibri" panose="020F0502020204030204" pitchFamily="34" charset="0"/>
                        </a:rPr>
                        <a:t>May-14</a:t>
                      </a:r>
                    </a:p>
                  </a:txBody>
                  <a:tcPr marL="9525" marR="9525" marT="9525" marB="0" anchor="ctr"/>
                </a:tc>
                <a:tc>
                  <a:txBody>
                    <a:bodyPr/>
                    <a:lstStyle/>
                    <a:p>
                      <a:pPr algn="ctr" fontAlgn="ctr"/>
                      <a:r>
                        <a:rPr lang="en-US" sz="1400" b="1" i="0" u="none" strike="noStrike" dirty="0">
                          <a:solidFill>
                            <a:srgbClr val="000000"/>
                          </a:solidFill>
                          <a:effectLst/>
                          <a:latin typeface="Calibri" panose="020F0502020204030204" pitchFamily="34" charset="0"/>
                        </a:rPr>
                        <a:t>Apr-14</a:t>
                      </a:r>
                    </a:p>
                  </a:txBody>
                  <a:tcPr marL="9525" marR="9525" marT="9525" marB="0" anchor="ctr"/>
                </a:tc>
                <a:tc>
                  <a:txBody>
                    <a:bodyPr/>
                    <a:lstStyle/>
                    <a:p>
                      <a:pPr algn="ctr" fontAlgn="ctr"/>
                      <a:r>
                        <a:rPr lang="en-US" sz="1400" b="1" i="0" u="none" strike="noStrike" dirty="0">
                          <a:solidFill>
                            <a:srgbClr val="000000"/>
                          </a:solidFill>
                          <a:effectLst/>
                          <a:latin typeface="Calibri" panose="020F0502020204030204" pitchFamily="34" charset="0"/>
                        </a:rPr>
                        <a:t>May-13</a:t>
                      </a:r>
                    </a:p>
                  </a:txBody>
                  <a:tcPr marL="9525" marR="9525" marT="9525" marB="0" anchor="ctr"/>
                </a:tc>
                <a:tc>
                  <a:txBody>
                    <a:bodyPr/>
                    <a:lstStyle/>
                    <a:p>
                      <a:pPr algn="ctr" rtl="0"/>
                      <a:r>
                        <a:rPr lang="en-US" sz="1400" b="1" dirty="0" smtClean="0">
                          <a:latin typeface="Calibri" panose="020F0502020204030204" pitchFamily="34" charset="0"/>
                        </a:rPr>
                        <a:t>Unit</a:t>
                      </a:r>
                      <a:endParaRPr lang="ar-EG" sz="1400" b="1" dirty="0">
                        <a:latin typeface="Calibri" panose="020F0502020204030204" pitchFamily="34" charset="0"/>
                      </a:endParaRPr>
                    </a:p>
                  </a:txBody>
                  <a:tcPr anchor="ctr"/>
                </a:tc>
                <a:tc>
                  <a:txBody>
                    <a:bodyPr/>
                    <a:lstStyle/>
                    <a:p>
                      <a:pPr rtl="1"/>
                      <a:endParaRPr lang="ar-EG" dirty="0"/>
                    </a:p>
                  </a:txBody>
                  <a:tcPr/>
                </a:tc>
              </a:tr>
              <a:tr h="368972">
                <a:tc>
                  <a:txBody>
                    <a:bodyPr/>
                    <a:lstStyle/>
                    <a:p>
                      <a:pPr algn="ctr" rtl="1"/>
                      <a:r>
                        <a:rPr lang="en-US" sz="1600" dirty="0" smtClean="0">
                          <a:latin typeface="Calibri" panose="020F0502020204030204" pitchFamily="34" charset="0"/>
                        </a:rPr>
                        <a:t>19.75</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1.00</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2.83</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2.80</a:t>
                      </a:r>
                      <a:endParaRPr lang="ar-EG" sz="1600" dirty="0">
                        <a:latin typeface="Calibri" panose="020F0502020204030204" pitchFamily="34" charset="0"/>
                      </a:endParaRPr>
                    </a:p>
                  </a:txBody>
                  <a:tcPr/>
                </a:tc>
                <a:tc>
                  <a:txBody>
                    <a:bodyPr/>
                    <a:lstStyle/>
                    <a:p>
                      <a:pPr algn="ctr" rtl="0"/>
                      <a:r>
                        <a:rPr lang="en-US" sz="1600" dirty="0" smtClean="0">
                          <a:latin typeface="Calibri" panose="020F0502020204030204" pitchFamily="34" charset="0"/>
                        </a:rPr>
                        <a:t>2.36</a:t>
                      </a:r>
                      <a:endParaRPr lang="ar-EG" sz="1600" dirty="0">
                        <a:latin typeface="Calibri" panose="020F0502020204030204" pitchFamily="34" charset="0"/>
                      </a:endParaRPr>
                    </a:p>
                  </a:txBody>
                  <a:tcPr/>
                </a:tc>
                <a:tc>
                  <a:txBody>
                    <a:bodyPr/>
                    <a:lstStyle/>
                    <a:p>
                      <a:pPr algn="ctr" fontAlgn="ctr"/>
                      <a:r>
                        <a:rPr lang="en-US" sz="1400" b="0" i="0" u="none" strike="noStrike" dirty="0">
                          <a:solidFill>
                            <a:srgbClr val="000000"/>
                          </a:solidFill>
                          <a:effectLst/>
                          <a:latin typeface="Calibri" panose="020F0502020204030204" pitchFamily="34" charset="0"/>
                        </a:rPr>
                        <a:t>Million subscribers</a:t>
                      </a:r>
                    </a:p>
                  </a:txBody>
                  <a:tcPr marL="9525" marR="9525" marT="9525" marB="0" anchor="ctr"/>
                </a:tc>
                <a:tc>
                  <a:txBody>
                    <a:bodyPr/>
                    <a:lstStyle/>
                    <a:p>
                      <a:pPr rtl="1"/>
                      <a:r>
                        <a:rPr lang="en-US" sz="1400" dirty="0" smtClean="0">
                          <a:latin typeface="Calibri" panose="020F0502020204030204" pitchFamily="34" charset="0"/>
                        </a:rPr>
                        <a:t>ADSL Subscribers</a:t>
                      </a:r>
                      <a:endParaRPr lang="ar-EG" sz="1400" dirty="0">
                        <a:latin typeface="Calibri" panose="020F0502020204030204" pitchFamily="34" charset="0"/>
                      </a:endParaRPr>
                    </a:p>
                  </a:txBody>
                  <a:tcPr/>
                </a:tc>
              </a:tr>
              <a:tr h="509444">
                <a:tc>
                  <a:txBody>
                    <a:bodyPr/>
                    <a:lstStyle/>
                    <a:p>
                      <a:pPr algn="ctr" rtl="1"/>
                      <a:r>
                        <a:rPr lang="en-US" sz="1600" dirty="0" smtClean="0">
                          <a:latin typeface="Calibri" panose="020F0502020204030204" pitchFamily="34" charset="0"/>
                        </a:rPr>
                        <a:t>72.67</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8.55</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19.24</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17.72</a:t>
                      </a:r>
                      <a:endParaRPr lang="ar-EG" sz="1600" dirty="0">
                        <a:latin typeface="Calibri" panose="020F0502020204030204" pitchFamily="34" charset="0"/>
                      </a:endParaRPr>
                    </a:p>
                  </a:txBody>
                  <a:tcPr/>
                </a:tc>
                <a:tc>
                  <a:txBody>
                    <a:bodyPr/>
                    <a:lstStyle/>
                    <a:p>
                      <a:pPr algn="ctr" rtl="0"/>
                      <a:r>
                        <a:rPr lang="en-US" sz="1600" dirty="0" smtClean="0">
                          <a:latin typeface="Calibri" panose="020F0502020204030204" pitchFamily="34" charset="0"/>
                        </a:rPr>
                        <a:t>11.14</a:t>
                      </a:r>
                      <a:endParaRPr lang="ar-EG" sz="1600" dirty="0">
                        <a:latin typeface="Calibri" panose="020F0502020204030204" pitchFamily="34" charset="0"/>
                      </a:endParaRPr>
                    </a:p>
                  </a:txBody>
                  <a:tcPr/>
                </a:tc>
                <a:tc>
                  <a:txBody>
                    <a:bodyPr/>
                    <a:lstStyle/>
                    <a:p>
                      <a:pPr algn="ctr" fontAlgn="ctr"/>
                      <a:r>
                        <a:rPr lang="en-US" sz="1400" b="0" i="0" u="none" strike="noStrike" dirty="0">
                          <a:solidFill>
                            <a:srgbClr val="000000"/>
                          </a:solidFill>
                          <a:effectLst/>
                          <a:latin typeface="Calibri" panose="020F0502020204030204" pitchFamily="34" charset="0"/>
                        </a:rPr>
                        <a:t>Million subscribers</a:t>
                      </a:r>
                    </a:p>
                  </a:txBody>
                  <a:tcPr marL="9525" marR="9525" marT="9525" marB="0" anchor="ctr"/>
                </a:tc>
                <a:tc>
                  <a:txBody>
                    <a:bodyPr/>
                    <a:lstStyle/>
                    <a:p>
                      <a:pPr rtl="1"/>
                      <a:r>
                        <a:rPr lang="en-US" sz="1400" dirty="0" smtClean="0">
                          <a:latin typeface="Calibri" panose="020F0502020204030204" pitchFamily="34" charset="0"/>
                        </a:rPr>
                        <a:t>Mobile Internet Subscribers</a:t>
                      </a:r>
                      <a:endParaRPr lang="ar-EG" sz="1400" dirty="0">
                        <a:latin typeface="Calibri" panose="020F0502020204030204" pitchFamily="34" charset="0"/>
                      </a:endParaRPr>
                    </a:p>
                  </a:txBody>
                  <a:tcPr/>
                </a:tc>
              </a:tr>
              <a:tr h="928986">
                <a:tc>
                  <a:txBody>
                    <a:bodyPr/>
                    <a:lstStyle/>
                    <a:p>
                      <a:pPr algn="ctr" rtl="1"/>
                      <a:r>
                        <a:rPr lang="en-US" sz="1600" dirty="0" smtClean="0">
                          <a:latin typeface="Calibri" panose="020F0502020204030204" pitchFamily="34" charset="0"/>
                        </a:rPr>
                        <a:t>7.12</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1.52</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18.90</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17.39</a:t>
                      </a:r>
                      <a:endParaRPr lang="ar-EG" sz="1600" dirty="0">
                        <a:latin typeface="Calibri" panose="020F0502020204030204" pitchFamily="34" charset="0"/>
                      </a:endParaRPr>
                    </a:p>
                  </a:txBody>
                  <a:tcPr/>
                </a:tc>
                <a:tc>
                  <a:txBody>
                    <a:bodyPr/>
                    <a:lstStyle/>
                    <a:p>
                      <a:pPr algn="ctr" rtl="0"/>
                      <a:r>
                        <a:rPr lang="en-US" sz="1600" dirty="0" smtClean="0">
                          <a:latin typeface="Calibri" panose="020F0502020204030204" pitchFamily="34" charset="0"/>
                        </a:rPr>
                        <a:t>11.78</a:t>
                      </a:r>
                      <a:endParaRPr lang="ar-EG" sz="1600" dirty="0">
                        <a:latin typeface="Calibri" panose="020F0502020204030204" pitchFamily="34" charset="0"/>
                      </a:endParaRPr>
                    </a:p>
                  </a:txBody>
                  <a:tcPr/>
                </a:tc>
                <a:tc>
                  <a:txBody>
                    <a:bodyPr/>
                    <a:lstStyle/>
                    <a:p>
                      <a:pPr algn="ctr" rtl="1"/>
                      <a:r>
                        <a:rPr lang="en-US" sz="1400" dirty="0" smtClean="0"/>
                        <a:t>%</a:t>
                      </a:r>
                      <a:endParaRPr lang="ar-EG" sz="1400" dirty="0"/>
                    </a:p>
                  </a:txBody>
                  <a:tcPr/>
                </a:tc>
                <a:tc>
                  <a:txBody>
                    <a:bodyPr/>
                    <a:lstStyle/>
                    <a:p>
                      <a:pPr rtl="1"/>
                      <a:r>
                        <a:rPr lang="en-US" sz="1400" dirty="0" smtClean="0">
                          <a:latin typeface="Calibri" panose="020F0502020204030204" pitchFamily="34" charset="0"/>
                        </a:rPr>
                        <a:t>Mobile Internet Subscribers</a:t>
                      </a:r>
                    </a:p>
                    <a:p>
                      <a:pPr rtl="1"/>
                      <a:r>
                        <a:rPr lang="en-US" sz="1400" dirty="0" smtClean="0">
                          <a:latin typeface="Calibri" panose="020F0502020204030204" pitchFamily="34" charset="0"/>
                        </a:rPr>
                        <a:t>Percentage to Mobile Users</a:t>
                      </a:r>
                      <a:endParaRPr lang="ar-EG" sz="1400" dirty="0">
                        <a:latin typeface="Calibri" panose="020F0502020204030204" pitchFamily="34" charset="0"/>
                      </a:endParaRPr>
                    </a:p>
                  </a:txBody>
                  <a:tcPr/>
                </a:tc>
              </a:tr>
              <a:tr h="928986">
                <a:tc>
                  <a:txBody>
                    <a:bodyPr/>
                    <a:lstStyle/>
                    <a:p>
                      <a:pPr algn="ctr" rtl="1"/>
                      <a:r>
                        <a:rPr lang="en-US" sz="1600" dirty="0" smtClean="0">
                          <a:latin typeface="Calibri" panose="020F0502020204030204" pitchFamily="34" charset="0"/>
                        </a:rPr>
                        <a:t>9.76</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1.54</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43.26</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41.72</a:t>
                      </a:r>
                      <a:endParaRPr lang="ar-EG" sz="1600" dirty="0">
                        <a:latin typeface="Calibri" panose="020F0502020204030204" pitchFamily="34" charset="0"/>
                      </a:endParaRPr>
                    </a:p>
                  </a:txBody>
                  <a:tcPr/>
                </a:tc>
                <a:tc>
                  <a:txBody>
                    <a:bodyPr/>
                    <a:lstStyle/>
                    <a:p>
                      <a:pPr algn="ctr" rtl="0"/>
                      <a:r>
                        <a:rPr lang="en-US" sz="1600" dirty="0" smtClean="0">
                          <a:latin typeface="Calibri" panose="020F0502020204030204" pitchFamily="34" charset="0"/>
                        </a:rPr>
                        <a:t>33.50</a:t>
                      </a:r>
                      <a:endParaRPr lang="ar-EG" sz="1600" dirty="0">
                        <a:latin typeface="Calibri" panose="020F0502020204030204" pitchFamily="34" charset="0"/>
                      </a:endParaRPr>
                    </a:p>
                  </a:txBody>
                  <a:tcPr/>
                </a:tc>
                <a:tc>
                  <a:txBody>
                    <a:bodyPr/>
                    <a:lstStyle/>
                    <a:p>
                      <a:pPr algn="ctr" rtl="1"/>
                      <a:r>
                        <a:rPr lang="en-US" sz="1400" dirty="0" smtClean="0"/>
                        <a:t>%</a:t>
                      </a:r>
                      <a:endParaRPr lang="ar-EG" sz="1400" dirty="0"/>
                    </a:p>
                  </a:txBody>
                  <a:tcPr/>
                </a:tc>
                <a:tc>
                  <a:txBody>
                    <a:bodyPr/>
                    <a:lstStyle/>
                    <a:p>
                      <a:pPr rtl="1"/>
                      <a:r>
                        <a:rPr lang="en-US" sz="1400" dirty="0" smtClean="0">
                          <a:latin typeface="Calibri" panose="020F0502020204030204" pitchFamily="34" charset="0"/>
                        </a:rPr>
                        <a:t>Mobile Internet Subscribers</a:t>
                      </a:r>
                    </a:p>
                    <a:p>
                      <a:pPr rtl="1"/>
                      <a:r>
                        <a:rPr lang="en-US" sz="1400" dirty="0" smtClean="0">
                          <a:latin typeface="Calibri" panose="020F0502020204030204" pitchFamily="34" charset="0"/>
                        </a:rPr>
                        <a:t> Percentage to Internet Users</a:t>
                      </a:r>
                      <a:endParaRPr lang="ar-EG" sz="1400" dirty="0">
                        <a:latin typeface="Calibri" panose="020F0502020204030204" pitchFamily="34" charset="0"/>
                      </a:endParaRPr>
                    </a:p>
                  </a:txBody>
                  <a:tcPr/>
                </a:tc>
              </a:tr>
              <a:tr h="627343">
                <a:tc>
                  <a:txBody>
                    <a:bodyPr/>
                    <a:lstStyle/>
                    <a:p>
                      <a:pPr algn="ctr" rtl="1"/>
                      <a:r>
                        <a:rPr lang="en-US" sz="1600" dirty="0" smtClean="0">
                          <a:latin typeface="Calibri" panose="020F0502020204030204" pitchFamily="34" charset="0"/>
                        </a:rPr>
                        <a:t>19.32</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9.19</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3.87</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3.54</a:t>
                      </a:r>
                      <a:endParaRPr lang="ar-EG" sz="1600" dirty="0">
                        <a:latin typeface="Calibri" panose="020F0502020204030204" pitchFamily="34" charset="0"/>
                      </a:endParaRPr>
                    </a:p>
                  </a:txBody>
                  <a:tcPr/>
                </a:tc>
                <a:tc>
                  <a:txBody>
                    <a:bodyPr/>
                    <a:lstStyle/>
                    <a:p>
                      <a:pPr algn="ctr" rtl="0"/>
                      <a:r>
                        <a:rPr lang="en-US" sz="1600" dirty="0" smtClean="0">
                          <a:latin typeface="Calibri" panose="020F0502020204030204" pitchFamily="34" charset="0"/>
                        </a:rPr>
                        <a:t>3.24</a:t>
                      </a:r>
                      <a:endParaRPr lang="ar-EG" sz="1600" dirty="0">
                        <a:latin typeface="Calibri" panose="020F0502020204030204" pitchFamily="34" charset="0"/>
                      </a:endParaRP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Million subscribers</a:t>
                      </a:r>
                    </a:p>
                    <a:p>
                      <a:pPr rtl="1"/>
                      <a:endParaRPr lang="ar-EG" sz="1400" dirty="0"/>
                    </a:p>
                  </a:txBody>
                  <a:tcPr/>
                </a:tc>
                <a:tc>
                  <a:txBody>
                    <a:bodyPr/>
                    <a:lstStyle/>
                    <a:p>
                      <a:pPr rtl="1"/>
                      <a:r>
                        <a:rPr lang="en-US" sz="1400" dirty="0" smtClean="0">
                          <a:latin typeface="Calibri" panose="020F0502020204030204" pitchFamily="34" charset="0"/>
                        </a:rPr>
                        <a:t>USB Modem Subscribers</a:t>
                      </a:r>
                      <a:endParaRPr lang="ar-EG" sz="1400" dirty="0">
                        <a:latin typeface="Calibri" panose="020F0502020204030204" pitchFamily="34" charset="0"/>
                      </a:endParaRPr>
                    </a:p>
                  </a:txBody>
                  <a:tcPr/>
                </a:tc>
              </a:tr>
            </a:tbl>
          </a:graphicData>
        </a:graphic>
      </p:graphicFrame>
      <p:sp>
        <p:nvSpPr>
          <p:cNvPr id="3" name="Rectangle 2"/>
          <p:cNvSpPr/>
          <p:nvPr/>
        </p:nvSpPr>
        <p:spPr>
          <a:xfrm>
            <a:off x="451338" y="342237"/>
            <a:ext cx="5627310" cy="461665"/>
          </a:xfrm>
          <a:prstGeom prst="rect">
            <a:avLst/>
          </a:prstGeom>
        </p:spPr>
        <p:txBody>
          <a:bodyPr wrap="none">
            <a:spAutoFit/>
          </a:bodyPr>
          <a:lstStyle/>
          <a:p>
            <a:r>
              <a:rPr lang="en-US" sz="2400" b="1" dirty="0">
                <a:latin typeface="Calibri" panose="020F0502020204030204" pitchFamily="34" charset="0"/>
              </a:rPr>
              <a:t>Summary indicators for CIT in </a:t>
            </a:r>
            <a:r>
              <a:rPr lang="en-US" sz="2400" b="1" dirty="0" smtClean="0">
                <a:latin typeface="Calibri" panose="020F0502020204030204" pitchFamily="34" charset="0"/>
              </a:rPr>
              <a:t>Egypt (cont.)</a:t>
            </a:r>
            <a:endParaRPr lang="ar-EG" sz="2400" b="1" dirty="0">
              <a:latin typeface="Calibri" panose="020F0502020204030204"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7239000" y="342237"/>
            <a:ext cx="1676400" cy="759968"/>
          </a:xfrm>
          <a:prstGeom prst="rect">
            <a:avLst/>
          </a:prstGeom>
          <a:noFill/>
          <a:ln w="9525">
            <a:noFill/>
            <a:miter lim="800000"/>
            <a:headEnd/>
            <a:tailEnd/>
          </a:ln>
        </p:spPr>
      </p:pic>
      <p:sp>
        <p:nvSpPr>
          <p:cNvPr id="5" name="Rectangle 4"/>
          <p:cNvSpPr/>
          <p:nvPr/>
        </p:nvSpPr>
        <p:spPr>
          <a:xfrm>
            <a:off x="8534400" y="6248400"/>
            <a:ext cx="341760" cy="276999"/>
          </a:xfrm>
          <a:prstGeom prst="rect">
            <a:avLst/>
          </a:prstGeom>
        </p:spPr>
        <p:txBody>
          <a:bodyPr wrap="none">
            <a:spAutoFit/>
          </a:bodyPr>
          <a:lstStyle/>
          <a:p>
            <a:r>
              <a:rPr lang="en-US" sz="1200" dirty="0" smtClean="0">
                <a:latin typeface="Calibri" panose="020F0502020204030204" pitchFamily="34" charset="0"/>
              </a:rPr>
              <a:t>15</a:t>
            </a:r>
            <a:endParaRPr lang="ar-EG" sz="1200" dirty="0">
              <a:latin typeface="Calibri" panose="020F0502020204030204" pitchFamily="34" charset="0"/>
            </a:endParaRPr>
          </a:p>
        </p:txBody>
      </p:sp>
    </p:spTree>
    <p:extLst>
      <p:ext uri="{BB962C8B-B14F-4D97-AF65-F5344CB8AC3E}">
        <p14:creationId xmlns:p14="http://schemas.microsoft.com/office/powerpoint/2010/main" val="204780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2709271"/>
              </p:ext>
            </p:extLst>
          </p:nvPr>
        </p:nvGraphicFramePr>
        <p:xfrm>
          <a:off x="533721" y="1905000"/>
          <a:ext cx="8393402" cy="3733801"/>
        </p:xfrm>
        <a:graphic>
          <a:graphicData uri="http://schemas.openxmlformats.org/drawingml/2006/table">
            <a:tbl>
              <a:tblPr rtl="1" firstRow="1" bandRow="1">
                <a:tableStyleId>{5C22544A-7EE6-4342-B048-85BDC9FD1C3A}</a:tableStyleId>
              </a:tblPr>
              <a:tblGrid>
                <a:gridCol w="1379537"/>
                <a:gridCol w="1330325"/>
                <a:gridCol w="703580"/>
                <a:gridCol w="703580"/>
                <a:gridCol w="703580"/>
                <a:gridCol w="1536129"/>
                <a:gridCol w="2036671"/>
              </a:tblGrid>
              <a:tr h="397954">
                <a:tc gridSpan="7">
                  <a:txBody>
                    <a:bodyPr/>
                    <a:lstStyle/>
                    <a:p>
                      <a:pPr rtl="1"/>
                      <a:r>
                        <a:rPr lang="en-US" b="1" dirty="0" smtClean="0">
                          <a:solidFill>
                            <a:schemeClr val="bg1"/>
                          </a:solidFill>
                        </a:rPr>
                        <a:t>Fixed line service</a:t>
                      </a:r>
                      <a:endParaRPr lang="ar-EG" b="1" dirty="0">
                        <a:solidFill>
                          <a:schemeClr val="bg1"/>
                        </a:solidFill>
                      </a:endParaRPr>
                    </a:p>
                  </a:txBody>
                  <a:tcPr>
                    <a:solidFill>
                      <a:schemeClr val="accent2">
                        <a:lumMod val="60000"/>
                        <a:lumOff val="40000"/>
                      </a:schemeClr>
                    </a:solidFill>
                  </a:tcPr>
                </a:tc>
                <a:tc hMerge="1">
                  <a:txBody>
                    <a:bodyPr/>
                    <a:lstStyle/>
                    <a:p>
                      <a:pPr rtl="1"/>
                      <a:endParaRPr lang="ar-EG" dirty="0"/>
                    </a:p>
                  </a:txBody>
                  <a:tcPr>
                    <a:solidFill>
                      <a:schemeClr val="accent2">
                        <a:lumMod val="60000"/>
                        <a:lumOff val="40000"/>
                      </a:schemeClr>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dirty="0"/>
                    </a:p>
                  </a:txBody>
                  <a:tcPr>
                    <a:solidFill>
                      <a:schemeClr val="accent2">
                        <a:lumMod val="60000"/>
                        <a:lumOff val="40000"/>
                      </a:schemeClr>
                    </a:solidFill>
                  </a:tcPr>
                </a:tc>
              </a:tr>
              <a:tr h="869240">
                <a:tc>
                  <a:txBody>
                    <a:bodyPr/>
                    <a:lstStyle/>
                    <a:p>
                      <a:pPr algn="ctr" fontAlgn="ctr"/>
                      <a:r>
                        <a:rPr lang="en-US" sz="1400" b="1" i="0" u="none" strike="noStrike" dirty="0">
                          <a:solidFill>
                            <a:srgbClr val="000000"/>
                          </a:solidFill>
                          <a:effectLst/>
                          <a:latin typeface="Calibri" panose="020F0502020204030204" pitchFamily="34" charset="0"/>
                        </a:rPr>
                        <a:t>Yearly</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Growth Rate %</a:t>
                      </a:r>
                    </a:p>
                  </a:txBody>
                  <a:tcPr marL="9525" marR="9525" marT="9525" marB="0" anchor="ctr"/>
                </a:tc>
                <a:tc>
                  <a:txBody>
                    <a:bodyPr/>
                    <a:lstStyle/>
                    <a:p>
                      <a:pPr algn="ctr" fontAlgn="ctr"/>
                      <a:r>
                        <a:rPr lang="en-US" sz="1400" b="1" i="0" u="none" strike="noStrike" dirty="0">
                          <a:solidFill>
                            <a:srgbClr val="000000"/>
                          </a:solidFill>
                          <a:effectLst/>
                          <a:latin typeface="Calibri" panose="020F0502020204030204" pitchFamily="34" charset="0"/>
                        </a:rPr>
                        <a:t>Monthly</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Growth Rate %</a:t>
                      </a:r>
                    </a:p>
                  </a:txBody>
                  <a:tcPr marL="9525" marR="9525" marT="9525" marB="0" anchor="ctr"/>
                </a:tc>
                <a:tc>
                  <a:txBody>
                    <a:bodyPr/>
                    <a:lstStyle/>
                    <a:p>
                      <a:pPr algn="ctr" fontAlgn="ctr"/>
                      <a:r>
                        <a:rPr lang="en-US" sz="1400" b="1" i="0" u="none" strike="noStrike" dirty="0">
                          <a:solidFill>
                            <a:srgbClr val="000000"/>
                          </a:solidFill>
                          <a:effectLst/>
                          <a:latin typeface="Calibri" panose="020F0502020204030204" pitchFamily="34" charset="0"/>
                        </a:rPr>
                        <a:t>May-14</a:t>
                      </a:r>
                    </a:p>
                  </a:txBody>
                  <a:tcPr marL="9525" marR="9525" marT="9525" marB="0" anchor="ctr"/>
                </a:tc>
                <a:tc>
                  <a:txBody>
                    <a:bodyPr/>
                    <a:lstStyle/>
                    <a:p>
                      <a:pPr algn="ctr" fontAlgn="ctr"/>
                      <a:r>
                        <a:rPr lang="en-US" sz="1400" b="1" i="0" u="none" strike="noStrike" dirty="0">
                          <a:solidFill>
                            <a:srgbClr val="000000"/>
                          </a:solidFill>
                          <a:effectLst/>
                          <a:latin typeface="Calibri" panose="020F0502020204030204" pitchFamily="34" charset="0"/>
                        </a:rPr>
                        <a:t>Apr-14</a:t>
                      </a:r>
                    </a:p>
                  </a:txBody>
                  <a:tcPr marL="9525" marR="9525" marT="9525" marB="0" anchor="ctr"/>
                </a:tc>
                <a:tc>
                  <a:txBody>
                    <a:bodyPr/>
                    <a:lstStyle/>
                    <a:p>
                      <a:pPr algn="ctr" fontAlgn="ctr"/>
                      <a:r>
                        <a:rPr lang="en-US" sz="1400" b="1" i="0" u="none" strike="noStrike" dirty="0">
                          <a:solidFill>
                            <a:srgbClr val="000000"/>
                          </a:solidFill>
                          <a:effectLst/>
                          <a:latin typeface="Calibri" panose="020F0502020204030204" pitchFamily="34" charset="0"/>
                        </a:rPr>
                        <a:t>May-13</a:t>
                      </a:r>
                    </a:p>
                  </a:txBody>
                  <a:tcPr marL="9525" marR="9525" marT="9525" marB="0" anchor="ctr"/>
                </a:tc>
                <a:tc>
                  <a:txBody>
                    <a:bodyPr/>
                    <a:lstStyle/>
                    <a:p>
                      <a:pPr algn="ctr" rtl="0"/>
                      <a:r>
                        <a:rPr lang="en-US" sz="1400" b="1" dirty="0" smtClean="0">
                          <a:latin typeface="Calibri" panose="020F0502020204030204" pitchFamily="34" charset="0"/>
                        </a:rPr>
                        <a:t>Unit</a:t>
                      </a:r>
                      <a:endParaRPr lang="ar-EG" sz="1400" b="1" dirty="0">
                        <a:latin typeface="Calibri" panose="020F0502020204030204" pitchFamily="34" charset="0"/>
                      </a:endParaRPr>
                    </a:p>
                  </a:txBody>
                  <a:tcPr anchor="ctr"/>
                </a:tc>
                <a:tc>
                  <a:txBody>
                    <a:bodyPr/>
                    <a:lstStyle/>
                    <a:p>
                      <a:pPr rtl="1"/>
                      <a:endParaRPr lang="ar-EG" dirty="0"/>
                    </a:p>
                  </a:txBody>
                  <a:tcPr/>
                </a:tc>
              </a:tr>
              <a:tr h="364791">
                <a:tc>
                  <a:txBody>
                    <a:bodyPr/>
                    <a:lstStyle/>
                    <a:p>
                      <a:pPr algn="ctr" rtl="1"/>
                      <a:r>
                        <a:rPr lang="en-US" sz="1600" dirty="0" smtClean="0">
                          <a:latin typeface="Calibri" panose="020F0502020204030204" pitchFamily="34" charset="0"/>
                        </a:rPr>
                        <a:t>1.38</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0.43</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14.99</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14.93</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14.79</a:t>
                      </a:r>
                      <a:endParaRPr lang="ar-EG" sz="1600" dirty="0">
                        <a:latin typeface="Calibri" panose="020F0502020204030204" pitchFamily="34" charset="0"/>
                      </a:endParaRPr>
                    </a:p>
                  </a:txBody>
                  <a:tcPr/>
                </a:tc>
                <a:tc>
                  <a:txBody>
                    <a:bodyPr/>
                    <a:lstStyle/>
                    <a:p>
                      <a:pPr algn="ctr" rtl="1"/>
                      <a:r>
                        <a:rPr lang="en-US" sz="1400" dirty="0" smtClean="0">
                          <a:latin typeface="Calibri" panose="020F0502020204030204" pitchFamily="34" charset="0"/>
                        </a:rPr>
                        <a:t>Million Line</a:t>
                      </a:r>
                      <a:endParaRPr lang="ar-EG" sz="1400" dirty="0">
                        <a:latin typeface="Calibri" panose="020F0502020204030204" pitchFamily="34" charset="0"/>
                      </a:endParaRPr>
                    </a:p>
                  </a:txBody>
                  <a:tcPr/>
                </a:tc>
                <a:tc>
                  <a:txBody>
                    <a:bodyPr/>
                    <a:lstStyle/>
                    <a:p>
                      <a:pPr rtl="1"/>
                      <a:r>
                        <a:rPr lang="en-US" sz="1400" dirty="0" smtClean="0">
                          <a:latin typeface="Calibri" panose="020F0502020204030204" pitchFamily="34" charset="0"/>
                        </a:rPr>
                        <a:t>Total Central Capacity</a:t>
                      </a:r>
                      <a:endParaRPr lang="ar-EG" sz="1400" dirty="0">
                        <a:latin typeface="Calibri" panose="020F0502020204030204" pitchFamily="34" charset="0"/>
                      </a:endParaRPr>
                    </a:p>
                  </a:txBody>
                  <a:tcPr/>
                </a:tc>
              </a:tr>
              <a:tr h="563768">
                <a:tc>
                  <a:txBody>
                    <a:bodyPr/>
                    <a:lstStyle/>
                    <a:p>
                      <a:pPr algn="ctr" rtl="1"/>
                      <a:r>
                        <a:rPr lang="en-US" sz="1600" dirty="0" smtClean="0">
                          <a:latin typeface="Calibri" panose="020F0502020204030204" pitchFamily="34" charset="0"/>
                        </a:rPr>
                        <a:t>-24.04</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-4.38</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6.58</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6.88</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8.66</a:t>
                      </a:r>
                      <a:endParaRPr lang="ar-EG" sz="1600" dirty="0">
                        <a:latin typeface="Calibri" panose="020F0502020204030204" pitchFamily="34" charset="0"/>
                      </a:endParaRPr>
                    </a:p>
                  </a:txBody>
                  <a:tcPr/>
                </a:tc>
                <a:tc>
                  <a:txBody>
                    <a:bodyPr/>
                    <a:lstStyle/>
                    <a:p>
                      <a:pPr algn="ctr" rtl="1"/>
                      <a:r>
                        <a:rPr lang="en-US" sz="1400" dirty="0" smtClean="0">
                          <a:latin typeface="Calibri" panose="020F0502020204030204" pitchFamily="34" charset="0"/>
                        </a:rPr>
                        <a:t>Million Subscriber</a:t>
                      </a:r>
                      <a:endParaRPr lang="ar-EG" sz="1400" dirty="0">
                        <a:latin typeface="Calibri" panose="020F0502020204030204" pitchFamily="34"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Fixed Service Subscribers</a:t>
                      </a:r>
                      <a:endParaRPr lang="ar-EG" sz="1400" dirty="0" smtClean="0">
                        <a:latin typeface="Calibri" panose="020F0502020204030204" pitchFamily="34" charset="0"/>
                      </a:endParaRPr>
                    </a:p>
                  </a:txBody>
                  <a:tcPr/>
                </a:tc>
              </a:tr>
              <a:tr h="563768">
                <a:tc>
                  <a:txBody>
                    <a:bodyPr/>
                    <a:lstStyle/>
                    <a:p>
                      <a:pPr algn="ctr" rtl="1"/>
                      <a:r>
                        <a:rPr lang="en-US" sz="1600" dirty="0" smtClean="0">
                          <a:latin typeface="Calibri" panose="020F0502020204030204" pitchFamily="34" charset="0"/>
                        </a:rPr>
                        <a:t>-25.85</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-4.61</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7.86</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8.24</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10.60</a:t>
                      </a:r>
                      <a:endParaRPr lang="ar-EG" sz="1600" dirty="0">
                        <a:latin typeface="Calibri" panose="020F0502020204030204" pitchFamily="34" charset="0"/>
                      </a:endParaRPr>
                    </a:p>
                  </a:txBody>
                  <a:tcPr/>
                </a:tc>
                <a:tc>
                  <a:txBody>
                    <a:bodyPr/>
                    <a:lstStyle/>
                    <a:p>
                      <a:pPr algn="ctr" rtl="0"/>
                      <a:r>
                        <a:rPr lang="en-US" sz="1400" dirty="0" smtClean="0">
                          <a:latin typeface="Calibri" panose="020F0502020204030204" pitchFamily="34" charset="0"/>
                        </a:rPr>
                        <a:t>%</a:t>
                      </a:r>
                      <a:endParaRPr lang="ar-EG" sz="1400" dirty="0">
                        <a:latin typeface="Calibri" panose="020F0502020204030204" pitchFamily="34" charset="0"/>
                      </a:endParaRPr>
                    </a:p>
                  </a:txBody>
                  <a:tcPr/>
                </a:tc>
                <a:tc>
                  <a:txBody>
                    <a:bodyPr/>
                    <a:lstStyle/>
                    <a:p>
                      <a:pPr algn="l" rtl="0"/>
                      <a:r>
                        <a:rPr lang="en-US" sz="1400" dirty="0" smtClean="0">
                          <a:latin typeface="Calibri" panose="020F0502020204030204" pitchFamily="34" charset="0"/>
                        </a:rPr>
                        <a:t>Fixed Service Penetration rate</a:t>
                      </a:r>
                      <a:endParaRPr lang="ar-EG" sz="1400" dirty="0">
                        <a:latin typeface="Calibri" panose="020F0502020204030204" pitchFamily="34" charset="0"/>
                      </a:endParaRPr>
                    </a:p>
                  </a:txBody>
                  <a:tcPr/>
                </a:tc>
              </a:tr>
              <a:tr h="487371">
                <a:tc>
                  <a:txBody>
                    <a:bodyPr/>
                    <a:lstStyle/>
                    <a:p>
                      <a:pPr algn="ctr" rtl="1"/>
                      <a:r>
                        <a:rPr lang="en-US" sz="1600" dirty="0" smtClean="0">
                          <a:latin typeface="Calibri" panose="020F0502020204030204" pitchFamily="34" charset="0"/>
                        </a:rPr>
                        <a:t>0.00</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-0.06</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1704</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1705</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1704</a:t>
                      </a:r>
                      <a:endParaRPr lang="ar-EG" sz="1600" dirty="0">
                        <a:latin typeface="Calibri" panose="020F0502020204030204" pitchFamily="34" charset="0"/>
                      </a:endParaRPr>
                    </a:p>
                  </a:txBody>
                  <a:tcPr/>
                </a:tc>
                <a:tc>
                  <a:txBody>
                    <a:bodyPr/>
                    <a:lstStyle/>
                    <a:p>
                      <a:pPr algn="ctr" rtl="1"/>
                      <a:r>
                        <a:rPr lang="en-US" sz="1400" dirty="0" smtClean="0">
                          <a:latin typeface="Calibri" panose="020F0502020204030204" pitchFamily="34" charset="0"/>
                        </a:rPr>
                        <a:t>Central</a:t>
                      </a:r>
                      <a:endParaRPr lang="ar-EG" sz="1400" dirty="0">
                        <a:latin typeface="Calibri" panose="020F0502020204030204" pitchFamily="34" charset="0"/>
                      </a:endParaRPr>
                    </a:p>
                  </a:txBody>
                  <a:tcPr/>
                </a:tc>
                <a:tc>
                  <a:txBody>
                    <a:bodyPr/>
                    <a:lstStyle/>
                    <a:p>
                      <a:pPr rtl="1"/>
                      <a:r>
                        <a:rPr lang="en-US" sz="1400" dirty="0" smtClean="0">
                          <a:latin typeface="Calibri" panose="020F0502020204030204" pitchFamily="34" charset="0"/>
                        </a:rPr>
                        <a:t>No. of Centrals</a:t>
                      </a:r>
                      <a:endParaRPr lang="ar-EG" sz="1400" dirty="0">
                        <a:latin typeface="Calibri" panose="020F0502020204030204" pitchFamily="34" charset="0"/>
                      </a:endParaRPr>
                    </a:p>
                  </a:txBody>
                  <a:tcPr/>
                </a:tc>
              </a:tr>
              <a:tr h="486909">
                <a:tc>
                  <a:txBody>
                    <a:bodyPr/>
                    <a:lstStyle/>
                    <a:p>
                      <a:pPr algn="ctr" rtl="1"/>
                      <a:r>
                        <a:rPr lang="en-US" sz="1600" dirty="0" smtClean="0">
                          <a:latin typeface="Calibri" panose="020F0502020204030204" pitchFamily="34" charset="0"/>
                        </a:rPr>
                        <a:t>-0.08</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-0.08</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1200</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1201</a:t>
                      </a:r>
                      <a:endParaRPr lang="ar-EG" sz="1600" dirty="0">
                        <a:latin typeface="Calibri" panose="020F0502020204030204" pitchFamily="34" charset="0"/>
                      </a:endParaRPr>
                    </a:p>
                  </a:txBody>
                  <a:tcPr/>
                </a:tc>
                <a:tc>
                  <a:txBody>
                    <a:bodyPr/>
                    <a:lstStyle/>
                    <a:p>
                      <a:pPr algn="ctr" rtl="1"/>
                      <a:r>
                        <a:rPr lang="en-US" sz="1600" dirty="0" smtClean="0">
                          <a:latin typeface="Calibri" panose="020F0502020204030204" pitchFamily="34" charset="0"/>
                        </a:rPr>
                        <a:t>1201</a:t>
                      </a:r>
                      <a:endParaRPr lang="ar-EG" sz="1600" dirty="0">
                        <a:latin typeface="Calibri" panose="020F0502020204030204" pitchFamily="34" charset="0"/>
                      </a:endParaRPr>
                    </a:p>
                  </a:txBody>
                  <a:tcPr/>
                </a:tc>
                <a:tc>
                  <a:txBody>
                    <a:bodyPr/>
                    <a:lstStyle/>
                    <a:p>
                      <a:pPr algn="ctr" rtl="1"/>
                      <a:r>
                        <a:rPr lang="en-US" sz="1400" dirty="0" smtClean="0"/>
                        <a:t>Central</a:t>
                      </a:r>
                      <a:endParaRPr lang="ar-EG" sz="1400" dirty="0"/>
                    </a:p>
                  </a:txBody>
                  <a:tcPr/>
                </a:tc>
                <a:tc>
                  <a:txBody>
                    <a:bodyPr/>
                    <a:lstStyle/>
                    <a:p>
                      <a:pPr rtl="1"/>
                      <a:r>
                        <a:rPr lang="en-US" sz="1400" dirty="0" smtClean="0">
                          <a:latin typeface="Calibri" panose="020F0502020204030204" pitchFamily="34" charset="0"/>
                        </a:rPr>
                        <a:t>Centrals in Countryside</a:t>
                      </a:r>
                      <a:endParaRPr lang="ar-EG" sz="1400" dirty="0">
                        <a:latin typeface="Calibri" panose="020F0502020204030204" pitchFamily="34" charset="0"/>
                      </a:endParaRPr>
                    </a:p>
                  </a:txBody>
                  <a:tcPr/>
                </a:tc>
              </a:tr>
            </a:tbl>
          </a:graphicData>
        </a:graphic>
      </p:graphicFrame>
      <p:sp>
        <p:nvSpPr>
          <p:cNvPr id="3" name="Rectangle 2"/>
          <p:cNvSpPr/>
          <p:nvPr/>
        </p:nvSpPr>
        <p:spPr>
          <a:xfrm>
            <a:off x="381000" y="381000"/>
            <a:ext cx="5791200" cy="461665"/>
          </a:xfrm>
          <a:prstGeom prst="rect">
            <a:avLst/>
          </a:prstGeom>
        </p:spPr>
        <p:txBody>
          <a:bodyPr wrap="square">
            <a:spAutoFit/>
          </a:bodyPr>
          <a:lstStyle/>
          <a:p>
            <a:r>
              <a:rPr lang="en-US" sz="2400" b="1" dirty="0">
                <a:latin typeface="Calibri" panose="020F0502020204030204" pitchFamily="34" charset="0"/>
              </a:rPr>
              <a:t>Summary indicators for CIT in Egypt (cont.)</a:t>
            </a:r>
            <a:endParaRPr lang="ar-EG" sz="2400" b="1" dirty="0">
              <a:latin typeface="Calibri" panose="020F0502020204030204"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7239000" y="441847"/>
            <a:ext cx="1676400" cy="759968"/>
          </a:xfrm>
          <a:prstGeom prst="rect">
            <a:avLst/>
          </a:prstGeom>
          <a:noFill/>
          <a:ln w="9525">
            <a:noFill/>
            <a:miter lim="800000"/>
            <a:headEnd/>
            <a:tailEnd/>
          </a:ln>
        </p:spPr>
      </p:pic>
      <p:sp>
        <p:nvSpPr>
          <p:cNvPr id="5" name="Rectangle 4"/>
          <p:cNvSpPr/>
          <p:nvPr/>
        </p:nvSpPr>
        <p:spPr>
          <a:xfrm>
            <a:off x="8534400" y="6248400"/>
            <a:ext cx="341760" cy="276999"/>
          </a:xfrm>
          <a:prstGeom prst="rect">
            <a:avLst/>
          </a:prstGeom>
        </p:spPr>
        <p:txBody>
          <a:bodyPr wrap="none">
            <a:spAutoFit/>
          </a:bodyPr>
          <a:lstStyle/>
          <a:p>
            <a:r>
              <a:rPr lang="en-US" sz="1200" dirty="0" smtClean="0">
                <a:latin typeface="Calibri" panose="020F0502020204030204" pitchFamily="34" charset="0"/>
              </a:rPr>
              <a:t>16</a:t>
            </a:r>
            <a:endParaRPr lang="ar-EG" sz="1200" dirty="0">
              <a:latin typeface="Calibri" panose="020F0502020204030204" pitchFamily="34" charset="0"/>
            </a:endParaRPr>
          </a:p>
        </p:txBody>
      </p:sp>
    </p:spTree>
    <p:extLst>
      <p:ext uri="{BB962C8B-B14F-4D97-AF65-F5344CB8AC3E}">
        <p14:creationId xmlns:p14="http://schemas.microsoft.com/office/powerpoint/2010/main" val="379946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6934200" y="381000"/>
            <a:ext cx="1905000" cy="863600"/>
          </a:xfrm>
          <a:prstGeom prst="rect">
            <a:avLst/>
          </a:prstGeom>
          <a:noFill/>
          <a:ln w="9525">
            <a:noFill/>
            <a:miter lim="800000"/>
            <a:headEnd/>
            <a:tailEnd/>
          </a:ln>
        </p:spPr>
      </p:pic>
      <p:sp>
        <p:nvSpPr>
          <p:cNvPr id="4" name="Rectangle 3"/>
          <p:cNvSpPr/>
          <p:nvPr/>
        </p:nvSpPr>
        <p:spPr>
          <a:xfrm>
            <a:off x="2522752" y="2286000"/>
            <a:ext cx="4487647" cy="830997"/>
          </a:xfrm>
          <a:prstGeom prst="rect">
            <a:avLst/>
          </a:prstGeom>
        </p:spPr>
        <p:txBody>
          <a:bodyPr wrap="square">
            <a:spAutoFit/>
          </a:bodyPr>
          <a:lstStyle/>
          <a:p>
            <a:pPr lvl="0"/>
            <a:r>
              <a:rPr lang="en-US" sz="4800" b="1" dirty="0" smtClean="0">
                <a:solidFill>
                  <a:srgbClr val="0192FF"/>
                </a:solidFill>
                <a:ea typeface="ＭＳ Ｐゴシック"/>
              </a:rPr>
              <a:t>Thank You</a:t>
            </a:r>
            <a:endParaRPr lang="en-US" sz="4800" b="1" dirty="0">
              <a:solidFill>
                <a:srgbClr val="0192FF"/>
              </a:solidFill>
              <a:ea typeface="ＭＳ Ｐゴシック"/>
            </a:endParaRPr>
          </a:p>
        </p:txBody>
      </p:sp>
      <p:sp>
        <p:nvSpPr>
          <p:cNvPr id="5" name="Slide Number Placeholder 4"/>
          <p:cNvSpPr>
            <a:spLocks noGrp="1"/>
          </p:cNvSpPr>
          <p:nvPr>
            <p:ph type="sldNum" sz="quarter" idx="12"/>
          </p:nvPr>
        </p:nvSpPr>
        <p:spPr>
          <a:xfrm>
            <a:off x="8290572" y="6248400"/>
            <a:ext cx="341761" cy="276999"/>
          </a:xfrm>
          <a:prstGeom prst="rect">
            <a:avLst/>
          </a:prstGeom>
        </p:spPr>
        <p:txBody>
          <a:bodyPr wrap="none">
            <a:spAutoFit/>
          </a:bodyPr>
          <a:lstStyle/>
          <a:p>
            <a:r>
              <a:rPr lang="en-US" sz="1200" dirty="0" smtClean="0">
                <a:latin typeface="Calibri" panose="020F0502020204030204" pitchFamily="34" charset="0"/>
              </a:rPr>
              <a:t>17</a:t>
            </a:r>
            <a:endParaRPr lang="ar-EG" sz="1200" dirty="0">
              <a:latin typeface="Calibri" panose="020F0502020204030204" pitchFamily="34" charset="0"/>
            </a:endParaRPr>
          </a:p>
        </p:txBody>
      </p:sp>
    </p:spTree>
    <p:extLst>
      <p:ext uri="{BB962C8B-B14F-4D97-AF65-F5344CB8AC3E}">
        <p14:creationId xmlns:p14="http://schemas.microsoft.com/office/powerpoint/2010/main" val="1760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239000" y="304800"/>
            <a:ext cx="1905000" cy="863600"/>
          </a:xfrm>
          <a:prstGeom prst="rect">
            <a:avLst/>
          </a:prstGeom>
          <a:noFill/>
          <a:ln w="9525">
            <a:noFill/>
            <a:miter lim="800000"/>
            <a:headEnd/>
            <a:tailEnd/>
          </a:ln>
        </p:spPr>
      </p:pic>
      <p:sp>
        <p:nvSpPr>
          <p:cNvPr id="4" name="Rectangle 3"/>
          <p:cNvSpPr/>
          <p:nvPr/>
        </p:nvSpPr>
        <p:spPr>
          <a:xfrm>
            <a:off x="8534400" y="6248400"/>
            <a:ext cx="255198" cy="276999"/>
          </a:xfrm>
          <a:prstGeom prst="rect">
            <a:avLst/>
          </a:prstGeom>
        </p:spPr>
        <p:txBody>
          <a:bodyPr wrap="none">
            <a:spAutoFit/>
          </a:bodyPr>
          <a:lstStyle/>
          <a:p>
            <a:r>
              <a:rPr lang="en-US" sz="1200" dirty="0" smtClean="0"/>
              <a:t>2</a:t>
            </a:r>
            <a:endParaRPr lang="ar-EG" sz="1200" dirty="0"/>
          </a:p>
        </p:txBody>
      </p:sp>
      <p:sp>
        <p:nvSpPr>
          <p:cNvPr id="6" name="Content Placeholder 2"/>
          <p:cNvSpPr txBox="1">
            <a:spLocks/>
          </p:cNvSpPr>
          <p:nvPr/>
        </p:nvSpPr>
        <p:spPr>
          <a:xfrm>
            <a:off x="141461" y="1752600"/>
            <a:ext cx="7859540" cy="1968794"/>
          </a:xfrm>
          <a:prstGeom prst="rect">
            <a:avLst/>
          </a:prstGeom>
          <a:solidFill>
            <a:schemeClr val="bg2"/>
          </a:solidFill>
          <a:ln>
            <a:solidFill>
              <a:schemeClr val="accent5">
                <a:lumMod val="75000"/>
              </a:schemeClr>
            </a:solidFill>
          </a:ln>
        </p:spPr>
        <p:txBody>
          <a:bodyPr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14300" indent="0" algn="just">
              <a:buFont typeface="Symbol" pitchFamily="18" charset="2"/>
              <a:buNone/>
              <a:defRPr/>
            </a:pPr>
            <a:r>
              <a:rPr lang="en-US" sz="2000" b="1" dirty="0" smtClean="0">
                <a:solidFill>
                  <a:srgbClr val="FF0000"/>
                </a:solidFill>
                <a:latin typeface="Calibri" panose="020F0502020204030204" pitchFamily="34" charset="0"/>
                <a:ea typeface="Tahoma" panose="020B0604030504040204" pitchFamily="34" charset="0"/>
                <a:cs typeface="Tahoma" panose="020B0604030504040204" pitchFamily="34" charset="0"/>
              </a:rPr>
              <a:t>Vision</a:t>
            </a:r>
          </a:p>
          <a:p>
            <a:pPr marL="114300" indent="0" algn="just">
              <a:lnSpc>
                <a:spcPct val="120000"/>
              </a:lnSpc>
              <a:buFont typeface="Symbol" pitchFamily="18" charset="2"/>
              <a:buNone/>
              <a:defRPr/>
            </a:pPr>
            <a:r>
              <a:rPr lang="en-US" sz="2000" dirty="0" smtClean="0">
                <a:solidFill>
                  <a:schemeClr val="tx1"/>
                </a:solidFill>
                <a:latin typeface="Calibri" panose="020F0502020204030204" pitchFamily="34" charset="0"/>
                <a:ea typeface="Tahoma" panose="020B0604030504040204" pitchFamily="34" charset="0"/>
                <a:cs typeface="Tahoma" panose="020B0604030504040204" pitchFamily="34" charset="0"/>
              </a:rPr>
              <a:t>Attaining prosperity, freedom and social justice for all citizens by using all unsophisticated  means of information technology and communications that are accessible to everyone with the aim of providing knowledge and services anywhere and at anytime.</a:t>
            </a:r>
            <a:endParaRPr lang="en-GB" sz="2000" dirty="0" smtClean="0">
              <a:solidFill>
                <a:schemeClr val="tx1"/>
              </a:solidFill>
              <a:latin typeface="Calibri" panose="020F0502020204030204" pitchFamily="34" charset="0"/>
              <a:ea typeface="Tahoma" panose="020B0604030504040204" pitchFamily="34" charset="0"/>
              <a:cs typeface="Tahoma" panose="020B0604030504040204" pitchFamily="34" charset="0"/>
            </a:endParaRPr>
          </a:p>
          <a:p>
            <a:pPr marL="114300" indent="0" algn="just">
              <a:buFont typeface="Symbol" pitchFamily="18" charset="2"/>
              <a:buNone/>
              <a:defRPr/>
            </a:pPr>
            <a:endParaRPr lang="ar-EG" sz="2000" dirty="0" smtClean="0">
              <a:solidFill>
                <a:schemeClr val="tx1"/>
              </a:solidFill>
              <a:latin typeface="Calibri" panose="020F050202020403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187192" y="234950"/>
            <a:ext cx="7737608" cy="1365250"/>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smtClean="0">
                <a:solidFill>
                  <a:schemeClr val="tx1"/>
                </a:solidFill>
                <a:latin typeface="Calibri" panose="020F0502020204030204" pitchFamily="34" charset="0"/>
                <a:ea typeface="Verdana" panose="020B0604030504040204" pitchFamily="34" charset="0"/>
                <a:cs typeface="Verdana" panose="020B0604030504040204" pitchFamily="34" charset="0"/>
              </a:rPr>
              <a:t>NTRA works on the development of the telecom sector while keeping the balance between the stakeholders on a fair basis.</a:t>
            </a:r>
            <a:endParaRPr lang="ar-EG" sz="2800" b="1" dirty="0">
              <a:solidFill>
                <a:schemeClr val="tx1"/>
              </a:solidFill>
              <a:latin typeface="Calibri" panose="020F0502020204030204" pitchFamily="34" charset="0"/>
              <a:ea typeface="Verdana" panose="020B0604030504040204" pitchFamily="34" charset="0"/>
              <a:cs typeface="Tahoma" panose="020B0604030504040204" pitchFamily="34" charset="0"/>
            </a:endParaRPr>
          </a:p>
        </p:txBody>
      </p:sp>
      <p:sp>
        <p:nvSpPr>
          <p:cNvPr id="8" name="Content Placeholder 2"/>
          <p:cNvSpPr txBox="1">
            <a:spLocks/>
          </p:cNvSpPr>
          <p:nvPr/>
        </p:nvSpPr>
        <p:spPr>
          <a:xfrm>
            <a:off x="187192" y="4161635"/>
            <a:ext cx="4787900" cy="2590039"/>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n-US" sz="2000" dirty="0">
              <a:solidFill>
                <a:schemeClr val="tx1"/>
              </a:solidFill>
              <a:latin typeface="Calibri" panose="020F0502020204030204" pitchFamily="34" charset="0"/>
              <a:ea typeface="Tahoma" panose="020B0604030504040204" pitchFamily="34" charset="0"/>
              <a:cs typeface="Tahoma" panose="020B0604030504040204" pitchFamily="34" charset="0"/>
            </a:endParaRPr>
          </a:p>
        </p:txBody>
      </p:sp>
      <p:pic>
        <p:nvPicPr>
          <p:cNvPr id="9" name="Content Placeholder 3" descr="Untitled-1.png"/>
          <p:cNvPicPr>
            <a:picLocks noChangeAspect="1"/>
          </p:cNvPicPr>
          <p:nvPr/>
        </p:nvPicPr>
        <p:blipFill>
          <a:blip r:embed="rId4">
            <a:extLst>
              <a:ext uri="{28A0092B-C50C-407E-A947-70E740481C1C}">
                <a14:useLocalDpi xmlns:a14="http://schemas.microsoft.com/office/drawing/2010/main" val="0"/>
              </a:ext>
            </a:extLst>
          </a:blip>
          <a:srcRect t="-7960" b="-7960"/>
          <a:stretch>
            <a:fillRect/>
          </a:stretch>
        </p:blipFill>
        <p:spPr>
          <a:xfrm>
            <a:off x="5957207" y="3848166"/>
            <a:ext cx="2190077" cy="2538733"/>
          </a:xfrm>
          <a:prstGeom prst="rect">
            <a:avLst/>
          </a:prstGeom>
        </p:spPr>
      </p:pic>
      <p:sp>
        <p:nvSpPr>
          <p:cNvPr id="11" name="Content Placeholder 2"/>
          <p:cNvSpPr txBox="1">
            <a:spLocks/>
          </p:cNvSpPr>
          <p:nvPr/>
        </p:nvSpPr>
        <p:spPr>
          <a:xfrm>
            <a:off x="339592" y="4314035"/>
            <a:ext cx="4787900" cy="2590039"/>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n-US" sz="2000" dirty="0">
              <a:latin typeface="Cambria" panose="02040503050406030204" pitchFamily="18" charset="0"/>
              <a:ea typeface="Tahoma" panose="020B0604030504040204" pitchFamily="34" charset="0"/>
              <a:cs typeface="Tahoma" panose="020B0604030504040204" pitchFamily="34" charset="0"/>
            </a:endParaRPr>
          </a:p>
        </p:txBody>
      </p:sp>
      <p:sp>
        <p:nvSpPr>
          <p:cNvPr id="13" name="Content Placeholder 2"/>
          <p:cNvSpPr txBox="1">
            <a:spLocks/>
          </p:cNvSpPr>
          <p:nvPr/>
        </p:nvSpPr>
        <p:spPr>
          <a:xfrm>
            <a:off x="333730" y="4091571"/>
            <a:ext cx="5247960" cy="2147775"/>
          </a:xfrm>
          <a:prstGeom prst="rect">
            <a:avLst/>
          </a:prstGeom>
          <a:solidFill>
            <a:schemeClr val="bg2"/>
          </a:solidFill>
          <a:ln>
            <a:solidFill>
              <a:schemeClr val="accent5">
                <a:lumMod val="75000"/>
              </a:schemeClr>
            </a:solidFill>
          </a:ln>
        </p:spPr>
        <p:txBody>
          <a:bodyPr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2000" b="1" dirty="0">
                <a:solidFill>
                  <a:srgbClr val="FF0000"/>
                </a:solidFill>
                <a:latin typeface="Calibri" panose="020F0502020204030204" pitchFamily="34" charset="0"/>
                <a:ea typeface="Tahoma" panose="020B0604030504040204" pitchFamily="34" charset="0"/>
                <a:cs typeface="Tahoma" panose="020B0604030504040204" pitchFamily="34" charset="0"/>
              </a:rPr>
              <a:t>Mission</a:t>
            </a:r>
          </a:p>
          <a:p>
            <a:pPr marL="0" indent="0" algn="just">
              <a:buNone/>
            </a:pPr>
            <a:r>
              <a:rPr lang="en-US" sz="2000" dirty="0">
                <a:solidFill>
                  <a:schemeClr val="tx1"/>
                </a:solidFill>
                <a:latin typeface="Calibri" panose="020F0502020204030204" pitchFamily="34" charset="0"/>
                <a:ea typeface="Tahoma" panose="020B0604030504040204" pitchFamily="34" charset="0"/>
                <a:cs typeface="Tahoma" panose="020B0604030504040204" pitchFamily="34" charset="0"/>
              </a:rPr>
              <a:t>Anticipate and lead the reform of the telecom market and develop the telecom industry while keeping the balance between the different stakeholders on a fair basis and protecting consumer rights.</a:t>
            </a:r>
          </a:p>
        </p:txBody>
      </p:sp>
    </p:spTree>
    <p:extLst>
      <p:ext uri="{BB962C8B-B14F-4D97-AF65-F5344CB8AC3E}">
        <p14:creationId xmlns:p14="http://schemas.microsoft.com/office/powerpoint/2010/main" val="677632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49237" y="1371600"/>
            <a:ext cx="7942263" cy="4724400"/>
          </a:xfrm>
        </p:spPr>
        <p:txBody>
          <a:bodyPr>
            <a:normAutofit/>
          </a:bodyPr>
          <a:lstStyle/>
          <a:p>
            <a:pPr marL="0" lvl="0" indent="0">
              <a:spcBef>
                <a:spcPts val="0"/>
              </a:spcBef>
              <a:buClrTx/>
              <a:buSzTx/>
              <a:buNone/>
            </a:pPr>
            <a:r>
              <a:rPr lang="en-US" sz="2000" b="1" dirty="0">
                <a:solidFill>
                  <a:srgbClr val="FF0000"/>
                </a:solidFill>
                <a:latin typeface="Calibri"/>
              </a:rPr>
              <a:t>Announcements:</a:t>
            </a:r>
            <a:endParaRPr lang="en-US" sz="2000" dirty="0">
              <a:solidFill>
                <a:srgbClr val="FF0000"/>
              </a:solidFill>
              <a:latin typeface="Calibri"/>
            </a:endParaRPr>
          </a:p>
          <a:p>
            <a:pPr marL="285750" lvl="0" indent="-285750">
              <a:spcBef>
                <a:spcPts val="0"/>
              </a:spcBef>
              <a:buClrTx/>
              <a:buSzTx/>
              <a:buFont typeface="Arial" pitchFamily="34" charset="0"/>
              <a:buChar char="•"/>
            </a:pPr>
            <a:r>
              <a:rPr lang="en-US" sz="2000" dirty="0">
                <a:solidFill>
                  <a:prstClr val="black"/>
                </a:solidFill>
                <a:latin typeface="Calibri"/>
              </a:rPr>
              <a:t>Protect yourself through mobile (ITU ) recommendations</a:t>
            </a:r>
          </a:p>
          <a:p>
            <a:pPr marL="285750" lvl="0" indent="-285750">
              <a:spcBef>
                <a:spcPts val="0"/>
              </a:spcBef>
              <a:buClrTx/>
              <a:buSzTx/>
              <a:buFont typeface="Arial" pitchFamily="34" charset="0"/>
              <a:buChar char="•"/>
            </a:pPr>
            <a:r>
              <a:rPr lang="en-US" sz="2000" dirty="0">
                <a:solidFill>
                  <a:prstClr val="black"/>
                </a:solidFill>
                <a:latin typeface="Calibri"/>
              </a:rPr>
              <a:t>Report about any religious inappropriate link.</a:t>
            </a:r>
          </a:p>
          <a:p>
            <a:pPr marL="285750" lvl="0" indent="-285750">
              <a:spcBef>
                <a:spcPts val="0"/>
              </a:spcBef>
              <a:buClrTx/>
              <a:buSzTx/>
              <a:buFont typeface="Arial" pitchFamily="34" charset="0"/>
              <a:buChar char="•"/>
            </a:pPr>
            <a:r>
              <a:rPr lang="en-US" sz="2000" dirty="0">
                <a:solidFill>
                  <a:prstClr val="black"/>
                </a:solidFill>
                <a:latin typeface="Calibri"/>
              </a:rPr>
              <a:t>Warnings against :</a:t>
            </a:r>
          </a:p>
          <a:p>
            <a:pPr marL="0" lvl="0" indent="0">
              <a:spcBef>
                <a:spcPts val="0"/>
              </a:spcBef>
              <a:buClrTx/>
              <a:buSzTx/>
              <a:buNone/>
            </a:pPr>
            <a:r>
              <a:rPr lang="en-US" sz="2000" dirty="0">
                <a:solidFill>
                  <a:prstClr val="black"/>
                </a:solidFill>
                <a:latin typeface="Calibri"/>
              </a:rPr>
              <a:t>        Credit transfer SMS .</a:t>
            </a:r>
          </a:p>
          <a:p>
            <a:pPr marL="0" lvl="0" indent="0">
              <a:spcBef>
                <a:spcPts val="0"/>
              </a:spcBef>
              <a:buClrTx/>
              <a:buSzTx/>
              <a:buNone/>
            </a:pPr>
            <a:r>
              <a:rPr lang="en-US" sz="2000" dirty="0">
                <a:solidFill>
                  <a:prstClr val="black"/>
                </a:solidFill>
                <a:latin typeface="Calibri"/>
              </a:rPr>
              <a:t>        Deceptive messages.</a:t>
            </a:r>
          </a:p>
          <a:p>
            <a:pPr marL="0" lvl="0" indent="0">
              <a:spcBef>
                <a:spcPts val="0"/>
              </a:spcBef>
              <a:buClrTx/>
              <a:buSzTx/>
              <a:buNone/>
            </a:pPr>
            <a:endParaRPr lang="en-US" sz="2000" dirty="0">
              <a:solidFill>
                <a:prstClr val="black"/>
              </a:solidFill>
              <a:latin typeface="Calibri"/>
            </a:endParaRPr>
          </a:p>
          <a:p>
            <a:pPr marL="0" lvl="0" indent="0">
              <a:spcBef>
                <a:spcPts val="0"/>
              </a:spcBef>
              <a:buClrTx/>
              <a:buSzTx/>
              <a:buNone/>
            </a:pPr>
            <a:r>
              <a:rPr lang="en-US" sz="2000" b="1" dirty="0">
                <a:solidFill>
                  <a:srgbClr val="FF0000"/>
                </a:solidFill>
                <a:latin typeface="Calibri" pitchFamily="34" charset="0"/>
              </a:rPr>
              <a:t>Awareness:</a:t>
            </a:r>
          </a:p>
          <a:p>
            <a:pPr marL="285750" lvl="0" indent="-285750">
              <a:spcBef>
                <a:spcPts val="0"/>
              </a:spcBef>
              <a:buClrTx/>
              <a:buSzTx/>
              <a:buFont typeface="Arial" pitchFamily="34" charset="0"/>
              <a:buChar char="•"/>
            </a:pPr>
            <a:r>
              <a:rPr lang="en-US" sz="2000" dirty="0">
                <a:solidFill>
                  <a:prstClr val="black"/>
                </a:solidFill>
                <a:latin typeface="Calibri"/>
              </a:rPr>
              <a:t>Launching a CRPC channel : </a:t>
            </a:r>
          </a:p>
          <a:p>
            <a:pPr marL="285750" lvl="0" indent="-285750">
              <a:spcBef>
                <a:spcPts val="0"/>
              </a:spcBef>
              <a:buClrTx/>
              <a:buSzTx/>
              <a:buFont typeface="Arial" pitchFamily="34" charset="0"/>
              <a:buChar char="•"/>
            </a:pPr>
            <a:r>
              <a:rPr lang="en-US" sz="2000" u="sng" dirty="0" smtClean="0">
                <a:solidFill>
                  <a:prstClr val="black"/>
                </a:solidFill>
                <a:latin typeface="Calibri"/>
                <a:hlinkClick r:id="rId2"/>
              </a:rPr>
              <a:t>http</a:t>
            </a:r>
            <a:r>
              <a:rPr lang="en-US" sz="2000" u="sng" dirty="0">
                <a:solidFill>
                  <a:prstClr val="black"/>
                </a:solidFill>
                <a:latin typeface="Calibri"/>
                <a:hlinkClick r:id="rId2"/>
              </a:rPr>
              <a:t>://www.facebook.com/CRPC</a:t>
            </a:r>
            <a:endParaRPr lang="en-US" sz="2000" u="sng" dirty="0">
              <a:solidFill>
                <a:prstClr val="black"/>
              </a:solidFill>
              <a:latin typeface="Calibri"/>
            </a:endParaRPr>
          </a:p>
          <a:p>
            <a:pPr marL="285750" lvl="0" indent="-285750">
              <a:spcBef>
                <a:spcPts val="0"/>
              </a:spcBef>
              <a:buClrTx/>
              <a:buSzTx/>
              <a:buFont typeface="Arial" pitchFamily="34" charset="0"/>
              <a:buChar char="•"/>
            </a:pPr>
            <a:r>
              <a:rPr lang="en-US" sz="2000" dirty="0">
                <a:solidFill>
                  <a:prstClr val="black"/>
                </a:solidFill>
                <a:latin typeface="Calibri"/>
              </a:rPr>
              <a:t> Publishing awareness videos for people with special needs on the NTRA official web site based on the NTRA original telecom services awareness brochures.</a:t>
            </a:r>
          </a:p>
          <a:p>
            <a:pPr marL="285750" lvl="0" indent="-285750">
              <a:spcBef>
                <a:spcPts val="0"/>
              </a:spcBef>
              <a:buClrTx/>
              <a:buSzTx/>
              <a:buFont typeface="Arial" pitchFamily="34" charset="0"/>
              <a:buChar char="•"/>
            </a:pPr>
            <a:r>
              <a:rPr lang="en-US" sz="2000" dirty="0">
                <a:solidFill>
                  <a:prstClr val="black"/>
                </a:solidFill>
                <a:latin typeface="Calibri"/>
              </a:rPr>
              <a:t>We are looking for launching  a special call center for people with special needs sooner .</a:t>
            </a:r>
          </a:p>
          <a:p>
            <a:endParaRPr lang="ar-EG" dirty="0"/>
          </a:p>
        </p:txBody>
      </p:sp>
      <p:sp>
        <p:nvSpPr>
          <p:cNvPr id="4" name="Title 3"/>
          <p:cNvSpPr>
            <a:spLocks noGrp="1"/>
          </p:cNvSpPr>
          <p:nvPr>
            <p:ph type="title" idx="4294967295"/>
          </p:nvPr>
        </p:nvSpPr>
        <p:spPr>
          <a:xfrm>
            <a:off x="228600" y="110331"/>
            <a:ext cx="8229600" cy="1252537"/>
          </a:xfrm>
        </p:spPr>
        <p:txBody>
          <a:bodyPr>
            <a:normAutofit/>
          </a:bodyPr>
          <a:lstStyle/>
          <a:p>
            <a:pPr algn="l"/>
            <a:r>
              <a:rPr lang="en-US" sz="2800" b="1" dirty="0">
                <a:solidFill>
                  <a:schemeClr val="tx1"/>
                </a:solidFill>
                <a:latin typeface="Calibri" pitchFamily="34" charset="0"/>
              </a:rPr>
              <a:t>Protecting Consumers in Telecommunications</a:t>
            </a:r>
            <a:br>
              <a:rPr lang="en-US" sz="2800" b="1" dirty="0">
                <a:solidFill>
                  <a:schemeClr val="tx1"/>
                </a:solidFill>
                <a:latin typeface="Calibri" pitchFamily="34" charset="0"/>
              </a:rPr>
            </a:br>
            <a:endParaRPr lang="ar-EG" sz="2800" dirty="0">
              <a:solidFill>
                <a:schemeClr val="tx1"/>
              </a:solidFill>
            </a:endParaRPr>
          </a:p>
        </p:txBody>
      </p:sp>
      <p:pic>
        <p:nvPicPr>
          <p:cNvPr id="5" name="Picture 2"/>
          <p:cNvPicPr>
            <a:picLocks noChangeAspect="1" noChangeArrowheads="1"/>
          </p:cNvPicPr>
          <p:nvPr/>
        </p:nvPicPr>
        <p:blipFill>
          <a:blip r:embed="rId3" cstate="print"/>
          <a:srcRect/>
          <a:stretch>
            <a:fillRect/>
          </a:stretch>
        </p:blipFill>
        <p:spPr bwMode="auto">
          <a:xfrm>
            <a:off x="7268308" y="304800"/>
            <a:ext cx="1905000" cy="863600"/>
          </a:xfrm>
          <a:prstGeom prst="rect">
            <a:avLst/>
          </a:prstGeom>
          <a:noFill/>
          <a:ln w="9525">
            <a:noFill/>
            <a:miter lim="800000"/>
            <a:headEnd/>
            <a:tailEnd/>
          </a:ln>
        </p:spPr>
      </p:pic>
      <p:pic>
        <p:nvPicPr>
          <p:cNvPr id="6" name="Picture 4" descr="D:\consumer protection files\front covers\شعار الصم.jpg"/>
          <p:cNvPicPr>
            <a:picLocks noChangeAspect="1" noChangeArrowheads="1"/>
          </p:cNvPicPr>
          <p:nvPr/>
        </p:nvPicPr>
        <p:blipFill>
          <a:blip r:embed="rId4" cstate="print">
            <a:lum bright="-10000" contrast="4000"/>
          </a:blip>
          <a:srcRect/>
          <a:stretch>
            <a:fillRect/>
          </a:stretch>
        </p:blipFill>
        <p:spPr bwMode="auto">
          <a:xfrm>
            <a:off x="7982402" y="3505200"/>
            <a:ext cx="895875" cy="762000"/>
          </a:xfrm>
          <a:prstGeom prst="rect">
            <a:avLst/>
          </a:prstGeom>
          <a:noFill/>
          <a:ln w="9525">
            <a:noFill/>
            <a:miter lim="800000"/>
            <a:headEnd/>
            <a:tailEnd/>
          </a:ln>
        </p:spPr>
      </p:pic>
      <p:sp>
        <p:nvSpPr>
          <p:cNvPr id="10" name="Slide Number Placeholder 1"/>
          <p:cNvSpPr txBox="1">
            <a:spLocks/>
          </p:cNvSpPr>
          <p:nvPr/>
        </p:nvSpPr>
        <p:spPr>
          <a:xfrm>
            <a:off x="8220808" y="6356350"/>
            <a:ext cx="46599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5261DE-86A6-4B7D-BE0B-A2D1473FF357}"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9961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89523" y="1682262"/>
            <a:ext cx="7670800" cy="4525963"/>
          </a:xfrm>
        </p:spPr>
        <p:txBody>
          <a:bodyPr/>
          <a:lstStyle/>
          <a:p>
            <a:pPr marL="0" lvl="0" indent="0">
              <a:spcBef>
                <a:spcPts val="0"/>
              </a:spcBef>
              <a:buClrTx/>
              <a:buSzTx/>
              <a:buNone/>
            </a:pPr>
            <a:r>
              <a:rPr lang="en-US" sz="2000" b="1" dirty="0">
                <a:solidFill>
                  <a:srgbClr val="FF0000"/>
                </a:solidFill>
                <a:latin typeface="Calibri"/>
              </a:rPr>
              <a:t>Services brochures </a:t>
            </a:r>
            <a:r>
              <a:rPr lang="en-US" sz="2000" b="1" dirty="0">
                <a:solidFill>
                  <a:srgbClr val="FF0000"/>
                </a:solidFill>
                <a:latin typeface="Calibri" pitchFamily="34" charset="0"/>
              </a:rPr>
              <a:t>:</a:t>
            </a:r>
          </a:p>
          <a:p>
            <a:pPr marL="0" lvl="0" indent="0">
              <a:spcBef>
                <a:spcPts val="0"/>
              </a:spcBef>
              <a:buClrTx/>
              <a:buSzTx/>
              <a:buNone/>
            </a:pPr>
            <a:endParaRPr lang="en-US" sz="2000" b="1" dirty="0">
              <a:solidFill>
                <a:srgbClr val="FF0000"/>
              </a:solidFill>
              <a:latin typeface="Calibri" pitchFamily="34" charset="0"/>
            </a:endParaRPr>
          </a:p>
          <a:p>
            <a:pPr marL="285750" lvl="0" indent="-285750">
              <a:spcBef>
                <a:spcPts val="0"/>
              </a:spcBef>
              <a:buClrTx/>
              <a:buSzTx/>
              <a:buFont typeface="Arial" pitchFamily="34" charset="0"/>
              <a:buChar char="•"/>
            </a:pPr>
            <a:r>
              <a:rPr lang="en-US" sz="2000" dirty="0">
                <a:solidFill>
                  <a:prstClr val="black"/>
                </a:solidFill>
                <a:latin typeface="Calibri"/>
              </a:rPr>
              <a:t>Fixed Telephone Service</a:t>
            </a:r>
          </a:p>
          <a:p>
            <a:pPr marL="285750" lvl="0" indent="-285750">
              <a:spcBef>
                <a:spcPts val="0"/>
              </a:spcBef>
              <a:buClrTx/>
              <a:buSzTx/>
              <a:buFont typeface="Arial" pitchFamily="34" charset="0"/>
              <a:buChar char="•"/>
            </a:pPr>
            <a:r>
              <a:rPr lang="en-US" sz="2000" dirty="0">
                <a:solidFill>
                  <a:prstClr val="black"/>
                </a:solidFill>
                <a:latin typeface="Calibri"/>
              </a:rPr>
              <a:t>Mobile Service </a:t>
            </a:r>
          </a:p>
          <a:p>
            <a:pPr marL="285750" lvl="0" indent="-285750">
              <a:spcBef>
                <a:spcPts val="0"/>
              </a:spcBef>
              <a:buClrTx/>
              <a:buSzTx/>
              <a:buFont typeface="Arial" pitchFamily="34" charset="0"/>
              <a:buChar char="•"/>
            </a:pPr>
            <a:r>
              <a:rPr lang="en-US" sz="2000" dirty="0">
                <a:solidFill>
                  <a:prstClr val="black"/>
                </a:solidFill>
                <a:latin typeface="Calibri"/>
              </a:rPr>
              <a:t>Internet and data Services</a:t>
            </a:r>
          </a:p>
          <a:p>
            <a:pPr marL="285750" lvl="0" indent="-285750">
              <a:spcBef>
                <a:spcPts val="0"/>
              </a:spcBef>
              <a:buClrTx/>
              <a:buSzTx/>
              <a:buFont typeface="Arial" pitchFamily="34" charset="0"/>
              <a:buChar char="•"/>
            </a:pPr>
            <a:r>
              <a:rPr lang="en-US" sz="2000" dirty="0">
                <a:solidFill>
                  <a:prstClr val="black"/>
                </a:solidFill>
                <a:latin typeface="Calibri"/>
              </a:rPr>
              <a:t>Child Secure Internet </a:t>
            </a:r>
          </a:p>
          <a:p>
            <a:pPr marL="285750" lvl="0" indent="-285750">
              <a:spcBef>
                <a:spcPts val="0"/>
              </a:spcBef>
              <a:buClrTx/>
              <a:buSzTx/>
              <a:buFont typeface="Arial" pitchFamily="34" charset="0"/>
              <a:buChar char="•"/>
            </a:pPr>
            <a:r>
              <a:rPr lang="en-US" sz="2000" dirty="0">
                <a:solidFill>
                  <a:prstClr val="black"/>
                </a:solidFill>
                <a:latin typeface="Calibri"/>
              </a:rPr>
              <a:t>Health and Safety (electromagnetic fields)</a:t>
            </a:r>
          </a:p>
          <a:p>
            <a:pPr marL="285750" lvl="0" indent="-285750">
              <a:spcBef>
                <a:spcPts val="0"/>
              </a:spcBef>
              <a:buClrTx/>
              <a:buSzTx/>
              <a:buFont typeface="Arial" pitchFamily="34" charset="0"/>
              <a:buChar char="•"/>
            </a:pPr>
            <a:r>
              <a:rPr lang="en-US" sz="2000" dirty="0">
                <a:solidFill>
                  <a:prstClr val="black"/>
                </a:solidFill>
                <a:latin typeface="Calibri"/>
              </a:rPr>
              <a:t>Internet ethics code.  </a:t>
            </a:r>
          </a:p>
          <a:p>
            <a:pPr marL="285750" lvl="0" indent="-285750">
              <a:spcBef>
                <a:spcPts val="0"/>
              </a:spcBef>
              <a:buClrTx/>
              <a:buSzTx/>
              <a:buFont typeface="Arial" pitchFamily="34" charset="0"/>
              <a:buChar char="•"/>
            </a:pPr>
            <a:r>
              <a:rPr lang="en-US" sz="2000" dirty="0">
                <a:solidFill>
                  <a:prstClr val="black"/>
                </a:solidFill>
                <a:latin typeface="Calibri"/>
              </a:rPr>
              <a:t>Mobile ethics code.  </a:t>
            </a:r>
          </a:p>
          <a:p>
            <a:pPr marL="285750" lvl="0" indent="-285750">
              <a:spcBef>
                <a:spcPts val="0"/>
              </a:spcBef>
              <a:buClrTx/>
              <a:buSzTx/>
              <a:buFont typeface="Arial" pitchFamily="34" charset="0"/>
              <a:buChar char="•"/>
            </a:pPr>
            <a:r>
              <a:rPr lang="en-US" sz="2000" dirty="0">
                <a:solidFill>
                  <a:prstClr val="black"/>
                </a:solidFill>
                <a:latin typeface="Calibri"/>
              </a:rPr>
              <a:t>Wireless Internet </a:t>
            </a:r>
            <a:r>
              <a:rPr lang="en-US" sz="2000" dirty="0" smtClean="0">
                <a:solidFill>
                  <a:prstClr val="black"/>
                </a:solidFill>
                <a:latin typeface="Calibri"/>
              </a:rPr>
              <a:t>safety.</a:t>
            </a:r>
            <a:endParaRPr lang="en-US" sz="2000" dirty="0">
              <a:solidFill>
                <a:prstClr val="black"/>
              </a:solidFill>
              <a:latin typeface="Calibri"/>
            </a:endParaRPr>
          </a:p>
          <a:p>
            <a:pPr marL="285750" lvl="0" indent="-285750">
              <a:spcBef>
                <a:spcPts val="0"/>
              </a:spcBef>
              <a:buClrTx/>
              <a:buSzTx/>
              <a:buFont typeface="Arial" pitchFamily="34" charset="0"/>
              <a:buChar char="•"/>
            </a:pPr>
            <a:r>
              <a:rPr lang="en-US" sz="2000" dirty="0">
                <a:solidFill>
                  <a:prstClr val="black"/>
                </a:solidFill>
                <a:latin typeface="Calibri"/>
              </a:rPr>
              <a:t>Safe e-shopping </a:t>
            </a:r>
            <a:r>
              <a:rPr lang="en-US" sz="2000" dirty="0" smtClean="0">
                <a:solidFill>
                  <a:prstClr val="black"/>
                </a:solidFill>
                <a:latin typeface="Calibri"/>
              </a:rPr>
              <a:t>.</a:t>
            </a:r>
          </a:p>
          <a:p>
            <a:pPr marL="285750" lvl="0" indent="-285750">
              <a:spcBef>
                <a:spcPts val="0"/>
              </a:spcBef>
              <a:buClrTx/>
              <a:buSzTx/>
              <a:buFont typeface="Arial" pitchFamily="34" charset="0"/>
              <a:buChar char="•"/>
            </a:pPr>
            <a:r>
              <a:rPr lang="en-US" sz="2000" dirty="0" smtClean="0">
                <a:solidFill>
                  <a:prstClr val="black"/>
                </a:solidFill>
                <a:latin typeface="Calibri"/>
              </a:rPr>
              <a:t>Safety driving code of ethics.</a:t>
            </a:r>
          </a:p>
          <a:p>
            <a:pPr marL="285750" lvl="0" indent="-285750">
              <a:spcBef>
                <a:spcPts val="0"/>
              </a:spcBef>
              <a:buClrTx/>
              <a:buSzTx/>
              <a:buFont typeface="Arial" pitchFamily="34" charset="0"/>
              <a:buChar char="•"/>
            </a:pPr>
            <a:r>
              <a:rPr lang="en-US" sz="2000" dirty="0" smtClean="0">
                <a:solidFill>
                  <a:prstClr val="black"/>
                </a:solidFill>
                <a:latin typeface="Calibri"/>
              </a:rPr>
              <a:t>Consumer Rights’ Protection Committee brochure.</a:t>
            </a:r>
            <a:endParaRPr lang="en-US" sz="2000" dirty="0">
              <a:solidFill>
                <a:prstClr val="black"/>
              </a:solidFill>
              <a:latin typeface="Calibri"/>
            </a:endParaRPr>
          </a:p>
        </p:txBody>
      </p:sp>
      <p:sp>
        <p:nvSpPr>
          <p:cNvPr id="4" name="Title 3"/>
          <p:cNvSpPr>
            <a:spLocks noGrp="1"/>
          </p:cNvSpPr>
          <p:nvPr>
            <p:ph type="title" idx="4294967295"/>
          </p:nvPr>
        </p:nvSpPr>
        <p:spPr>
          <a:xfrm>
            <a:off x="319454" y="405269"/>
            <a:ext cx="8229600" cy="1252537"/>
          </a:xfrm>
        </p:spPr>
        <p:txBody>
          <a:bodyPr>
            <a:normAutofit fontScale="90000"/>
          </a:bodyPr>
          <a:lstStyle/>
          <a:p>
            <a:pPr lvl="0" algn="l">
              <a:spcBef>
                <a:spcPts val="0"/>
              </a:spcBef>
            </a:pPr>
            <a:r>
              <a:rPr lang="en-US" sz="3100" b="1" dirty="0">
                <a:solidFill>
                  <a:schemeClr val="tx1"/>
                </a:solidFill>
                <a:latin typeface="Calibri" pitchFamily="34" charset="0"/>
                <a:ea typeface="+mn-ea"/>
                <a:cs typeface="+mn-cs"/>
              </a:rPr>
              <a:t>Protecting Consumers in Telecommunications</a:t>
            </a:r>
            <a:br>
              <a:rPr lang="en-US" sz="3100" b="1" dirty="0">
                <a:solidFill>
                  <a:schemeClr val="tx1"/>
                </a:solidFill>
                <a:latin typeface="Calibri" pitchFamily="34" charset="0"/>
                <a:ea typeface="+mn-ea"/>
                <a:cs typeface="+mn-cs"/>
              </a:rPr>
            </a:br>
            <a:r>
              <a:rPr lang="en-US" sz="3100" b="1" dirty="0">
                <a:solidFill>
                  <a:schemeClr val="tx1"/>
                </a:solidFill>
                <a:latin typeface="Calibri" pitchFamily="34" charset="0"/>
                <a:ea typeface="+mn-ea"/>
                <a:cs typeface="+mn-cs"/>
              </a:rPr>
              <a:t>(Cont.)</a:t>
            </a:r>
            <a:r>
              <a:rPr lang="en-US" sz="2000" b="1" dirty="0">
                <a:solidFill>
                  <a:schemeClr val="tx1"/>
                </a:solidFill>
                <a:latin typeface="Calibri" pitchFamily="34" charset="0"/>
                <a:ea typeface="+mn-ea"/>
                <a:cs typeface="+mn-cs"/>
              </a:rPr>
              <a:t/>
            </a:r>
            <a:br>
              <a:rPr lang="en-US" sz="2000" b="1" dirty="0">
                <a:solidFill>
                  <a:schemeClr val="tx1"/>
                </a:solidFill>
                <a:latin typeface="Calibri" pitchFamily="34" charset="0"/>
                <a:ea typeface="+mn-ea"/>
                <a:cs typeface="+mn-cs"/>
              </a:rPr>
            </a:br>
            <a:endParaRPr lang="ar-EG"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7203831" y="533400"/>
            <a:ext cx="1905000" cy="863600"/>
          </a:xfrm>
          <a:prstGeom prst="rect">
            <a:avLst/>
          </a:prstGeom>
          <a:noFill/>
          <a:ln w="9525">
            <a:noFill/>
            <a:miter lim="800000"/>
            <a:headEnd/>
            <a:tailEnd/>
          </a:ln>
        </p:spPr>
      </p:pic>
      <p:sp>
        <p:nvSpPr>
          <p:cNvPr id="6" name="Rectangle 5"/>
          <p:cNvSpPr/>
          <p:nvPr/>
        </p:nvSpPr>
        <p:spPr bwMode="auto">
          <a:xfrm>
            <a:off x="1219200" y="1219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sz="2800" smtClean="0">
              <a:solidFill>
                <a:srgbClr val="FFFFFF"/>
              </a:solidFill>
            </a:endParaRPr>
          </a:p>
        </p:txBody>
      </p:sp>
      <p:sp>
        <p:nvSpPr>
          <p:cNvPr id="8" name="TextBox 7"/>
          <p:cNvSpPr txBox="1"/>
          <p:nvPr/>
        </p:nvSpPr>
        <p:spPr>
          <a:xfrm>
            <a:off x="117763" y="2027672"/>
            <a:ext cx="184731" cy="400110"/>
          </a:xfrm>
          <a:prstGeom prst="rect">
            <a:avLst/>
          </a:prstGeom>
          <a:noFill/>
        </p:spPr>
        <p:txBody>
          <a:bodyPr wrap="none" rtlCol="0">
            <a:spAutoFit/>
          </a:bodyPr>
          <a:lstStyle/>
          <a:p>
            <a:endParaRPr lang="en-US" sz="2000" dirty="0"/>
          </a:p>
        </p:txBody>
      </p:sp>
      <p:sp>
        <p:nvSpPr>
          <p:cNvPr id="9" name="Slide Number Placeholder 7"/>
          <p:cNvSpPr txBox="1">
            <a:spLocks/>
          </p:cNvSpPr>
          <p:nvPr/>
        </p:nvSpPr>
        <p:spPr>
          <a:xfrm>
            <a:off x="8562242" y="6356350"/>
            <a:ext cx="3429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7A0B22-54BD-45E7-B4D6-9CA2002E611A}" type="slidenum">
              <a:rPr lang="en-US" smtClean="0">
                <a:solidFill>
                  <a:srgbClr val="898989"/>
                </a:solidFill>
              </a:rPr>
              <a:pPr>
                <a:defRPr/>
              </a:pPr>
              <a:t>4</a:t>
            </a:fld>
            <a:endParaRPr lang="en-US" dirty="0">
              <a:solidFill>
                <a:srgbClr val="898989"/>
              </a:solidFill>
            </a:endParaRPr>
          </a:p>
        </p:txBody>
      </p:sp>
      <p:pic>
        <p:nvPicPr>
          <p:cNvPr id="11" name="Picture 2" descr="D:\consumer protection files\front covers\ميثاق المحمول.jpg"/>
          <p:cNvPicPr>
            <a:picLocks noChangeAspect="1" noChangeArrowheads="1"/>
          </p:cNvPicPr>
          <p:nvPr/>
        </p:nvPicPr>
        <p:blipFill>
          <a:blip r:embed="rId3" cstate="print"/>
          <a:srcRect/>
          <a:stretch>
            <a:fillRect/>
          </a:stretch>
        </p:blipFill>
        <p:spPr bwMode="auto">
          <a:xfrm>
            <a:off x="6265253" y="880319"/>
            <a:ext cx="1219200" cy="1919288"/>
          </a:xfrm>
          <a:prstGeom prst="rect">
            <a:avLst/>
          </a:prstGeom>
          <a:noFill/>
          <a:ln w="9525">
            <a:noFill/>
            <a:miter lim="800000"/>
            <a:headEnd/>
            <a:tailEnd/>
          </a:ln>
        </p:spPr>
      </p:pic>
      <p:pic>
        <p:nvPicPr>
          <p:cNvPr id="12" name="Picture 3" descr="D:\consumer protection files\front covers\الصحة و السلامة.jpg"/>
          <p:cNvPicPr>
            <a:picLocks noChangeAspect="1" noChangeArrowheads="1"/>
          </p:cNvPicPr>
          <p:nvPr/>
        </p:nvPicPr>
        <p:blipFill>
          <a:blip r:embed="rId4" cstate="print"/>
          <a:srcRect/>
          <a:stretch>
            <a:fillRect/>
          </a:stretch>
        </p:blipFill>
        <p:spPr bwMode="auto">
          <a:xfrm>
            <a:off x="3138854" y="879214"/>
            <a:ext cx="1295400" cy="1833563"/>
          </a:xfrm>
          <a:prstGeom prst="rect">
            <a:avLst/>
          </a:prstGeom>
          <a:noFill/>
          <a:ln w="9525">
            <a:noFill/>
            <a:miter lim="800000"/>
            <a:headEnd/>
            <a:tailEnd/>
          </a:ln>
        </p:spPr>
      </p:pic>
      <p:pic>
        <p:nvPicPr>
          <p:cNvPr id="13" name="Picture 4" descr="D:\consumer protection files\front covers\الاستخدام الأمن للانترنت.jpg"/>
          <p:cNvPicPr>
            <a:picLocks noChangeAspect="1" noChangeArrowheads="1"/>
          </p:cNvPicPr>
          <p:nvPr/>
        </p:nvPicPr>
        <p:blipFill>
          <a:blip r:embed="rId5" cstate="print"/>
          <a:srcRect/>
          <a:stretch>
            <a:fillRect/>
          </a:stretch>
        </p:blipFill>
        <p:spPr bwMode="auto">
          <a:xfrm>
            <a:off x="4038600" y="1312533"/>
            <a:ext cx="1295400" cy="1830388"/>
          </a:xfrm>
          <a:prstGeom prst="rect">
            <a:avLst/>
          </a:prstGeom>
          <a:noFill/>
          <a:ln w="9525">
            <a:noFill/>
            <a:miter lim="800000"/>
            <a:headEnd/>
            <a:tailEnd/>
          </a:ln>
        </p:spPr>
      </p:pic>
      <p:pic>
        <p:nvPicPr>
          <p:cNvPr id="14" name="Picture 5" descr="D:\consumer protection files\front covers\Internet ethics flyer print_Page_1.jpg"/>
          <p:cNvPicPr>
            <a:picLocks noChangeAspect="1" noChangeArrowheads="1"/>
          </p:cNvPicPr>
          <p:nvPr/>
        </p:nvPicPr>
        <p:blipFill>
          <a:blip r:embed="rId6" cstate="print"/>
          <a:srcRect/>
          <a:stretch>
            <a:fillRect/>
          </a:stretch>
        </p:blipFill>
        <p:spPr bwMode="auto">
          <a:xfrm>
            <a:off x="4434254" y="1834950"/>
            <a:ext cx="1295400" cy="1743075"/>
          </a:xfrm>
          <a:prstGeom prst="rect">
            <a:avLst/>
          </a:prstGeom>
          <a:noFill/>
          <a:ln w="9525">
            <a:noFill/>
            <a:miter lim="800000"/>
            <a:headEnd/>
            <a:tailEnd/>
          </a:ln>
        </p:spPr>
      </p:pic>
      <p:pic>
        <p:nvPicPr>
          <p:cNvPr id="15" name="Picture 10" descr="D:\consumer protection files\front covers\خدمات التليفون الثابت.jpg"/>
          <p:cNvPicPr>
            <a:picLocks noChangeAspect="1" noChangeArrowheads="1"/>
          </p:cNvPicPr>
          <p:nvPr/>
        </p:nvPicPr>
        <p:blipFill>
          <a:blip r:embed="rId7" cstate="print"/>
          <a:srcRect/>
          <a:stretch>
            <a:fillRect/>
          </a:stretch>
        </p:blipFill>
        <p:spPr bwMode="auto">
          <a:xfrm>
            <a:off x="4967654" y="2133600"/>
            <a:ext cx="1524000" cy="1865313"/>
          </a:xfrm>
          <a:prstGeom prst="rect">
            <a:avLst/>
          </a:prstGeom>
          <a:noFill/>
          <a:ln w="9525">
            <a:noFill/>
            <a:miter lim="800000"/>
            <a:headEnd/>
            <a:tailEnd/>
          </a:ln>
        </p:spPr>
      </p:pic>
      <p:pic>
        <p:nvPicPr>
          <p:cNvPr id="16" name="Picture 11" descr="D:\consumer protection files\front covers\خدمات الانترنت و نقل البيانات.jpg"/>
          <p:cNvPicPr>
            <a:picLocks noChangeAspect="1" noChangeArrowheads="1"/>
          </p:cNvPicPr>
          <p:nvPr/>
        </p:nvPicPr>
        <p:blipFill>
          <a:blip r:embed="rId8" cstate="print"/>
          <a:srcRect/>
          <a:stretch>
            <a:fillRect/>
          </a:stretch>
        </p:blipFill>
        <p:spPr bwMode="auto">
          <a:xfrm>
            <a:off x="5214205" y="3112612"/>
            <a:ext cx="1447800" cy="2054225"/>
          </a:xfrm>
          <a:prstGeom prst="rect">
            <a:avLst/>
          </a:prstGeom>
          <a:noFill/>
          <a:ln w="9525">
            <a:noFill/>
            <a:miter lim="800000"/>
            <a:headEnd/>
            <a:tailEnd/>
          </a:ln>
        </p:spPr>
      </p:pic>
      <p:pic>
        <p:nvPicPr>
          <p:cNvPr id="17" name="Picture 12" descr="D:\consumer protection files\front covers\خدمات التليفون المحمول.jpg"/>
          <p:cNvPicPr>
            <a:picLocks noChangeAspect="1" noChangeArrowheads="1"/>
          </p:cNvPicPr>
          <p:nvPr/>
        </p:nvPicPr>
        <p:blipFill>
          <a:blip r:embed="rId9" cstate="print"/>
          <a:srcRect/>
          <a:stretch>
            <a:fillRect/>
          </a:stretch>
        </p:blipFill>
        <p:spPr bwMode="auto">
          <a:xfrm>
            <a:off x="5938105" y="3578025"/>
            <a:ext cx="1528763" cy="2133600"/>
          </a:xfrm>
          <a:prstGeom prst="rect">
            <a:avLst/>
          </a:prstGeom>
          <a:noFill/>
          <a:ln w="9525">
            <a:noFill/>
            <a:miter lim="800000"/>
            <a:headEnd/>
            <a:tailEnd/>
          </a:ln>
        </p:spPr>
      </p:pic>
      <p:pic>
        <p:nvPicPr>
          <p:cNvPr id="2050" name="Picture 2" descr="C:\Users\wsalem\Desktop\african presentation\Saf. driv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38280" y="1657806"/>
            <a:ext cx="1395412" cy="22535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salem\Desktop\african presentation\shoppin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6200" y="3197148"/>
            <a:ext cx="1328004" cy="19696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wsalem\Desktop\african presentation\CRP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43670" y="4818064"/>
            <a:ext cx="1505060" cy="153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1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2209800"/>
            <a:ext cx="8229600" cy="3108543"/>
          </a:xfrm>
          <a:prstGeom prst="rect">
            <a:avLst/>
          </a:prstGeom>
        </p:spPr>
        <p:txBody>
          <a:bodyPr wrap="square">
            <a:spAutoFit/>
          </a:bodyPr>
          <a:lstStyle/>
          <a:p>
            <a:r>
              <a:rPr lang="en-US" sz="2000" dirty="0" smtClean="0">
                <a:latin typeface="Calibri" panose="020F0502020204030204" pitchFamily="34" charset="0"/>
              </a:rPr>
              <a:t>• </a:t>
            </a:r>
            <a:r>
              <a:rPr lang="en-US" sz="2000" dirty="0">
                <a:latin typeface="Calibri" panose="020F0502020204030204" pitchFamily="34" charset="0"/>
              </a:rPr>
              <a:t>NTRA </a:t>
            </a:r>
            <a:r>
              <a:rPr lang="en-US" sz="2000" dirty="0">
                <a:solidFill>
                  <a:prstClr val="black"/>
                </a:solidFill>
                <a:latin typeface="Calibri" panose="020F0502020204030204" pitchFamily="34" charset="0"/>
              </a:rPr>
              <a:t>Complaints Centre </a:t>
            </a:r>
            <a:r>
              <a:rPr lang="en-US" sz="2000" dirty="0" smtClean="0">
                <a:latin typeface="Calibri" panose="020F0502020204030204" pitchFamily="34" charset="0"/>
              </a:rPr>
              <a:t>was </a:t>
            </a:r>
            <a:r>
              <a:rPr lang="en-US" sz="2000" dirty="0">
                <a:latin typeface="Calibri" panose="020F0502020204030204" pitchFamily="34" charset="0"/>
              </a:rPr>
              <a:t>established </a:t>
            </a:r>
            <a:r>
              <a:rPr lang="en-US" sz="2000" dirty="0" smtClean="0">
                <a:latin typeface="Calibri" panose="020F0502020204030204" pitchFamily="34" charset="0"/>
              </a:rPr>
              <a:t>in </a:t>
            </a:r>
            <a:r>
              <a:rPr lang="en-US" sz="2000" dirty="0">
                <a:latin typeface="Calibri" panose="020F0502020204030204" pitchFamily="34" charset="0"/>
              </a:rPr>
              <a:t>September 2002, in order to receive complaints of the end user, via a telephone line #(155</a:t>
            </a:r>
            <a:r>
              <a:rPr lang="en-US" sz="2000" dirty="0" smtClean="0">
                <a:latin typeface="Calibri" panose="020F0502020204030204" pitchFamily="34" charset="0"/>
              </a:rPr>
              <a:t>), </a:t>
            </a:r>
            <a:r>
              <a:rPr lang="en-US" sz="2000" dirty="0">
                <a:latin typeface="Calibri" panose="020F0502020204030204" pitchFamily="34" charset="0"/>
              </a:rPr>
              <a:t>related to quality, reliability and performance of operators and service providers and to ensure their compliance with the license agreement. </a:t>
            </a:r>
          </a:p>
          <a:p>
            <a:r>
              <a:rPr lang="en-US" sz="2000" dirty="0">
                <a:latin typeface="Calibri" panose="020F0502020204030204" pitchFamily="34" charset="0"/>
              </a:rPr>
              <a:t/>
            </a:r>
            <a:br>
              <a:rPr lang="en-US" sz="2000" dirty="0">
                <a:latin typeface="Calibri" panose="020F0502020204030204" pitchFamily="34" charset="0"/>
              </a:rPr>
            </a:br>
            <a:r>
              <a:rPr lang="en-US" sz="2000" dirty="0">
                <a:latin typeface="Calibri" panose="020F0502020204030204" pitchFamily="34" charset="0"/>
              </a:rPr>
              <a:t>• NTRA </a:t>
            </a:r>
            <a:r>
              <a:rPr lang="en-US" sz="2000" dirty="0">
                <a:solidFill>
                  <a:prstClr val="black"/>
                </a:solidFill>
                <a:latin typeface="Calibri" panose="020F0502020204030204" pitchFamily="34" charset="0"/>
              </a:rPr>
              <a:t>Complaints Centre </a:t>
            </a:r>
            <a:r>
              <a:rPr lang="en-US" sz="2000" dirty="0" smtClean="0">
                <a:latin typeface="Calibri" panose="020F0502020204030204" pitchFamily="34" charset="0"/>
              </a:rPr>
              <a:t>receive complaints as a second tier, The </a:t>
            </a:r>
            <a:r>
              <a:rPr lang="en-US" sz="2000" dirty="0">
                <a:latin typeface="Calibri" panose="020F0502020204030204" pitchFamily="34" charset="0"/>
              </a:rPr>
              <a:t>Customer has first to complain to the company to get complaint number and then contact </a:t>
            </a:r>
            <a:r>
              <a:rPr lang="en-US" sz="2000" dirty="0" smtClean="0">
                <a:latin typeface="Calibri" panose="020F0502020204030204" pitchFamily="34" charset="0"/>
              </a:rPr>
              <a:t>us via hotline, Fax or e-mail .</a:t>
            </a:r>
            <a:endParaRPr lang="en-US" sz="2000" dirty="0">
              <a:latin typeface="Calibri" panose="020F0502020204030204" pitchFamily="34" charset="0"/>
            </a:endParaRPr>
          </a:p>
          <a:p>
            <a:r>
              <a:rPr lang="en-US" dirty="0">
                <a:latin typeface="Calibri" panose="020F0502020204030204" pitchFamily="34" charset="0"/>
              </a:rPr>
              <a:t/>
            </a:r>
            <a:br>
              <a:rPr lang="en-US" dirty="0">
                <a:latin typeface="Calibri" panose="020F0502020204030204" pitchFamily="34" charset="0"/>
              </a:rPr>
            </a:br>
            <a:endParaRPr lang="en-US" dirty="0">
              <a:latin typeface="Calibri" panose="020F0502020204030204" pitchFamily="34" charset="0"/>
            </a:endParaRPr>
          </a:p>
        </p:txBody>
      </p:sp>
      <p:sp>
        <p:nvSpPr>
          <p:cNvPr id="3" name="Rectangle 2"/>
          <p:cNvSpPr/>
          <p:nvPr/>
        </p:nvSpPr>
        <p:spPr>
          <a:xfrm>
            <a:off x="228600" y="914400"/>
            <a:ext cx="5334000" cy="523220"/>
          </a:xfrm>
          <a:prstGeom prst="rect">
            <a:avLst/>
          </a:prstGeom>
        </p:spPr>
        <p:txBody>
          <a:bodyPr wrap="square">
            <a:spAutoFit/>
          </a:bodyPr>
          <a:lstStyle/>
          <a:p>
            <a:r>
              <a:rPr lang="en-US" sz="2800" b="1" dirty="0" smtClean="0">
                <a:latin typeface="Calibri" panose="020F0502020204030204" pitchFamily="34" charset="0"/>
              </a:rPr>
              <a:t>NTRA Complaints Centre</a:t>
            </a:r>
            <a:endParaRPr lang="en-US" sz="2800" dirty="0">
              <a:latin typeface="Calibri" panose="020F0502020204030204"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6858000" y="512465"/>
            <a:ext cx="1905000" cy="863600"/>
          </a:xfrm>
          <a:prstGeom prst="rect">
            <a:avLst/>
          </a:prstGeom>
          <a:noFill/>
          <a:ln w="9525">
            <a:noFill/>
            <a:miter lim="800000"/>
            <a:headEnd/>
            <a:tailEnd/>
          </a:ln>
        </p:spPr>
      </p:pic>
      <p:sp>
        <p:nvSpPr>
          <p:cNvPr id="5" name="Rectangle 4"/>
          <p:cNvSpPr/>
          <p:nvPr/>
        </p:nvSpPr>
        <p:spPr>
          <a:xfrm>
            <a:off x="8534400" y="6248400"/>
            <a:ext cx="260008" cy="276999"/>
          </a:xfrm>
          <a:prstGeom prst="rect">
            <a:avLst/>
          </a:prstGeom>
        </p:spPr>
        <p:txBody>
          <a:bodyPr wrap="none">
            <a:spAutoFit/>
          </a:bodyPr>
          <a:lstStyle/>
          <a:p>
            <a:r>
              <a:rPr lang="en-US" sz="1200" dirty="0" smtClean="0"/>
              <a:t>5</a:t>
            </a:r>
            <a:endParaRPr lang="ar-EG" sz="1200" dirty="0"/>
          </a:p>
        </p:txBody>
      </p:sp>
    </p:spTree>
    <p:extLst>
      <p:ext uri="{BB962C8B-B14F-4D97-AF65-F5344CB8AC3E}">
        <p14:creationId xmlns:p14="http://schemas.microsoft.com/office/powerpoint/2010/main" val="30577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4197" y="185599"/>
            <a:ext cx="8229600" cy="1252537"/>
          </a:xfrm>
        </p:spPr>
        <p:txBody>
          <a:bodyPr>
            <a:normAutofit/>
          </a:bodyPr>
          <a:lstStyle/>
          <a:p>
            <a:pPr lvl="0" algn="l">
              <a:spcBef>
                <a:spcPts val="0"/>
              </a:spcBef>
            </a:pPr>
            <a:r>
              <a:rPr lang="en-US" sz="3200" b="1" dirty="0">
                <a:solidFill>
                  <a:schemeClr val="tx1"/>
                </a:solidFill>
                <a:latin typeface="Calibri"/>
                <a:ea typeface="ＭＳ Ｐゴシック"/>
                <a:cs typeface="+mn-cs"/>
              </a:rPr>
              <a:t>Deceptive Advertising and Marketing</a:t>
            </a:r>
            <a:br>
              <a:rPr lang="en-US" sz="3200" b="1" dirty="0">
                <a:solidFill>
                  <a:schemeClr val="tx1"/>
                </a:solidFill>
                <a:latin typeface="Calibri"/>
                <a:ea typeface="ＭＳ Ｐゴシック"/>
                <a:cs typeface="+mn-cs"/>
              </a:rPr>
            </a:br>
            <a:endParaRPr lang="ar-EG" sz="3200" dirty="0">
              <a:solidFill>
                <a:schemeClr val="tx1"/>
              </a:solidFill>
            </a:endParaRPr>
          </a:p>
        </p:txBody>
      </p:sp>
      <p:sp>
        <p:nvSpPr>
          <p:cNvPr id="5" name="Rectangle 4"/>
          <p:cNvSpPr/>
          <p:nvPr/>
        </p:nvSpPr>
        <p:spPr>
          <a:xfrm>
            <a:off x="237393" y="1600200"/>
            <a:ext cx="8642838" cy="1938992"/>
          </a:xfrm>
          <a:prstGeom prst="rect">
            <a:avLst/>
          </a:prstGeom>
        </p:spPr>
        <p:txBody>
          <a:bodyPr wrap="square">
            <a:spAutoFit/>
          </a:bodyPr>
          <a:lstStyle/>
          <a:p>
            <a:r>
              <a:rPr lang="en-US" sz="2000" b="1" dirty="0" smtClean="0">
                <a:solidFill>
                  <a:srgbClr val="FF0000"/>
                </a:solidFill>
                <a:latin typeface="Calibri" panose="020F0502020204030204" pitchFamily="34" charset="0"/>
              </a:rPr>
              <a:t>Basics :</a:t>
            </a:r>
          </a:p>
          <a:p>
            <a:pPr marL="342900" indent="-342900">
              <a:buFont typeface="Arial" pitchFamily="34" charset="0"/>
              <a:buChar char="•"/>
            </a:pPr>
            <a:r>
              <a:rPr lang="en-US" sz="2000" dirty="0" smtClean="0">
                <a:solidFill>
                  <a:prstClr val="black"/>
                </a:solidFill>
                <a:latin typeface="Calibri" panose="020F0502020204030204" pitchFamily="34" charset="0"/>
              </a:rPr>
              <a:t>Consumers </a:t>
            </a:r>
            <a:r>
              <a:rPr lang="en-US" sz="2000" dirty="0">
                <a:solidFill>
                  <a:prstClr val="black"/>
                </a:solidFill>
                <a:latin typeface="Calibri" panose="020F0502020204030204" pitchFamily="34" charset="0"/>
              </a:rPr>
              <a:t>should get what they pay for. </a:t>
            </a:r>
            <a:endParaRPr lang="en-US" sz="2000" dirty="0" smtClean="0">
              <a:solidFill>
                <a:prstClr val="black"/>
              </a:solidFill>
              <a:latin typeface="Calibri" panose="020F0502020204030204" pitchFamily="34" charset="0"/>
            </a:endParaRPr>
          </a:p>
          <a:p>
            <a:pPr marL="342900" indent="-342900">
              <a:buFont typeface="Arial" pitchFamily="34" charset="0"/>
              <a:buChar char="•"/>
            </a:pPr>
            <a:r>
              <a:rPr lang="en-US" sz="2000" dirty="0" smtClean="0">
                <a:solidFill>
                  <a:prstClr val="black"/>
                </a:solidFill>
                <a:latin typeface="Calibri" panose="020F0502020204030204" pitchFamily="34" charset="0"/>
              </a:rPr>
              <a:t> NTRA works </a:t>
            </a:r>
            <a:r>
              <a:rPr lang="en-US" sz="2000" dirty="0">
                <a:solidFill>
                  <a:prstClr val="black"/>
                </a:solidFill>
                <a:latin typeface="Calibri" panose="020F0502020204030204" pitchFamily="34" charset="0"/>
              </a:rPr>
              <a:t>to ensure that national advertisers can back up the claims they make for </a:t>
            </a:r>
            <a:r>
              <a:rPr lang="en-US" sz="2000" dirty="0" smtClean="0">
                <a:solidFill>
                  <a:prstClr val="black"/>
                </a:solidFill>
                <a:latin typeface="Calibri" panose="020F0502020204030204" pitchFamily="34" charset="0"/>
              </a:rPr>
              <a:t>their services  &amp; products .</a:t>
            </a:r>
          </a:p>
          <a:p>
            <a:pPr marL="342900" indent="-342900">
              <a:buFont typeface="Arial" pitchFamily="34" charset="0"/>
              <a:buChar char="•"/>
            </a:pPr>
            <a:r>
              <a:rPr lang="en-US" sz="2000" dirty="0" smtClean="0">
                <a:solidFill>
                  <a:prstClr val="black"/>
                </a:solidFill>
                <a:latin typeface="Calibri" panose="020F0502020204030204" pitchFamily="34" charset="0"/>
              </a:rPr>
              <a:t>Regularly review all campaigns and any provider is not eligible to advertise or announce  a promotion before getting our approval on it’s specs and duration.</a:t>
            </a:r>
            <a:endParaRPr lang="en-US" sz="2000" dirty="0">
              <a:solidFill>
                <a:prstClr val="black"/>
              </a:solidFill>
              <a:latin typeface="Calibri" panose="020F0502020204030204" pitchFamily="34" charset="0"/>
            </a:endParaRPr>
          </a:p>
        </p:txBody>
      </p:sp>
      <p:sp>
        <p:nvSpPr>
          <p:cNvPr id="7" name="TextBox 6"/>
          <p:cNvSpPr txBox="1"/>
          <p:nvPr/>
        </p:nvSpPr>
        <p:spPr>
          <a:xfrm>
            <a:off x="173450" y="3938954"/>
            <a:ext cx="8762466" cy="1938992"/>
          </a:xfrm>
          <a:prstGeom prst="rect">
            <a:avLst/>
          </a:prstGeom>
          <a:noFill/>
        </p:spPr>
        <p:txBody>
          <a:bodyPr wrap="square" rtlCol="0">
            <a:spAutoFit/>
          </a:bodyPr>
          <a:lstStyle/>
          <a:p>
            <a:r>
              <a:rPr lang="en-US" sz="2000" b="1" dirty="0" smtClean="0">
                <a:solidFill>
                  <a:srgbClr val="FF0000"/>
                </a:solidFill>
                <a:latin typeface="Calibri" panose="020F0502020204030204" pitchFamily="34" charset="0"/>
              </a:rPr>
              <a:t>Examples :</a:t>
            </a:r>
          </a:p>
          <a:p>
            <a:endParaRPr lang="en-US" sz="2000" b="1" dirty="0">
              <a:solidFill>
                <a:prstClr val="black"/>
              </a:solidFill>
              <a:latin typeface="Calibri" panose="020F0502020204030204" pitchFamily="34" charset="0"/>
            </a:endParaRPr>
          </a:p>
          <a:p>
            <a:pPr marL="285750" indent="-285750">
              <a:buFont typeface="Arial" pitchFamily="34" charset="0"/>
              <a:buChar char="•"/>
            </a:pPr>
            <a:r>
              <a:rPr lang="en-US" sz="2000" dirty="0" smtClean="0">
                <a:solidFill>
                  <a:prstClr val="black"/>
                </a:solidFill>
                <a:latin typeface="Calibri" panose="020F0502020204030204" pitchFamily="34" charset="0"/>
              </a:rPr>
              <a:t>Internet speeds promotion according to our </a:t>
            </a:r>
            <a:r>
              <a:rPr lang="en-US" sz="2000" dirty="0" err="1" smtClean="0">
                <a:solidFill>
                  <a:prstClr val="black"/>
                </a:solidFill>
                <a:latin typeface="Calibri" panose="020F0502020204030204" pitchFamily="34" charset="0"/>
              </a:rPr>
              <a:t>QoS</a:t>
            </a:r>
            <a:r>
              <a:rPr lang="en-US" sz="2000" dirty="0" smtClean="0">
                <a:solidFill>
                  <a:prstClr val="black"/>
                </a:solidFill>
                <a:latin typeface="Calibri" panose="020F0502020204030204" pitchFamily="34" charset="0"/>
              </a:rPr>
              <a:t> rules.</a:t>
            </a:r>
          </a:p>
          <a:p>
            <a:pPr marL="285750" indent="-285750">
              <a:buFont typeface="Arial" pitchFamily="34" charset="0"/>
              <a:buChar char="•"/>
            </a:pPr>
            <a:r>
              <a:rPr lang="en-US" sz="2000" dirty="0" smtClean="0">
                <a:solidFill>
                  <a:prstClr val="black"/>
                </a:solidFill>
                <a:latin typeface="Calibri" panose="020F0502020204030204" pitchFamily="34" charset="0"/>
              </a:rPr>
              <a:t>Any promotions upon certain limited time.</a:t>
            </a:r>
            <a:endParaRPr lang="en-US" sz="2000" dirty="0">
              <a:solidFill>
                <a:prstClr val="black"/>
              </a:solidFill>
              <a:latin typeface="Calibri" panose="020F0502020204030204" pitchFamily="34" charset="0"/>
            </a:endParaRPr>
          </a:p>
          <a:p>
            <a:pPr marL="285750" indent="-285750">
              <a:buFont typeface="Arial" pitchFamily="34" charset="0"/>
              <a:buChar char="•"/>
            </a:pPr>
            <a:r>
              <a:rPr lang="en-US" sz="2000" dirty="0" smtClean="0">
                <a:solidFill>
                  <a:prstClr val="black"/>
                </a:solidFill>
                <a:latin typeface="Calibri" panose="020F0502020204030204" pitchFamily="34" charset="0"/>
              </a:rPr>
              <a:t>The specification  and prices of any services must be launched clearly.</a:t>
            </a:r>
          </a:p>
          <a:p>
            <a:pPr marL="285750" indent="-285750">
              <a:buFont typeface="Arial" pitchFamily="34" charset="0"/>
              <a:buChar char="•"/>
            </a:pPr>
            <a:r>
              <a:rPr lang="en-US" sz="2000" dirty="0" smtClean="0">
                <a:solidFill>
                  <a:prstClr val="black"/>
                </a:solidFill>
                <a:latin typeface="Calibri" panose="020F0502020204030204" pitchFamily="34" charset="0"/>
              </a:rPr>
              <a:t>Continuous measurements for the Fixed, mobile  &amp; Internet services.</a:t>
            </a:r>
            <a:endParaRPr lang="en-US" sz="2000" dirty="0">
              <a:solidFill>
                <a:prstClr val="black"/>
              </a:solidFill>
              <a:latin typeface="Calibri" panose="020F0502020204030204" pitchFamily="34" charset="0"/>
            </a:endParaRPr>
          </a:p>
        </p:txBody>
      </p:sp>
      <p:sp>
        <p:nvSpPr>
          <p:cNvPr id="8" name="Slide Number Placeholder 4"/>
          <p:cNvSpPr txBox="1">
            <a:spLocks/>
          </p:cNvSpPr>
          <p:nvPr/>
        </p:nvSpPr>
        <p:spPr>
          <a:xfrm>
            <a:off x="8191500" y="6356350"/>
            <a:ext cx="4953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5261DE-86A6-4B7D-BE0B-A2D1473FF357}" type="slidenum">
              <a:rPr lang="en-US" smtClean="0">
                <a:solidFill>
                  <a:prstClr val="black">
                    <a:tint val="75000"/>
                  </a:prstClr>
                </a:solidFill>
              </a:rPr>
              <a:pPr/>
              <a:t>6</a:t>
            </a:fld>
            <a:endParaRPr lang="en-US">
              <a:solidFill>
                <a:prstClr val="black">
                  <a:tint val="75000"/>
                </a:prstClr>
              </a:solidFill>
            </a:endParaRPr>
          </a:p>
        </p:txBody>
      </p:sp>
      <p:pic>
        <p:nvPicPr>
          <p:cNvPr id="9" name="Picture 2"/>
          <p:cNvPicPr>
            <a:picLocks noChangeAspect="1" noChangeArrowheads="1"/>
          </p:cNvPicPr>
          <p:nvPr/>
        </p:nvPicPr>
        <p:blipFill>
          <a:blip r:embed="rId2" cstate="print"/>
          <a:srcRect/>
          <a:stretch>
            <a:fillRect/>
          </a:stretch>
        </p:blipFill>
        <p:spPr bwMode="auto">
          <a:xfrm>
            <a:off x="7239000" y="380068"/>
            <a:ext cx="1905000" cy="863600"/>
          </a:xfrm>
          <a:prstGeom prst="rect">
            <a:avLst/>
          </a:prstGeom>
          <a:noFill/>
          <a:ln w="9525">
            <a:noFill/>
            <a:miter lim="800000"/>
            <a:headEnd/>
            <a:tailEnd/>
          </a:ln>
        </p:spPr>
      </p:pic>
    </p:spTree>
    <p:extLst>
      <p:ext uri="{BB962C8B-B14F-4D97-AF65-F5344CB8AC3E}">
        <p14:creationId xmlns:p14="http://schemas.microsoft.com/office/powerpoint/2010/main" val="2212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14400" y="14478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2"/>
              </a:solidFill>
              <a:effectLst/>
              <a:latin typeface="Times New Roman" pitchFamily="18" charset="0"/>
              <a:ea typeface="ＭＳ Ｐゴシック" pitchFamily="1" charset="-128"/>
            </a:endParaRPr>
          </a:p>
        </p:txBody>
      </p:sp>
      <p:sp>
        <p:nvSpPr>
          <p:cNvPr id="6" name="Rectangle 5"/>
          <p:cNvSpPr/>
          <p:nvPr/>
        </p:nvSpPr>
        <p:spPr bwMode="auto">
          <a:xfrm>
            <a:off x="3352800" y="3124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2"/>
              </a:solidFill>
              <a:effectLst/>
              <a:latin typeface="Times New Roman" pitchFamily="18" charset="0"/>
              <a:ea typeface="ＭＳ Ｐゴシック" pitchFamily="1" charset="-128"/>
            </a:endParaRPr>
          </a:p>
        </p:txBody>
      </p:sp>
      <p:sp>
        <p:nvSpPr>
          <p:cNvPr id="7" name="TextBox 6"/>
          <p:cNvSpPr txBox="1"/>
          <p:nvPr/>
        </p:nvSpPr>
        <p:spPr>
          <a:xfrm>
            <a:off x="381000" y="202997"/>
            <a:ext cx="7530766" cy="584775"/>
          </a:xfrm>
          <a:prstGeom prst="rect">
            <a:avLst/>
          </a:prstGeom>
          <a:noFill/>
        </p:spPr>
        <p:txBody>
          <a:bodyPr wrap="square" rtlCol="0">
            <a:spAutoFit/>
          </a:bodyPr>
          <a:lstStyle/>
          <a:p>
            <a:r>
              <a:rPr lang="en-US" sz="3200" b="1" dirty="0" smtClean="0">
                <a:latin typeface="Calibri" pitchFamily="34" charset="0"/>
              </a:rPr>
              <a:t>Protecting Consumer Privacy </a:t>
            </a:r>
            <a:endParaRPr lang="en-US" sz="3200" b="1" dirty="0">
              <a:latin typeface="Calibri" pitchFamily="34" charset="0"/>
            </a:endParaRPr>
          </a:p>
        </p:txBody>
      </p:sp>
      <p:sp>
        <p:nvSpPr>
          <p:cNvPr id="8" name="TextBox 7"/>
          <p:cNvSpPr txBox="1"/>
          <p:nvPr/>
        </p:nvSpPr>
        <p:spPr>
          <a:xfrm>
            <a:off x="457200" y="1531440"/>
            <a:ext cx="6324600" cy="2800767"/>
          </a:xfrm>
          <a:prstGeom prst="rect">
            <a:avLst/>
          </a:prstGeom>
          <a:noFill/>
        </p:spPr>
        <p:txBody>
          <a:bodyPr wrap="square" rtlCol="0">
            <a:spAutoFit/>
          </a:bodyPr>
          <a:lstStyle/>
          <a:p>
            <a:pPr marL="342900" indent="-342900" fontAlgn="base">
              <a:spcBef>
                <a:spcPct val="20000"/>
              </a:spcBef>
              <a:spcAft>
                <a:spcPct val="0"/>
              </a:spcAft>
              <a:buFont typeface="Arial" pitchFamily="34" charset="0"/>
              <a:buChar char="•"/>
            </a:pPr>
            <a:r>
              <a:rPr lang="en-US" sz="2000" dirty="0" smtClean="0">
                <a:latin typeface="Calibri" pitchFamily="34" charset="0"/>
                <a:ea typeface="ＭＳ Ｐゴシック" pitchFamily="1" charset="-128"/>
              </a:rPr>
              <a:t>According to telecom Act and the providers licenses :</a:t>
            </a:r>
          </a:p>
          <a:p>
            <a:pPr marL="342900" indent="-342900" fontAlgn="base">
              <a:spcBef>
                <a:spcPct val="20000"/>
              </a:spcBef>
              <a:spcAft>
                <a:spcPct val="0"/>
              </a:spcAft>
              <a:buFont typeface="Arial" pitchFamily="34" charset="0"/>
              <a:buChar char="•"/>
            </a:pPr>
            <a:r>
              <a:rPr lang="en-US" sz="2000" dirty="0" smtClean="0">
                <a:latin typeface="Calibri" pitchFamily="34" charset="0"/>
                <a:ea typeface="ＭＳ Ｐゴシック" pitchFamily="1" charset="-128"/>
              </a:rPr>
              <a:t>The providers are eligible about consumers privacy and any revealing or misusage of their information , data will put them under punishments.</a:t>
            </a:r>
          </a:p>
          <a:p>
            <a:pPr marL="342900" indent="-342900" fontAlgn="base">
              <a:spcBef>
                <a:spcPct val="20000"/>
              </a:spcBef>
              <a:spcAft>
                <a:spcPct val="0"/>
              </a:spcAft>
              <a:buFont typeface="Arial" pitchFamily="34" charset="0"/>
              <a:buChar char="•"/>
            </a:pPr>
            <a:r>
              <a:rPr lang="en-US" sz="2000" kern="0" dirty="0">
                <a:latin typeface="Calibri" pitchFamily="34" charset="0"/>
              </a:rPr>
              <a:t>SMS &amp; IVR messages upon requests and needs consumer approval (Under negotiation.)</a:t>
            </a:r>
          </a:p>
          <a:p>
            <a:pPr fontAlgn="base">
              <a:spcBef>
                <a:spcPct val="20000"/>
              </a:spcBef>
              <a:spcAft>
                <a:spcPct val="0"/>
              </a:spcAft>
            </a:pPr>
            <a:endParaRPr lang="en-US" sz="2000" dirty="0" smtClean="0">
              <a:latin typeface="Calibri" pitchFamily="34" charset="0"/>
              <a:ea typeface="ＭＳ Ｐゴシック" pitchFamily="1" charset="-128"/>
            </a:endParaRPr>
          </a:p>
          <a:p>
            <a:pPr fontAlgn="base">
              <a:spcBef>
                <a:spcPct val="20000"/>
              </a:spcBef>
              <a:spcAft>
                <a:spcPct val="0"/>
              </a:spcAft>
            </a:pPr>
            <a:endParaRPr lang="en-US" sz="2000" dirty="0">
              <a:latin typeface="Calibri" pitchFamily="34" charset="0"/>
              <a:ea typeface="ＭＳ Ｐゴシック" pitchFamily="1" charset="-128"/>
            </a:endParaRPr>
          </a:p>
        </p:txBody>
      </p:sp>
      <p:sp>
        <p:nvSpPr>
          <p:cNvPr id="9" name="Content Placeholder 4"/>
          <p:cNvSpPr txBox="1">
            <a:spLocks/>
          </p:cNvSpPr>
          <p:nvPr/>
        </p:nvSpPr>
        <p:spPr>
          <a:xfrm>
            <a:off x="152400" y="3733800"/>
            <a:ext cx="8839199" cy="2057400"/>
          </a:xfrm>
          <a:prstGeom prst="rect">
            <a:avLst/>
          </a:prstGeom>
        </p:spPr>
        <p:txBody>
          <a:bodyPr>
            <a:noAutofit/>
          </a:bodyPr>
          <a:lstStyle>
            <a:lvl1pPr marL="342900" indent="-342900" algn="l" rtl="0" eaLnBrk="1" fontAlgn="base" hangingPunct="1">
              <a:spcBef>
                <a:spcPct val="2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solidFill>
                <a:latin typeface="+mn-lt"/>
                <a:ea typeface="+mn-ea"/>
              </a:defRPr>
            </a:lvl2pPr>
            <a:lvl3pPr marL="1143000" indent="-228600" algn="l" rtl="0" eaLnBrk="1" fontAlgn="base" hangingPunct="1">
              <a:spcBef>
                <a:spcPct val="20000"/>
              </a:spcBef>
              <a:spcAft>
                <a:spcPct val="0"/>
              </a:spcAft>
              <a:buChar char="•"/>
              <a:defRPr sz="2200">
                <a:solidFill>
                  <a:schemeClr val="tx2"/>
                </a:solidFill>
                <a:latin typeface="+mn-lt"/>
                <a:ea typeface="+mn-ea"/>
              </a:defRPr>
            </a:lvl3pPr>
            <a:lvl4pPr marL="1600200" indent="-228600" algn="l" rtl="0" eaLnBrk="1" fontAlgn="base" hangingPunct="1">
              <a:spcBef>
                <a:spcPct val="20000"/>
              </a:spcBef>
              <a:spcAft>
                <a:spcPct val="0"/>
              </a:spcAft>
              <a:buChar char="–"/>
              <a:defRPr sz="2200">
                <a:solidFill>
                  <a:schemeClr val="tx2"/>
                </a:solidFill>
                <a:latin typeface="+mn-lt"/>
                <a:ea typeface="+mn-ea"/>
              </a:defRPr>
            </a:lvl4pPr>
            <a:lvl5pPr marL="2057400" indent="-228600" algn="l" rtl="0" eaLnBrk="1" fontAlgn="base" hangingPunct="1">
              <a:spcBef>
                <a:spcPct val="20000"/>
              </a:spcBef>
              <a:spcAft>
                <a:spcPct val="0"/>
              </a:spcAft>
              <a:buChar char="»"/>
              <a:defRPr sz="220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chemeClr val="tx2"/>
                </a:solidFill>
                <a:latin typeface="+mn-lt"/>
                <a:ea typeface="+mn-ea"/>
              </a:defRPr>
            </a:lvl6pPr>
            <a:lvl7pPr marL="2971800" indent="-228600" algn="l" rtl="0" eaLnBrk="1" fontAlgn="base" hangingPunct="1">
              <a:spcBef>
                <a:spcPct val="20000"/>
              </a:spcBef>
              <a:spcAft>
                <a:spcPct val="0"/>
              </a:spcAft>
              <a:buChar char="»"/>
              <a:defRPr sz="2200">
                <a:solidFill>
                  <a:schemeClr val="tx2"/>
                </a:solidFill>
                <a:latin typeface="+mn-lt"/>
                <a:ea typeface="+mn-ea"/>
              </a:defRPr>
            </a:lvl7pPr>
            <a:lvl8pPr marL="3429000" indent="-228600" algn="l" rtl="0" eaLnBrk="1" fontAlgn="base" hangingPunct="1">
              <a:spcBef>
                <a:spcPct val="20000"/>
              </a:spcBef>
              <a:spcAft>
                <a:spcPct val="0"/>
              </a:spcAft>
              <a:buChar char="»"/>
              <a:defRPr sz="2200">
                <a:solidFill>
                  <a:schemeClr val="tx2"/>
                </a:solidFill>
                <a:latin typeface="+mn-lt"/>
                <a:ea typeface="+mn-ea"/>
              </a:defRPr>
            </a:lvl8pPr>
            <a:lvl9pPr marL="3886200" indent="-228600" algn="l" rtl="0" eaLnBrk="1" fontAlgn="base" hangingPunct="1">
              <a:spcBef>
                <a:spcPct val="20000"/>
              </a:spcBef>
              <a:spcAft>
                <a:spcPct val="0"/>
              </a:spcAft>
              <a:buChar char="»"/>
              <a:defRPr sz="2200">
                <a:solidFill>
                  <a:schemeClr val="tx2"/>
                </a:solidFill>
                <a:latin typeface="+mn-lt"/>
                <a:ea typeface="+mn-ea"/>
              </a:defRPr>
            </a:lvl9pPr>
          </a:lstStyle>
          <a:p>
            <a:pPr marL="0" indent="0">
              <a:buFontTx/>
              <a:buNone/>
            </a:pPr>
            <a:r>
              <a:rPr lang="en-US" sz="2000" b="1" kern="0" dirty="0" smtClean="0">
                <a:solidFill>
                  <a:srgbClr val="FF0000"/>
                </a:solidFill>
                <a:latin typeface="Calibri" pitchFamily="34" charset="0"/>
              </a:rPr>
              <a:t>Awareness Campaigns:</a:t>
            </a:r>
          </a:p>
          <a:p>
            <a:pPr marL="0" indent="0">
              <a:buFontTx/>
              <a:buNone/>
            </a:pPr>
            <a:endParaRPr lang="en-US" sz="2000" b="1" kern="0" dirty="0" smtClean="0">
              <a:solidFill>
                <a:srgbClr val="FF0000"/>
              </a:solidFill>
              <a:latin typeface="Calibri" pitchFamily="34" charset="0"/>
            </a:endParaRPr>
          </a:p>
          <a:p>
            <a:r>
              <a:rPr lang="en-US" sz="2000" kern="0" dirty="0" smtClean="0">
                <a:solidFill>
                  <a:schemeClr val="tx1"/>
                </a:solidFill>
                <a:latin typeface="Calibri" pitchFamily="34" charset="0"/>
              </a:rPr>
              <a:t>Educating consumers about how to protect their privacy online and offline. </a:t>
            </a:r>
          </a:p>
          <a:p>
            <a:r>
              <a:rPr lang="en-US" sz="2000" kern="0" dirty="0" smtClean="0">
                <a:solidFill>
                  <a:schemeClr val="tx1"/>
                </a:solidFill>
                <a:latin typeface="Calibri" pitchFamily="34" charset="0"/>
              </a:rPr>
              <a:t>Issuing recommendations on using FACEBOOK, P2P &amp; social networks.</a:t>
            </a:r>
          </a:p>
          <a:p>
            <a:r>
              <a:rPr lang="en-US" sz="2000" kern="0" dirty="0" smtClean="0">
                <a:solidFill>
                  <a:schemeClr val="tx1"/>
                </a:solidFill>
                <a:latin typeface="Calibri" pitchFamily="34" charset="0"/>
              </a:rPr>
              <a:t>Passwords manipulation restrictions.</a:t>
            </a:r>
          </a:p>
          <a:p>
            <a:r>
              <a:rPr lang="en-US" sz="2000" kern="0" dirty="0" smtClean="0">
                <a:solidFill>
                  <a:schemeClr val="tx1"/>
                </a:solidFill>
                <a:latin typeface="Calibri" pitchFamily="34" charset="0"/>
              </a:rPr>
              <a:t>Chatting constrains.</a:t>
            </a:r>
          </a:p>
          <a:p>
            <a:endParaRPr lang="en-US" sz="2000" kern="0" dirty="0" smtClean="0">
              <a:solidFill>
                <a:schemeClr val="tx1"/>
              </a:solidFill>
              <a:latin typeface="Calibri" pitchFamily="34" charset="0"/>
            </a:endParaRPr>
          </a:p>
        </p:txBody>
      </p:sp>
      <p:sp>
        <p:nvSpPr>
          <p:cNvPr id="10" name="Slide Number Placeholder 3"/>
          <p:cNvSpPr txBox="1">
            <a:spLocks/>
          </p:cNvSpPr>
          <p:nvPr/>
        </p:nvSpPr>
        <p:spPr>
          <a:xfrm>
            <a:off x="8039098" y="6356350"/>
            <a:ext cx="647701"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7A0B22-54BD-45E7-B4D6-9CA2002E611A}" type="slidenum">
              <a:rPr lang="en-US" smtClean="0">
                <a:solidFill>
                  <a:srgbClr val="898989"/>
                </a:solidFill>
              </a:rPr>
              <a:pPr>
                <a:defRPr/>
              </a:pPr>
              <a:t>7</a:t>
            </a:fld>
            <a:endParaRPr lang="en-US" dirty="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086599" y="355972"/>
            <a:ext cx="1905000" cy="863600"/>
          </a:xfrm>
          <a:prstGeom prst="rect">
            <a:avLst/>
          </a:prstGeom>
          <a:noFill/>
          <a:ln w="9525">
            <a:noFill/>
            <a:miter lim="800000"/>
            <a:headEnd/>
            <a:tailEnd/>
          </a:ln>
        </p:spPr>
      </p:pic>
    </p:spTree>
    <p:extLst>
      <p:ext uri="{BB962C8B-B14F-4D97-AF65-F5344CB8AC3E}">
        <p14:creationId xmlns:p14="http://schemas.microsoft.com/office/powerpoint/2010/main" val="383347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235209"/>
            <a:ext cx="7086600" cy="615553"/>
          </a:xfrm>
          <a:prstGeom prst="rect">
            <a:avLst/>
          </a:prstGeom>
        </p:spPr>
        <p:txBody>
          <a:bodyPr wrap="square">
            <a:spAutoFit/>
          </a:bodyPr>
          <a:lstStyle/>
          <a:p>
            <a:r>
              <a:rPr lang="en-US" sz="3400" b="1" dirty="0" smtClean="0">
                <a:latin typeface="Calibri"/>
                <a:ea typeface="ＭＳ Ｐゴシック"/>
              </a:rPr>
              <a:t>Safeguarding Children</a:t>
            </a:r>
            <a:endParaRPr lang="en-US" sz="3400" b="1" dirty="0">
              <a:latin typeface="Calibri"/>
              <a:ea typeface="ＭＳ Ｐゴシック"/>
            </a:endParaRPr>
          </a:p>
        </p:txBody>
      </p:sp>
      <p:sp>
        <p:nvSpPr>
          <p:cNvPr id="12" name="Rectangle 11"/>
          <p:cNvSpPr/>
          <p:nvPr/>
        </p:nvSpPr>
        <p:spPr>
          <a:xfrm>
            <a:off x="135524" y="1379602"/>
            <a:ext cx="7255875" cy="5324535"/>
          </a:xfrm>
          <a:prstGeom prst="rect">
            <a:avLst/>
          </a:prstGeom>
        </p:spPr>
        <p:txBody>
          <a:bodyPr wrap="square">
            <a:spAutoFit/>
          </a:bodyPr>
          <a:lstStyle/>
          <a:p>
            <a:pPr marL="342900" indent="-342900">
              <a:buFont typeface="Arial" pitchFamily="34" charset="0"/>
              <a:buChar char="•"/>
            </a:pPr>
            <a:r>
              <a:rPr lang="en-US" sz="2000" dirty="0" smtClean="0">
                <a:solidFill>
                  <a:prstClr val="black"/>
                </a:solidFill>
                <a:latin typeface="Calibri"/>
              </a:rPr>
              <a:t>Egypt is following The </a:t>
            </a:r>
            <a:r>
              <a:rPr lang="en-US" sz="2000" dirty="0">
                <a:solidFill>
                  <a:prstClr val="black"/>
                </a:solidFill>
                <a:latin typeface="Calibri"/>
              </a:rPr>
              <a:t>Children’s Online </a:t>
            </a:r>
            <a:r>
              <a:rPr lang="en-US" sz="2000" dirty="0" smtClean="0">
                <a:solidFill>
                  <a:prstClr val="black"/>
                </a:solidFill>
                <a:latin typeface="Calibri"/>
              </a:rPr>
              <a:t>Privacy </a:t>
            </a:r>
            <a:r>
              <a:rPr lang="en-US" sz="2000" dirty="0">
                <a:solidFill>
                  <a:prstClr val="black"/>
                </a:solidFill>
                <a:latin typeface="Calibri"/>
              </a:rPr>
              <a:t>Protection Act (COPPA) </a:t>
            </a:r>
            <a:r>
              <a:rPr lang="en-US" sz="2000" dirty="0" smtClean="0">
                <a:solidFill>
                  <a:prstClr val="black"/>
                </a:solidFill>
                <a:latin typeface="Calibri"/>
              </a:rPr>
              <a:t>to protect </a:t>
            </a:r>
            <a:r>
              <a:rPr lang="en-US" sz="2000" dirty="0">
                <a:solidFill>
                  <a:prstClr val="black"/>
                </a:solidFill>
                <a:latin typeface="Calibri"/>
              </a:rPr>
              <a:t>children’s privacy when they’re online </a:t>
            </a:r>
            <a:r>
              <a:rPr lang="en-US" sz="2000" dirty="0" smtClean="0">
                <a:solidFill>
                  <a:prstClr val="black"/>
                </a:solidFill>
                <a:latin typeface="Calibri"/>
              </a:rPr>
              <a:t>.</a:t>
            </a:r>
          </a:p>
          <a:p>
            <a:pPr marL="342900" indent="-342900">
              <a:buFont typeface="Arial" pitchFamily="34" charset="0"/>
              <a:buChar char="•"/>
            </a:pPr>
            <a:endParaRPr lang="en-US" sz="2000" dirty="0">
              <a:solidFill>
                <a:prstClr val="black"/>
              </a:solidFill>
              <a:latin typeface="Calibri"/>
            </a:endParaRPr>
          </a:p>
          <a:p>
            <a:pPr marL="342900" indent="-342900">
              <a:buFont typeface="Arial" pitchFamily="34" charset="0"/>
              <a:buChar char="•"/>
            </a:pPr>
            <a:r>
              <a:rPr lang="en-US" sz="2000" dirty="0" smtClean="0">
                <a:solidFill>
                  <a:prstClr val="black"/>
                </a:solidFill>
                <a:latin typeface="Calibri"/>
              </a:rPr>
              <a:t>NTRA is raising the kids , youth , teachers and parents awareness about online risks via Awareness campaign , website , Facebook , YouTube and all media (TV , Radio And newspaper).</a:t>
            </a:r>
          </a:p>
          <a:p>
            <a:pPr marL="342900" indent="-342900">
              <a:buFont typeface="Arial" pitchFamily="34" charset="0"/>
              <a:buChar char="•"/>
            </a:pPr>
            <a:endParaRPr lang="en-US" sz="2000" dirty="0">
              <a:solidFill>
                <a:prstClr val="black"/>
              </a:solidFill>
              <a:latin typeface="Calibri"/>
            </a:endParaRPr>
          </a:p>
          <a:p>
            <a:pPr marL="342900" indent="-342900">
              <a:buFont typeface="Arial" pitchFamily="34" charset="0"/>
              <a:buChar char="•"/>
            </a:pPr>
            <a:r>
              <a:rPr lang="en-US" sz="2000" dirty="0" smtClean="0">
                <a:solidFill>
                  <a:prstClr val="black"/>
                </a:solidFill>
                <a:latin typeface="Calibri"/>
              </a:rPr>
              <a:t>MCIT , NTRA , providers and other stakeholders are building a complete media campaign for child online protection (COP):</a:t>
            </a:r>
          </a:p>
          <a:p>
            <a:pPr marL="342900" indent="-342900">
              <a:buFont typeface="Arial" pitchFamily="34" charset="0"/>
              <a:buChar char="•"/>
            </a:pPr>
            <a:r>
              <a:rPr lang="en-US" sz="2000" dirty="0" smtClean="0">
                <a:solidFill>
                  <a:prstClr val="black"/>
                </a:solidFill>
                <a:latin typeface="Calibri"/>
              </a:rPr>
              <a:t> </a:t>
            </a:r>
          </a:p>
          <a:p>
            <a:pPr marL="342900" indent="-342900">
              <a:buFont typeface="Arial" pitchFamily="34" charset="0"/>
              <a:buChar char="•"/>
            </a:pPr>
            <a:r>
              <a:rPr lang="en-US" sz="2000" dirty="0" smtClean="0">
                <a:solidFill>
                  <a:prstClr val="black"/>
                </a:solidFill>
                <a:latin typeface="Calibri"/>
              </a:rPr>
              <a:t>WE recognizing </a:t>
            </a:r>
            <a:r>
              <a:rPr lang="en-US" sz="2000" dirty="0">
                <a:solidFill>
                  <a:prstClr val="black"/>
                </a:solidFill>
                <a:latin typeface="Calibri"/>
              </a:rPr>
              <a:t>the importance of ensuring people’s safety on the Internet, </a:t>
            </a:r>
            <a:r>
              <a:rPr lang="en-US" sz="2000" dirty="0" smtClean="0">
                <a:solidFill>
                  <a:prstClr val="black"/>
                </a:solidFill>
                <a:latin typeface="Calibri"/>
              </a:rPr>
              <a:t>we </a:t>
            </a:r>
            <a:r>
              <a:rPr lang="en-US" sz="2000" dirty="0">
                <a:solidFill>
                  <a:prstClr val="black"/>
                </a:solidFill>
                <a:latin typeface="Calibri"/>
              </a:rPr>
              <a:t>has taken concrete steps to create an interactive platform to share relevant </a:t>
            </a:r>
            <a:r>
              <a:rPr lang="en-US" sz="2000" dirty="0" smtClean="0">
                <a:solidFill>
                  <a:prstClr val="black"/>
                </a:solidFill>
                <a:latin typeface="Calibri"/>
              </a:rPr>
              <a:t>information</a:t>
            </a:r>
            <a:r>
              <a:rPr lang="en-US" sz="2000" dirty="0">
                <a:solidFill>
                  <a:prstClr val="black"/>
                </a:solidFill>
                <a:latin typeface="Calibri"/>
              </a:rPr>
              <a:t>, best practices, concerns and resources. </a:t>
            </a:r>
            <a:r>
              <a:rPr lang="en-US" sz="2000" dirty="0" smtClean="0">
                <a:solidFill>
                  <a:prstClr val="black"/>
                </a:solidFill>
                <a:latin typeface="Calibri"/>
              </a:rPr>
              <a:t>Egypt build  :</a:t>
            </a:r>
          </a:p>
          <a:p>
            <a:r>
              <a:rPr lang="en-US" sz="2000" dirty="0">
                <a:solidFill>
                  <a:prstClr val="black"/>
                </a:solidFill>
                <a:latin typeface="Calibri"/>
              </a:rPr>
              <a:t>*</a:t>
            </a:r>
            <a:r>
              <a:rPr lang="en-US" sz="2000" dirty="0" smtClean="0">
                <a:solidFill>
                  <a:prstClr val="black"/>
                </a:solidFill>
                <a:latin typeface="Calibri"/>
              </a:rPr>
              <a:t> </a:t>
            </a:r>
            <a:r>
              <a:rPr lang="en-US" sz="2000" b="1" dirty="0" smtClean="0">
                <a:solidFill>
                  <a:srgbClr val="FF0000"/>
                </a:solidFill>
                <a:latin typeface="Calibri"/>
              </a:rPr>
              <a:t>The </a:t>
            </a:r>
            <a:r>
              <a:rPr lang="en-US" sz="2000" b="1" dirty="0">
                <a:solidFill>
                  <a:srgbClr val="FF0000"/>
                </a:solidFill>
                <a:latin typeface="Calibri"/>
              </a:rPr>
              <a:t>National e-Safety Working </a:t>
            </a:r>
            <a:r>
              <a:rPr lang="en-US" sz="2000" b="1" dirty="0" smtClean="0">
                <a:solidFill>
                  <a:srgbClr val="FF0000"/>
                </a:solidFill>
                <a:latin typeface="Calibri"/>
              </a:rPr>
              <a:t>Group:</a:t>
            </a:r>
          </a:p>
          <a:p>
            <a:r>
              <a:rPr lang="en-US" sz="2000" b="1" dirty="0" smtClean="0">
                <a:solidFill>
                  <a:prstClr val="black"/>
                </a:solidFill>
                <a:latin typeface="Calibri"/>
                <a:hlinkClick r:id="rId2"/>
              </a:rPr>
              <a:t> http</a:t>
            </a:r>
            <a:r>
              <a:rPr lang="en-US" sz="2000" b="1" dirty="0">
                <a:solidFill>
                  <a:prstClr val="black"/>
                </a:solidFill>
                <a:latin typeface="Calibri"/>
                <a:hlinkClick r:id="rId2"/>
              </a:rPr>
              <a:t>://</a:t>
            </a:r>
            <a:r>
              <a:rPr lang="en-US" sz="2000" b="1" dirty="0" smtClean="0">
                <a:solidFill>
                  <a:prstClr val="black"/>
                </a:solidFill>
                <a:latin typeface="Calibri"/>
                <a:hlinkClick r:id="rId2"/>
              </a:rPr>
              <a:t>mcit.gov.eg/Internet_Safety</a:t>
            </a:r>
            <a:endParaRPr lang="en-US" sz="2000" b="1" dirty="0" smtClean="0">
              <a:solidFill>
                <a:prstClr val="black"/>
              </a:solidFill>
              <a:latin typeface="Calibri"/>
            </a:endParaRPr>
          </a:p>
          <a:p>
            <a:endParaRPr lang="en-US" sz="2000" b="1" dirty="0">
              <a:solidFill>
                <a:prstClr val="black"/>
              </a:solidFill>
              <a:latin typeface="Calibri"/>
            </a:endParaRPr>
          </a:p>
        </p:txBody>
      </p:sp>
      <p:sp>
        <p:nvSpPr>
          <p:cNvPr id="13"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5261DE-86A6-4B7D-BE0B-A2D1473FF357}"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pic>
        <p:nvPicPr>
          <p:cNvPr id="14" name="Picture 4" descr="D:\consumer protection files\front covers\الاستخدام الأمن للانترنت.jpg"/>
          <p:cNvPicPr>
            <a:picLocks noChangeAspect="1" noChangeArrowheads="1"/>
          </p:cNvPicPr>
          <p:nvPr/>
        </p:nvPicPr>
        <p:blipFill>
          <a:blip r:embed="rId3" cstate="print"/>
          <a:srcRect/>
          <a:stretch>
            <a:fillRect/>
          </a:stretch>
        </p:blipFill>
        <p:spPr bwMode="auto">
          <a:xfrm>
            <a:off x="7602415" y="2438400"/>
            <a:ext cx="1295400" cy="1830388"/>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7086600" y="418962"/>
            <a:ext cx="1905000" cy="863600"/>
          </a:xfrm>
          <a:prstGeom prst="rect">
            <a:avLst/>
          </a:prstGeom>
          <a:noFill/>
          <a:ln w="9525">
            <a:noFill/>
            <a:miter lim="800000"/>
            <a:headEnd/>
            <a:tailEnd/>
          </a:ln>
        </p:spPr>
      </p:pic>
    </p:spTree>
    <p:extLst>
      <p:ext uri="{BB962C8B-B14F-4D97-AF65-F5344CB8AC3E}">
        <p14:creationId xmlns:p14="http://schemas.microsoft.com/office/powerpoint/2010/main" val="314962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50821"/>
            <a:ext cx="7086600" cy="615553"/>
          </a:xfrm>
          <a:prstGeom prst="rect">
            <a:avLst/>
          </a:prstGeom>
        </p:spPr>
        <p:txBody>
          <a:bodyPr wrap="square">
            <a:spAutoFit/>
          </a:bodyPr>
          <a:lstStyle/>
          <a:p>
            <a:r>
              <a:rPr lang="en-US" sz="3400" b="1" dirty="0" smtClean="0">
                <a:latin typeface="Calibri"/>
                <a:ea typeface="ＭＳ Ｐゴシック"/>
              </a:rPr>
              <a:t>Safeguarding Children</a:t>
            </a:r>
            <a:r>
              <a:rPr lang="en-US" sz="3400" b="1" dirty="0" smtClean="0">
                <a:latin typeface="Calibri" pitchFamily="34" charset="0"/>
              </a:rPr>
              <a:t>(Cont.)</a:t>
            </a:r>
          </a:p>
        </p:txBody>
      </p:sp>
      <p:sp>
        <p:nvSpPr>
          <p:cNvPr id="13" name="Rectangle 12"/>
          <p:cNvSpPr/>
          <p:nvPr/>
        </p:nvSpPr>
        <p:spPr>
          <a:xfrm>
            <a:off x="29308" y="1042163"/>
            <a:ext cx="6629400" cy="400110"/>
          </a:xfrm>
          <a:prstGeom prst="rect">
            <a:avLst/>
          </a:prstGeom>
        </p:spPr>
        <p:txBody>
          <a:bodyPr wrap="square">
            <a:spAutoFit/>
          </a:bodyPr>
          <a:lstStyle/>
          <a:p>
            <a:r>
              <a:rPr lang="en-US" sz="2000" dirty="0">
                <a:solidFill>
                  <a:prstClr val="black"/>
                </a:solidFill>
                <a:latin typeface="Calibri"/>
              </a:rPr>
              <a:t>Teach them to be</a:t>
            </a:r>
            <a:r>
              <a:rPr lang="en-US" sz="2000" dirty="0">
                <a:solidFill>
                  <a:srgbClr val="FF0000"/>
                </a:solidFill>
                <a:latin typeface="Calibri"/>
              </a:rPr>
              <a:t> SMART </a:t>
            </a:r>
            <a:r>
              <a:rPr lang="en-US" sz="2000" dirty="0">
                <a:solidFill>
                  <a:prstClr val="black"/>
                </a:solidFill>
                <a:latin typeface="Calibri"/>
              </a:rPr>
              <a:t>:</a:t>
            </a:r>
          </a:p>
        </p:txBody>
      </p:sp>
      <p:sp>
        <p:nvSpPr>
          <p:cNvPr id="14" name="TextBox 13"/>
          <p:cNvSpPr txBox="1"/>
          <p:nvPr/>
        </p:nvSpPr>
        <p:spPr>
          <a:xfrm>
            <a:off x="106218" y="1471580"/>
            <a:ext cx="4922982" cy="1938992"/>
          </a:xfrm>
          <a:prstGeom prst="rect">
            <a:avLst/>
          </a:prstGeom>
          <a:noFill/>
        </p:spPr>
        <p:txBody>
          <a:bodyPr wrap="square" rtlCol="0">
            <a:spAutoFit/>
          </a:bodyPr>
          <a:lstStyle/>
          <a:p>
            <a:r>
              <a:rPr lang="en-US" sz="2000" dirty="0">
                <a:solidFill>
                  <a:srgbClr val="FF0000"/>
                </a:solidFill>
                <a:latin typeface="Calibri"/>
              </a:rPr>
              <a:t>S</a:t>
            </a:r>
            <a:r>
              <a:rPr lang="en-US" sz="2000" dirty="0">
                <a:solidFill>
                  <a:prstClr val="black"/>
                </a:solidFill>
                <a:latin typeface="Calibri"/>
              </a:rPr>
              <a:t>ET YOUR </a:t>
            </a:r>
            <a:r>
              <a:rPr lang="en-US" sz="2000" dirty="0" smtClean="0">
                <a:solidFill>
                  <a:prstClr val="black"/>
                </a:solidFill>
                <a:latin typeface="Calibri"/>
              </a:rPr>
              <a:t>LIMITS.</a:t>
            </a:r>
            <a:endParaRPr lang="en-US" sz="2000" dirty="0">
              <a:solidFill>
                <a:prstClr val="black"/>
              </a:solidFill>
              <a:latin typeface="Calibri"/>
            </a:endParaRPr>
          </a:p>
          <a:p>
            <a:r>
              <a:rPr lang="en-US" sz="2000" dirty="0">
                <a:solidFill>
                  <a:srgbClr val="FF0000"/>
                </a:solidFill>
                <a:latin typeface="Calibri"/>
              </a:rPr>
              <a:t>M</a:t>
            </a:r>
            <a:r>
              <a:rPr lang="en-US" sz="2000" dirty="0">
                <a:solidFill>
                  <a:prstClr val="black"/>
                </a:solidFill>
                <a:latin typeface="Calibri"/>
              </a:rPr>
              <a:t>EETING ONLINE FRIENDS </a:t>
            </a:r>
            <a:r>
              <a:rPr lang="en-US" sz="2000" dirty="0" smtClean="0">
                <a:solidFill>
                  <a:prstClr val="black"/>
                </a:solidFill>
                <a:latin typeface="Calibri"/>
              </a:rPr>
              <a:t>OFFLINE.</a:t>
            </a:r>
            <a:endParaRPr lang="en-US" sz="2000" dirty="0">
              <a:solidFill>
                <a:prstClr val="black"/>
              </a:solidFill>
              <a:latin typeface="Calibri"/>
            </a:endParaRPr>
          </a:p>
          <a:p>
            <a:r>
              <a:rPr lang="en-US" sz="2000" dirty="0">
                <a:solidFill>
                  <a:srgbClr val="FF0000"/>
                </a:solidFill>
                <a:latin typeface="Calibri"/>
              </a:rPr>
              <a:t>A</a:t>
            </a:r>
            <a:r>
              <a:rPr lang="en-US" sz="2000" dirty="0">
                <a:solidFill>
                  <a:prstClr val="black"/>
                </a:solidFill>
                <a:latin typeface="Calibri"/>
              </a:rPr>
              <a:t>CCEPTING INVITATIONS / </a:t>
            </a:r>
            <a:r>
              <a:rPr lang="en-US" sz="2000" dirty="0" smtClean="0">
                <a:solidFill>
                  <a:prstClr val="black"/>
                </a:solidFill>
                <a:latin typeface="Calibri"/>
              </a:rPr>
              <a:t>FRIENDSHIPS.</a:t>
            </a:r>
            <a:endParaRPr lang="en-US" sz="2000" dirty="0">
              <a:solidFill>
                <a:prstClr val="black"/>
              </a:solidFill>
              <a:latin typeface="Calibri"/>
            </a:endParaRPr>
          </a:p>
          <a:p>
            <a:r>
              <a:rPr lang="en-US" sz="2000" dirty="0" smtClean="0">
                <a:solidFill>
                  <a:srgbClr val="FF0000"/>
                </a:solidFill>
                <a:latin typeface="Calibri"/>
              </a:rPr>
              <a:t>R</a:t>
            </a:r>
            <a:r>
              <a:rPr lang="en-US" sz="2000" dirty="0" smtClean="0">
                <a:solidFill>
                  <a:prstClr val="black"/>
                </a:solidFill>
                <a:latin typeface="Calibri"/>
              </a:rPr>
              <a:t>EACT fast.</a:t>
            </a:r>
            <a:endParaRPr lang="en-US" sz="2000" dirty="0">
              <a:solidFill>
                <a:prstClr val="black"/>
              </a:solidFill>
              <a:latin typeface="Calibri"/>
            </a:endParaRPr>
          </a:p>
          <a:p>
            <a:r>
              <a:rPr lang="en-US" sz="2000" dirty="0">
                <a:solidFill>
                  <a:srgbClr val="FF0000"/>
                </a:solidFill>
                <a:latin typeface="Calibri"/>
              </a:rPr>
              <a:t>T</a:t>
            </a:r>
            <a:r>
              <a:rPr lang="en-US" sz="2000" dirty="0">
                <a:solidFill>
                  <a:prstClr val="black"/>
                </a:solidFill>
                <a:latin typeface="Calibri"/>
              </a:rPr>
              <a:t>ELL SOMEONE ABOUT YOUR </a:t>
            </a:r>
            <a:r>
              <a:rPr lang="en-US" sz="2000" dirty="0" smtClean="0">
                <a:solidFill>
                  <a:prstClr val="black"/>
                </a:solidFill>
                <a:latin typeface="Calibri"/>
              </a:rPr>
              <a:t>CONCERNS.</a:t>
            </a:r>
            <a:endParaRPr lang="en-US" sz="2000" dirty="0">
              <a:solidFill>
                <a:prstClr val="black"/>
              </a:solidFill>
              <a:latin typeface="Calibri"/>
            </a:endParaRPr>
          </a:p>
          <a:p>
            <a:endParaRPr lang="en-US" sz="2000" dirty="0">
              <a:solidFill>
                <a:prstClr val="black"/>
              </a:solidFill>
              <a:latin typeface="Calibri"/>
            </a:endParaRPr>
          </a:p>
        </p:txBody>
      </p:sp>
      <p:sp>
        <p:nvSpPr>
          <p:cNvPr id="15" name="TextBox 14"/>
          <p:cNvSpPr txBox="1"/>
          <p:nvPr/>
        </p:nvSpPr>
        <p:spPr>
          <a:xfrm>
            <a:off x="0" y="3398849"/>
            <a:ext cx="8474897" cy="2862322"/>
          </a:xfrm>
          <a:prstGeom prst="rect">
            <a:avLst/>
          </a:prstGeom>
          <a:noFill/>
        </p:spPr>
        <p:txBody>
          <a:bodyPr wrap="square" rtlCol="0">
            <a:spAutoFit/>
          </a:bodyPr>
          <a:lstStyle/>
          <a:p>
            <a:endParaRPr lang="en-US" sz="2000" dirty="0">
              <a:solidFill>
                <a:prstClr val="black"/>
              </a:solidFill>
              <a:latin typeface="Calibri"/>
            </a:endParaRPr>
          </a:p>
          <a:p>
            <a:pPr marL="285750" indent="-285750">
              <a:buFont typeface="Arial" pitchFamily="34" charset="0"/>
              <a:buChar char="•"/>
            </a:pPr>
            <a:r>
              <a:rPr lang="en-US" sz="2000" dirty="0">
                <a:solidFill>
                  <a:srgbClr val="FF0000"/>
                </a:solidFill>
                <a:latin typeface="Calibri"/>
              </a:rPr>
              <a:t>Egypt Mechanisms</a:t>
            </a:r>
            <a:r>
              <a:rPr lang="en-US" sz="2000" dirty="0" smtClean="0">
                <a:solidFill>
                  <a:srgbClr val="FF0000"/>
                </a:solidFill>
                <a:latin typeface="Calibri"/>
              </a:rPr>
              <a:t>:</a:t>
            </a:r>
          </a:p>
          <a:p>
            <a:endParaRPr lang="en-US" sz="2000" dirty="0" smtClean="0">
              <a:solidFill>
                <a:srgbClr val="FF0000"/>
              </a:solidFill>
              <a:latin typeface="Calibri"/>
            </a:endParaRPr>
          </a:p>
          <a:p>
            <a:pPr marL="285750" indent="-285750">
              <a:buFont typeface="Arial" pitchFamily="34" charset="0"/>
              <a:buChar char="•"/>
            </a:pPr>
            <a:r>
              <a:rPr lang="en-US" sz="2000" dirty="0" smtClean="0">
                <a:solidFill>
                  <a:prstClr val="black"/>
                </a:solidFill>
                <a:latin typeface="Calibri"/>
              </a:rPr>
              <a:t>To complaint, </a:t>
            </a:r>
            <a:r>
              <a:rPr lang="en-US" sz="2000" dirty="0">
                <a:solidFill>
                  <a:prstClr val="black"/>
                </a:solidFill>
                <a:latin typeface="Calibri"/>
              </a:rPr>
              <a:t>call the hotline </a:t>
            </a:r>
            <a:r>
              <a:rPr lang="en-US" sz="2000" dirty="0">
                <a:solidFill>
                  <a:srgbClr val="FF0000"/>
                </a:solidFill>
                <a:latin typeface="Calibri"/>
              </a:rPr>
              <a:t># 155 </a:t>
            </a:r>
            <a:r>
              <a:rPr lang="en-US" sz="2000" dirty="0">
                <a:solidFill>
                  <a:prstClr val="black"/>
                </a:solidFill>
                <a:latin typeface="Calibri"/>
              </a:rPr>
              <a:t>from the fixed line or mobile.</a:t>
            </a:r>
          </a:p>
          <a:p>
            <a:pPr marL="285750" indent="-285750">
              <a:buFont typeface="Arial" pitchFamily="34" charset="0"/>
              <a:buChar char="•"/>
            </a:pPr>
            <a:r>
              <a:rPr lang="en-US" sz="2000" dirty="0">
                <a:solidFill>
                  <a:prstClr val="black"/>
                </a:solidFill>
                <a:latin typeface="Calibri"/>
              </a:rPr>
              <a:t>In case any internet crime is committed against your kid, you can either call:</a:t>
            </a:r>
          </a:p>
          <a:p>
            <a:pPr marL="285750" indent="-285750">
              <a:buFont typeface="Arial" pitchFamily="34" charset="0"/>
              <a:buChar char="•"/>
            </a:pPr>
            <a:r>
              <a:rPr lang="en-US" sz="2000" dirty="0">
                <a:solidFill>
                  <a:prstClr val="black"/>
                </a:solidFill>
                <a:latin typeface="Calibri"/>
              </a:rPr>
              <a:t>The Department of Documentation and Information </a:t>
            </a:r>
            <a:r>
              <a:rPr lang="en-US" sz="2000" dirty="0" smtClean="0">
                <a:solidFill>
                  <a:prstClr val="black"/>
                </a:solidFill>
                <a:latin typeface="Calibri"/>
              </a:rPr>
              <a:t>Ministry </a:t>
            </a:r>
            <a:r>
              <a:rPr lang="en-US" sz="2000" dirty="0">
                <a:solidFill>
                  <a:prstClr val="black"/>
                </a:solidFill>
                <a:latin typeface="Calibri"/>
              </a:rPr>
              <a:t>of Interior .that has been established to fight computer and internet crimes, hotline </a:t>
            </a:r>
            <a:r>
              <a:rPr lang="en-US" sz="2000" dirty="0">
                <a:solidFill>
                  <a:srgbClr val="FF0000"/>
                </a:solidFill>
                <a:latin typeface="Calibri"/>
              </a:rPr>
              <a:t># 108 </a:t>
            </a:r>
          </a:p>
          <a:p>
            <a:pPr marL="285750" indent="-285750">
              <a:buFont typeface="Arial" pitchFamily="34" charset="0"/>
              <a:buChar char="•"/>
            </a:pPr>
            <a:r>
              <a:rPr lang="en-US" sz="2000" dirty="0">
                <a:solidFill>
                  <a:prstClr val="black"/>
                </a:solidFill>
                <a:latin typeface="Calibri"/>
              </a:rPr>
              <a:t>Child Helpline </a:t>
            </a:r>
            <a:r>
              <a:rPr lang="en-US" sz="2000" dirty="0" smtClean="0">
                <a:solidFill>
                  <a:srgbClr val="FF0000"/>
                </a:solidFill>
                <a:latin typeface="Calibri"/>
              </a:rPr>
              <a:t># 16000 </a:t>
            </a:r>
            <a:r>
              <a:rPr lang="en-US" sz="2000" dirty="0">
                <a:solidFill>
                  <a:prstClr val="black"/>
                </a:solidFill>
                <a:latin typeface="Calibri"/>
              </a:rPr>
              <a:t>of the National Council for Childhood and Motherhood, (NCCM), Egypt. </a:t>
            </a:r>
          </a:p>
        </p:txBody>
      </p:sp>
      <p:sp>
        <p:nvSpPr>
          <p:cNvPr id="1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5261DE-86A6-4B7D-BE0B-A2D1473FF357}"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pic>
        <p:nvPicPr>
          <p:cNvPr id="17" name="Picture 4" descr="D:\consumer protection files\front covers\الاستخدام الأمن للانترنت.jpg"/>
          <p:cNvPicPr>
            <a:picLocks noChangeAspect="1" noChangeArrowheads="1"/>
          </p:cNvPicPr>
          <p:nvPr/>
        </p:nvPicPr>
        <p:blipFill>
          <a:blip r:embed="rId2" cstate="print"/>
          <a:srcRect/>
          <a:stretch>
            <a:fillRect/>
          </a:stretch>
        </p:blipFill>
        <p:spPr bwMode="auto">
          <a:xfrm>
            <a:off x="6822831" y="1828800"/>
            <a:ext cx="1295400" cy="1830388"/>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7010400" y="456772"/>
            <a:ext cx="1905000" cy="863600"/>
          </a:xfrm>
          <a:prstGeom prst="rect">
            <a:avLst/>
          </a:prstGeom>
          <a:noFill/>
          <a:ln w="9525">
            <a:noFill/>
            <a:miter lim="800000"/>
            <a:headEnd/>
            <a:tailEnd/>
          </a:ln>
        </p:spPr>
      </p:pic>
    </p:spTree>
    <p:extLst>
      <p:ext uri="{BB962C8B-B14F-4D97-AF65-F5344CB8AC3E}">
        <p14:creationId xmlns:p14="http://schemas.microsoft.com/office/powerpoint/2010/main" val="1547619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rroco Templat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1492</Words>
  <Application>Microsoft Office PowerPoint</Application>
  <PresentationFormat>On-screen Show (4:3)</PresentationFormat>
  <Paragraphs>339</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1_Morroco Template</vt:lpstr>
      <vt:lpstr>PowerPoint Presentation</vt:lpstr>
      <vt:lpstr>PowerPoint Presentation</vt:lpstr>
      <vt:lpstr>Protecting Consumers in Telecommunications </vt:lpstr>
      <vt:lpstr>Protecting Consumers in Telecommunications (Cont.) </vt:lpstr>
      <vt:lpstr>PowerPoint Presentation</vt:lpstr>
      <vt:lpstr>Deceptive Advertising and Marketing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Fourth Annual African Dialogue  Consumer Protection Conference</dc:title>
  <dc:creator>Federal Trade Commission</dc:creator>
  <cp:lastModifiedBy>Federal Trade Commission</cp:lastModifiedBy>
  <cp:revision>128</cp:revision>
  <cp:lastPrinted>2013-07-18T19:05:16Z</cp:lastPrinted>
  <dcterms:created xsi:type="dcterms:W3CDTF">2012-08-09T17:06:55Z</dcterms:created>
  <dcterms:modified xsi:type="dcterms:W3CDTF">2014-08-28T16:50:48Z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