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4"/>
  </p:notesMasterIdLst>
  <p:sldIdLst>
    <p:sldId id="257" r:id="rId2"/>
    <p:sldId id="300" r:id="rId3"/>
    <p:sldId id="309" r:id="rId4"/>
    <p:sldId id="301" r:id="rId5"/>
    <p:sldId id="298" r:id="rId6"/>
    <p:sldId id="310" r:id="rId7"/>
    <p:sldId id="304" r:id="rId8"/>
    <p:sldId id="305" r:id="rId9"/>
    <p:sldId id="307" r:id="rId10"/>
    <p:sldId id="308" r:id="rId11"/>
    <p:sldId id="294" r:id="rId12"/>
    <p:sldId id="306" r:id="rId13"/>
  </p:sldIdLst>
  <p:sldSz cx="9144000" cy="6858000" type="screen4x3"/>
  <p:notesSz cx="6985000" cy="92837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 d="1"/>
        <a:sy n="1" d="1"/>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26833" cy="464185"/>
          </a:xfrm>
          <a:prstGeom prst="rect">
            <a:avLst/>
          </a:prstGeom>
        </p:spPr>
        <p:txBody>
          <a:bodyPr vert="horz" lIns="92958" tIns="46479" rIns="92958" bIns="46479" rtlCol="0"/>
          <a:lstStyle>
            <a:lvl1pPr algn="l">
              <a:defRPr sz="1200"/>
            </a:lvl1pPr>
          </a:lstStyle>
          <a:p>
            <a:endParaRPr lang="en-US"/>
          </a:p>
        </p:txBody>
      </p:sp>
      <p:sp>
        <p:nvSpPr>
          <p:cNvPr id="3" name="Date Placeholder 2"/>
          <p:cNvSpPr>
            <a:spLocks noGrp="1"/>
          </p:cNvSpPr>
          <p:nvPr>
            <p:ph type="dt" idx="1"/>
          </p:nvPr>
        </p:nvSpPr>
        <p:spPr>
          <a:xfrm>
            <a:off x="3956550" y="0"/>
            <a:ext cx="3026833" cy="464185"/>
          </a:xfrm>
          <a:prstGeom prst="rect">
            <a:avLst/>
          </a:prstGeom>
        </p:spPr>
        <p:txBody>
          <a:bodyPr vert="horz" lIns="92958" tIns="46479" rIns="92958" bIns="46479" rtlCol="0"/>
          <a:lstStyle>
            <a:lvl1pPr algn="r">
              <a:defRPr sz="1200"/>
            </a:lvl1pPr>
          </a:lstStyle>
          <a:p>
            <a:fld id="{CFA62F0B-5AFC-44FB-9E5B-AEA3E8593F24}" type="datetimeFigureOut">
              <a:rPr lang="en-US" smtClean="0"/>
              <a:pPr/>
              <a:t>8/25/2014</a:t>
            </a:fld>
            <a:endParaRPr lang="en-US"/>
          </a:p>
        </p:txBody>
      </p:sp>
      <p:sp>
        <p:nvSpPr>
          <p:cNvPr id="4" name="Slide Image Placeholder 3"/>
          <p:cNvSpPr>
            <a:spLocks noGrp="1" noRot="1" noChangeAspect="1"/>
          </p:cNvSpPr>
          <p:nvPr>
            <p:ph type="sldImg" idx="2"/>
          </p:nvPr>
        </p:nvSpPr>
        <p:spPr>
          <a:xfrm>
            <a:off x="1171575" y="696913"/>
            <a:ext cx="4641850" cy="3481387"/>
          </a:xfrm>
          <a:prstGeom prst="rect">
            <a:avLst/>
          </a:prstGeom>
          <a:noFill/>
          <a:ln w="12700">
            <a:solidFill>
              <a:prstClr val="black"/>
            </a:solidFill>
          </a:ln>
        </p:spPr>
        <p:txBody>
          <a:bodyPr vert="horz" lIns="92958" tIns="46479" rIns="92958" bIns="46479" rtlCol="0" anchor="ctr"/>
          <a:lstStyle/>
          <a:p>
            <a:endParaRPr lang="en-US"/>
          </a:p>
        </p:txBody>
      </p:sp>
      <p:sp>
        <p:nvSpPr>
          <p:cNvPr id="5" name="Notes Placeholder 4"/>
          <p:cNvSpPr>
            <a:spLocks noGrp="1"/>
          </p:cNvSpPr>
          <p:nvPr>
            <p:ph type="body" sz="quarter" idx="3"/>
          </p:nvPr>
        </p:nvSpPr>
        <p:spPr>
          <a:xfrm>
            <a:off x="698500" y="4409758"/>
            <a:ext cx="5588000" cy="4177665"/>
          </a:xfrm>
          <a:prstGeom prst="rect">
            <a:avLst/>
          </a:prstGeom>
        </p:spPr>
        <p:txBody>
          <a:bodyPr vert="horz" lIns="92958" tIns="46479" rIns="92958" bIns="4647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17904"/>
            <a:ext cx="3026833" cy="464185"/>
          </a:xfrm>
          <a:prstGeom prst="rect">
            <a:avLst/>
          </a:prstGeom>
        </p:spPr>
        <p:txBody>
          <a:bodyPr vert="horz" lIns="92958" tIns="46479" rIns="92958" bIns="46479" rtlCol="0" anchor="b"/>
          <a:lstStyle>
            <a:lvl1pPr algn="l">
              <a:defRPr sz="1200"/>
            </a:lvl1pPr>
          </a:lstStyle>
          <a:p>
            <a:endParaRPr lang="en-US"/>
          </a:p>
        </p:txBody>
      </p:sp>
      <p:sp>
        <p:nvSpPr>
          <p:cNvPr id="7" name="Slide Number Placeholder 6"/>
          <p:cNvSpPr>
            <a:spLocks noGrp="1"/>
          </p:cNvSpPr>
          <p:nvPr>
            <p:ph type="sldNum" sz="quarter" idx="5"/>
          </p:nvPr>
        </p:nvSpPr>
        <p:spPr>
          <a:xfrm>
            <a:off x="3956550" y="8817904"/>
            <a:ext cx="3026833" cy="464185"/>
          </a:xfrm>
          <a:prstGeom prst="rect">
            <a:avLst/>
          </a:prstGeom>
        </p:spPr>
        <p:txBody>
          <a:bodyPr vert="horz" lIns="92958" tIns="46479" rIns="92958" bIns="46479" rtlCol="0" anchor="b"/>
          <a:lstStyle>
            <a:lvl1pPr algn="r">
              <a:defRPr sz="1200"/>
            </a:lvl1pPr>
          </a:lstStyle>
          <a:p>
            <a:fld id="{E143506D-8DF2-4BD1-AAE8-D3B31BDE073D}" type="slidenum">
              <a:rPr lang="en-US" smtClean="0"/>
              <a:pPr/>
              <a:t>‹#›</a:t>
            </a:fld>
            <a:endParaRPr lang="en-US"/>
          </a:p>
        </p:txBody>
      </p:sp>
    </p:spTree>
    <p:extLst>
      <p:ext uri="{BB962C8B-B14F-4D97-AF65-F5344CB8AC3E}">
        <p14:creationId xmlns="" xmlns:p14="http://schemas.microsoft.com/office/powerpoint/2010/main" val="107219072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D5CC31B-5A92-42FC-AB18-C4B4571E2F31}" type="slidenum">
              <a:rPr lang="en-US">
                <a:solidFill>
                  <a:prstClr val="black"/>
                </a:solidFill>
              </a:rPr>
              <a:pPr/>
              <a:t>2</a:t>
            </a:fld>
            <a:endParaRPr lang="en-US" dirty="0">
              <a:solidFill>
                <a:prstClr val="black"/>
              </a:solidFill>
            </a:endParaRPr>
          </a:p>
        </p:txBody>
      </p:sp>
    </p:spTree>
    <p:extLst>
      <p:ext uri="{BB962C8B-B14F-4D97-AF65-F5344CB8AC3E}">
        <p14:creationId xmlns="" xmlns:p14="http://schemas.microsoft.com/office/powerpoint/2010/main" val="21138691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D5CC31B-5A92-42FC-AB18-C4B4571E2F31}" type="slidenum">
              <a:rPr lang="en-US">
                <a:solidFill>
                  <a:prstClr val="black"/>
                </a:solidFill>
              </a:rPr>
              <a:pPr/>
              <a:t>4</a:t>
            </a:fld>
            <a:endParaRPr lang="en-US" dirty="0">
              <a:solidFill>
                <a:prstClr val="black"/>
              </a:solidFill>
            </a:endParaRPr>
          </a:p>
        </p:txBody>
      </p:sp>
    </p:spTree>
    <p:extLst>
      <p:ext uri="{BB962C8B-B14F-4D97-AF65-F5344CB8AC3E}">
        <p14:creationId xmlns="" xmlns:p14="http://schemas.microsoft.com/office/powerpoint/2010/main" val="211386916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D5CC31B-5A92-42FC-AB18-C4B4571E2F31}" type="slidenum">
              <a:rPr lang="en-US">
                <a:solidFill>
                  <a:prstClr val="black"/>
                </a:solidFill>
              </a:rPr>
              <a:pPr/>
              <a:t>5</a:t>
            </a:fld>
            <a:endParaRPr lang="en-US" dirty="0">
              <a:solidFill>
                <a:prstClr val="black"/>
              </a:solidFill>
            </a:endParaRPr>
          </a:p>
        </p:txBody>
      </p:sp>
    </p:spTree>
    <p:extLst>
      <p:ext uri="{BB962C8B-B14F-4D97-AF65-F5344CB8AC3E}">
        <p14:creationId xmlns="" xmlns:p14="http://schemas.microsoft.com/office/powerpoint/2010/main" val="211386916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D5CC31B-5A92-42FC-AB18-C4B4571E2F31}" type="slidenum">
              <a:rPr lang="en-US">
                <a:solidFill>
                  <a:prstClr val="black"/>
                </a:solidFill>
              </a:rPr>
              <a:pPr/>
              <a:t>7</a:t>
            </a:fld>
            <a:endParaRPr lang="en-US" dirty="0">
              <a:solidFill>
                <a:prstClr val="black"/>
              </a:solidFill>
            </a:endParaRPr>
          </a:p>
        </p:txBody>
      </p:sp>
    </p:spTree>
    <p:extLst>
      <p:ext uri="{BB962C8B-B14F-4D97-AF65-F5344CB8AC3E}">
        <p14:creationId xmlns="" xmlns:p14="http://schemas.microsoft.com/office/powerpoint/2010/main" val="211386916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D5CC31B-5A92-42FC-AB18-C4B4571E2F31}" type="slidenum">
              <a:rPr lang="en-US">
                <a:solidFill>
                  <a:prstClr val="black"/>
                </a:solidFill>
              </a:rPr>
              <a:pPr/>
              <a:t>8</a:t>
            </a:fld>
            <a:endParaRPr lang="en-US" dirty="0">
              <a:solidFill>
                <a:prstClr val="black"/>
              </a:solidFill>
            </a:endParaRPr>
          </a:p>
        </p:txBody>
      </p:sp>
    </p:spTree>
    <p:extLst>
      <p:ext uri="{BB962C8B-B14F-4D97-AF65-F5344CB8AC3E}">
        <p14:creationId xmlns="" xmlns:p14="http://schemas.microsoft.com/office/powerpoint/2010/main" val="211386916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D5CC31B-5A92-42FC-AB18-C4B4571E2F31}" type="slidenum">
              <a:rPr lang="en-US">
                <a:solidFill>
                  <a:prstClr val="black"/>
                </a:solidFill>
              </a:rPr>
              <a:pPr/>
              <a:t>11</a:t>
            </a:fld>
            <a:endParaRPr lang="en-US" dirty="0">
              <a:solidFill>
                <a:prstClr val="black"/>
              </a:solidFill>
            </a:endParaRPr>
          </a:p>
        </p:txBody>
      </p:sp>
    </p:spTree>
    <p:extLst>
      <p:ext uri="{BB962C8B-B14F-4D97-AF65-F5344CB8AC3E}">
        <p14:creationId xmlns="" xmlns:p14="http://schemas.microsoft.com/office/powerpoint/2010/main" val="211386916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D5CC31B-5A92-42FC-AB18-C4B4571E2F31}" type="slidenum">
              <a:rPr lang="en-US">
                <a:solidFill>
                  <a:prstClr val="black"/>
                </a:solidFill>
              </a:rPr>
              <a:pPr/>
              <a:t>12</a:t>
            </a:fld>
            <a:endParaRPr lang="en-US" dirty="0">
              <a:solidFill>
                <a:prstClr val="black"/>
              </a:solidFill>
            </a:endParaRPr>
          </a:p>
        </p:txBody>
      </p:sp>
    </p:spTree>
    <p:extLst>
      <p:ext uri="{BB962C8B-B14F-4D97-AF65-F5344CB8AC3E}">
        <p14:creationId xmlns="" xmlns:p14="http://schemas.microsoft.com/office/powerpoint/2010/main" val="21138691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solidFill>
                  <a:prstClr val="black"/>
                </a:solidFill>
              </a:endParaRPr>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solidFill>
                  <a:prstClr val="black"/>
                </a:solidFill>
              </a:endParaRPr>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solidFill>
                  <a:prstClr val="black"/>
                </a:solidFill>
              </a:endParaRPr>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solidFill>
                  <a:prstClr val="black"/>
                </a:solidFill>
              </a:endParaRPr>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dirty="0">
                <a:solidFill>
                  <a:prstClr val="black"/>
                </a:solidFill>
              </a:endParaRPr>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2A99062D-A187-4039-BE5F-00E46BBA9D63}" type="datetime1">
              <a:rPr lang="en-US" smtClean="0">
                <a:solidFill>
                  <a:srgbClr val="073E87"/>
                </a:solidFill>
              </a:rPr>
              <a:pPr/>
              <a:t>8/25/2014</a:t>
            </a:fld>
            <a:endParaRPr lang="en-US" dirty="0">
              <a:solidFill>
                <a:srgbClr val="073E87"/>
              </a:solidFill>
            </a:endParaRPr>
          </a:p>
        </p:txBody>
      </p:sp>
      <p:sp>
        <p:nvSpPr>
          <p:cNvPr id="5" name="Footer Placeholder 4"/>
          <p:cNvSpPr>
            <a:spLocks noGrp="1"/>
          </p:cNvSpPr>
          <p:nvPr>
            <p:ph type="ftr" sz="quarter" idx="11"/>
          </p:nvPr>
        </p:nvSpPr>
        <p:spPr/>
        <p:txBody>
          <a:bodyPr/>
          <a:lstStyle/>
          <a:p>
            <a:endParaRPr lang="en-US" dirty="0">
              <a:solidFill>
                <a:srgbClr val="073E87"/>
              </a:solidFill>
            </a:endParaRPr>
          </a:p>
        </p:txBody>
      </p:sp>
      <p:sp>
        <p:nvSpPr>
          <p:cNvPr id="6" name="Slide Number Placeholder 5"/>
          <p:cNvSpPr>
            <a:spLocks noGrp="1"/>
          </p:cNvSpPr>
          <p:nvPr>
            <p:ph type="sldNum" sz="quarter" idx="12"/>
          </p:nvPr>
        </p:nvSpPr>
        <p:spPr/>
        <p:txBody>
          <a:bodyPr/>
          <a:lstStyle/>
          <a:p>
            <a:fld id="{12A81D5C-F4C2-48B8-81C3-36C8089BB5FF}" type="slidenum">
              <a:rPr lang="en-US" smtClean="0">
                <a:solidFill>
                  <a:srgbClr val="073E87"/>
                </a:solidFill>
              </a:rPr>
              <a:pPr/>
              <a:t>‹#›</a:t>
            </a:fld>
            <a:endParaRPr lang="en-US" dirty="0">
              <a:solidFill>
                <a:srgbClr val="073E87"/>
              </a:solidFill>
            </a:endParaRPr>
          </a:p>
        </p:txBody>
      </p:sp>
    </p:spTree>
    <p:extLst>
      <p:ext uri="{BB962C8B-B14F-4D97-AF65-F5344CB8AC3E}">
        <p14:creationId xmlns="" xmlns:p14="http://schemas.microsoft.com/office/powerpoint/2010/main" val="14227251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5249A50-2E40-4126-9A0D-12CE2B7292F5}" type="datetime1">
              <a:rPr lang="en-US" smtClean="0">
                <a:solidFill>
                  <a:srgbClr val="073E87"/>
                </a:solidFill>
              </a:rPr>
              <a:pPr/>
              <a:t>8/25/2014</a:t>
            </a:fld>
            <a:endParaRPr lang="en-US" dirty="0">
              <a:solidFill>
                <a:srgbClr val="073E87"/>
              </a:solidFill>
            </a:endParaRPr>
          </a:p>
        </p:txBody>
      </p:sp>
      <p:sp>
        <p:nvSpPr>
          <p:cNvPr id="5" name="Footer Placeholder 4"/>
          <p:cNvSpPr>
            <a:spLocks noGrp="1"/>
          </p:cNvSpPr>
          <p:nvPr>
            <p:ph type="ftr" sz="quarter" idx="11"/>
          </p:nvPr>
        </p:nvSpPr>
        <p:spPr/>
        <p:txBody>
          <a:bodyPr/>
          <a:lstStyle/>
          <a:p>
            <a:endParaRPr lang="en-US" dirty="0">
              <a:solidFill>
                <a:srgbClr val="073E87"/>
              </a:solidFill>
            </a:endParaRPr>
          </a:p>
        </p:txBody>
      </p:sp>
      <p:sp>
        <p:nvSpPr>
          <p:cNvPr id="6" name="Slide Number Placeholder 5"/>
          <p:cNvSpPr>
            <a:spLocks noGrp="1"/>
          </p:cNvSpPr>
          <p:nvPr>
            <p:ph type="sldNum" sz="quarter" idx="12"/>
          </p:nvPr>
        </p:nvSpPr>
        <p:spPr/>
        <p:txBody>
          <a:bodyPr/>
          <a:lstStyle/>
          <a:p>
            <a:fld id="{12A81D5C-F4C2-48B8-81C3-36C8089BB5FF}" type="slidenum">
              <a:rPr lang="en-US" smtClean="0">
                <a:solidFill>
                  <a:srgbClr val="073E87"/>
                </a:solidFill>
              </a:rPr>
              <a:pPr/>
              <a:t>‹#›</a:t>
            </a:fld>
            <a:endParaRPr lang="en-US" dirty="0">
              <a:solidFill>
                <a:srgbClr val="073E87"/>
              </a:solidFill>
            </a:endParaRPr>
          </a:p>
        </p:txBody>
      </p:sp>
    </p:spTree>
    <p:extLst>
      <p:ext uri="{BB962C8B-B14F-4D97-AF65-F5344CB8AC3E}">
        <p14:creationId xmlns="" xmlns:p14="http://schemas.microsoft.com/office/powerpoint/2010/main" val="11549478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4" name="Date Placeholder 3"/>
          <p:cNvSpPr>
            <a:spLocks noGrp="1"/>
          </p:cNvSpPr>
          <p:nvPr>
            <p:ph type="dt" sz="half" idx="10"/>
          </p:nvPr>
        </p:nvSpPr>
        <p:spPr/>
        <p:txBody>
          <a:bodyPr/>
          <a:lstStyle/>
          <a:p>
            <a:fld id="{BAEE9C4D-E97F-42C0-89C8-FF13559D29AF}" type="datetime1">
              <a:rPr lang="en-US" smtClean="0">
                <a:solidFill>
                  <a:srgbClr val="073E87"/>
                </a:solidFill>
              </a:rPr>
              <a:pPr/>
              <a:t>8/25/2014</a:t>
            </a:fld>
            <a:endParaRPr lang="en-US" dirty="0">
              <a:solidFill>
                <a:srgbClr val="073E87"/>
              </a:solidFill>
            </a:endParaRPr>
          </a:p>
        </p:txBody>
      </p:sp>
      <p:sp>
        <p:nvSpPr>
          <p:cNvPr id="5" name="Footer Placeholder 4"/>
          <p:cNvSpPr>
            <a:spLocks noGrp="1"/>
          </p:cNvSpPr>
          <p:nvPr>
            <p:ph type="ftr" sz="quarter" idx="11"/>
          </p:nvPr>
        </p:nvSpPr>
        <p:spPr/>
        <p:txBody>
          <a:bodyPr/>
          <a:lstStyle/>
          <a:p>
            <a:endParaRPr lang="en-US" dirty="0">
              <a:solidFill>
                <a:srgbClr val="073E87"/>
              </a:solidFill>
            </a:endParaRPr>
          </a:p>
        </p:txBody>
      </p:sp>
      <p:sp>
        <p:nvSpPr>
          <p:cNvPr id="6" name="Slide Number Placeholder 5"/>
          <p:cNvSpPr>
            <a:spLocks noGrp="1"/>
          </p:cNvSpPr>
          <p:nvPr>
            <p:ph type="sldNum" sz="quarter" idx="12"/>
          </p:nvPr>
        </p:nvSpPr>
        <p:spPr/>
        <p:txBody>
          <a:bodyPr/>
          <a:lstStyle/>
          <a:p>
            <a:fld id="{12A81D5C-F4C2-48B8-81C3-36C8089BB5FF}" type="slidenum">
              <a:rPr lang="en-US" smtClean="0">
                <a:solidFill>
                  <a:srgbClr val="073E87"/>
                </a:solidFill>
              </a:rPr>
              <a:pPr/>
              <a:t>‹#›</a:t>
            </a:fld>
            <a:endParaRPr lang="en-US" dirty="0">
              <a:solidFill>
                <a:srgbClr val="073E87"/>
              </a:solidFill>
            </a:endParaRPr>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solidFill>
                  <a:prstClr val="black"/>
                </a:solidFill>
              </a:endParaRPr>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solidFill>
                  <a:prstClr val="black"/>
                </a:solidFill>
              </a:endParaRPr>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solidFill>
                  <a:prstClr val="black"/>
                </a:solidFill>
              </a:endParaRPr>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solidFill>
                  <a:prstClr val="black"/>
                </a:solidFill>
              </a:endParaRPr>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dirty="0">
                <a:solidFill>
                  <a:prstClr val="black"/>
                </a:solidFill>
              </a:endParaRPr>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 xmlns:p14="http://schemas.microsoft.com/office/powerpoint/2010/main" val="297515932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chart">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7813"/>
            <a:ext cx="8229600" cy="1143000"/>
          </a:xfrm>
        </p:spPr>
        <p:txBody>
          <a:bodyPr/>
          <a:lstStyle/>
          <a:p>
            <a:r>
              <a:rPr lang="en-US" smtClean="0"/>
              <a:t>Click to edit Master title style</a:t>
            </a:r>
            <a:endParaRPr lang="en-US"/>
          </a:p>
        </p:txBody>
      </p:sp>
      <p:sp>
        <p:nvSpPr>
          <p:cNvPr id="3" name="Chart Placeholder 2"/>
          <p:cNvSpPr>
            <a:spLocks noGrp="1"/>
          </p:cNvSpPr>
          <p:nvPr>
            <p:ph type="chart" idx="1"/>
          </p:nvPr>
        </p:nvSpPr>
        <p:spPr>
          <a:xfrm>
            <a:off x="457200" y="1600200"/>
            <a:ext cx="8229600" cy="4530725"/>
          </a:xfrm>
        </p:spPr>
        <p:txBody>
          <a:bodyPr/>
          <a:lstStyle/>
          <a:p>
            <a:r>
              <a:rPr lang="en-US" smtClean="0"/>
              <a:t>Click icon to add chart</a:t>
            </a:r>
            <a:endParaRPr lang="en-US" dirty="0"/>
          </a:p>
        </p:txBody>
      </p:sp>
      <p:sp>
        <p:nvSpPr>
          <p:cNvPr id="4" name="Date Placeholder 3"/>
          <p:cNvSpPr>
            <a:spLocks noGrp="1"/>
          </p:cNvSpPr>
          <p:nvPr>
            <p:ph type="dt" sz="half" idx="10"/>
          </p:nvPr>
        </p:nvSpPr>
        <p:spPr>
          <a:xfrm>
            <a:off x="457200" y="6278563"/>
            <a:ext cx="2133600" cy="457200"/>
          </a:xfrm>
        </p:spPr>
        <p:txBody>
          <a:bodyPr/>
          <a:lstStyle>
            <a:lvl1pPr>
              <a:defRPr/>
            </a:lvl1pPr>
          </a:lstStyle>
          <a:p>
            <a:fld id="{92D0BCCE-DBF3-4A3E-8054-AEFCDC9BB767}" type="datetime1">
              <a:rPr lang="en-US" smtClean="0">
                <a:solidFill>
                  <a:srgbClr val="073E87"/>
                </a:solidFill>
              </a:rPr>
              <a:pPr/>
              <a:t>8/25/2014</a:t>
            </a:fld>
            <a:endParaRPr lang="en-US" dirty="0">
              <a:solidFill>
                <a:srgbClr val="073E87"/>
              </a:solidFill>
            </a:endParaRPr>
          </a:p>
        </p:txBody>
      </p:sp>
      <p:sp>
        <p:nvSpPr>
          <p:cNvPr id="5" name="Footer Placeholder 4"/>
          <p:cNvSpPr>
            <a:spLocks noGrp="1"/>
          </p:cNvSpPr>
          <p:nvPr>
            <p:ph type="ftr" sz="quarter" idx="11"/>
          </p:nvPr>
        </p:nvSpPr>
        <p:spPr>
          <a:xfrm>
            <a:off x="3124200" y="6278563"/>
            <a:ext cx="2895600" cy="457200"/>
          </a:xfrm>
        </p:spPr>
        <p:txBody>
          <a:bodyPr/>
          <a:lstStyle>
            <a:lvl1pPr>
              <a:defRPr/>
            </a:lvl1pPr>
          </a:lstStyle>
          <a:p>
            <a:endParaRPr lang="en-US" dirty="0">
              <a:solidFill>
                <a:srgbClr val="073E87"/>
              </a:solidFill>
            </a:endParaRPr>
          </a:p>
        </p:txBody>
      </p:sp>
      <p:sp>
        <p:nvSpPr>
          <p:cNvPr id="6" name="Slide Number Placeholder 5"/>
          <p:cNvSpPr>
            <a:spLocks noGrp="1"/>
          </p:cNvSpPr>
          <p:nvPr>
            <p:ph type="sldNum" sz="quarter" idx="12"/>
          </p:nvPr>
        </p:nvSpPr>
        <p:spPr>
          <a:xfrm>
            <a:off x="6553200" y="6278563"/>
            <a:ext cx="2133600" cy="457200"/>
          </a:xfrm>
        </p:spPr>
        <p:txBody>
          <a:bodyPr/>
          <a:lstStyle>
            <a:lvl1pPr>
              <a:defRPr/>
            </a:lvl1pPr>
          </a:lstStyle>
          <a:p>
            <a:fld id="{441F7584-F01D-4378-B2C9-53240BC39C84}" type="slidenum">
              <a:rPr lang="en-US">
                <a:solidFill>
                  <a:srgbClr val="073E87"/>
                </a:solidFill>
              </a:rPr>
              <a:pPr/>
              <a:t>‹#›</a:t>
            </a:fld>
            <a:endParaRPr lang="en-US" dirty="0">
              <a:solidFill>
                <a:srgbClr val="073E87"/>
              </a:solidFill>
            </a:endParaRPr>
          </a:p>
        </p:txBody>
      </p:sp>
    </p:spTree>
    <p:extLst>
      <p:ext uri="{BB962C8B-B14F-4D97-AF65-F5344CB8AC3E}">
        <p14:creationId xmlns="" xmlns:p14="http://schemas.microsoft.com/office/powerpoint/2010/main" val="27621813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E538818-4991-40E6-804A-1F7270EAF6BC}" type="datetime1">
              <a:rPr lang="en-US" smtClean="0">
                <a:solidFill>
                  <a:srgbClr val="073E87"/>
                </a:solidFill>
              </a:rPr>
              <a:pPr/>
              <a:t>8/25/2014</a:t>
            </a:fld>
            <a:endParaRPr lang="en-US" dirty="0">
              <a:solidFill>
                <a:srgbClr val="073E87"/>
              </a:solidFill>
            </a:endParaRPr>
          </a:p>
        </p:txBody>
      </p:sp>
      <p:sp>
        <p:nvSpPr>
          <p:cNvPr id="5" name="Footer Placeholder 4"/>
          <p:cNvSpPr>
            <a:spLocks noGrp="1"/>
          </p:cNvSpPr>
          <p:nvPr>
            <p:ph type="ftr" sz="quarter" idx="11"/>
          </p:nvPr>
        </p:nvSpPr>
        <p:spPr/>
        <p:txBody>
          <a:bodyPr/>
          <a:lstStyle/>
          <a:p>
            <a:endParaRPr lang="en-US" dirty="0">
              <a:solidFill>
                <a:srgbClr val="073E87"/>
              </a:solidFill>
            </a:endParaRPr>
          </a:p>
        </p:txBody>
      </p:sp>
      <p:sp>
        <p:nvSpPr>
          <p:cNvPr id="6" name="Slide Number Placeholder 5"/>
          <p:cNvSpPr>
            <a:spLocks noGrp="1"/>
          </p:cNvSpPr>
          <p:nvPr>
            <p:ph type="sldNum" sz="quarter" idx="12"/>
          </p:nvPr>
        </p:nvSpPr>
        <p:spPr/>
        <p:txBody>
          <a:bodyPr/>
          <a:lstStyle/>
          <a:p>
            <a:fld id="{12A81D5C-F4C2-48B8-81C3-36C8089BB5FF}" type="slidenum">
              <a:rPr lang="en-US" smtClean="0">
                <a:solidFill>
                  <a:srgbClr val="073E87"/>
                </a:solidFill>
              </a:rPr>
              <a:pPr/>
              <a:t>‹#›</a:t>
            </a:fld>
            <a:endParaRPr lang="en-US" dirty="0">
              <a:solidFill>
                <a:srgbClr val="073E87"/>
              </a:solidFill>
            </a:endParaRPr>
          </a:p>
        </p:txBody>
      </p:sp>
      <p:sp>
        <p:nvSpPr>
          <p:cNvPr id="7" name="Title 6"/>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 xmlns:p14="http://schemas.microsoft.com/office/powerpoint/2010/main" val="42451682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solidFill>
                <a:prstClr val="black"/>
              </a:solidFill>
            </a:endParaRPr>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solidFill>
                <a:prstClr val="black"/>
              </a:solidFill>
            </a:endParaRPr>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solidFill>
                <a:prstClr val="black"/>
              </a:solidFill>
            </a:endParaRPr>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solidFill>
                <a:prstClr val="black"/>
              </a:solidFill>
            </a:endParaRPr>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dirty="0">
              <a:solidFill>
                <a:prstClr val="black"/>
              </a:solidFill>
            </a:endParaRPr>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893D8F0-E2C7-4525-8DFB-834483DFCB36}" type="datetime1">
              <a:rPr lang="en-US" smtClean="0">
                <a:solidFill>
                  <a:srgbClr val="073E87"/>
                </a:solidFill>
              </a:rPr>
              <a:pPr/>
              <a:t>8/25/2014</a:t>
            </a:fld>
            <a:endParaRPr lang="en-US" dirty="0">
              <a:solidFill>
                <a:srgbClr val="073E87"/>
              </a:solidFill>
            </a:endParaRPr>
          </a:p>
        </p:txBody>
      </p:sp>
      <p:sp>
        <p:nvSpPr>
          <p:cNvPr id="5" name="Footer Placeholder 4"/>
          <p:cNvSpPr>
            <a:spLocks noGrp="1"/>
          </p:cNvSpPr>
          <p:nvPr>
            <p:ph type="ftr" sz="quarter" idx="11"/>
          </p:nvPr>
        </p:nvSpPr>
        <p:spPr/>
        <p:txBody>
          <a:bodyPr/>
          <a:lstStyle/>
          <a:p>
            <a:endParaRPr lang="en-US" dirty="0">
              <a:solidFill>
                <a:srgbClr val="073E87"/>
              </a:solidFill>
            </a:endParaRPr>
          </a:p>
        </p:txBody>
      </p:sp>
      <p:sp>
        <p:nvSpPr>
          <p:cNvPr id="6" name="Slide Number Placeholder 5"/>
          <p:cNvSpPr>
            <a:spLocks noGrp="1"/>
          </p:cNvSpPr>
          <p:nvPr>
            <p:ph type="sldNum" sz="quarter" idx="12"/>
          </p:nvPr>
        </p:nvSpPr>
        <p:spPr/>
        <p:txBody>
          <a:bodyPr/>
          <a:lstStyle/>
          <a:p>
            <a:fld id="{12A81D5C-F4C2-48B8-81C3-36C8089BB5FF}" type="slidenum">
              <a:rPr lang="en-US" smtClean="0">
                <a:solidFill>
                  <a:srgbClr val="073E87"/>
                </a:solidFill>
              </a:rPr>
              <a:pPr/>
              <a:t>‹#›</a:t>
            </a:fld>
            <a:endParaRPr lang="en-US" dirty="0">
              <a:solidFill>
                <a:srgbClr val="073E87"/>
              </a:solidFill>
            </a:endParaRPr>
          </a:p>
        </p:txBody>
      </p:sp>
    </p:spTree>
    <p:extLst>
      <p:ext uri="{BB962C8B-B14F-4D97-AF65-F5344CB8AC3E}">
        <p14:creationId xmlns="" xmlns:p14="http://schemas.microsoft.com/office/powerpoint/2010/main" val="22125079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p:txBody>
          <a:bodyPr/>
          <a:lstStyle/>
          <a:p>
            <a:fld id="{7F60D731-769F-4E8F-8BD1-1948A134746E}" type="datetime1">
              <a:rPr lang="en-US" smtClean="0">
                <a:solidFill>
                  <a:srgbClr val="073E87"/>
                </a:solidFill>
              </a:rPr>
              <a:pPr/>
              <a:t>8/25/2014</a:t>
            </a:fld>
            <a:endParaRPr lang="en-US" dirty="0">
              <a:solidFill>
                <a:srgbClr val="073E87"/>
              </a:solidFill>
            </a:endParaRPr>
          </a:p>
        </p:txBody>
      </p:sp>
      <p:sp>
        <p:nvSpPr>
          <p:cNvPr id="6" name="Footer Placeholder 5"/>
          <p:cNvSpPr>
            <a:spLocks noGrp="1"/>
          </p:cNvSpPr>
          <p:nvPr>
            <p:ph type="ftr" sz="quarter" idx="11"/>
          </p:nvPr>
        </p:nvSpPr>
        <p:spPr/>
        <p:txBody>
          <a:bodyPr/>
          <a:lstStyle/>
          <a:p>
            <a:endParaRPr lang="en-US" dirty="0">
              <a:solidFill>
                <a:srgbClr val="073E87"/>
              </a:solidFill>
            </a:endParaRPr>
          </a:p>
        </p:txBody>
      </p:sp>
      <p:sp>
        <p:nvSpPr>
          <p:cNvPr id="7" name="Slide Number Placeholder 6"/>
          <p:cNvSpPr>
            <a:spLocks noGrp="1"/>
          </p:cNvSpPr>
          <p:nvPr>
            <p:ph type="sldNum" sz="quarter" idx="12"/>
          </p:nvPr>
        </p:nvSpPr>
        <p:spPr/>
        <p:txBody>
          <a:bodyPr/>
          <a:lstStyle/>
          <a:p>
            <a:fld id="{12A81D5C-F4C2-48B8-81C3-36C8089BB5FF}" type="slidenum">
              <a:rPr lang="en-US" smtClean="0">
                <a:solidFill>
                  <a:srgbClr val="073E87"/>
                </a:solidFill>
              </a:rPr>
              <a:pPr/>
              <a:t>‹#›</a:t>
            </a:fld>
            <a:endParaRPr lang="en-US" dirty="0">
              <a:solidFill>
                <a:srgbClr val="073E87"/>
              </a:solidFill>
            </a:endParaRPr>
          </a:p>
        </p:txBody>
      </p:sp>
      <p:sp>
        <p:nvSpPr>
          <p:cNvPr id="9" name="Content Placeholder 8"/>
          <p:cNvSpPr>
            <a:spLocks noGrp="1"/>
          </p:cNvSpPr>
          <p:nvPr>
            <p:ph sz="quarter" idx="13"/>
          </p:nvPr>
        </p:nvSpPr>
        <p:spPr>
          <a:xfrm>
            <a:off x="676655" y="2679192"/>
            <a:ext cx="3822192" cy="34472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 xmlns:p14="http://schemas.microsoft.com/office/powerpoint/2010/main" val="23415696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E8EC192-EBBE-444F-A5FB-FFD9143C6DE8}" type="datetime1">
              <a:rPr lang="en-US" smtClean="0">
                <a:solidFill>
                  <a:srgbClr val="073E87"/>
                </a:solidFill>
              </a:rPr>
              <a:pPr/>
              <a:t>8/25/2014</a:t>
            </a:fld>
            <a:endParaRPr lang="en-US" dirty="0">
              <a:solidFill>
                <a:srgbClr val="073E87"/>
              </a:solidFill>
            </a:endParaRPr>
          </a:p>
        </p:txBody>
      </p:sp>
      <p:sp>
        <p:nvSpPr>
          <p:cNvPr id="8" name="Footer Placeholder 7"/>
          <p:cNvSpPr>
            <a:spLocks noGrp="1"/>
          </p:cNvSpPr>
          <p:nvPr>
            <p:ph type="ftr" sz="quarter" idx="11"/>
          </p:nvPr>
        </p:nvSpPr>
        <p:spPr/>
        <p:txBody>
          <a:bodyPr/>
          <a:lstStyle/>
          <a:p>
            <a:endParaRPr lang="en-US" dirty="0">
              <a:solidFill>
                <a:srgbClr val="073E87"/>
              </a:solidFill>
            </a:endParaRPr>
          </a:p>
        </p:txBody>
      </p:sp>
      <p:sp>
        <p:nvSpPr>
          <p:cNvPr id="9" name="Slide Number Placeholder 8"/>
          <p:cNvSpPr>
            <a:spLocks noGrp="1"/>
          </p:cNvSpPr>
          <p:nvPr>
            <p:ph type="sldNum" sz="quarter" idx="12"/>
          </p:nvPr>
        </p:nvSpPr>
        <p:spPr/>
        <p:txBody>
          <a:bodyPr/>
          <a:lstStyle/>
          <a:p>
            <a:fld id="{12A81D5C-F4C2-48B8-81C3-36C8089BB5FF}" type="slidenum">
              <a:rPr lang="en-US" smtClean="0">
                <a:solidFill>
                  <a:srgbClr val="073E87"/>
                </a:solidFill>
              </a:rPr>
              <a:pPr/>
              <a:t>‹#›</a:t>
            </a:fld>
            <a:endParaRPr lang="en-US" dirty="0">
              <a:solidFill>
                <a:srgbClr val="073E87"/>
              </a:solidFill>
            </a:endParaRPr>
          </a:p>
        </p:txBody>
      </p:sp>
    </p:spTree>
    <p:extLst>
      <p:ext uri="{BB962C8B-B14F-4D97-AF65-F5344CB8AC3E}">
        <p14:creationId xmlns="" xmlns:p14="http://schemas.microsoft.com/office/powerpoint/2010/main" val="6967356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5CAF8F2-5F65-4BBD-B937-0C39783AE7C1}" type="datetime1">
              <a:rPr lang="en-US" smtClean="0">
                <a:solidFill>
                  <a:srgbClr val="073E87"/>
                </a:solidFill>
              </a:rPr>
              <a:pPr/>
              <a:t>8/25/2014</a:t>
            </a:fld>
            <a:endParaRPr lang="en-US" dirty="0">
              <a:solidFill>
                <a:srgbClr val="073E87"/>
              </a:solidFill>
            </a:endParaRPr>
          </a:p>
        </p:txBody>
      </p:sp>
      <p:sp>
        <p:nvSpPr>
          <p:cNvPr id="4" name="Footer Placeholder 3"/>
          <p:cNvSpPr>
            <a:spLocks noGrp="1"/>
          </p:cNvSpPr>
          <p:nvPr>
            <p:ph type="ftr" sz="quarter" idx="11"/>
          </p:nvPr>
        </p:nvSpPr>
        <p:spPr/>
        <p:txBody>
          <a:bodyPr/>
          <a:lstStyle/>
          <a:p>
            <a:endParaRPr lang="en-US" dirty="0">
              <a:solidFill>
                <a:srgbClr val="073E87"/>
              </a:solidFill>
            </a:endParaRPr>
          </a:p>
        </p:txBody>
      </p:sp>
      <p:sp>
        <p:nvSpPr>
          <p:cNvPr id="5" name="Slide Number Placeholder 4"/>
          <p:cNvSpPr>
            <a:spLocks noGrp="1"/>
          </p:cNvSpPr>
          <p:nvPr>
            <p:ph type="sldNum" sz="quarter" idx="12"/>
          </p:nvPr>
        </p:nvSpPr>
        <p:spPr/>
        <p:txBody>
          <a:bodyPr/>
          <a:lstStyle/>
          <a:p>
            <a:fld id="{12A81D5C-F4C2-48B8-81C3-36C8089BB5FF}" type="slidenum">
              <a:rPr lang="en-US" smtClean="0">
                <a:solidFill>
                  <a:srgbClr val="073E87"/>
                </a:solidFill>
              </a:rPr>
              <a:pPr/>
              <a:t>‹#›</a:t>
            </a:fld>
            <a:endParaRPr lang="en-US" dirty="0">
              <a:solidFill>
                <a:srgbClr val="073E87"/>
              </a:solidFill>
            </a:endParaRPr>
          </a:p>
        </p:txBody>
      </p:sp>
    </p:spTree>
    <p:extLst>
      <p:ext uri="{BB962C8B-B14F-4D97-AF65-F5344CB8AC3E}">
        <p14:creationId xmlns="" xmlns:p14="http://schemas.microsoft.com/office/powerpoint/2010/main" val="1228568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solidFill>
                  <a:prstClr val="black"/>
                </a:solidFill>
              </a:endParaRPr>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solidFill>
                  <a:prstClr val="black"/>
                </a:solidFill>
              </a:endParaRPr>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solidFill>
                  <a:prstClr val="black"/>
                </a:solidFill>
              </a:endParaRPr>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solidFill>
                  <a:prstClr val="black"/>
                </a:solidFill>
              </a:endParaRPr>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dirty="0">
                <a:solidFill>
                  <a:prstClr val="black"/>
                </a:solidFill>
              </a:endParaRPr>
            </a:p>
          </p:txBody>
        </p:sp>
      </p:grpSp>
      <p:sp>
        <p:nvSpPr>
          <p:cNvPr id="2" name="Date Placeholder 1"/>
          <p:cNvSpPr>
            <a:spLocks noGrp="1"/>
          </p:cNvSpPr>
          <p:nvPr>
            <p:ph type="dt" sz="half" idx="10"/>
          </p:nvPr>
        </p:nvSpPr>
        <p:spPr/>
        <p:txBody>
          <a:bodyPr/>
          <a:lstStyle/>
          <a:p>
            <a:fld id="{D85E6AD8-0C7E-43C0-8DEE-2E4543C8F6EA}" type="datetime1">
              <a:rPr lang="en-US" smtClean="0">
                <a:solidFill>
                  <a:srgbClr val="073E87"/>
                </a:solidFill>
              </a:rPr>
              <a:pPr/>
              <a:t>8/25/2014</a:t>
            </a:fld>
            <a:endParaRPr lang="en-US" dirty="0">
              <a:solidFill>
                <a:srgbClr val="073E87"/>
              </a:solidFill>
            </a:endParaRPr>
          </a:p>
        </p:txBody>
      </p:sp>
      <p:sp>
        <p:nvSpPr>
          <p:cNvPr id="3" name="Footer Placeholder 2"/>
          <p:cNvSpPr>
            <a:spLocks noGrp="1"/>
          </p:cNvSpPr>
          <p:nvPr>
            <p:ph type="ftr" sz="quarter" idx="11"/>
          </p:nvPr>
        </p:nvSpPr>
        <p:spPr/>
        <p:txBody>
          <a:bodyPr/>
          <a:lstStyle/>
          <a:p>
            <a:endParaRPr lang="en-US" dirty="0">
              <a:solidFill>
                <a:srgbClr val="073E87"/>
              </a:solidFill>
            </a:endParaRPr>
          </a:p>
        </p:txBody>
      </p:sp>
      <p:sp>
        <p:nvSpPr>
          <p:cNvPr id="4" name="Slide Number Placeholder 3"/>
          <p:cNvSpPr>
            <a:spLocks noGrp="1"/>
          </p:cNvSpPr>
          <p:nvPr>
            <p:ph type="sldNum" sz="quarter" idx="12"/>
          </p:nvPr>
        </p:nvSpPr>
        <p:spPr/>
        <p:txBody>
          <a:bodyPr/>
          <a:lstStyle/>
          <a:p>
            <a:fld id="{12A81D5C-F4C2-48B8-81C3-36C8089BB5FF}" type="slidenum">
              <a:rPr lang="en-US" smtClean="0">
                <a:solidFill>
                  <a:srgbClr val="073E87"/>
                </a:solidFill>
              </a:rPr>
              <a:pPr/>
              <a:t>‹#›</a:t>
            </a:fld>
            <a:endParaRPr lang="en-US" dirty="0">
              <a:solidFill>
                <a:srgbClr val="073E87"/>
              </a:solidFill>
            </a:endParaRPr>
          </a:p>
        </p:txBody>
      </p:sp>
    </p:spTree>
    <p:extLst>
      <p:ext uri="{BB962C8B-B14F-4D97-AF65-F5344CB8AC3E}">
        <p14:creationId xmlns="" xmlns:p14="http://schemas.microsoft.com/office/powerpoint/2010/main" val="25335891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5" name="Date Placeholder 4"/>
          <p:cNvSpPr>
            <a:spLocks noGrp="1"/>
          </p:cNvSpPr>
          <p:nvPr>
            <p:ph type="dt" sz="half" idx="10"/>
          </p:nvPr>
        </p:nvSpPr>
        <p:spPr/>
        <p:txBody>
          <a:bodyPr/>
          <a:lstStyle/>
          <a:p>
            <a:fld id="{2675A076-D22B-403F-A722-87C1B5B6239D}" type="datetime1">
              <a:rPr lang="en-US" smtClean="0">
                <a:solidFill>
                  <a:srgbClr val="073E87"/>
                </a:solidFill>
              </a:rPr>
              <a:pPr/>
              <a:t>8/25/2014</a:t>
            </a:fld>
            <a:endParaRPr lang="en-US" dirty="0">
              <a:solidFill>
                <a:srgbClr val="073E87"/>
              </a:solidFill>
            </a:endParaRPr>
          </a:p>
        </p:txBody>
      </p:sp>
      <p:sp>
        <p:nvSpPr>
          <p:cNvPr id="6" name="Footer Placeholder 5"/>
          <p:cNvSpPr>
            <a:spLocks noGrp="1"/>
          </p:cNvSpPr>
          <p:nvPr>
            <p:ph type="ftr" sz="quarter" idx="11"/>
          </p:nvPr>
        </p:nvSpPr>
        <p:spPr/>
        <p:txBody>
          <a:bodyPr/>
          <a:lstStyle/>
          <a:p>
            <a:endParaRPr lang="en-US" dirty="0">
              <a:solidFill>
                <a:srgbClr val="073E87"/>
              </a:solidFill>
            </a:endParaRPr>
          </a:p>
        </p:txBody>
      </p:sp>
      <p:sp>
        <p:nvSpPr>
          <p:cNvPr id="7" name="Slide Number Placeholder 6"/>
          <p:cNvSpPr>
            <a:spLocks noGrp="1"/>
          </p:cNvSpPr>
          <p:nvPr>
            <p:ph type="sldNum" sz="quarter" idx="12"/>
          </p:nvPr>
        </p:nvSpPr>
        <p:spPr/>
        <p:txBody>
          <a:bodyPr/>
          <a:lstStyle/>
          <a:p>
            <a:fld id="{12A81D5C-F4C2-48B8-81C3-36C8089BB5FF}" type="slidenum">
              <a:rPr lang="en-US" smtClean="0">
                <a:solidFill>
                  <a:srgbClr val="073E87"/>
                </a:solidFill>
              </a:rPr>
              <a:pPr/>
              <a:t>‹#›</a:t>
            </a:fld>
            <a:endParaRPr lang="en-US" dirty="0">
              <a:solidFill>
                <a:srgbClr val="073E87"/>
              </a:solidFill>
            </a:endParaRPr>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solidFill>
                  <a:prstClr val="black"/>
                </a:solidFill>
              </a:endParaRPr>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solidFill>
                  <a:prstClr val="black"/>
                </a:solidFill>
              </a:endParaRPr>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solidFill>
                  <a:prstClr val="black"/>
                </a:solidFill>
              </a:endParaRPr>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solidFill>
                  <a:prstClr val="black"/>
                </a:solidFill>
              </a:endParaRPr>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dirty="0">
                <a:solidFill>
                  <a:prstClr val="black"/>
                </a:solidFill>
              </a:endParaRPr>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 xmlns:p14="http://schemas.microsoft.com/office/powerpoint/2010/main" val="41596583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solidFill>
                  <a:prstClr val="black"/>
                </a:solidFill>
              </a:endParaRPr>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solidFill>
                  <a:prstClr val="black"/>
                </a:solidFill>
              </a:endParaRPr>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solidFill>
                  <a:prstClr val="black"/>
                </a:solidFill>
              </a:endParaRPr>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solidFill>
                  <a:prstClr val="black"/>
                </a:solidFill>
              </a:endParaRPr>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dirty="0">
                <a:solidFill>
                  <a:prstClr val="black"/>
                </a:solidFill>
              </a:endParaRPr>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en-US" smtClean="0"/>
              <a:t>Click to edit Master title style</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9D9A147-E6C8-41B9-9672-0A8ACC7BDD88}" type="datetime1">
              <a:rPr lang="en-US" smtClean="0">
                <a:solidFill>
                  <a:srgbClr val="073E87"/>
                </a:solidFill>
              </a:rPr>
              <a:pPr/>
              <a:t>8/25/2014</a:t>
            </a:fld>
            <a:endParaRPr lang="en-US" dirty="0">
              <a:solidFill>
                <a:srgbClr val="073E87"/>
              </a:solidFill>
            </a:endParaRPr>
          </a:p>
        </p:txBody>
      </p:sp>
      <p:sp>
        <p:nvSpPr>
          <p:cNvPr id="6" name="Footer Placeholder 5"/>
          <p:cNvSpPr>
            <a:spLocks noGrp="1"/>
          </p:cNvSpPr>
          <p:nvPr>
            <p:ph type="ftr" sz="quarter" idx="11"/>
          </p:nvPr>
        </p:nvSpPr>
        <p:spPr/>
        <p:txBody>
          <a:bodyPr/>
          <a:lstStyle/>
          <a:p>
            <a:endParaRPr lang="en-US" dirty="0">
              <a:solidFill>
                <a:srgbClr val="073E87"/>
              </a:solidFill>
            </a:endParaRPr>
          </a:p>
        </p:txBody>
      </p:sp>
      <p:sp>
        <p:nvSpPr>
          <p:cNvPr id="7" name="Slide Number Placeholder 6"/>
          <p:cNvSpPr>
            <a:spLocks noGrp="1"/>
          </p:cNvSpPr>
          <p:nvPr>
            <p:ph type="sldNum" sz="quarter" idx="12"/>
          </p:nvPr>
        </p:nvSpPr>
        <p:spPr/>
        <p:txBody>
          <a:bodyPr/>
          <a:lstStyle/>
          <a:p>
            <a:fld id="{12A81D5C-F4C2-48B8-81C3-36C8089BB5FF}" type="slidenum">
              <a:rPr lang="en-US" smtClean="0">
                <a:solidFill>
                  <a:srgbClr val="073E87"/>
                </a:solidFill>
              </a:rPr>
              <a:pPr/>
              <a:t>‹#›</a:t>
            </a:fld>
            <a:endParaRPr lang="en-US" dirty="0">
              <a:solidFill>
                <a:srgbClr val="073E87"/>
              </a:solidFill>
            </a:endParaRPr>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Tree>
    <p:extLst>
      <p:ext uri="{BB962C8B-B14F-4D97-AF65-F5344CB8AC3E}">
        <p14:creationId xmlns="" xmlns:p14="http://schemas.microsoft.com/office/powerpoint/2010/main" val="14560748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solidFill>
                  <a:prstClr val="black"/>
                </a:solidFill>
              </a:endParaRPr>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solidFill>
                  <a:prstClr val="black"/>
                </a:solidFill>
              </a:endParaRPr>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solidFill>
                  <a:prstClr val="black"/>
                </a:solidFill>
              </a:endParaRPr>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solidFill>
                  <a:prstClr val="black"/>
                </a:solidFill>
              </a:endParaRPr>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dirty="0">
                <a:solidFill>
                  <a:prstClr val="black"/>
                </a:solidFill>
              </a:endParaRPr>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B4093DF1-67DC-4DEA-B79D-475A183D7C66}" type="datetime1">
              <a:rPr lang="en-US" smtClean="0">
                <a:solidFill>
                  <a:srgbClr val="073E87"/>
                </a:solidFill>
              </a:rPr>
              <a:pPr/>
              <a:t>8/25/2014</a:t>
            </a:fld>
            <a:endParaRPr lang="en-US" dirty="0">
              <a:solidFill>
                <a:srgbClr val="073E87"/>
              </a:solidFill>
            </a:endParaRPr>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endParaRPr lang="en-US" dirty="0">
              <a:solidFill>
                <a:srgbClr val="073E87"/>
              </a:solidFill>
            </a:endParaRPr>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12A81D5C-F4C2-48B8-81C3-36C8089BB5FF}" type="slidenum">
              <a:rPr lang="en-US" smtClean="0">
                <a:solidFill>
                  <a:srgbClr val="073E87"/>
                </a:solidFill>
              </a:rPr>
              <a:pPr/>
              <a:t>‹#›</a:t>
            </a:fld>
            <a:endParaRPr lang="en-US" dirty="0">
              <a:solidFill>
                <a:srgbClr val="073E87"/>
              </a:solidFill>
            </a:endParaRPr>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 xmlns:p14="http://schemas.microsoft.com/office/powerpoint/2010/main" val="336812369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hf hdr="0" ftr="0" dt="0"/>
  <p:txStyles>
    <p:title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3" descr="AfricaMap2"/>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7391400" y="3436671"/>
            <a:ext cx="1447800" cy="1668729"/>
          </a:xfrm>
          <a:prstGeom prst="rect">
            <a:avLst/>
          </a:prstGeom>
          <a:noFill/>
          <a:ln w="9525">
            <a:solidFill>
              <a:srgbClr val="000000"/>
            </a:solidFill>
            <a:miter lim="800000"/>
            <a:headEnd/>
            <a:tailEnd/>
          </a:ln>
          <a:extLst>
            <a:ext uri="{909E8E84-426E-40DD-AFC4-6F175D3DCCD1}">
              <a14:hiddenFill xmlns="" xmlns:a14="http://schemas.microsoft.com/office/drawing/2010/main">
                <a:solidFill>
                  <a:srgbClr val="FFFFFF"/>
                </a:solidFill>
              </a14:hiddenFill>
            </a:ext>
          </a:extLst>
        </p:spPr>
      </p:pic>
      <p:pic>
        <p:nvPicPr>
          <p:cNvPr id="6" name="Picture 5" descr="federal-trade-commission-ftc-logo"/>
          <p:cNvPicPr>
            <a:picLocks noChangeAspect="1" noChangeArrowheads="1"/>
          </p:cNvPicPr>
          <p:nvPr/>
        </p:nvPicPr>
        <p:blipFill>
          <a:blip r:embed="rId3">
            <a:extLst>
              <a:ext uri="{28A0092B-C50C-407E-A947-70E740481C1C}">
                <a14:useLocalDpi xmlns="" xmlns:a14="http://schemas.microsoft.com/office/drawing/2010/main" val="0"/>
              </a:ext>
            </a:extLst>
          </a:blip>
          <a:srcRect/>
          <a:stretch>
            <a:fillRect/>
          </a:stretch>
        </p:blipFill>
        <p:spPr bwMode="auto">
          <a:xfrm>
            <a:off x="5181600" y="3319362"/>
            <a:ext cx="2057400" cy="1903346"/>
          </a:xfrm>
          <a:prstGeom prst="rect">
            <a:avLst/>
          </a:prstGeom>
          <a:noFill/>
          <a:extLst>
            <a:ext uri="{909E8E84-426E-40DD-AFC4-6F175D3DCCD1}">
              <a14:hiddenFill xmlns="" xmlns:a14="http://schemas.microsoft.com/office/drawing/2010/main">
                <a:solidFill>
                  <a:srgbClr val="FFFFFF"/>
                </a:solidFill>
              </a14:hiddenFill>
            </a:ext>
          </a:extLst>
        </p:spPr>
      </p:pic>
      <p:sp>
        <p:nvSpPr>
          <p:cNvPr id="9" name="TextBox 8"/>
          <p:cNvSpPr txBox="1"/>
          <p:nvPr/>
        </p:nvSpPr>
        <p:spPr>
          <a:xfrm>
            <a:off x="498813" y="2677180"/>
            <a:ext cx="8291896" cy="830997"/>
          </a:xfrm>
          <a:prstGeom prst="rect">
            <a:avLst/>
          </a:prstGeom>
          <a:noFill/>
        </p:spPr>
        <p:txBody>
          <a:bodyPr wrap="square" rtlCol="0">
            <a:spAutoFit/>
          </a:bodyPr>
          <a:lstStyle/>
          <a:p>
            <a:pPr algn="ctr"/>
            <a:r>
              <a:rPr lang="en-US" sz="2400" b="1" dirty="0" smtClean="0">
                <a:solidFill>
                  <a:prstClr val="black"/>
                </a:solidFill>
              </a:rPr>
              <a:t>LAW ENFORCEMENT TECHNIQUES AND CROSS BORDER COLLABORATION</a:t>
            </a:r>
          </a:p>
        </p:txBody>
      </p:sp>
      <p:sp>
        <p:nvSpPr>
          <p:cNvPr id="2" name="Title 1"/>
          <p:cNvSpPr>
            <a:spLocks noGrp="1"/>
          </p:cNvSpPr>
          <p:nvPr>
            <p:ph type="ctrTitle"/>
          </p:nvPr>
        </p:nvSpPr>
        <p:spPr>
          <a:xfrm>
            <a:off x="152400" y="1447800"/>
            <a:ext cx="8991600" cy="1143000"/>
          </a:xfrm>
        </p:spPr>
        <p:txBody>
          <a:bodyPr>
            <a:noAutofit/>
          </a:bodyPr>
          <a:lstStyle/>
          <a:p>
            <a:pPr marL="182880" indent="0">
              <a:buNone/>
            </a:pPr>
            <a:r>
              <a:rPr lang="en-US" sz="3200" b="1" dirty="0" smtClean="0"/>
              <a:t>The Sixth Annual African </a:t>
            </a:r>
            <a:br>
              <a:rPr lang="en-US" sz="3200" b="1" dirty="0" smtClean="0"/>
            </a:br>
            <a:r>
              <a:rPr lang="en-US" sz="3200" b="1" dirty="0" smtClean="0"/>
              <a:t>Consumer Protection Dialogue Conference</a:t>
            </a:r>
            <a:endParaRPr lang="en-US" sz="3200" dirty="0"/>
          </a:p>
        </p:txBody>
      </p:sp>
      <p:sp>
        <p:nvSpPr>
          <p:cNvPr id="12" name="Subtitle 4"/>
          <p:cNvSpPr txBox="1">
            <a:spLocks/>
          </p:cNvSpPr>
          <p:nvPr/>
        </p:nvSpPr>
        <p:spPr>
          <a:xfrm>
            <a:off x="2743200" y="5410200"/>
            <a:ext cx="3733800" cy="1295400"/>
          </a:xfrm>
          <a:prstGeom prst="rect">
            <a:avLst/>
          </a:prstGeom>
        </p:spPr>
        <p:txBody>
          <a:bodyPr>
            <a:normAutofit fontScale="77500" lnSpcReduction="2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en-US" sz="2000" dirty="0" smtClean="0"/>
              <a:t>By  Willard </a:t>
            </a:r>
            <a:r>
              <a:rPr lang="en-US" sz="2000" dirty="0" err="1" smtClean="0"/>
              <a:t>Mwemba</a:t>
            </a:r>
            <a:endParaRPr lang="en-US" sz="2000" dirty="0" smtClean="0"/>
          </a:p>
          <a:p>
            <a:pPr marL="0" indent="0" algn="ctr">
              <a:buNone/>
            </a:pPr>
            <a:r>
              <a:rPr lang="en-US" sz="2000" dirty="0" smtClean="0"/>
              <a:t>Head, Mergers and Acquisitions</a:t>
            </a:r>
          </a:p>
          <a:p>
            <a:pPr marL="0" indent="0" algn="ctr">
              <a:buNone/>
            </a:pPr>
            <a:r>
              <a:rPr lang="en-US" sz="2000" dirty="0" smtClean="0"/>
              <a:t>COMESA Competition Commission</a:t>
            </a:r>
          </a:p>
          <a:p>
            <a:pPr marL="0" indent="0" algn="ctr">
              <a:buNone/>
            </a:pPr>
            <a:r>
              <a:rPr lang="en-US" sz="2000" dirty="0" smtClean="0"/>
              <a:t>Lilongwe, Malawi</a:t>
            </a:r>
          </a:p>
          <a:p>
            <a:pPr marL="0" indent="0" algn="ctr">
              <a:buNone/>
            </a:pPr>
            <a:r>
              <a:rPr lang="en-US" sz="2000" dirty="0" smtClean="0"/>
              <a:t>8-10 September 2014</a:t>
            </a:r>
            <a:endParaRPr lang="en-US" sz="2000" dirty="0"/>
          </a:p>
        </p:txBody>
      </p:sp>
      <p:pic>
        <p:nvPicPr>
          <p:cNvPr id="10" name="Picture 9"/>
          <p:cNvPicPr/>
          <p:nvPr/>
        </p:nvPicPr>
        <p:blipFill>
          <a:blip r:embed="rId4"/>
          <a:srcRect/>
          <a:stretch>
            <a:fillRect/>
          </a:stretch>
        </p:blipFill>
        <p:spPr bwMode="auto">
          <a:xfrm>
            <a:off x="152400" y="3581400"/>
            <a:ext cx="2514600" cy="1447800"/>
          </a:xfrm>
          <a:prstGeom prst="rect">
            <a:avLst/>
          </a:prstGeom>
          <a:noFill/>
          <a:ln w="9525">
            <a:noFill/>
            <a:miter lim="800000"/>
            <a:headEnd/>
            <a:tailEnd/>
          </a:ln>
        </p:spPr>
      </p:pic>
      <p:grpSp>
        <p:nvGrpSpPr>
          <p:cNvPr id="11" name="Group 2"/>
          <p:cNvGrpSpPr>
            <a:grpSpLocks/>
          </p:cNvGrpSpPr>
          <p:nvPr/>
        </p:nvGrpSpPr>
        <p:grpSpPr bwMode="auto">
          <a:xfrm>
            <a:off x="3124200" y="3200400"/>
            <a:ext cx="1752600" cy="1905000"/>
            <a:chOff x="1080" y="720"/>
            <a:chExt cx="2160" cy="2520"/>
          </a:xfrm>
        </p:grpSpPr>
        <p:sp>
          <p:nvSpPr>
            <p:cNvPr id="13" name="Oval 3"/>
            <p:cNvSpPr>
              <a:spLocks noChangeArrowheads="1"/>
            </p:cNvSpPr>
            <p:nvPr/>
          </p:nvSpPr>
          <p:spPr bwMode="auto">
            <a:xfrm>
              <a:off x="1318" y="1261"/>
              <a:ext cx="1684" cy="1727"/>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Oval 4"/>
            <p:cNvSpPr>
              <a:spLocks noChangeArrowheads="1"/>
            </p:cNvSpPr>
            <p:nvPr/>
          </p:nvSpPr>
          <p:spPr bwMode="auto">
            <a:xfrm>
              <a:off x="1422" y="1373"/>
              <a:ext cx="1476" cy="1502"/>
            </a:xfrm>
            <a:prstGeom prst="ellipse">
              <a:avLst/>
            </a:prstGeom>
            <a:solidFill>
              <a:srgbClr val="000000"/>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5" name="Rectangle 5"/>
            <p:cNvSpPr>
              <a:spLocks noChangeArrowheads="1"/>
            </p:cNvSpPr>
            <p:nvPr/>
          </p:nvSpPr>
          <p:spPr bwMode="auto">
            <a:xfrm>
              <a:off x="1386" y="1899"/>
              <a:ext cx="1548" cy="451"/>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6" name="WordArt 6"/>
            <p:cNvSpPr>
              <a:spLocks noChangeArrowheads="1" noChangeShapeType="1" noTextEdit="1"/>
            </p:cNvSpPr>
            <p:nvPr/>
          </p:nvSpPr>
          <p:spPr bwMode="auto">
            <a:xfrm>
              <a:off x="1524" y="1937"/>
              <a:ext cx="1272" cy="375"/>
            </a:xfrm>
            <a:prstGeom prst="rect">
              <a:avLst/>
            </a:prstGeom>
          </p:spPr>
          <p:txBody>
            <a:bodyPr wrap="none" fromWordArt="1">
              <a:prstTxWarp prst="textPlain">
                <a:avLst>
                  <a:gd name="adj" fmla="val 50000"/>
                </a:avLst>
              </a:prstTxWarp>
            </a:bodyPr>
            <a:lstStyle/>
            <a:p>
              <a:pPr algn="ctr" rtl="0"/>
              <a:r>
                <a:rPr lang="en-US" sz="3600" kern="10" spc="720" dirty="0" smtClean="0">
                  <a:ln w="28575">
                    <a:noFill/>
                    <a:round/>
                    <a:headEnd/>
                    <a:tailEnd/>
                  </a:ln>
                  <a:solidFill>
                    <a:srgbClr val="000000"/>
                  </a:solidFill>
                  <a:effectLst/>
                  <a:latin typeface="Arial Black"/>
                </a:rPr>
                <a:t>CFTC</a:t>
              </a:r>
              <a:endParaRPr lang="en-US" sz="3600" kern="10" spc="720" dirty="0">
                <a:ln w="28575">
                  <a:noFill/>
                  <a:round/>
                  <a:headEnd/>
                  <a:tailEnd/>
                </a:ln>
                <a:solidFill>
                  <a:srgbClr val="000000"/>
                </a:solidFill>
                <a:effectLst/>
                <a:latin typeface="Arial Black"/>
              </a:endParaRPr>
            </a:p>
          </p:txBody>
        </p:sp>
        <p:sp>
          <p:nvSpPr>
            <p:cNvPr id="17" name="WordArt 7"/>
            <p:cNvSpPr>
              <a:spLocks noChangeArrowheads="1" noChangeShapeType="1" noTextEdit="1"/>
            </p:cNvSpPr>
            <p:nvPr/>
          </p:nvSpPr>
          <p:spPr bwMode="auto">
            <a:xfrm>
              <a:off x="1080" y="720"/>
              <a:ext cx="2160" cy="2520"/>
            </a:xfrm>
            <a:prstGeom prst="rect">
              <a:avLst/>
            </a:prstGeom>
          </p:spPr>
          <p:txBody>
            <a:bodyPr wrap="none" fromWordArt="1">
              <a:prstTxWarp prst="textArchDown">
                <a:avLst>
                  <a:gd name="adj" fmla="val 21177246"/>
                </a:avLst>
              </a:prstTxWarp>
            </a:bodyPr>
            <a:lstStyle/>
            <a:p>
              <a:pPr algn="ctr" rtl="0"/>
              <a:r>
                <a:rPr lang="en-US" sz="1400" kern="10" spc="280" smtClean="0">
                  <a:ln w="6350">
                    <a:noFill/>
                    <a:round/>
                    <a:headEnd/>
                    <a:tailEnd/>
                  </a:ln>
                  <a:solidFill>
                    <a:srgbClr val="000000"/>
                  </a:solidFill>
                  <a:effectLst/>
                  <a:latin typeface="Impact"/>
                </a:rPr>
                <a:t> COMPETITION AND FAIR TRADING COMMISSION</a:t>
              </a:r>
              <a:endParaRPr lang="en-US" sz="1400" kern="10" spc="280">
                <a:ln w="6350">
                  <a:noFill/>
                  <a:round/>
                  <a:headEnd/>
                  <a:tailEnd/>
                </a:ln>
                <a:solidFill>
                  <a:srgbClr val="000000"/>
                </a:solidFill>
                <a:effectLst/>
                <a:latin typeface="Impact"/>
              </a:endParaRPr>
            </a:p>
          </p:txBody>
        </p:sp>
      </p:grpSp>
    </p:spTree>
    <p:extLst>
      <p:ext uri="{BB962C8B-B14F-4D97-AF65-F5344CB8AC3E}">
        <p14:creationId xmlns="" xmlns:p14="http://schemas.microsoft.com/office/powerpoint/2010/main" val="34962079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85000" lnSpcReduction="20000"/>
          </a:bodyPr>
          <a:lstStyle/>
          <a:p>
            <a:r>
              <a:rPr lang="en-US" dirty="0" smtClean="0"/>
              <a:t>Given current public funding constraints, a key question  is whether and how possible, more coordinated COMESA level approach could help pool resources and expertise and achieve effective joint enforcement responses to combat infringing practices that harm consumers and businesses in COMESA.</a:t>
            </a:r>
          </a:p>
          <a:p>
            <a:r>
              <a:rPr lang="en-US" dirty="0" smtClean="0"/>
              <a:t>At a practical level, the review should help develop better indicators, identify opportunities for data sharing and lead to improved methodologies and enforcement.</a:t>
            </a:r>
          </a:p>
          <a:p>
            <a:r>
              <a:rPr lang="en-US" dirty="0" smtClean="0"/>
              <a:t>The above questions are also being addressed in the exact manner in the EU showing that the issue of cross-border consumer violations is not only a COMESA problem but a global problem.</a:t>
            </a:r>
            <a:endParaRPr lang="en-US" dirty="0"/>
          </a:p>
        </p:txBody>
      </p:sp>
      <p:sp>
        <p:nvSpPr>
          <p:cNvPr id="3" name="Slide Number Placeholder 2"/>
          <p:cNvSpPr>
            <a:spLocks noGrp="1"/>
          </p:cNvSpPr>
          <p:nvPr>
            <p:ph type="sldNum" sz="quarter" idx="12"/>
          </p:nvPr>
        </p:nvSpPr>
        <p:spPr/>
        <p:txBody>
          <a:bodyPr/>
          <a:lstStyle/>
          <a:p>
            <a:fld id="{12A81D5C-F4C2-48B8-81C3-36C8089BB5FF}" type="slidenum">
              <a:rPr lang="en-US" smtClean="0">
                <a:solidFill>
                  <a:srgbClr val="073E87"/>
                </a:solidFill>
              </a:rPr>
              <a:pPr/>
              <a:t>10</a:t>
            </a:fld>
            <a:endParaRPr lang="en-US" dirty="0">
              <a:solidFill>
                <a:srgbClr val="073E87"/>
              </a:solidFill>
            </a:endParaRPr>
          </a:p>
        </p:txBody>
      </p:sp>
      <p:sp>
        <p:nvSpPr>
          <p:cNvPr id="4" name="Title 3"/>
          <p:cNvSpPr>
            <a:spLocks noGrp="1"/>
          </p:cNvSpPr>
          <p:nvPr>
            <p:ph type="title"/>
          </p:nvPr>
        </p:nvSpPr>
        <p:spPr/>
        <p:txBody>
          <a:bodyPr>
            <a:normAutofit fontScale="90000"/>
          </a:bodyPr>
          <a:lstStyle/>
          <a:p>
            <a:r>
              <a:rPr lang="en-US" dirty="0" smtClean="0"/>
              <a:t>Specific Questions to Address when Establishing Enforcement Techniques</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1871472"/>
            <a:ext cx="8229600" cy="1252728"/>
          </a:xfrm>
        </p:spPr>
        <p:txBody>
          <a:bodyPr>
            <a:normAutofit fontScale="90000"/>
          </a:bodyPr>
          <a:lstStyle/>
          <a:p>
            <a:r>
              <a:rPr lang="en-US" sz="4000" b="1" dirty="0" smtClean="0">
                <a:solidFill>
                  <a:schemeClr val="tx1"/>
                </a:solidFill>
              </a:rPr>
              <a:t>Challenges to Regional Enforcement </a:t>
            </a:r>
            <a:br>
              <a:rPr lang="en-US" sz="4000" b="1" dirty="0" smtClean="0">
                <a:solidFill>
                  <a:schemeClr val="tx1"/>
                </a:solidFill>
              </a:rPr>
            </a:br>
            <a:r>
              <a:rPr lang="en-US" sz="4000" b="1" dirty="0" smtClean="0">
                <a:solidFill>
                  <a:schemeClr val="tx1"/>
                </a:solidFill>
              </a:rPr>
              <a:t>Collaboration</a:t>
            </a:r>
            <a:endParaRPr lang="en-US" sz="4000" b="1" dirty="0">
              <a:solidFill>
                <a:schemeClr val="tx1"/>
              </a:solidFill>
            </a:endParaRPr>
          </a:p>
        </p:txBody>
      </p:sp>
      <p:pic>
        <p:nvPicPr>
          <p:cNvPr id="1029" name="Picture 5"/>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228600" y="250803"/>
            <a:ext cx="1145436" cy="1005840"/>
          </a:xfrm>
          <a:prstGeom prst="rect">
            <a:avLst/>
          </a:prstGeom>
          <a:noFill/>
          <a:ln w="9525">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pic>
      <p:sp>
        <p:nvSpPr>
          <p:cNvPr id="5" name="Slide Number Placeholder 4"/>
          <p:cNvSpPr>
            <a:spLocks noGrp="1"/>
          </p:cNvSpPr>
          <p:nvPr>
            <p:ph type="sldNum" sz="quarter" idx="12"/>
          </p:nvPr>
        </p:nvSpPr>
        <p:spPr>
          <a:xfrm>
            <a:off x="3991088" y="6492875"/>
            <a:ext cx="1161826" cy="365125"/>
          </a:xfrm>
        </p:spPr>
        <p:txBody>
          <a:bodyPr/>
          <a:lstStyle/>
          <a:p>
            <a:fld id="{12A81D5C-F4C2-48B8-81C3-36C8089BB5FF}" type="slidenum">
              <a:rPr lang="en-US" smtClean="0">
                <a:solidFill>
                  <a:srgbClr val="073E87"/>
                </a:solidFill>
              </a:rPr>
              <a:pPr/>
              <a:t>11</a:t>
            </a:fld>
            <a:endParaRPr lang="en-US" dirty="0">
              <a:solidFill>
                <a:srgbClr val="073E87"/>
              </a:solidFill>
            </a:endParaRPr>
          </a:p>
        </p:txBody>
      </p:sp>
      <p:sp>
        <p:nvSpPr>
          <p:cNvPr id="9" name="TextBox 8"/>
          <p:cNvSpPr txBox="1"/>
          <p:nvPr/>
        </p:nvSpPr>
        <p:spPr>
          <a:xfrm>
            <a:off x="190500" y="3274781"/>
            <a:ext cx="4648200" cy="3416320"/>
          </a:xfrm>
          <a:prstGeom prst="rect">
            <a:avLst/>
          </a:prstGeom>
          <a:noFill/>
        </p:spPr>
        <p:txBody>
          <a:bodyPr wrap="square" rtlCol="0">
            <a:spAutoFit/>
          </a:bodyPr>
          <a:lstStyle/>
          <a:p>
            <a:pPr marL="285750" indent="-285750">
              <a:buFont typeface="Arial" pitchFamily="34" charset="0"/>
              <a:buChar char="•"/>
            </a:pPr>
            <a:r>
              <a:rPr lang="en-ZW" dirty="0" smtClean="0"/>
              <a:t>Legal limitations, due to differences in legal systems and to restrictions in domestic legislation, is one of the more important limitations on regional cooperation. </a:t>
            </a:r>
            <a:endParaRPr lang="en-US" dirty="0" smtClean="0"/>
          </a:p>
          <a:p>
            <a:pPr marL="285750" indent="-285750">
              <a:buFont typeface="Arial" pitchFamily="34" charset="0"/>
              <a:buChar char="•"/>
            </a:pPr>
            <a:r>
              <a:rPr lang="en-US" dirty="0" smtClean="0"/>
              <a:t>M</a:t>
            </a:r>
            <a:r>
              <a:rPr lang="en-ZW" dirty="0" smtClean="0"/>
              <a:t>ember states are at different stages of competition law development. </a:t>
            </a:r>
          </a:p>
          <a:p>
            <a:pPr marL="285750" indent="-285750">
              <a:buFont typeface="Arial" pitchFamily="34" charset="0"/>
              <a:buChar char="•"/>
            </a:pPr>
            <a:r>
              <a:rPr lang="en-ZW" dirty="0" smtClean="0"/>
              <a:t>Lack of research on the issue of the interaction between the competition and consumer protection law systems at the regional level and the national levels of the member states.</a:t>
            </a:r>
          </a:p>
          <a:p>
            <a:pPr marL="285750" indent="-285750">
              <a:buFont typeface="Arial" pitchFamily="34" charset="0"/>
              <a:buChar char="•"/>
            </a:pPr>
            <a:r>
              <a:rPr lang="en-ZW" dirty="0" smtClean="0"/>
              <a:t>Issues related to national sovereignty.</a:t>
            </a:r>
          </a:p>
        </p:txBody>
      </p:sp>
      <p:sp>
        <p:nvSpPr>
          <p:cNvPr id="12" name="TextBox 11"/>
          <p:cNvSpPr txBox="1"/>
          <p:nvPr/>
        </p:nvSpPr>
        <p:spPr>
          <a:xfrm>
            <a:off x="5058970" y="3351074"/>
            <a:ext cx="3886200" cy="1200329"/>
          </a:xfrm>
          <a:prstGeom prst="rect">
            <a:avLst/>
          </a:prstGeom>
          <a:noFill/>
        </p:spPr>
        <p:txBody>
          <a:bodyPr wrap="square" rtlCol="0">
            <a:spAutoFit/>
          </a:bodyPr>
          <a:lstStyle/>
          <a:p>
            <a:pPr marL="285750" indent="-285750">
              <a:buFont typeface="Arial" pitchFamily="34" charset="0"/>
              <a:buChar char="•"/>
            </a:pPr>
            <a:r>
              <a:rPr lang="en-ZW" dirty="0" smtClean="0"/>
              <a:t>Addressing these limitations could be beneficial to international co-operation, despite the costs associated.</a:t>
            </a:r>
            <a:endParaRPr lang="en-US" dirty="0"/>
          </a:p>
        </p:txBody>
      </p:sp>
    </p:spTree>
    <p:extLst>
      <p:ext uri="{BB962C8B-B14F-4D97-AF65-F5344CB8AC3E}">
        <p14:creationId xmlns="" xmlns:p14="http://schemas.microsoft.com/office/powerpoint/2010/main" val="206133240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590800"/>
            <a:ext cx="8229600" cy="2667000"/>
          </a:xfrm>
          <a:effectLst>
            <a:glow rad="228600">
              <a:schemeClr val="accent2">
                <a:satMod val="175000"/>
                <a:alpha val="40000"/>
              </a:schemeClr>
            </a:glow>
          </a:effectLst>
        </p:spPr>
        <p:txBody>
          <a:bodyPr>
            <a:normAutofit fontScale="90000"/>
          </a:bodyPr>
          <a:lstStyle/>
          <a:p>
            <a:r>
              <a:rPr lang="en-US" sz="4000" b="1" dirty="0" smtClean="0">
                <a:solidFill>
                  <a:schemeClr val="tx1"/>
                </a:solidFill>
              </a:rPr>
              <a:t>	</a:t>
            </a:r>
            <a:br>
              <a:rPr lang="en-US" sz="4000" b="1" dirty="0" smtClean="0">
                <a:solidFill>
                  <a:schemeClr val="tx1"/>
                </a:solidFill>
              </a:rPr>
            </a:br>
            <a:r>
              <a:rPr lang="en-US" sz="4000" b="1" dirty="0" smtClean="0">
                <a:solidFill>
                  <a:schemeClr val="tx1"/>
                </a:solidFill>
              </a:rPr>
              <a:t/>
            </a:r>
            <a:br>
              <a:rPr lang="en-US" sz="4000" b="1" dirty="0" smtClean="0">
                <a:solidFill>
                  <a:schemeClr val="tx1"/>
                </a:solidFill>
              </a:rPr>
            </a:br>
            <a:r>
              <a:rPr lang="en-US" sz="4000" b="1" dirty="0" smtClean="0">
                <a:solidFill>
                  <a:srgbClr val="C00000"/>
                </a:solidFill>
              </a:rPr>
              <a:t>wmwemba@comesa.int</a:t>
            </a:r>
            <a:br>
              <a:rPr lang="en-US" sz="4000" b="1" dirty="0" smtClean="0">
                <a:solidFill>
                  <a:srgbClr val="C00000"/>
                </a:solidFill>
              </a:rPr>
            </a:br>
            <a:r>
              <a:rPr lang="en-US" sz="4000" b="1" dirty="0" smtClean="0">
                <a:solidFill>
                  <a:srgbClr val="C00000"/>
                </a:solidFill>
              </a:rPr>
              <a:t>+265  (0) 1 772 466</a:t>
            </a:r>
            <a:br>
              <a:rPr lang="en-US" sz="4000" b="1" dirty="0" smtClean="0">
                <a:solidFill>
                  <a:srgbClr val="C00000"/>
                </a:solidFill>
              </a:rPr>
            </a:br>
            <a:r>
              <a:rPr lang="en-US" sz="4000" b="1" dirty="0" smtClean="0">
                <a:solidFill>
                  <a:srgbClr val="C00000"/>
                </a:solidFill>
              </a:rPr>
              <a:t>+265 997 941 431</a:t>
            </a:r>
            <a:endParaRPr lang="en-US" sz="4000" b="1" dirty="0">
              <a:solidFill>
                <a:schemeClr val="tx1"/>
              </a:solidFill>
            </a:endParaRPr>
          </a:p>
        </p:txBody>
      </p:sp>
      <p:pic>
        <p:nvPicPr>
          <p:cNvPr id="1029" name="Picture 5"/>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228600" y="250803"/>
            <a:ext cx="1145436" cy="1005840"/>
          </a:xfrm>
          <a:prstGeom prst="rect">
            <a:avLst/>
          </a:prstGeom>
          <a:noFill/>
          <a:ln w="9525">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pic>
      <p:sp>
        <p:nvSpPr>
          <p:cNvPr id="5" name="Slide Number Placeholder 4"/>
          <p:cNvSpPr>
            <a:spLocks noGrp="1"/>
          </p:cNvSpPr>
          <p:nvPr>
            <p:ph type="sldNum" sz="quarter" idx="12"/>
          </p:nvPr>
        </p:nvSpPr>
        <p:spPr>
          <a:xfrm>
            <a:off x="3991088" y="6492875"/>
            <a:ext cx="1161826" cy="365125"/>
          </a:xfrm>
        </p:spPr>
        <p:txBody>
          <a:bodyPr/>
          <a:lstStyle/>
          <a:p>
            <a:fld id="{12A81D5C-F4C2-48B8-81C3-36C8089BB5FF}" type="slidenum">
              <a:rPr lang="en-US" smtClean="0">
                <a:solidFill>
                  <a:srgbClr val="073E87"/>
                </a:solidFill>
              </a:rPr>
              <a:pPr/>
              <a:t>12</a:t>
            </a:fld>
            <a:endParaRPr lang="en-US" dirty="0">
              <a:solidFill>
                <a:srgbClr val="073E87"/>
              </a:solidFill>
            </a:endParaRPr>
          </a:p>
        </p:txBody>
      </p:sp>
      <p:sp>
        <p:nvSpPr>
          <p:cNvPr id="10" name="Rectangle 9"/>
          <p:cNvSpPr/>
          <p:nvPr/>
        </p:nvSpPr>
        <p:spPr>
          <a:xfrm>
            <a:off x="2684303" y="2438400"/>
            <a:ext cx="3775393" cy="923330"/>
          </a:xfrm>
          <a:prstGeom prst="rect">
            <a:avLst/>
          </a:prstGeom>
          <a:noFill/>
        </p:spPr>
        <p:txBody>
          <a:bodyPr wrap="square" lIns="91440" tIns="45720" rIns="91440" bIns="45720">
            <a:spAutoFit/>
          </a:bodyPr>
          <a:lstStyle/>
          <a:p>
            <a:pPr algn="ctr"/>
            <a:r>
              <a:rPr lang="en-US" sz="54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THANK YOU</a:t>
            </a:r>
            <a:endParaRPr lang="en-US" sz="5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Tree>
    <p:extLst>
      <p:ext uri="{BB962C8B-B14F-4D97-AF65-F5344CB8AC3E}">
        <p14:creationId xmlns="" xmlns:p14="http://schemas.microsoft.com/office/powerpoint/2010/main" val="206133240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38400" y="1676400"/>
            <a:ext cx="5334000" cy="1143000"/>
          </a:xfrm>
        </p:spPr>
        <p:txBody>
          <a:bodyPr>
            <a:noAutofit/>
          </a:bodyPr>
          <a:lstStyle/>
          <a:p>
            <a:r>
              <a:rPr lang="en-US" sz="3200" b="1" dirty="0" smtClean="0">
                <a:solidFill>
                  <a:schemeClr val="tx1"/>
                </a:solidFill>
              </a:rPr>
              <a:t> Why Collaboration?</a:t>
            </a:r>
            <a:endParaRPr lang="en-US" sz="3200" b="1" dirty="0">
              <a:solidFill>
                <a:schemeClr val="tx1"/>
              </a:solidFill>
            </a:endParaRPr>
          </a:p>
        </p:txBody>
      </p:sp>
      <p:pic>
        <p:nvPicPr>
          <p:cNvPr id="1029" name="Picture 5"/>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228600" y="250803"/>
            <a:ext cx="1145436" cy="1005840"/>
          </a:xfrm>
          <a:prstGeom prst="rect">
            <a:avLst/>
          </a:prstGeom>
          <a:noFill/>
          <a:ln w="9525">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pic>
      <p:sp>
        <p:nvSpPr>
          <p:cNvPr id="5" name="Slide Number Placeholder 4"/>
          <p:cNvSpPr>
            <a:spLocks noGrp="1"/>
          </p:cNvSpPr>
          <p:nvPr>
            <p:ph type="sldNum" sz="quarter" idx="12"/>
          </p:nvPr>
        </p:nvSpPr>
        <p:spPr>
          <a:xfrm>
            <a:off x="3943574" y="6569075"/>
            <a:ext cx="1161826" cy="365125"/>
          </a:xfrm>
        </p:spPr>
        <p:txBody>
          <a:bodyPr/>
          <a:lstStyle/>
          <a:p>
            <a:fld id="{12A81D5C-F4C2-48B8-81C3-36C8089BB5FF}" type="slidenum">
              <a:rPr lang="en-US" smtClean="0">
                <a:solidFill>
                  <a:srgbClr val="073E87"/>
                </a:solidFill>
              </a:rPr>
              <a:pPr/>
              <a:t>2</a:t>
            </a:fld>
            <a:endParaRPr lang="en-US" dirty="0">
              <a:solidFill>
                <a:srgbClr val="073E87"/>
              </a:solidFill>
            </a:endParaRPr>
          </a:p>
        </p:txBody>
      </p:sp>
      <p:sp>
        <p:nvSpPr>
          <p:cNvPr id="6" name="TextBox 5"/>
          <p:cNvSpPr txBox="1"/>
          <p:nvPr/>
        </p:nvSpPr>
        <p:spPr>
          <a:xfrm>
            <a:off x="152400" y="3124199"/>
            <a:ext cx="8686800" cy="3724096"/>
          </a:xfrm>
          <a:prstGeom prst="rect">
            <a:avLst/>
          </a:prstGeom>
          <a:noFill/>
        </p:spPr>
        <p:txBody>
          <a:bodyPr wrap="square" rtlCol="0">
            <a:spAutoFit/>
          </a:bodyPr>
          <a:lstStyle/>
          <a:p>
            <a:pPr marL="285750" indent="-285750">
              <a:spcBef>
                <a:spcPts val="300"/>
              </a:spcBef>
            </a:pPr>
            <a:r>
              <a:rPr lang="en-US" b="1" dirty="0" smtClean="0"/>
              <a:t>Collaboration in law enforcement techniques is important for a number of reasons:</a:t>
            </a:r>
          </a:p>
          <a:p>
            <a:pPr marL="285750" indent="-285750">
              <a:spcBef>
                <a:spcPts val="300"/>
              </a:spcBef>
            </a:pPr>
            <a:endParaRPr lang="en-US" b="1" dirty="0" smtClean="0"/>
          </a:p>
          <a:p>
            <a:pPr marL="285750" indent="-285750">
              <a:spcBef>
                <a:spcPts val="300"/>
              </a:spcBef>
              <a:buFont typeface="Arial" pitchFamily="34" charset="0"/>
              <a:buChar char="•"/>
            </a:pPr>
            <a:r>
              <a:rPr lang="en-US" dirty="0" smtClean="0"/>
              <a:t>Jurisdictional problems- national law enforcement stops at national borders.</a:t>
            </a:r>
          </a:p>
          <a:p>
            <a:pPr marL="285750" indent="-285750">
              <a:spcBef>
                <a:spcPts val="300"/>
              </a:spcBef>
              <a:buFont typeface="Arial" pitchFamily="34" charset="0"/>
              <a:buChar char="•"/>
            </a:pPr>
            <a:r>
              <a:rPr lang="en-US" dirty="0" smtClean="0"/>
              <a:t>Absent or ineffective laws.</a:t>
            </a:r>
          </a:p>
          <a:p>
            <a:pPr marL="285750" indent="-285750">
              <a:spcBef>
                <a:spcPts val="300"/>
              </a:spcBef>
              <a:buFont typeface="Arial" pitchFamily="34" charset="0"/>
              <a:buChar char="•"/>
            </a:pPr>
            <a:r>
              <a:rPr lang="en-US" dirty="0" smtClean="0"/>
              <a:t>Different/inconsistent substantive rules and approaches.</a:t>
            </a:r>
          </a:p>
          <a:p>
            <a:pPr marL="285750" indent="-285750">
              <a:spcBef>
                <a:spcPts val="300"/>
              </a:spcBef>
              <a:buFont typeface="Arial" pitchFamily="34" charset="0"/>
              <a:buChar char="•"/>
            </a:pPr>
            <a:r>
              <a:rPr lang="en-US" dirty="0" smtClean="0"/>
              <a:t>Uncertainties and increase in cost of doing business.</a:t>
            </a:r>
          </a:p>
          <a:p>
            <a:pPr marL="285750" indent="-285750">
              <a:spcBef>
                <a:spcPts val="300"/>
              </a:spcBef>
              <a:buFont typeface="Arial" pitchFamily="34" charset="0"/>
              <a:buChar char="•"/>
            </a:pPr>
            <a:r>
              <a:rPr lang="en-US" dirty="0" smtClean="0"/>
              <a:t>Efficient use of resources</a:t>
            </a:r>
          </a:p>
          <a:p>
            <a:pPr marL="285750" indent="-285750">
              <a:spcBef>
                <a:spcPts val="300"/>
              </a:spcBef>
              <a:buFont typeface="Arial" pitchFamily="34" charset="0"/>
              <a:buChar char="•"/>
            </a:pPr>
            <a:r>
              <a:rPr lang="en-US" dirty="0" smtClean="0"/>
              <a:t>A national authority in a country where the consumer interest is harmed can call on their counterpart in the country where the trader is located and ask for action to stop the infringement. (An example of Zambian Competition Authority Collaborating with their South African counterparts on the Chlorine case).</a:t>
            </a:r>
          </a:p>
          <a:p>
            <a:pPr marL="285750" indent="-285750">
              <a:spcBef>
                <a:spcPts val="300"/>
              </a:spcBef>
              <a:buFont typeface="Arial" pitchFamily="34" charset="0"/>
              <a:buChar char="•"/>
            </a:pPr>
            <a:endParaRPr lang="en-US" dirty="0" smtClean="0"/>
          </a:p>
        </p:txBody>
      </p:sp>
    </p:spTree>
    <p:extLst>
      <p:ext uri="{BB962C8B-B14F-4D97-AF65-F5344CB8AC3E}">
        <p14:creationId xmlns="" xmlns:p14="http://schemas.microsoft.com/office/powerpoint/2010/main" val="360299985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r>
              <a:rPr lang="en-US" dirty="0" smtClean="0"/>
              <a:t>Enforcement authorities can also alert each other to malpractices they have spotted which may spread to other countries.</a:t>
            </a:r>
          </a:p>
          <a:p>
            <a:r>
              <a:rPr lang="en-US" dirty="0" smtClean="0"/>
              <a:t>Increasingly, operators competing in the same sector are adopting similar marketing techniques, and the associated  breaches  are spreading widely from one country to another.</a:t>
            </a:r>
          </a:p>
          <a:p>
            <a:r>
              <a:rPr lang="en-US" dirty="0" smtClean="0"/>
              <a:t>Potential gaps in regulatory and supervisory frameworks could be more readily identified and explored such as the increasing use of the internet where jurisdictional issues exist.</a:t>
            </a:r>
            <a:endParaRPr lang="en-US" dirty="0"/>
          </a:p>
        </p:txBody>
      </p:sp>
      <p:sp>
        <p:nvSpPr>
          <p:cNvPr id="3" name="Slide Number Placeholder 2"/>
          <p:cNvSpPr>
            <a:spLocks noGrp="1"/>
          </p:cNvSpPr>
          <p:nvPr>
            <p:ph type="sldNum" sz="quarter" idx="12"/>
          </p:nvPr>
        </p:nvSpPr>
        <p:spPr/>
        <p:txBody>
          <a:bodyPr/>
          <a:lstStyle/>
          <a:p>
            <a:fld id="{12A81D5C-F4C2-48B8-81C3-36C8089BB5FF}" type="slidenum">
              <a:rPr lang="en-US" smtClean="0">
                <a:solidFill>
                  <a:srgbClr val="073E87"/>
                </a:solidFill>
              </a:rPr>
              <a:pPr/>
              <a:t>3</a:t>
            </a:fld>
            <a:endParaRPr lang="en-US" dirty="0">
              <a:solidFill>
                <a:srgbClr val="073E87"/>
              </a:solidFill>
            </a:endParaRPr>
          </a:p>
        </p:txBody>
      </p:sp>
      <p:sp>
        <p:nvSpPr>
          <p:cNvPr id="4" name="Title 3"/>
          <p:cNvSpPr>
            <a:spLocks noGrp="1"/>
          </p:cNvSpPr>
          <p:nvPr>
            <p:ph type="title"/>
          </p:nvPr>
        </p:nvSpPr>
        <p:spPr/>
        <p:txBody>
          <a:bodyPr/>
          <a:lstStyle/>
          <a:p>
            <a:r>
              <a:rPr lang="en-US" dirty="0" smtClean="0"/>
              <a:t>Why Collaboration?</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38400" y="1676400"/>
            <a:ext cx="5334000" cy="1143000"/>
          </a:xfrm>
        </p:spPr>
        <p:txBody>
          <a:bodyPr>
            <a:noAutofit/>
          </a:bodyPr>
          <a:lstStyle/>
          <a:p>
            <a:r>
              <a:rPr lang="en-US" sz="3200" b="1" dirty="0" smtClean="0">
                <a:solidFill>
                  <a:schemeClr val="tx1"/>
                </a:solidFill>
              </a:rPr>
              <a:t> Types of Enforcement  Techniques and Collaboration</a:t>
            </a:r>
            <a:endParaRPr lang="en-US" sz="3200" b="1" dirty="0">
              <a:solidFill>
                <a:schemeClr val="tx1"/>
              </a:solidFill>
            </a:endParaRPr>
          </a:p>
        </p:txBody>
      </p:sp>
      <p:pic>
        <p:nvPicPr>
          <p:cNvPr id="1029" name="Picture 5"/>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228600" y="250803"/>
            <a:ext cx="1145436" cy="1005840"/>
          </a:xfrm>
          <a:prstGeom prst="rect">
            <a:avLst/>
          </a:prstGeom>
          <a:noFill/>
          <a:ln w="9525">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pic>
      <p:sp>
        <p:nvSpPr>
          <p:cNvPr id="5" name="Slide Number Placeholder 4"/>
          <p:cNvSpPr>
            <a:spLocks noGrp="1"/>
          </p:cNvSpPr>
          <p:nvPr>
            <p:ph type="sldNum" sz="quarter" idx="12"/>
          </p:nvPr>
        </p:nvSpPr>
        <p:spPr>
          <a:xfrm>
            <a:off x="3943574" y="6569075"/>
            <a:ext cx="1161826" cy="365125"/>
          </a:xfrm>
        </p:spPr>
        <p:txBody>
          <a:bodyPr/>
          <a:lstStyle/>
          <a:p>
            <a:fld id="{12A81D5C-F4C2-48B8-81C3-36C8089BB5FF}" type="slidenum">
              <a:rPr lang="en-US" smtClean="0">
                <a:solidFill>
                  <a:srgbClr val="073E87"/>
                </a:solidFill>
              </a:rPr>
              <a:pPr/>
              <a:t>4</a:t>
            </a:fld>
            <a:endParaRPr lang="en-US" dirty="0">
              <a:solidFill>
                <a:srgbClr val="073E87"/>
              </a:solidFill>
            </a:endParaRPr>
          </a:p>
        </p:txBody>
      </p:sp>
      <p:sp>
        <p:nvSpPr>
          <p:cNvPr id="6" name="TextBox 5"/>
          <p:cNvSpPr txBox="1"/>
          <p:nvPr/>
        </p:nvSpPr>
        <p:spPr>
          <a:xfrm>
            <a:off x="152400" y="3124199"/>
            <a:ext cx="8686800" cy="3170099"/>
          </a:xfrm>
          <a:prstGeom prst="rect">
            <a:avLst/>
          </a:prstGeom>
          <a:noFill/>
        </p:spPr>
        <p:txBody>
          <a:bodyPr wrap="square" rtlCol="0">
            <a:spAutoFit/>
          </a:bodyPr>
          <a:lstStyle/>
          <a:p>
            <a:r>
              <a:rPr lang="en-ZW" b="1" dirty="0" smtClean="0"/>
              <a:t>Regional Integration/Convergence to principled approach</a:t>
            </a:r>
            <a:r>
              <a:rPr lang="en-US" b="1" dirty="0" smtClean="0"/>
              <a:t>:</a:t>
            </a:r>
          </a:p>
          <a:p>
            <a:pPr marL="285750" indent="-285750">
              <a:spcBef>
                <a:spcPts val="300"/>
              </a:spcBef>
              <a:buFont typeface="Arial" pitchFamily="34" charset="0"/>
              <a:buChar char="•"/>
            </a:pPr>
            <a:r>
              <a:rPr lang="en-US" dirty="0" smtClean="0"/>
              <a:t>Negotiations in many regions some involving common competition &amp; consumer protection rules as a long term objective </a:t>
            </a:r>
            <a:r>
              <a:rPr lang="en-US" dirty="0" err="1" smtClean="0"/>
              <a:t>eg</a:t>
            </a:r>
            <a:r>
              <a:rPr lang="en-US" dirty="0" smtClean="0"/>
              <a:t>  COMESA, CARICOM, EAC</a:t>
            </a:r>
          </a:p>
          <a:p>
            <a:pPr marL="285750" indent="-285750">
              <a:spcBef>
                <a:spcPts val="300"/>
              </a:spcBef>
            </a:pPr>
            <a:r>
              <a:rPr lang="en-US" b="1" dirty="0" smtClean="0"/>
              <a:t>Bilateral or Multilateral Agreements:</a:t>
            </a:r>
          </a:p>
          <a:p>
            <a:pPr marL="285750" indent="-285750">
              <a:spcBef>
                <a:spcPts val="300"/>
              </a:spcBef>
              <a:buFont typeface="Arial" pitchFamily="34" charset="0"/>
              <a:buChar char="•"/>
            </a:pPr>
            <a:r>
              <a:rPr lang="en-US" dirty="0" smtClean="0"/>
              <a:t>Formal agency to agency agreements.</a:t>
            </a:r>
          </a:p>
          <a:p>
            <a:pPr marL="285750" indent="-285750">
              <a:spcBef>
                <a:spcPts val="300"/>
              </a:spcBef>
              <a:buFont typeface="Arial" pitchFamily="34" charset="0"/>
              <a:buChar char="•"/>
            </a:pPr>
            <a:r>
              <a:rPr lang="en-US" dirty="0" smtClean="0"/>
              <a:t>Regional and national enforcement agencies agreements.</a:t>
            </a:r>
          </a:p>
          <a:p>
            <a:pPr marL="285750" indent="-285750">
              <a:spcBef>
                <a:spcPts val="300"/>
              </a:spcBef>
            </a:pPr>
            <a:r>
              <a:rPr lang="en-US" b="1" dirty="0" smtClean="0"/>
              <a:t>Cooperation and Coordination with other law enforcement agencies:</a:t>
            </a:r>
          </a:p>
          <a:p>
            <a:pPr marL="285750" indent="-285750">
              <a:spcBef>
                <a:spcPts val="300"/>
              </a:spcBef>
              <a:buFont typeface="Arial" pitchFamily="34" charset="0"/>
              <a:buChar char="•"/>
            </a:pPr>
            <a:r>
              <a:rPr lang="en-US" dirty="0" smtClean="0"/>
              <a:t>National courts.</a:t>
            </a:r>
          </a:p>
          <a:p>
            <a:pPr marL="285750" indent="-285750">
              <a:spcBef>
                <a:spcPts val="300"/>
              </a:spcBef>
              <a:buFont typeface="Arial" pitchFamily="34" charset="0"/>
              <a:buChar char="•"/>
            </a:pPr>
            <a:r>
              <a:rPr lang="en-US" dirty="0" smtClean="0"/>
              <a:t>Public Prosecutor.</a:t>
            </a:r>
          </a:p>
          <a:p>
            <a:pPr marL="285750" indent="-285750">
              <a:spcBef>
                <a:spcPts val="300"/>
              </a:spcBef>
              <a:buFont typeface="Arial" pitchFamily="34" charset="0"/>
              <a:buChar char="•"/>
            </a:pPr>
            <a:r>
              <a:rPr lang="en-US" dirty="0" smtClean="0"/>
              <a:t>Other domestic investigative agencies- Procurement agencies, Police etc.</a:t>
            </a:r>
          </a:p>
        </p:txBody>
      </p:sp>
    </p:spTree>
    <p:extLst>
      <p:ext uri="{BB962C8B-B14F-4D97-AF65-F5344CB8AC3E}">
        <p14:creationId xmlns="" xmlns:p14="http://schemas.microsoft.com/office/powerpoint/2010/main" val="360299985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43200" y="838200"/>
            <a:ext cx="4343400" cy="1600200"/>
          </a:xfrm>
        </p:spPr>
        <p:txBody>
          <a:bodyPr>
            <a:noAutofit/>
          </a:bodyPr>
          <a:lstStyle/>
          <a:p>
            <a:r>
              <a:rPr lang="en-US" sz="3200" b="1" dirty="0" smtClean="0">
                <a:solidFill>
                  <a:schemeClr val="tx1"/>
                </a:solidFill>
              </a:rPr>
              <a:t> COMESA  Enforcement  Collaboration Framework</a:t>
            </a:r>
            <a:endParaRPr lang="en-US" sz="3200" b="1" dirty="0">
              <a:solidFill>
                <a:schemeClr val="tx1"/>
              </a:solidFill>
            </a:endParaRPr>
          </a:p>
        </p:txBody>
      </p:sp>
      <p:pic>
        <p:nvPicPr>
          <p:cNvPr id="1029" name="Picture 5"/>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228600" y="250803"/>
            <a:ext cx="1145436" cy="1005840"/>
          </a:xfrm>
          <a:prstGeom prst="rect">
            <a:avLst/>
          </a:prstGeom>
          <a:noFill/>
          <a:ln w="9525">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pic>
      <p:sp>
        <p:nvSpPr>
          <p:cNvPr id="5" name="Slide Number Placeholder 4"/>
          <p:cNvSpPr>
            <a:spLocks noGrp="1"/>
          </p:cNvSpPr>
          <p:nvPr>
            <p:ph type="sldNum" sz="quarter" idx="12"/>
          </p:nvPr>
        </p:nvSpPr>
        <p:spPr>
          <a:xfrm>
            <a:off x="3943574" y="6569075"/>
            <a:ext cx="1161826" cy="365125"/>
          </a:xfrm>
        </p:spPr>
        <p:txBody>
          <a:bodyPr/>
          <a:lstStyle/>
          <a:p>
            <a:fld id="{12A81D5C-F4C2-48B8-81C3-36C8089BB5FF}" type="slidenum">
              <a:rPr lang="en-US" smtClean="0">
                <a:solidFill>
                  <a:srgbClr val="073E87"/>
                </a:solidFill>
              </a:rPr>
              <a:pPr/>
              <a:t>5</a:t>
            </a:fld>
            <a:endParaRPr lang="en-US" dirty="0">
              <a:solidFill>
                <a:srgbClr val="073E87"/>
              </a:solidFill>
            </a:endParaRPr>
          </a:p>
        </p:txBody>
      </p:sp>
      <p:sp>
        <p:nvSpPr>
          <p:cNvPr id="6" name="TextBox 5"/>
          <p:cNvSpPr txBox="1"/>
          <p:nvPr/>
        </p:nvSpPr>
        <p:spPr>
          <a:xfrm>
            <a:off x="152400" y="2631281"/>
            <a:ext cx="8686800" cy="3808735"/>
          </a:xfrm>
          <a:prstGeom prst="rect">
            <a:avLst/>
          </a:prstGeom>
          <a:noFill/>
        </p:spPr>
        <p:txBody>
          <a:bodyPr wrap="square" rtlCol="0">
            <a:spAutoFit/>
          </a:bodyPr>
          <a:lstStyle/>
          <a:p>
            <a:r>
              <a:rPr lang="en-ZW" b="1" dirty="0" smtClean="0"/>
              <a:t>The COMESA regional competition policy and law as enshrined in the COMESA </a:t>
            </a:r>
            <a:r>
              <a:rPr lang="en-US" b="1" dirty="0" smtClean="0"/>
              <a:t>Competition Regulations of 2004  (the Regulations)</a:t>
            </a:r>
            <a:r>
              <a:rPr lang="en-ZW" b="1" dirty="0" smtClean="0"/>
              <a:t> is premised on, among other things:</a:t>
            </a:r>
            <a:endParaRPr lang="en-US" b="1" dirty="0" smtClean="0"/>
          </a:p>
          <a:p>
            <a:pPr marL="285750" indent="-285750">
              <a:spcBef>
                <a:spcPts val="300"/>
              </a:spcBef>
              <a:buFont typeface="Arial" pitchFamily="34" charset="0"/>
              <a:buChar char="•"/>
            </a:pPr>
            <a:r>
              <a:rPr lang="en-US" dirty="0" smtClean="0"/>
              <a:t>The desirability of setting standards for procedures by which the regional competition agency can act as a forum for exchange of views, consultations and conciliation on matters related to anti-competitive practices affecting COMESA regional and international trade.</a:t>
            </a:r>
          </a:p>
          <a:p>
            <a:pPr marL="285750" indent="-285750">
              <a:spcBef>
                <a:spcPts val="300"/>
              </a:spcBef>
              <a:buFont typeface="Arial" pitchFamily="34" charset="0"/>
              <a:buChar char="•"/>
            </a:pPr>
            <a:r>
              <a:rPr lang="en-US" dirty="0" smtClean="0"/>
              <a:t>The consideration that closer cooperation between COMESA Member States in the form of notification, exchange of information, co-ordination of actions, consultation among Member States should be encouraged.</a:t>
            </a:r>
          </a:p>
          <a:p>
            <a:pPr marL="285750" indent="-285750">
              <a:spcBef>
                <a:spcPts val="300"/>
              </a:spcBef>
              <a:buFont typeface="Arial" pitchFamily="34" charset="0"/>
              <a:buChar char="•"/>
            </a:pPr>
            <a:r>
              <a:rPr lang="en-US" dirty="0" smtClean="0"/>
              <a:t>The recognition that Member States should cooperate at regional level in the implementation of their respective national legislation in order to eliminate the harmful effects of anti-competitive practices.</a:t>
            </a:r>
          </a:p>
        </p:txBody>
      </p:sp>
    </p:spTree>
    <p:extLst>
      <p:ext uri="{BB962C8B-B14F-4D97-AF65-F5344CB8AC3E}">
        <p14:creationId xmlns="" xmlns:p14="http://schemas.microsoft.com/office/powerpoint/2010/main" val="360299985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85000" lnSpcReduction="20000"/>
          </a:bodyPr>
          <a:lstStyle/>
          <a:p>
            <a:r>
              <a:rPr lang="en-US" dirty="0" smtClean="0"/>
              <a:t>Consumer protection is not about protecting consumers from bad decisions but about enabling consumers to make informed decisions in a market place free of deception and abuse.</a:t>
            </a:r>
          </a:p>
          <a:p>
            <a:r>
              <a:rPr lang="en-US" dirty="0" smtClean="0"/>
              <a:t>Financial education, financial literacy and consumer protection policies should form the foundation of any enforcement technique.</a:t>
            </a:r>
          </a:p>
          <a:p>
            <a:r>
              <a:rPr lang="en-US" dirty="0" smtClean="0"/>
              <a:t>Consumer protection authorities should collaborate more with financial institutions like the Central Banks which also have specific mandates in the area of consumer protection</a:t>
            </a:r>
          </a:p>
          <a:p>
            <a:r>
              <a:rPr lang="en-US" dirty="0" smtClean="0"/>
              <a:t>Maintaining strong links with consumer groups can help support proactive approach to regulation by offering an early warning of potential risks to consumer protection. </a:t>
            </a:r>
          </a:p>
          <a:p>
            <a:endParaRPr lang="en-US" dirty="0"/>
          </a:p>
        </p:txBody>
      </p:sp>
      <p:sp>
        <p:nvSpPr>
          <p:cNvPr id="3" name="Slide Number Placeholder 2"/>
          <p:cNvSpPr>
            <a:spLocks noGrp="1"/>
          </p:cNvSpPr>
          <p:nvPr>
            <p:ph type="sldNum" sz="quarter" idx="12"/>
          </p:nvPr>
        </p:nvSpPr>
        <p:spPr/>
        <p:txBody>
          <a:bodyPr/>
          <a:lstStyle/>
          <a:p>
            <a:fld id="{12A81D5C-F4C2-48B8-81C3-36C8089BB5FF}" type="slidenum">
              <a:rPr lang="en-US" smtClean="0">
                <a:solidFill>
                  <a:srgbClr val="073E87"/>
                </a:solidFill>
              </a:rPr>
              <a:pPr/>
              <a:t>6</a:t>
            </a:fld>
            <a:endParaRPr lang="en-US" dirty="0">
              <a:solidFill>
                <a:srgbClr val="073E87"/>
              </a:solidFill>
            </a:endParaRPr>
          </a:p>
        </p:txBody>
      </p:sp>
      <p:sp>
        <p:nvSpPr>
          <p:cNvPr id="4" name="Title 3"/>
          <p:cNvSpPr>
            <a:spLocks noGrp="1"/>
          </p:cNvSpPr>
          <p:nvPr>
            <p:ph type="title"/>
          </p:nvPr>
        </p:nvSpPr>
        <p:spPr/>
        <p:txBody>
          <a:bodyPr/>
          <a:lstStyle/>
          <a:p>
            <a:r>
              <a:rPr lang="en-US" dirty="0" smtClean="0"/>
              <a:t>Law Enforcement Techniques </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381000"/>
            <a:ext cx="7391400" cy="2133600"/>
          </a:xfrm>
        </p:spPr>
        <p:txBody>
          <a:bodyPr>
            <a:normAutofit/>
          </a:bodyPr>
          <a:lstStyle/>
          <a:p>
            <a:r>
              <a:rPr lang="en-US" sz="2800" dirty="0" smtClean="0"/>
              <a:t>Law Enforcement Techniques</a:t>
            </a:r>
            <a:endParaRPr lang="en-US" sz="2800" b="1" dirty="0">
              <a:solidFill>
                <a:schemeClr val="tx1"/>
              </a:solidFill>
            </a:endParaRPr>
          </a:p>
        </p:txBody>
      </p:sp>
      <p:sp>
        <p:nvSpPr>
          <p:cNvPr id="5" name="Slide Number Placeholder 4"/>
          <p:cNvSpPr>
            <a:spLocks noGrp="1"/>
          </p:cNvSpPr>
          <p:nvPr>
            <p:ph type="sldNum" sz="quarter" idx="12"/>
          </p:nvPr>
        </p:nvSpPr>
        <p:spPr>
          <a:xfrm>
            <a:off x="3991088" y="6492875"/>
            <a:ext cx="1161826" cy="365125"/>
          </a:xfrm>
        </p:spPr>
        <p:txBody>
          <a:bodyPr/>
          <a:lstStyle/>
          <a:p>
            <a:fld id="{12A81D5C-F4C2-48B8-81C3-36C8089BB5FF}" type="slidenum">
              <a:rPr lang="en-US" smtClean="0">
                <a:solidFill>
                  <a:srgbClr val="073E87"/>
                </a:solidFill>
              </a:rPr>
              <a:pPr/>
              <a:t>7</a:t>
            </a:fld>
            <a:endParaRPr lang="en-US" dirty="0">
              <a:solidFill>
                <a:srgbClr val="073E87"/>
              </a:solidFill>
            </a:endParaRPr>
          </a:p>
        </p:txBody>
      </p:sp>
      <p:sp>
        <p:nvSpPr>
          <p:cNvPr id="7" name="TextBox 6"/>
          <p:cNvSpPr txBox="1"/>
          <p:nvPr/>
        </p:nvSpPr>
        <p:spPr>
          <a:xfrm>
            <a:off x="228600" y="2667000"/>
            <a:ext cx="8610600" cy="2862322"/>
          </a:xfrm>
          <a:prstGeom prst="rect">
            <a:avLst/>
          </a:prstGeom>
          <a:noFill/>
        </p:spPr>
        <p:txBody>
          <a:bodyPr wrap="square" rtlCol="0">
            <a:spAutoFit/>
          </a:bodyPr>
          <a:lstStyle/>
          <a:p>
            <a:pPr marL="285750" indent="-285750"/>
            <a:r>
              <a:rPr lang="en-US" sz="2000" b="1" dirty="0" smtClean="0"/>
              <a:t>Further to the provisions of the  Regulations  and Rules the Commission has come up with and circulated to Member States national competition authorities a proposed draft cooperation agreement whose rationale is:</a:t>
            </a:r>
          </a:p>
          <a:p>
            <a:pPr marL="285750" indent="-285750"/>
            <a:endParaRPr lang="en-US" sz="2000" b="1" dirty="0" smtClean="0"/>
          </a:p>
          <a:p>
            <a:pPr marL="285750" indent="-285750">
              <a:buFont typeface="Arial" pitchFamily="34" charset="0"/>
              <a:buChar char="•"/>
            </a:pPr>
            <a:r>
              <a:rPr lang="en-US" sz="2000" dirty="0" smtClean="0"/>
              <a:t>Need for a structured process of cooperation and coordination.</a:t>
            </a:r>
          </a:p>
          <a:p>
            <a:pPr marL="285750" indent="-285750">
              <a:buFont typeface="Arial" pitchFamily="34" charset="0"/>
              <a:buChar char="•"/>
            </a:pPr>
            <a:r>
              <a:rPr lang="en-US" sz="2000" dirty="0" smtClean="0"/>
              <a:t>Better and more efficient enforcement at both national and regional levels.</a:t>
            </a:r>
          </a:p>
          <a:p>
            <a:pPr marL="285750" indent="-285750">
              <a:buFont typeface="Arial" pitchFamily="34" charset="0"/>
              <a:buChar char="•"/>
            </a:pPr>
            <a:r>
              <a:rPr lang="en-US" sz="2000" dirty="0" smtClean="0"/>
              <a:t>Avoidance of contradictory outcomes of enforcement activities.</a:t>
            </a:r>
          </a:p>
          <a:p>
            <a:pPr marL="285750" indent="-285750">
              <a:buFont typeface="Arial" pitchFamily="34" charset="0"/>
              <a:buChar char="•"/>
            </a:pPr>
            <a:r>
              <a:rPr lang="en-US" sz="2000" dirty="0" smtClean="0"/>
              <a:t>Ensure efficient use of resources.</a:t>
            </a:r>
          </a:p>
          <a:p>
            <a:pPr marL="285750" indent="-285750"/>
            <a:endParaRPr lang="en-US" sz="2000" dirty="0"/>
          </a:p>
        </p:txBody>
      </p:sp>
      <p:pic>
        <p:nvPicPr>
          <p:cNvPr id="9" name="Picture 8"/>
          <p:cNvPicPr/>
          <p:nvPr/>
        </p:nvPicPr>
        <p:blipFill>
          <a:blip r:embed="rId3" cstate="print">
            <a:extLst>
              <a:ext uri="{28A0092B-C50C-407E-A947-70E740481C1C}">
                <a14:useLocalDpi xmlns="" xmlns:a14="http://schemas.microsoft.com/office/drawing/2010/main" xmlns:pic="http://schemas.openxmlformats.org/drawingml/2006/picture" xmlns:lc="http://schemas.openxmlformats.org/drawingml/2006/lockedCanvas" val="0"/>
              </a:ext>
            </a:extLst>
          </a:blip>
          <a:srcRect/>
          <a:stretch>
            <a:fillRect/>
          </a:stretch>
        </p:blipFill>
        <p:spPr bwMode="auto">
          <a:xfrm>
            <a:off x="304800" y="304800"/>
            <a:ext cx="1066800" cy="990600"/>
          </a:xfrm>
          <a:prstGeom prst="rect">
            <a:avLst/>
          </a:prstGeom>
          <a:noFill/>
          <a:ln w="9525">
            <a:solidFill>
              <a:schemeClr val="tx1"/>
            </a:solidFill>
            <a:miter lim="800000"/>
            <a:headEnd/>
            <a:tailEnd/>
          </a:ln>
          <a:effectLst/>
          <a:extLst>
            <a:ext uri="{909E8E84-426E-40DD-AFC4-6F175D3DCCD1}">
              <a14:hiddenFill xmlns="" xmlns:a14="http://schemas.microsoft.com/office/drawing/2010/main" xmlns:pic="http://schemas.openxmlformats.org/drawingml/2006/picture" xmlns:lc="http://schemas.openxmlformats.org/drawingml/2006/lockedCanvas">
                <a:solidFill>
                  <a:schemeClr val="accent1"/>
                </a:solidFill>
              </a14:hiddenFill>
            </a:ext>
            <a:ext uri="{AF507438-7753-43E0-B8FC-AC1667EBCBE1}">
              <a14:hiddenEffects xmlns="" xmlns:a14="http://schemas.microsoft.com/office/drawing/2010/main" xmlns:pic="http://schemas.openxmlformats.org/drawingml/2006/picture" xmlns:lc="http://schemas.openxmlformats.org/drawingml/2006/lockedCanvas">
                <a:effectLst>
                  <a:outerShdw dist="35921" dir="2700000" algn="ctr" rotWithShape="0">
                    <a:schemeClr val="bg2"/>
                  </a:outerShdw>
                </a:effectLst>
              </a14:hiddenEffects>
            </a:ext>
          </a:extLst>
        </p:spPr>
      </p:pic>
    </p:spTree>
    <p:extLst>
      <p:ext uri="{BB962C8B-B14F-4D97-AF65-F5344CB8AC3E}">
        <p14:creationId xmlns="" xmlns:p14="http://schemas.microsoft.com/office/powerpoint/2010/main" val="67763291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381000"/>
            <a:ext cx="7391400" cy="2133600"/>
          </a:xfrm>
        </p:spPr>
        <p:txBody>
          <a:bodyPr>
            <a:normAutofit/>
          </a:bodyPr>
          <a:lstStyle/>
          <a:p>
            <a:r>
              <a:rPr lang="en-US" sz="3200" b="1" dirty="0" smtClean="0">
                <a:solidFill>
                  <a:schemeClr val="tx1"/>
                </a:solidFill>
              </a:rPr>
              <a:t>Scope of </a:t>
            </a:r>
            <a:br>
              <a:rPr lang="en-US" sz="3200" b="1" dirty="0" smtClean="0">
                <a:solidFill>
                  <a:schemeClr val="tx1"/>
                </a:solidFill>
              </a:rPr>
            </a:br>
            <a:r>
              <a:rPr lang="en-US" sz="3200" b="1" dirty="0" smtClean="0">
                <a:solidFill>
                  <a:schemeClr val="tx1"/>
                </a:solidFill>
              </a:rPr>
              <a:t> Enforcement Cooperation</a:t>
            </a:r>
            <a:br>
              <a:rPr lang="en-US" sz="3200" b="1" dirty="0" smtClean="0">
                <a:solidFill>
                  <a:schemeClr val="tx1"/>
                </a:solidFill>
              </a:rPr>
            </a:br>
            <a:r>
              <a:rPr lang="en-US" sz="3200" b="1" dirty="0" smtClean="0">
                <a:solidFill>
                  <a:schemeClr val="tx1"/>
                </a:solidFill>
              </a:rPr>
              <a:t> Agreement</a:t>
            </a:r>
            <a:endParaRPr lang="en-US" sz="3200" b="1" dirty="0">
              <a:solidFill>
                <a:schemeClr val="tx1"/>
              </a:solidFill>
            </a:endParaRPr>
          </a:p>
        </p:txBody>
      </p:sp>
      <p:sp>
        <p:nvSpPr>
          <p:cNvPr id="5" name="Slide Number Placeholder 4"/>
          <p:cNvSpPr>
            <a:spLocks noGrp="1"/>
          </p:cNvSpPr>
          <p:nvPr>
            <p:ph type="sldNum" sz="quarter" idx="12"/>
          </p:nvPr>
        </p:nvSpPr>
        <p:spPr>
          <a:xfrm>
            <a:off x="3991088" y="6492875"/>
            <a:ext cx="1161826" cy="365125"/>
          </a:xfrm>
        </p:spPr>
        <p:txBody>
          <a:bodyPr/>
          <a:lstStyle/>
          <a:p>
            <a:fld id="{12A81D5C-F4C2-48B8-81C3-36C8089BB5FF}" type="slidenum">
              <a:rPr lang="en-US" smtClean="0">
                <a:solidFill>
                  <a:srgbClr val="073E87"/>
                </a:solidFill>
              </a:rPr>
              <a:pPr/>
              <a:t>8</a:t>
            </a:fld>
            <a:endParaRPr lang="en-US" dirty="0">
              <a:solidFill>
                <a:srgbClr val="073E87"/>
              </a:solidFill>
            </a:endParaRPr>
          </a:p>
        </p:txBody>
      </p:sp>
      <p:sp>
        <p:nvSpPr>
          <p:cNvPr id="7" name="TextBox 6"/>
          <p:cNvSpPr txBox="1"/>
          <p:nvPr/>
        </p:nvSpPr>
        <p:spPr>
          <a:xfrm>
            <a:off x="228600" y="2667000"/>
            <a:ext cx="8610600" cy="2554545"/>
          </a:xfrm>
          <a:prstGeom prst="rect">
            <a:avLst/>
          </a:prstGeom>
          <a:noFill/>
        </p:spPr>
        <p:txBody>
          <a:bodyPr wrap="square" rtlCol="0">
            <a:spAutoFit/>
          </a:bodyPr>
          <a:lstStyle/>
          <a:p>
            <a:pPr marL="285750" indent="-285750"/>
            <a:r>
              <a:rPr lang="en-US" sz="2000" b="1" dirty="0" smtClean="0"/>
              <a:t>The  proposed cooperation agreement between the Commission and the individual national competition authorities of Member States on the application and enforcement of the Regulations cover the following areas: </a:t>
            </a:r>
          </a:p>
          <a:p>
            <a:pPr marL="285750" indent="-285750"/>
            <a:endParaRPr lang="en-US" sz="2000" b="1" dirty="0" smtClean="0"/>
          </a:p>
          <a:p>
            <a:pPr marL="285750" indent="-285750">
              <a:buFont typeface="Arial" pitchFamily="34" charset="0"/>
              <a:buChar char="•"/>
            </a:pPr>
            <a:r>
              <a:rPr lang="en-US" sz="2000" dirty="0" smtClean="0"/>
              <a:t>Cooperation throughout the investigation process.</a:t>
            </a:r>
          </a:p>
          <a:p>
            <a:pPr marL="285750" indent="-285750">
              <a:buFont typeface="Arial" pitchFamily="34" charset="0"/>
              <a:buChar char="•"/>
            </a:pPr>
            <a:r>
              <a:rPr lang="en-US" sz="2000" dirty="0" smtClean="0"/>
              <a:t>Information sharing.</a:t>
            </a:r>
          </a:p>
          <a:p>
            <a:pPr marL="285750" indent="-285750">
              <a:buFont typeface="Arial" pitchFamily="34" charset="0"/>
              <a:buChar char="•"/>
            </a:pPr>
            <a:r>
              <a:rPr lang="en-US" sz="2000" dirty="0" smtClean="0"/>
              <a:t>Avoidance of conflict.</a:t>
            </a:r>
          </a:p>
          <a:p>
            <a:pPr marL="285750" indent="-285750">
              <a:buFont typeface="Arial" pitchFamily="34" charset="0"/>
              <a:buChar char="•"/>
            </a:pPr>
            <a:r>
              <a:rPr lang="en-US" sz="2000" dirty="0" smtClean="0"/>
              <a:t>Capacity Building issues.</a:t>
            </a:r>
          </a:p>
        </p:txBody>
      </p:sp>
      <p:pic>
        <p:nvPicPr>
          <p:cNvPr id="9" name="Picture 8"/>
          <p:cNvPicPr/>
          <p:nvPr/>
        </p:nvPicPr>
        <p:blipFill>
          <a:blip r:embed="rId3" cstate="print">
            <a:extLst>
              <a:ext uri="{28A0092B-C50C-407E-A947-70E740481C1C}">
                <a14:useLocalDpi xmlns="" xmlns:a14="http://schemas.microsoft.com/office/drawing/2010/main" xmlns:pic="http://schemas.openxmlformats.org/drawingml/2006/picture" xmlns:lc="http://schemas.openxmlformats.org/drawingml/2006/lockedCanvas" val="0"/>
              </a:ext>
            </a:extLst>
          </a:blip>
          <a:srcRect/>
          <a:stretch>
            <a:fillRect/>
          </a:stretch>
        </p:blipFill>
        <p:spPr bwMode="auto">
          <a:xfrm>
            <a:off x="304800" y="304800"/>
            <a:ext cx="1066800" cy="990600"/>
          </a:xfrm>
          <a:prstGeom prst="rect">
            <a:avLst/>
          </a:prstGeom>
          <a:noFill/>
          <a:ln w="9525">
            <a:solidFill>
              <a:schemeClr val="tx1"/>
            </a:solidFill>
            <a:miter lim="800000"/>
            <a:headEnd/>
            <a:tailEnd/>
          </a:ln>
          <a:effectLst/>
          <a:extLst>
            <a:ext uri="{909E8E84-426E-40DD-AFC4-6F175D3DCCD1}">
              <a14:hiddenFill xmlns="" xmlns:a14="http://schemas.microsoft.com/office/drawing/2010/main" xmlns:pic="http://schemas.openxmlformats.org/drawingml/2006/picture" xmlns:lc="http://schemas.openxmlformats.org/drawingml/2006/lockedCanvas">
                <a:solidFill>
                  <a:schemeClr val="accent1"/>
                </a:solidFill>
              </a14:hiddenFill>
            </a:ext>
            <a:ext uri="{AF507438-7753-43E0-B8FC-AC1667EBCBE1}">
              <a14:hiddenEffects xmlns="" xmlns:a14="http://schemas.microsoft.com/office/drawing/2010/main" xmlns:pic="http://schemas.openxmlformats.org/drawingml/2006/picture" xmlns:lc="http://schemas.openxmlformats.org/drawingml/2006/lockedCanvas">
                <a:effectLst>
                  <a:outerShdw dist="35921" dir="2700000" algn="ctr" rotWithShape="0">
                    <a:schemeClr val="bg2"/>
                  </a:outerShdw>
                </a:effectLst>
              </a14:hiddenEffects>
            </a:ext>
          </a:extLst>
        </p:spPr>
      </p:pic>
    </p:spTree>
    <p:extLst>
      <p:ext uri="{BB962C8B-B14F-4D97-AF65-F5344CB8AC3E}">
        <p14:creationId xmlns="" xmlns:p14="http://schemas.microsoft.com/office/powerpoint/2010/main" val="67763291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r>
              <a:rPr lang="en-US" dirty="0" smtClean="0"/>
              <a:t>What means of investigation and intervention do national  enforcement authorities need to cooperate better in tackling infringements to consumer laws concerning several countries?</a:t>
            </a:r>
          </a:p>
          <a:p>
            <a:r>
              <a:rPr lang="en-US" dirty="0" smtClean="0"/>
              <a:t>What sanctions are necessary to better deter infringing practices?</a:t>
            </a:r>
          </a:p>
          <a:p>
            <a:r>
              <a:rPr lang="en-US" dirty="0" smtClean="0"/>
              <a:t>How can the enforcers act more efficiently and provide a more robust enforcement response to combat malpractices which occur widely in the Common Market or which are perpetrated by the same trader operating in a number of Member States?</a:t>
            </a:r>
          </a:p>
        </p:txBody>
      </p:sp>
      <p:sp>
        <p:nvSpPr>
          <p:cNvPr id="3" name="Slide Number Placeholder 2"/>
          <p:cNvSpPr>
            <a:spLocks noGrp="1"/>
          </p:cNvSpPr>
          <p:nvPr>
            <p:ph type="sldNum" sz="quarter" idx="12"/>
          </p:nvPr>
        </p:nvSpPr>
        <p:spPr/>
        <p:txBody>
          <a:bodyPr/>
          <a:lstStyle/>
          <a:p>
            <a:fld id="{12A81D5C-F4C2-48B8-81C3-36C8089BB5FF}" type="slidenum">
              <a:rPr lang="en-US" smtClean="0">
                <a:solidFill>
                  <a:srgbClr val="073E87"/>
                </a:solidFill>
              </a:rPr>
              <a:pPr/>
              <a:t>9</a:t>
            </a:fld>
            <a:endParaRPr lang="en-US" dirty="0">
              <a:solidFill>
                <a:srgbClr val="073E87"/>
              </a:solidFill>
            </a:endParaRPr>
          </a:p>
        </p:txBody>
      </p:sp>
      <p:sp>
        <p:nvSpPr>
          <p:cNvPr id="4" name="Title 3"/>
          <p:cNvSpPr>
            <a:spLocks noGrp="1"/>
          </p:cNvSpPr>
          <p:nvPr>
            <p:ph type="title"/>
          </p:nvPr>
        </p:nvSpPr>
        <p:spPr/>
        <p:txBody>
          <a:bodyPr>
            <a:normAutofit fontScale="90000"/>
          </a:bodyPr>
          <a:lstStyle/>
          <a:p>
            <a:r>
              <a:rPr lang="en-US" dirty="0" smtClean="0"/>
              <a:t>Specific Questions to Address when Establishing Enforcement Techniques</a:t>
            </a:r>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2013 AD Mobile and Cyber Threat Template_BRIEF">
  <a:themeElements>
    <a:clrScheme name="Waveform">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Waveform">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aveform">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2013 AD Mobile and Cyber Threat Template_BRIEF</Template>
  <TotalTime>2037</TotalTime>
  <Words>949</Words>
  <Application>Microsoft Office PowerPoint</Application>
  <PresentationFormat>On-screen Show (4:3)</PresentationFormat>
  <Paragraphs>90</Paragraphs>
  <Slides>12</Slides>
  <Notes>7</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2013 AD Mobile and Cyber Threat Template_BRIEF</vt:lpstr>
      <vt:lpstr>The Sixth Annual African  Consumer Protection Dialogue Conference</vt:lpstr>
      <vt:lpstr> Why Collaboration?</vt:lpstr>
      <vt:lpstr>Why Collaboration?</vt:lpstr>
      <vt:lpstr> Types of Enforcement  Techniques and Collaboration</vt:lpstr>
      <vt:lpstr> COMESA  Enforcement  Collaboration Framework</vt:lpstr>
      <vt:lpstr>Law Enforcement Techniques </vt:lpstr>
      <vt:lpstr>Law Enforcement Techniques</vt:lpstr>
      <vt:lpstr>Scope of   Enforcement Cooperation  Agreement</vt:lpstr>
      <vt:lpstr>Specific Questions to Address when Establishing Enforcement Techniques</vt:lpstr>
      <vt:lpstr>Specific Questions to Address when Establishing Enforcement Techniques</vt:lpstr>
      <vt:lpstr>Challenges to Regional Enforcement  Collaboration</vt:lpstr>
      <vt:lpstr>   wmwemba@comesa.int +265  (0) 1 772 466 +265 997 941 431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Fifth Annual African Dialogue  Consumer Protection Conference</dc:title>
  <dc:creator>mgurure</dc:creator>
  <cp:lastModifiedBy>mgurure</cp:lastModifiedBy>
  <cp:revision>124</cp:revision>
  <cp:lastPrinted>2013-07-18T19:05:16Z</cp:lastPrinted>
  <dcterms:created xsi:type="dcterms:W3CDTF">2013-08-16T08:56:51Z</dcterms:created>
  <dcterms:modified xsi:type="dcterms:W3CDTF">2014-08-25T08:11:04Z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AdHocReviewCycleID">
    <vt:i4>710697505</vt:i4>
  </property>
  <property fmtid="{D5CDD505-2E9C-101B-9397-08002B2CF9AE}" pid="3" name="_NewReviewCycle">
    <vt:lpwstr/>
  </property>
  <property fmtid="{D5CDD505-2E9C-101B-9397-08002B2CF9AE}" pid="4" name="_EmailSubject">
    <vt:lpwstr>Session 5 Template: African Consumer Protection Dialogue Conference -</vt:lpwstr>
  </property>
  <property fmtid="{D5CDD505-2E9C-101B-9397-08002B2CF9AE}" pid="5" name="_AuthorEmail">
    <vt:lpwstr>dvandeputte@ftc.gov</vt:lpwstr>
  </property>
  <property fmtid="{D5CDD505-2E9C-101B-9397-08002B2CF9AE}" pid="6" name="_AuthorEmailDisplayName">
    <vt:lpwstr>Vandeputte, Dorothy CTR</vt:lpwstr>
  </property>
  <property fmtid="{D5CDD505-2E9C-101B-9397-08002B2CF9AE}" pid="7" name="_PreviousAdHocReviewCycleID">
    <vt:i4>2037060121</vt:i4>
  </property>
</Properties>
</file>