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 id="2147483660" r:id="rId3"/>
    <p:sldMasterId id="2147483699" r:id="rId4"/>
  </p:sldMasterIdLst>
  <p:notesMasterIdLst>
    <p:notesMasterId r:id="rId16"/>
  </p:notesMasterIdLst>
  <p:sldIdLst>
    <p:sldId id="257" r:id="rId5"/>
    <p:sldId id="259" r:id="rId6"/>
    <p:sldId id="296" r:id="rId7"/>
    <p:sldId id="297" r:id="rId8"/>
    <p:sldId id="298" r:id="rId9"/>
    <p:sldId id="299" r:id="rId10"/>
    <p:sldId id="300" r:id="rId11"/>
    <p:sldId id="301" r:id="rId12"/>
    <p:sldId id="272" r:id="rId13"/>
    <p:sldId id="302" r:id="rId14"/>
    <p:sldId id="303" r:id="rId1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192FF"/>
    <a:srgbClr val="FFFFCC"/>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0" autoAdjust="0"/>
  </p:normalViewPr>
  <p:slideViewPr>
    <p:cSldViewPr>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833E69AD-B661-4A1F-9ACA-B84B2D862EDE}" type="datetimeFigureOut">
              <a:rPr lang="en-US" smtClean="0"/>
              <a:pPr/>
              <a:t>8/25/2014</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8F49668-DEBE-480D-A838-5B9AFC3F1D52}" type="slidenum">
              <a:rPr lang="en-US" smtClean="0"/>
              <a:pPr/>
              <a:t>‹#›</a:t>
            </a:fld>
            <a:endParaRPr lang="en-US"/>
          </a:p>
        </p:txBody>
      </p:sp>
    </p:spTree>
    <p:extLst>
      <p:ext uri="{BB962C8B-B14F-4D97-AF65-F5344CB8AC3E}">
        <p14:creationId xmlns:p14="http://schemas.microsoft.com/office/powerpoint/2010/main" xmlns="" val="5410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participating agencies included government and public agencies with civil, criminal, or administrative investigative and/or enforcement authority to enforce some or all consumer protection laws in their respective countries.</a:t>
            </a:r>
            <a:endParaRPr lang="en-US" dirty="0"/>
          </a:p>
        </p:txBody>
      </p:sp>
      <p:sp>
        <p:nvSpPr>
          <p:cNvPr id="4" name="Slide Number Placeholder 3"/>
          <p:cNvSpPr>
            <a:spLocks noGrp="1"/>
          </p:cNvSpPr>
          <p:nvPr>
            <p:ph type="sldNum" sz="quarter" idx="10"/>
          </p:nvPr>
        </p:nvSpPr>
        <p:spPr/>
        <p:txBody>
          <a:bodyPr/>
          <a:lstStyle/>
          <a:p>
            <a:fld id="{F8F49668-DEBE-480D-A838-5B9AFC3F1D52}"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Lobbying for laws or review of the existing laws to allow for such cooperation is encouraged.</a:t>
            </a:r>
          </a:p>
          <a:p>
            <a:r>
              <a:rPr lang="en-US" dirty="0" smtClean="0"/>
              <a:t>That is, investigations or cases </a:t>
            </a:r>
            <a:r>
              <a:rPr lang="en-US" sz="1200" kern="1200" dirty="0" smtClean="0">
                <a:solidFill>
                  <a:schemeClr val="tx1"/>
                </a:solidFill>
                <a:latin typeface="+mn-lt"/>
                <a:ea typeface="+mn-ea"/>
                <a:cs typeface="+mn-cs"/>
              </a:rPr>
              <a:t>involving domestic practices targeting foreign consumers and those involving foreign practices targeting domestic consumers.</a:t>
            </a:r>
          </a:p>
          <a:p>
            <a:endParaRPr lang="en-US" sz="1200" kern="1200" dirty="0" smtClean="0">
              <a:solidFill>
                <a:schemeClr val="tx1"/>
              </a:solidFill>
              <a:latin typeface="+mn-lt"/>
              <a:ea typeface="+mn-ea"/>
              <a:cs typeface="+mn-cs"/>
            </a:endParaRPr>
          </a:p>
          <a:p>
            <a:r>
              <a:rPr lang="en-US" dirty="0" smtClean="0"/>
              <a:t> Information sharing crucial for the furtherance of investigations on common consumer protection challenges in their respective countries.</a:t>
            </a:r>
          </a:p>
          <a:p>
            <a:endParaRPr lang="en-US" dirty="0" smtClean="0"/>
          </a:p>
          <a:p>
            <a:r>
              <a:rPr lang="en-US" dirty="0" smtClean="0"/>
              <a:t>On capacity building, CCC has already started facilitating the </a:t>
            </a:r>
            <a:r>
              <a:rPr lang="en-US" dirty="0" err="1" smtClean="0"/>
              <a:t>secondment</a:t>
            </a:r>
            <a:r>
              <a:rPr lang="en-US" dirty="0" smtClean="0"/>
              <a:t> of staff from newly</a:t>
            </a:r>
            <a:r>
              <a:rPr lang="en-US" baseline="0" dirty="0" smtClean="0"/>
              <a:t> established agencies to the long established ones for training  and enhancing capacity.</a:t>
            </a:r>
            <a:endParaRPr lang="en-US" dirty="0"/>
          </a:p>
        </p:txBody>
      </p:sp>
      <p:sp>
        <p:nvSpPr>
          <p:cNvPr id="4" name="Slide Number Placeholder 3"/>
          <p:cNvSpPr>
            <a:spLocks noGrp="1"/>
          </p:cNvSpPr>
          <p:nvPr>
            <p:ph type="sldNum" sz="quarter" idx="10"/>
          </p:nvPr>
        </p:nvSpPr>
        <p:spPr/>
        <p:txBody>
          <a:bodyPr/>
          <a:lstStyle/>
          <a:p>
            <a:fld id="{F8F49668-DEBE-480D-A838-5B9AFC3F1D52}"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 Master - Statu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gray">
          <a:xfrm>
            <a:off x="152400" y="0"/>
            <a:ext cx="325755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8" descr="FTCGoldSeal"/>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6970816" y="4877060"/>
            <a:ext cx="2023382" cy="18324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0946" name="Rectangle 2"/>
          <p:cNvSpPr>
            <a:spLocks noGrp="1" noChangeArrowheads="1"/>
          </p:cNvSpPr>
          <p:nvPr>
            <p:ph type="ctrTitle"/>
          </p:nvPr>
        </p:nvSpPr>
        <p:spPr>
          <a:xfrm>
            <a:off x="3581400" y="2317750"/>
            <a:ext cx="5334000" cy="1219200"/>
          </a:xfrm>
        </p:spPr>
        <p:txBody>
          <a:bodyPr anchor="b"/>
          <a:lstStyle>
            <a:lvl1pPr algn="r">
              <a:defRPr sz="3800">
                <a:solidFill>
                  <a:schemeClr val="tx2"/>
                </a:solidFill>
              </a:defRPr>
            </a:lvl1pPr>
          </a:lstStyle>
          <a:p>
            <a:pPr lvl="0"/>
            <a:r>
              <a:rPr lang="en-US" noProof="0" smtClean="0"/>
              <a:t>Click to edit Master title style</a:t>
            </a:r>
          </a:p>
        </p:txBody>
      </p:sp>
      <p:sp>
        <p:nvSpPr>
          <p:cNvPr id="210947" name="Rectangle 3"/>
          <p:cNvSpPr>
            <a:spLocks noGrp="1" noChangeArrowheads="1"/>
          </p:cNvSpPr>
          <p:nvPr>
            <p:ph type="subTitle" idx="1"/>
          </p:nvPr>
        </p:nvSpPr>
        <p:spPr>
          <a:xfrm>
            <a:off x="3581400" y="3460750"/>
            <a:ext cx="5334000" cy="533400"/>
          </a:xfrm>
        </p:spPr>
        <p:txBody>
          <a:bodyPr/>
          <a:lstStyle>
            <a:lvl1pPr marL="0" indent="0" algn="r">
              <a:buFontTx/>
              <a:buNone/>
              <a:defRPr sz="1600">
                <a:solidFill>
                  <a:srgbClr val="E3DECB"/>
                </a:solidFill>
              </a:defRPr>
            </a:lvl1pPr>
          </a:lstStyle>
          <a:p>
            <a:pPr lvl="0"/>
            <a:r>
              <a:rPr lang="en-US" noProof="0" smtClean="0"/>
              <a:t>Click to edit Master subtitle style</a:t>
            </a:r>
          </a:p>
        </p:txBody>
      </p:sp>
      <p:sp>
        <p:nvSpPr>
          <p:cNvPr id="7" name="Rectangle 4"/>
          <p:cNvSpPr>
            <a:spLocks noGrp="1" noChangeArrowheads="1"/>
          </p:cNvSpPr>
          <p:nvPr>
            <p:ph type="dt" sz="half" idx="10"/>
          </p:nvPr>
        </p:nvSpPr>
        <p:spPr bwMode="auto">
          <a:xfrm>
            <a:off x="3581400" y="6096000"/>
            <a:ext cx="1905000" cy="38100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fontAlgn="base">
              <a:spcAft>
                <a:spcPct val="0"/>
              </a:spcAft>
              <a:defRPr/>
            </a:pPr>
            <a:fld id="{4374CCB0-4E14-4290-BA18-BC27D6432AC4}" type="datetime1">
              <a:rPr lang="en-US" smtClean="0"/>
              <a:pPr fontAlgn="base">
                <a:spcAft>
                  <a:spcPct val="0"/>
                </a:spcAft>
                <a:defRPr/>
              </a:pPr>
              <a:t>8/25/2014</a:t>
            </a:fld>
            <a:endParaRPr lang="en-US"/>
          </a:p>
        </p:txBody>
      </p:sp>
      <p:sp>
        <p:nvSpPr>
          <p:cNvPr id="8" name="Rectangle 5"/>
          <p:cNvSpPr>
            <a:spLocks noGrp="1" noChangeArrowheads="1"/>
          </p:cNvSpPr>
          <p:nvPr>
            <p:ph type="ftr" sz="quarter" idx="11"/>
          </p:nvPr>
        </p:nvSpPr>
        <p:spPr bwMode="auto">
          <a:xfrm>
            <a:off x="3581400" y="5486400"/>
            <a:ext cx="4572000" cy="38100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fontAlgn="base">
              <a:spcAft>
                <a:spcPct val="0"/>
              </a:spcAft>
              <a:defRPr/>
            </a:pPr>
            <a:endParaRPr lang="en-US"/>
          </a:p>
        </p:txBody>
      </p:sp>
    </p:spTree>
    <p:extLst>
      <p:ext uri="{BB962C8B-B14F-4D97-AF65-F5344CB8AC3E}">
        <p14:creationId xmlns:p14="http://schemas.microsoft.com/office/powerpoint/2010/main" xmlns="" val="48093267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EDA5D9-2C2F-4B73-9DB1-4C3A84F15412}"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242610747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04800"/>
            <a:ext cx="19621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7340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5F5E5E7-7CB8-4F96-8936-661E6B33F9DF}"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19390724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48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B82FD73-590F-4CC0-B657-967126754EF2}"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262833271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D9960-49F0-45E6-AB9D-C3C569F91C4F}" type="datetime1">
              <a:rPr lang="en-US" smtClean="0"/>
              <a:pPr/>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01344866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60D30D-3A1B-4AB5-9386-AF75168961BB}" type="datetime1">
              <a:rPr lang="en-US" smtClean="0"/>
              <a:pPr/>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184421581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C402C-F931-42E1-90DD-0BDD6000A756}" type="datetime1">
              <a:rPr lang="en-US" smtClean="0"/>
              <a:pPr/>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89569395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78A8D-1118-40B8-9E24-B09C88526C6F}" type="datetime1">
              <a:rPr lang="en-US" smtClean="0"/>
              <a:pPr/>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83355436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D76BEE-0DDE-437C-ABC3-796E02E3708E}" type="datetime1">
              <a:rPr lang="en-US" smtClean="0"/>
              <a:pPr/>
              <a:t>8/25/2014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71251748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8B3786-CDD5-465B-911A-BDF1F9A545CD}" type="datetime1">
              <a:rPr lang="en-US" smtClean="0"/>
              <a:pPr/>
              <a:t>8/25/2014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235295458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38157-6C57-43B8-8765-A3FC5F034B78}" type="datetime1">
              <a:rPr lang="en-US" smtClean="0"/>
              <a:pPr/>
              <a:t>8/25/2014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8647308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608A35A-ACF5-4A2C-B7F3-C105CF3FE8F9}"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3567250974"/>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ADAA5-C39A-45E8-BC08-8657ECC6133E}" type="datetime1">
              <a:rPr lang="en-US" smtClean="0"/>
              <a:pPr/>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256232406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ED78B-024E-4427-8AF3-ED2E5BEC69AE}" type="datetime1">
              <a:rPr lang="en-US" smtClean="0"/>
              <a:pPr/>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768999915"/>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F039C-F59A-40ED-88C6-C64B0E3EEAAE}" type="datetime1">
              <a:rPr lang="en-US" smtClean="0"/>
              <a:pPr/>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224196383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A6F665-40A2-4620-8C68-20DC7F331F80}" type="datetime1">
              <a:rPr lang="en-US" smtClean="0"/>
              <a:pPr/>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328157837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FBC18C-E0BC-4D4C-AC55-123AAB2ADC4F}" type="datetime1">
              <a:rPr lang="en-US" smtClean="0"/>
              <a:pPr/>
              <a:t>8/25/2014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420309026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 Master - Statu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gray">
          <a:xfrm>
            <a:off x="152400" y="0"/>
            <a:ext cx="325755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8" descr="FTCGoldSeal"/>
          <p:cNvPicPr>
            <a:picLocks noChangeAspect="1" noChangeArrowheads="1"/>
          </p:cNvPicPr>
          <p:nvPr userDrawn="1"/>
        </p:nvPicPr>
        <p:blipFill>
          <a:blip r:embed="rId4">
            <a:extLst>
              <a:ext uri="{28A0092B-C50C-407E-A947-70E740481C1C}">
                <a14:useLocalDpi xmlns:a14="http://schemas.microsoft.com/office/drawing/2010/main" xmlns="" val="0"/>
              </a:ext>
            </a:extLst>
          </a:blip>
          <a:srcRect/>
          <a:stretch>
            <a:fillRect/>
          </a:stretch>
        </p:blipFill>
        <p:spPr bwMode="auto">
          <a:xfrm>
            <a:off x="6970816" y="4877060"/>
            <a:ext cx="2023382" cy="18324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0946" name="Rectangle 2"/>
          <p:cNvSpPr>
            <a:spLocks noGrp="1" noChangeArrowheads="1"/>
          </p:cNvSpPr>
          <p:nvPr>
            <p:ph type="ctrTitle"/>
          </p:nvPr>
        </p:nvSpPr>
        <p:spPr>
          <a:xfrm>
            <a:off x="3581400" y="2317750"/>
            <a:ext cx="5334000" cy="1219200"/>
          </a:xfrm>
        </p:spPr>
        <p:txBody>
          <a:bodyPr anchor="b"/>
          <a:lstStyle>
            <a:lvl1pPr algn="r">
              <a:defRPr sz="3800">
                <a:solidFill>
                  <a:schemeClr val="tx2"/>
                </a:solidFill>
              </a:defRPr>
            </a:lvl1pPr>
          </a:lstStyle>
          <a:p>
            <a:pPr lvl="0"/>
            <a:r>
              <a:rPr lang="en-US" noProof="0" smtClean="0"/>
              <a:t>Click to edit Master title style</a:t>
            </a:r>
          </a:p>
        </p:txBody>
      </p:sp>
      <p:sp>
        <p:nvSpPr>
          <p:cNvPr id="210947" name="Rectangle 3"/>
          <p:cNvSpPr>
            <a:spLocks noGrp="1" noChangeArrowheads="1"/>
          </p:cNvSpPr>
          <p:nvPr>
            <p:ph type="subTitle" idx="1"/>
          </p:nvPr>
        </p:nvSpPr>
        <p:spPr>
          <a:xfrm>
            <a:off x="3581400" y="3460750"/>
            <a:ext cx="5334000" cy="533400"/>
          </a:xfrm>
        </p:spPr>
        <p:txBody>
          <a:bodyPr/>
          <a:lstStyle>
            <a:lvl1pPr marL="0" indent="0" algn="r">
              <a:buFontTx/>
              <a:buNone/>
              <a:defRPr sz="1600">
                <a:solidFill>
                  <a:srgbClr val="E3DECB"/>
                </a:solidFill>
              </a:defRPr>
            </a:lvl1pPr>
          </a:lstStyle>
          <a:p>
            <a:pPr lvl="0"/>
            <a:r>
              <a:rPr lang="en-US" noProof="0" smtClean="0"/>
              <a:t>Click to edit Master subtitle style</a:t>
            </a:r>
          </a:p>
        </p:txBody>
      </p:sp>
      <p:sp>
        <p:nvSpPr>
          <p:cNvPr id="7" name="Rectangle 4"/>
          <p:cNvSpPr>
            <a:spLocks noGrp="1" noChangeArrowheads="1"/>
          </p:cNvSpPr>
          <p:nvPr>
            <p:ph type="dt" sz="half" idx="10"/>
          </p:nvPr>
        </p:nvSpPr>
        <p:spPr bwMode="auto">
          <a:xfrm>
            <a:off x="3581400" y="6096000"/>
            <a:ext cx="1905000" cy="38100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a:defRPr/>
            </a:pPr>
            <a:fld id="{FC5C87C9-F727-426A-955E-398A56EBEC7A}" type="datetime1">
              <a:rPr lang="en-US" smtClean="0"/>
              <a:pPr>
                <a:defRPr/>
              </a:pPr>
              <a:t>8/25/2014</a:t>
            </a:fld>
            <a:endParaRPr lang="en-US"/>
          </a:p>
        </p:txBody>
      </p:sp>
      <p:sp>
        <p:nvSpPr>
          <p:cNvPr id="8" name="Rectangle 5"/>
          <p:cNvSpPr>
            <a:spLocks noGrp="1" noChangeArrowheads="1"/>
          </p:cNvSpPr>
          <p:nvPr>
            <p:ph type="ftr" sz="quarter" idx="11"/>
          </p:nvPr>
        </p:nvSpPr>
        <p:spPr bwMode="auto">
          <a:xfrm>
            <a:off x="3581400" y="5486400"/>
            <a:ext cx="4572000" cy="381000"/>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a:defRPr/>
            </a:pPr>
            <a:endParaRPr lang="en-US"/>
          </a:p>
        </p:txBody>
      </p:sp>
    </p:spTree>
    <p:extLst>
      <p:ext uri="{BB962C8B-B14F-4D97-AF65-F5344CB8AC3E}">
        <p14:creationId xmlns:p14="http://schemas.microsoft.com/office/powerpoint/2010/main" xmlns="" val="480932677"/>
      </p:ext>
    </p:extLst>
  </p:cSld>
  <p:clrMapOvr>
    <a:masterClrMapping/>
  </p:clrMapOv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08A35A-ACF5-4A2C-B7F3-C105CF3FE8F9}" type="slidenum">
              <a:rPr lang="en-US"/>
              <a:pPr>
                <a:defRPr/>
              </a:pPr>
              <a:t>‹#›</a:t>
            </a:fld>
            <a:endParaRPr lang="en-US"/>
          </a:p>
        </p:txBody>
      </p:sp>
    </p:spTree>
    <p:extLst>
      <p:ext uri="{BB962C8B-B14F-4D97-AF65-F5344CB8AC3E}">
        <p14:creationId xmlns:p14="http://schemas.microsoft.com/office/powerpoint/2010/main" xmlns="" val="35672509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71D8D2-376B-4885-8ABD-851F8FA26C55}" type="slidenum">
              <a:rPr lang="en-US"/>
              <a:pPr>
                <a:defRPr/>
              </a:pPr>
              <a:t>‹#›</a:t>
            </a:fld>
            <a:endParaRPr lang="en-US"/>
          </a:p>
        </p:txBody>
      </p:sp>
    </p:spTree>
    <p:extLst>
      <p:ext uri="{BB962C8B-B14F-4D97-AF65-F5344CB8AC3E}">
        <p14:creationId xmlns:p14="http://schemas.microsoft.com/office/powerpoint/2010/main" xmlns="" val="60706987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72BFC33-669D-48F5-B8D8-0CC587A3D0B8}" type="slidenum">
              <a:rPr lang="en-US"/>
              <a:pPr>
                <a:defRPr/>
              </a:pPr>
              <a:t>‹#›</a:t>
            </a:fld>
            <a:endParaRPr lang="en-US"/>
          </a:p>
        </p:txBody>
      </p:sp>
    </p:spTree>
    <p:extLst>
      <p:ext uri="{BB962C8B-B14F-4D97-AF65-F5344CB8AC3E}">
        <p14:creationId xmlns:p14="http://schemas.microsoft.com/office/powerpoint/2010/main" xmlns="" val="7557997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D431E0-6CD4-4A66-BE1F-EDC4D25630D8}" type="slidenum">
              <a:rPr lang="en-US"/>
              <a:pPr>
                <a:defRPr/>
              </a:pPr>
              <a:t>‹#›</a:t>
            </a:fld>
            <a:endParaRPr lang="en-US"/>
          </a:p>
        </p:txBody>
      </p:sp>
    </p:spTree>
    <p:extLst>
      <p:ext uri="{BB962C8B-B14F-4D97-AF65-F5344CB8AC3E}">
        <p14:creationId xmlns:p14="http://schemas.microsoft.com/office/powerpoint/2010/main" xmlns="" val="94233988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71D8D2-376B-4885-8ABD-851F8FA26C55}"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60706987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10EFDB3-D66F-4A12-8C3B-3B9D85F89089}" type="slidenum">
              <a:rPr lang="en-US"/>
              <a:pPr>
                <a:defRPr/>
              </a:pPr>
              <a:t>‹#›</a:t>
            </a:fld>
            <a:endParaRPr lang="en-US"/>
          </a:p>
        </p:txBody>
      </p:sp>
    </p:spTree>
    <p:extLst>
      <p:ext uri="{BB962C8B-B14F-4D97-AF65-F5344CB8AC3E}">
        <p14:creationId xmlns:p14="http://schemas.microsoft.com/office/powerpoint/2010/main" xmlns="" val="11525093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17A0B22-54BD-45E7-B4D6-9CA2002E611A}" type="slidenum">
              <a:rPr lang="en-US"/>
              <a:pPr>
                <a:defRPr/>
              </a:pPr>
              <a:t>‹#›</a:t>
            </a:fld>
            <a:endParaRPr lang="en-US"/>
          </a:p>
        </p:txBody>
      </p:sp>
    </p:spTree>
    <p:extLst>
      <p:ext uri="{BB962C8B-B14F-4D97-AF65-F5344CB8AC3E}">
        <p14:creationId xmlns:p14="http://schemas.microsoft.com/office/powerpoint/2010/main" xmlns="" val="124459730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6570729-B6A2-4DAE-B01A-D865C07439E1}" type="slidenum">
              <a:rPr lang="en-US"/>
              <a:pPr>
                <a:defRPr/>
              </a:pPr>
              <a:t>‹#›</a:t>
            </a:fld>
            <a:endParaRPr lang="en-US"/>
          </a:p>
        </p:txBody>
      </p:sp>
    </p:spTree>
    <p:extLst>
      <p:ext uri="{BB962C8B-B14F-4D97-AF65-F5344CB8AC3E}">
        <p14:creationId xmlns:p14="http://schemas.microsoft.com/office/powerpoint/2010/main" xmlns="" val="31511440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ABA9EA0-D069-40FB-9657-FD38B2A4DC6B}" type="slidenum">
              <a:rPr lang="en-US"/>
              <a:pPr>
                <a:defRPr/>
              </a:pPr>
              <a:t>‹#›</a:t>
            </a:fld>
            <a:endParaRPr lang="en-US"/>
          </a:p>
        </p:txBody>
      </p:sp>
    </p:spTree>
    <p:extLst>
      <p:ext uri="{BB962C8B-B14F-4D97-AF65-F5344CB8AC3E}">
        <p14:creationId xmlns:p14="http://schemas.microsoft.com/office/powerpoint/2010/main" xmlns="" val="348493429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EDA5D9-2C2F-4B73-9DB1-4C3A84F15412}" type="slidenum">
              <a:rPr lang="en-US"/>
              <a:pPr>
                <a:defRPr/>
              </a:pPr>
              <a:t>‹#›</a:t>
            </a:fld>
            <a:endParaRPr lang="en-US"/>
          </a:p>
        </p:txBody>
      </p:sp>
    </p:spTree>
    <p:extLst>
      <p:ext uri="{BB962C8B-B14F-4D97-AF65-F5344CB8AC3E}">
        <p14:creationId xmlns:p14="http://schemas.microsoft.com/office/powerpoint/2010/main" xmlns="" val="242610747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04800"/>
            <a:ext cx="19621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7340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5F5E5E7-7CB8-4F96-8936-661E6B33F9DF}" type="slidenum">
              <a:rPr lang="en-US"/>
              <a:pPr>
                <a:defRPr/>
              </a:pPr>
              <a:t>‹#›</a:t>
            </a:fld>
            <a:endParaRPr lang="en-US"/>
          </a:p>
        </p:txBody>
      </p:sp>
    </p:spTree>
    <p:extLst>
      <p:ext uri="{BB962C8B-B14F-4D97-AF65-F5344CB8AC3E}">
        <p14:creationId xmlns:p14="http://schemas.microsoft.com/office/powerpoint/2010/main" xmlns="" val="19390724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48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B82FD73-590F-4CC0-B657-967126754EF2}" type="slidenum">
              <a:rPr lang="en-US"/>
              <a:pPr>
                <a:defRPr/>
              </a:pPr>
              <a:t>‹#›</a:t>
            </a:fld>
            <a:endParaRPr lang="en-US"/>
          </a:p>
        </p:txBody>
      </p:sp>
    </p:spTree>
    <p:extLst>
      <p:ext uri="{BB962C8B-B14F-4D97-AF65-F5344CB8AC3E}">
        <p14:creationId xmlns:p14="http://schemas.microsoft.com/office/powerpoint/2010/main" xmlns="" val="2628332714"/>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9E4CBC-3A16-4204-A408-1768731947F4}"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5888127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A56ED-EA4C-43B8-8C43-9ABF07D609FF}"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194109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847C5B-EA81-4FE7-817B-18A3A6D03346}"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127418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72BFC33-669D-48F5-B8D8-0CC587A3D0B8}"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755799798"/>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95A097-A89A-499B-B0CE-D60D546C9BBE}" type="datetime1">
              <a:rPr lang="en-US" smtClean="0">
                <a:solidFill>
                  <a:prstClr val="black">
                    <a:tint val="75000"/>
                  </a:prstClr>
                </a:solidFill>
              </a:rPr>
              <a:pPr/>
              <a:t>8/25/2014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530247853"/>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D8BA5-90BF-400F-AAC4-D2F72823AC0D}" type="datetime1">
              <a:rPr lang="en-US" smtClean="0">
                <a:solidFill>
                  <a:prstClr val="black">
                    <a:tint val="75000"/>
                  </a:prstClr>
                </a:solidFill>
              </a:rPr>
              <a:pPr/>
              <a:t>8/25/2014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669014350"/>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9CF593-3DED-4E2B-8871-3653640758AE}" type="datetime1">
              <a:rPr lang="en-US" smtClean="0">
                <a:solidFill>
                  <a:prstClr val="black">
                    <a:tint val="75000"/>
                  </a:prstClr>
                </a:solidFill>
              </a:rPr>
              <a:pPr/>
              <a:t>8/25/2014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7993874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09DE8-1C3A-4322-8D2F-95AFF6A8957A}" type="datetime1">
              <a:rPr lang="en-US" smtClean="0">
                <a:solidFill>
                  <a:prstClr val="black">
                    <a:tint val="75000"/>
                  </a:prstClr>
                </a:solidFill>
              </a:rPr>
              <a:pPr/>
              <a:t>8/25/2014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856861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F1A22-02CE-48F4-A70A-7F135136917E}" type="datetime1">
              <a:rPr lang="en-US" smtClean="0">
                <a:solidFill>
                  <a:prstClr val="black">
                    <a:tint val="75000"/>
                  </a:prstClr>
                </a:solidFill>
              </a:rPr>
              <a:pPr/>
              <a:t>8/25/2014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75491903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A6855-FA99-4E4E-9337-937938E70CF4}" type="datetime1">
              <a:rPr lang="en-US" smtClean="0">
                <a:solidFill>
                  <a:prstClr val="black">
                    <a:tint val="75000"/>
                  </a:prstClr>
                </a:solidFill>
              </a:rPr>
              <a:pPr/>
              <a:t>8/25/2014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54869185"/>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49C7A-4D17-4785-AA29-C0AD6AC887C8}"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36503740"/>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38E3A-EC7C-4396-8F2C-9AD9FEC8473F}"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05615054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5DED5E-0D4E-4AC1-9CFA-4D1E1E2B4C74}" type="datetime1">
              <a:rPr lang="en-US" smtClean="0">
                <a:solidFill>
                  <a:prstClr val="black">
                    <a:tint val="75000"/>
                  </a:prstClr>
                </a:solidFill>
              </a:rPr>
              <a:pPr/>
              <a:t>8/25/2014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08623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D431E0-6CD4-4A66-BE1F-EDC4D25630D8}"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94233988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10EFDB3-D66F-4A12-8C3B-3B9D85F89089}"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11525093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17A0B22-54BD-45E7-B4D6-9CA2002E611A}"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124459730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6570729-B6A2-4DAE-B01A-D865C07439E1}"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3151144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ABA9EA0-D069-40FB-9657-FD38B2A4DC6B}" type="slidenum">
              <a:rPr lang="en-US">
                <a:solidFill>
                  <a:srgbClr val="EAE4D1"/>
                </a:solidFill>
              </a:rPr>
              <a:pPr>
                <a:defRPr/>
              </a:pPr>
              <a:t>‹#›</a:t>
            </a:fld>
            <a:endParaRPr lang="en-US">
              <a:solidFill>
                <a:srgbClr val="EAE4D1"/>
              </a:solidFill>
            </a:endParaRPr>
          </a:p>
        </p:txBody>
      </p:sp>
    </p:spTree>
    <p:extLst>
      <p:ext uri="{BB962C8B-B14F-4D97-AF65-F5344CB8AC3E}">
        <p14:creationId xmlns:p14="http://schemas.microsoft.com/office/powerpoint/2010/main" xmlns="" val="348493429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3.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685800" y="304800"/>
            <a:ext cx="7848600" cy="685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9923" name="Rectangle 3"/>
          <p:cNvSpPr>
            <a:spLocks noGrp="1" noChangeArrowheads="1"/>
          </p:cNvSpPr>
          <p:nvPr>
            <p:ph type="body" idx="1"/>
          </p:nvPr>
        </p:nvSpPr>
        <p:spPr bwMode="auto">
          <a:xfrm>
            <a:off x="685800" y="1143000"/>
            <a:ext cx="7772400" cy="4876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9926" name="Rectangle 6"/>
          <p:cNvSpPr>
            <a:spLocks noGrp="1" noChangeArrowheads="1"/>
          </p:cNvSpPr>
          <p:nvPr>
            <p:ph type="sldNum" sz="quarter" idx="4"/>
          </p:nvPr>
        </p:nvSpPr>
        <p:spPr bwMode="auto">
          <a:xfrm>
            <a:off x="234950" y="6448425"/>
            <a:ext cx="457200"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0" hangingPunct="0">
              <a:spcBef>
                <a:spcPct val="0"/>
              </a:spcBef>
              <a:buFontTx/>
              <a:buNone/>
              <a:defRPr sz="1400">
                <a:solidFill>
                  <a:schemeClr val="tx1"/>
                </a:solidFill>
                <a:ea typeface="ＭＳ Ｐゴシック" pitchFamily="1" charset="-128"/>
              </a:defRPr>
            </a:lvl1pPr>
          </a:lstStyle>
          <a:p>
            <a:pPr fontAlgn="base">
              <a:spcAft>
                <a:spcPct val="0"/>
              </a:spcAft>
              <a:defRPr/>
            </a:pPr>
            <a:fld id="{DC286269-924E-4360-8B63-EF38D6EC0E49}" type="slidenum">
              <a:rPr lang="en-US">
                <a:solidFill>
                  <a:srgbClr val="EAE4D1"/>
                </a:solidFill>
              </a:rPr>
              <a:pPr fontAlgn="base">
                <a:spcAft>
                  <a:spcPct val="0"/>
                </a:spcAft>
                <a:defRPr/>
              </a:pPr>
              <a:t>‹#›</a:t>
            </a:fld>
            <a:endParaRPr lang="en-US">
              <a:solidFill>
                <a:srgbClr val="EAE4D1"/>
              </a:solidFill>
            </a:endParaRPr>
          </a:p>
        </p:txBody>
      </p:sp>
      <p:sp>
        <p:nvSpPr>
          <p:cNvPr id="1029" name="Line 7"/>
          <p:cNvSpPr>
            <a:spLocks noChangeShapeType="1"/>
          </p:cNvSpPr>
          <p:nvPr/>
        </p:nvSpPr>
        <p:spPr bwMode="auto">
          <a:xfrm>
            <a:off x="762000" y="990600"/>
            <a:ext cx="7848600" cy="0"/>
          </a:xfrm>
          <a:prstGeom prst="line">
            <a:avLst/>
          </a:prstGeom>
          <a:noFill/>
          <a:ln w="19050">
            <a:solidFill>
              <a:schemeClr val="tx2">
                <a:alpha val="34901"/>
              </a:schemeClr>
            </a:solidFill>
            <a:round/>
            <a:headEnd/>
            <a:tailEnd/>
          </a:ln>
          <a:extLst>
            <a:ext uri="{909E8E84-426E-40DD-AFC4-6F175D3DCCD1}">
              <a14:hiddenFill xmlns:a14="http://schemas.microsoft.com/office/drawing/2010/main" xmlns="">
                <a:noFill/>
              </a14:hiddenFill>
            </a:ext>
          </a:extLst>
        </p:spPr>
        <p:txBody>
          <a:bodyPr wrap="none" anchor="ctr"/>
          <a:lstStyle/>
          <a:p>
            <a:pPr fontAlgn="base">
              <a:spcBef>
                <a:spcPct val="20000"/>
              </a:spcBef>
              <a:spcAft>
                <a:spcPct val="0"/>
              </a:spcAft>
              <a:buFontTx/>
              <a:buChar char="•"/>
            </a:pPr>
            <a:endParaRPr lang="en-US" sz="2800">
              <a:solidFill>
                <a:srgbClr val="FFFFFF"/>
              </a:solidFill>
            </a:endParaRPr>
          </a:p>
        </p:txBody>
      </p:sp>
      <p:pic>
        <p:nvPicPr>
          <p:cNvPr id="1030" name="Picture 8" descr="Powerpoint-Inner-Slide-Bar-"/>
          <p:cNvPicPr>
            <a:picLocks noChangeAspect="1" noChangeArrowheads="1"/>
          </p:cNvPicPr>
          <p:nvPr/>
        </p:nvPicPr>
        <p:blipFill>
          <a:blip r:embed="rId15">
            <a:extLst>
              <a:ext uri="{28A0092B-C50C-407E-A947-70E740481C1C}">
                <a14:useLocalDpi xmlns:a14="http://schemas.microsoft.com/office/drawing/2010/main" xmlns="" val="0"/>
              </a:ext>
            </a:extLst>
          </a:blip>
          <a:srcRect/>
          <a:stretch>
            <a:fillRect/>
          </a:stretch>
        </p:blipFill>
        <p:spPr bwMode="gray">
          <a:xfrm>
            <a:off x="0" y="0"/>
            <a:ext cx="271463"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Text Box 9"/>
          <p:cNvSpPr txBox="1">
            <a:spLocks noChangeArrowheads="1"/>
          </p:cNvSpPr>
          <p:nvPr/>
        </p:nvSpPr>
        <p:spPr bwMode="auto">
          <a:xfrm>
            <a:off x="5106390" y="6474743"/>
            <a:ext cx="4037610" cy="323165"/>
          </a:xfrm>
          <a:prstGeom prst="rect">
            <a:avLst/>
          </a:prstGeom>
          <a:noFill/>
          <a:ln>
            <a:noFill/>
          </a:ln>
          <a:effectLst/>
          <a:extLst>
            <a:ext uri="{909E8E84-426E-40DD-AFC4-6F175D3DCCD1}">
              <a14:hiddenFill xmlns:a14="http://schemas.microsoft.com/office/drawing/2010/main" xmlns="">
                <a:solidFill>
                  <a:schemeClr val="tx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tIns="91440" bIns="91440">
            <a:spAutoFit/>
          </a:bodyPr>
          <a:lstStyle>
            <a:lvl1pPr eaLnBrk="0" hangingPunct="0">
              <a:defRPr sz="2800">
                <a:solidFill>
                  <a:schemeClr val="tx2"/>
                </a:solidFill>
                <a:latin typeface="Times New Roman" pitchFamily="18" charset="0"/>
                <a:ea typeface="ＭＳ Ｐゴシック" pitchFamily="1" charset="-128"/>
              </a:defRPr>
            </a:lvl1pPr>
            <a:lvl2pPr marL="742950" indent="-285750" eaLnBrk="0" hangingPunct="0">
              <a:defRPr sz="2800">
                <a:solidFill>
                  <a:schemeClr val="tx2"/>
                </a:solidFill>
                <a:latin typeface="Times New Roman" pitchFamily="18" charset="0"/>
                <a:ea typeface="ＭＳ Ｐゴシック" pitchFamily="1" charset="-128"/>
              </a:defRPr>
            </a:lvl2pPr>
            <a:lvl3pPr marL="1143000" indent="-228600" eaLnBrk="0" hangingPunct="0">
              <a:defRPr sz="2800">
                <a:solidFill>
                  <a:schemeClr val="tx2"/>
                </a:solidFill>
                <a:latin typeface="Times New Roman" pitchFamily="18" charset="0"/>
                <a:ea typeface="ＭＳ Ｐゴシック" pitchFamily="1" charset="-128"/>
              </a:defRPr>
            </a:lvl3pPr>
            <a:lvl4pPr marL="1600200" indent="-228600" eaLnBrk="0" hangingPunct="0">
              <a:defRPr sz="2800">
                <a:solidFill>
                  <a:schemeClr val="tx2"/>
                </a:solidFill>
                <a:latin typeface="Times New Roman" pitchFamily="18" charset="0"/>
                <a:ea typeface="ＭＳ Ｐゴシック" pitchFamily="1" charset="-128"/>
              </a:defRPr>
            </a:lvl4pPr>
            <a:lvl5pPr marL="2057400" indent="-228600" eaLnBrk="0" hangingPunct="0">
              <a:defRPr sz="2800">
                <a:solidFill>
                  <a:schemeClr val="tx2"/>
                </a:solidFill>
                <a:latin typeface="Times New Roman" pitchFamily="18" charset="0"/>
                <a:ea typeface="ＭＳ Ｐゴシック" pitchFamily="1" charset="-128"/>
              </a:defRPr>
            </a:lvl5pPr>
            <a:lvl6pPr marL="25146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6pPr>
            <a:lvl7pPr marL="29718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7pPr>
            <a:lvl8pPr marL="34290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8pPr>
            <a:lvl9pPr marL="38862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9pPr>
          </a:lstStyle>
          <a:p>
            <a:pPr fontAlgn="base">
              <a:lnSpc>
                <a:spcPct val="50000"/>
              </a:lnSpc>
              <a:spcBef>
                <a:spcPct val="50000"/>
              </a:spcBef>
              <a:spcAft>
                <a:spcPct val="0"/>
              </a:spcAft>
              <a:defRPr/>
            </a:pPr>
            <a:r>
              <a:rPr lang="en-US" sz="1800" b="1" dirty="0" smtClean="0">
                <a:solidFill>
                  <a:srgbClr val="CEC375"/>
                </a:solidFill>
              </a:rPr>
              <a:t>U.S. Federal Trade Commission</a:t>
            </a:r>
          </a:p>
        </p:txBody>
      </p:sp>
      <p:pic>
        <p:nvPicPr>
          <p:cNvPr id="1032" name="Picture 10" descr="FTCGoldSeal"/>
          <p:cNvPicPr>
            <a:picLocks noChangeAspect="1" noChangeArrowheads="1"/>
          </p:cNvPicPr>
          <p:nvPr/>
        </p:nvPicPr>
        <p:blipFill>
          <a:blip r:embed="rId16">
            <a:extLst>
              <a:ext uri="{28A0092B-C50C-407E-A947-70E740481C1C}">
                <a14:useLocalDpi xmlns:a14="http://schemas.microsoft.com/office/drawing/2010/main" xmlns="" val="0"/>
              </a:ext>
            </a:extLst>
          </a:blip>
          <a:srcRect/>
          <a:stretch>
            <a:fillRect/>
          </a:stretch>
        </p:blipFill>
        <p:spPr bwMode="auto">
          <a:xfrm>
            <a:off x="8345076" y="6209730"/>
            <a:ext cx="715798" cy="648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52567553"/>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400">
          <a:solidFill>
            <a:srgbClr val="FFFFFF"/>
          </a:solidFill>
          <a:latin typeface="+mj-lt"/>
          <a:ea typeface="+mj-ea"/>
          <a:cs typeface="+mj-cs"/>
        </a:defRPr>
      </a:lvl1pPr>
      <a:lvl2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2pPr>
      <a:lvl3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3pPr>
      <a:lvl4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4pPr>
      <a:lvl5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5pPr>
      <a:lvl6pPr marL="4572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6pPr>
      <a:lvl7pPr marL="9144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7pPr>
      <a:lvl8pPr marL="13716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8pPr>
      <a:lvl9pPr marL="18288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9pPr>
    </p:titleStyle>
    <p:bodyStyle>
      <a:lvl1pPr marL="342900" indent="-342900" algn="l" rtl="0" eaLnBrk="1" fontAlgn="base" hangingPunct="1">
        <a:spcBef>
          <a:spcPct val="2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2"/>
          </a:solidFill>
          <a:latin typeface="+mn-lt"/>
          <a:ea typeface="+mn-ea"/>
        </a:defRPr>
      </a:lvl2pPr>
      <a:lvl3pPr marL="1143000" indent="-228600" algn="l" rtl="0" eaLnBrk="1" fontAlgn="base" hangingPunct="1">
        <a:spcBef>
          <a:spcPct val="20000"/>
        </a:spcBef>
        <a:spcAft>
          <a:spcPct val="0"/>
        </a:spcAft>
        <a:buChar char="•"/>
        <a:defRPr sz="2200">
          <a:solidFill>
            <a:schemeClr val="tx2"/>
          </a:solidFill>
          <a:latin typeface="+mn-lt"/>
          <a:ea typeface="+mn-ea"/>
        </a:defRPr>
      </a:lvl3pPr>
      <a:lvl4pPr marL="1600200" indent="-228600" algn="l" rtl="0" eaLnBrk="1" fontAlgn="base" hangingPunct="1">
        <a:spcBef>
          <a:spcPct val="20000"/>
        </a:spcBef>
        <a:spcAft>
          <a:spcPct val="0"/>
        </a:spcAft>
        <a:buChar char="–"/>
        <a:defRPr sz="2200">
          <a:solidFill>
            <a:schemeClr val="tx2"/>
          </a:solidFill>
          <a:latin typeface="+mn-lt"/>
          <a:ea typeface="+mn-ea"/>
        </a:defRPr>
      </a:lvl4pPr>
      <a:lvl5pPr marL="2057400" indent="-228600" algn="l" rtl="0" eaLnBrk="1" fontAlgn="base" hangingPunct="1">
        <a:spcBef>
          <a:spcPct val="20000"/>
        </a:spcBef>
        <a:spcAft>
          <a:spcPct val="0"/>
        </a:spcAft>
        <a:buChar char="»"/>
        <a:defRPr sz="2200">
          <a:solidFill>
            <a:schemeClr val="tx2"/>
          </a:solidFill>
          <a:latin typeface="+mn-lt"/>
          <a:ea typeface="+mn-ea"/>
        </a:defRPr>
      </a:lvl5pPr>
      <a:lvl6pPr marL="2514600" indent="-228600" algn="l" rtl="0" eaLnBrk="1" fontAlgn="base" hangingPunct="1">
        <a:spcBef>
          <a:spcPct val="20000"/>
        </a:spcBef>
        <a:spcAft>
          <a:spcPct val="0"/>
        </a:spcAft>
        <a:buChar char="»"/>
        <a:defRPr sz="2200">
          <a:solidFill>
            <a:schemeClr val="tx2"/>
          </a:solidFill>
          <a:latin typeface="+mn-lt"/>
          <a:ea typeface="+mn-ea"/>
        </a:defRPr>
      </a:lvl6pPr>
      <a:lvl7pPr marL="2971800" indent="-228600" algn="l" rtl="0" eaLnBrk="1" fontAlgn="base" hangingPunct="1">
        <a:spcBef>
          <a:spcPct val="20000"/>
        </a:spcBef>
        <a:spcAft>
          <a:spcPct val="0"/>
        </a:spcAft>
        <a:buChar char="»"/>
        <a:defRPr sz="2200">
          <a:solidFill>
            <a:schemeClr val="tx2"/>
          </a:solidFill>
          <a:latin typeface="+mn-lt"/>
          <a:ea typeface="+mn-ea"/>
        </a:defRPr>
      </a:lvl7pPr>
      <a:lvl8pPr marL="3429000" indent="-228600" algn="l" rtl="0" eaLnBrk="1" fontAlgn="base" hangingPunct="1">
        <a:spcBef>
          <a:spcPct val="20000"/>
        </a:spcBef>
        <a:spcAft>
          <a:spcPct val="0"/>
        </a:spcAft>
        <a:buChar char="»"/>
        <a:defRPr sz="2200">
          <a:solidFill>
            <a:schemeClr val="tx2"/>
          </a:solidFill>
          <a:latin typeface="+mn-lt"/>
          <a:ea typeface="+mn-ea"/>
        </a:defRPr>
      </a:lvl8pPr>
      <a:lvl9pPr marL="3886200" indent="-228600" algn="l" rtl="0" eaLnBrk="1" fontAlgn="base" hangingPunct="1">
        <a:spcBef>
          <a:spcPct val="20000"/>
        </a:spcBef>
        <a:spcAft>
          <a:spcPct val="0"/>
        </a:spcAft>
        <a:buChar char="»"/>
        <a:defRPr sz="22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AD24-DA58-485C-A98E-D4E24778A549}" type="datetime1">
              <a:rPr lang="en-US" smtClean="0"/>
              <a:pPr/>
              <a:t>8/25/2014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261DE-86A6-4B7D-BE0B-A2D1473FF357}" type="slidenum">
              <a:rPr lang="en-US" smtClean="0"/>
              <a:pPr/>
              <a:t>‹#›</a:t>
            </a:fld>
            <a:endParaRPr lang="en-US"/>
          </a:p>
        </p:txBody>
      </p:sp>
    </p:spTree>
    <p:extLst>
      <p:ext uri="{BB962C8B-B14F-4D97-AF65-F5344CB8AC3E}">
        <p14:creationId xmlns:p14="http://schemas.microsoft.com/office/powerpoint/2010/main" xmlns="" val="199118593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685800" y="304800"/>
            <a:ext cx="7848600" cy="685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9923" name="Rectangle 3"/>
          <p:cNvSpPr>
            <a:spLocks noGrp="1" noChangeArrowheads="1"/>
          </p:cNvSpPr>
          <p:nvPr>
            <p:ph type="body" idx="1"/>
          </p:nvPr>
        </p:nvSpPr>
        <p:spPr bwMode="auto">
          <a:xfrm>
            <a:off x="685800" y="1143000"/>
            <a:ext cx="7772400" cy="4876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9926" name="Rectangle 6"/>
          <p:cNvSpPr>
            <a:spLocks noGrp="1" noChangeArrowheads="1"/>
          </p:cNvSpPr>
          <p:nvPr>
            <p:ph type="sldNum" sz="quarter" idx="4"/>
          </p:nvPr>
        </p:nvSpPr>
        <p:spPr bwMode="auto">
          <a:xfrm>
            <a:off x="234950" y="6448425"/>
            <a:ext cx="457200" cy="30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0" hangingPunct="0">
              <a:spcBef>
                <a:spcPct val="0"/>
              </a:spcBef>
              <a:buFontTx/>
              <a:buNone/>
              <a:defRPr sz="1400">
                <a:solidFill>
                  <a:schemeClr val="tx1"/>
                </a:solidFill>
                <a:ea typeface="ＭＳ Ｐゴシック" pitchFamily="1" charset="-128"/>
              </a:defRPr>
            </a:lvl1pPr>
          </a:lstStyle>
          <a:p>
            <a:pPr>
              <a:defRPr/>
            </a:pPr>
            <a:fld id="{DC286269-924E-4360-8B63-EF38D6EC0E49}" type="slidenum">
              <a:rPr lang="en-US"/>
              <a:pPr>
                <a:defRPr/>
              </a:pPr>
              <a:t>‹#›</a:t>
            </a:fld>
            <a:endParaRPr lang="en-US"/>
          </a:p>
        </p:txBody>
      </p:sp>
      <p:sp>
        <p:nvSpPr>
          <p:cNvPr id="1029" name="Line 7"/>
          <p:cNvSpPr>
            <a:spLocks noChangeShapeType="1"/>
          </p:cNvSpPr>
          <p:nvPr/>
        </p:nvSpPr>
        <p:spPr bwMode="auto">
          <a:xfrm>
            <a:off x="762000" y="990600"/>
            <a:ext cx="7848600" cy="0"/>
          </a:xfrm>
          <a:prstGeom prst="line">
            <a:avLst/>
          </a:prstGeom>
          <a:noFill/>
          <a:ln w="19050">
            <a:solidFill>
              <a:schemeClr val="tx2">
                <a:alpha val="34901"/>
              </a:schemeClr>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pic>
        <p:nvPicPr>
          <p:cNvPr id="1030" name="Picture 8" descr="Powerpoint-Inner-Slide-Bar-"/>
          <p:cNvPicPr>
            <a:picLocks noChangeAspect="1" noChangeArrowheads="1"/>
          </p:cNvPicPr>
          <p:nvPr/>
        </p:nvPicPr>
        <p:blipFill>
          <a:blip r:embed="rId15">
            <a:extLst>
              <a:ext uri="{28A0092B-C50C-407E-A947-70E740481C1C}">
                <a14:useLocalDpi xmlns:a14="http://schemas.microsoft.com/office/drawing/2010/main" xmlns="" val="0"/>
              </a:ext>
            </a:extLst>
          </a:blip>
          <a:srcRect/>
          <a:stretch>
            <a:fillRect/>
          </a:stretch>
        </p:blipFill>
        <p:spPr bwMode="gray">
          <a:xfrm>
            <a:off x="0" y="0"/>
            <a:ext cx="271463"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Text Box 9"/>
          <p:cNvSpPr txBox="1">
            <a:spLocks noChangeArrowheads="1"/>
          </p:cNvSpPr>
          <p:nvPr/>
        </p:nvSpPr>
        <p:spPr bwMode="auto">
          <a:xfrm>
            <a:off x="5106390" y="6474743"/>
            <a:ext cx="4037610" cy="323165"/>
          </a:xfrm>
          <a:prstGeom prst="rect">
            <a:avLst/>
          </a:prstGeom>
          <a:noFill/>
          <a:ln>
            <a:noFill/>
          </a:ln>
          <a:effectLst/>
          <a:extLst>
            <a:ext uri="{909E8E84-426E-40DD-AFC4-6F175D3DCCD1}">
              <a14:hiddenFill xmlns:a14="http://schemas.microsoft.com/office/drawing/2010/main" xmlns="">
                <a:solidFill>
                  <a:schemeClr val="tx2"/>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tIns="91440" bIns="91440">
            <a:spAutoFit/>
          </a:bodyPr>
          <a:lstStyle>
            <a:lvl1pPr eaLnBrk="0" hangingPunct="0">
              <a:defRPr sz="2800">
                <a:solidFill>
                  <a:schemeClr val="tx2"/>
                </a:solidFill>
                <a:latin typeface="Times New Roman" pitchFamily="18" charset="0"/>
                <a:ea typeface="ＭＳ Ｐゴシック" pitchFamily="1" charset="-128"/>
              </a:defRPr>
            </a:lvl1pPr>
            <a:lvl2pPr marL="742950" indent="-285750" eaLnBrk="0" hangingPunct="0">
              <a:defRPr sz="2800">
                <a:solidFill>
                  <a:schemeClr val="tx2"/>
                </a:solidFill>
                <a:latin typeface="Times New Roman" pitchFamily="18" charset="0"/>
                <a:ea typeface="ＭＳ Ｐゴシック" pitchFamily="1" charset="-128"/>
              </a:defRPr>
            </a:lvl2pPr>
            <a:lvl3pPr marL="1143000" indent="-228600" eaLnBrk="0" hangingPunct="0">
              <a:defRPr sz="2800">
                <a:solidFill>
                  <a:schemeClr val="tx2"/>
                </a:solidFill>
                <a:latin typeface="Times New Roman" pitchFamily="18" charset="0"/>
                <a:ea typeface="ＭＳ Ｐゴシック" pitchFamily="1" charset="-128"/>
              </a:defRPr>
            </a:lvl3pPr>
            <a:lvl4pPr marL="1600200" indent="-228600" eaLnBrk="0" hangingPunct="0">
              <a:defRPr sz="2800">
                <a:solidFill>
                  <a:schemeClr val="tx2"/>
                </a:solidFill>
                <a:latin typeface="Times New Roman" pitchFamily="18" charset="0"/>
                <a:ea typeface="ＭＳ Ｐゴシック" pitchFamily="1" charset="-128"/>
              </a:defRPr>
            </a:lvl4pPr>
            <a:lvl5pPr marL="2057400" indent="-228600" eaLnBrk="0" hangingPunct="0">
              <a:defRPr sz="2800">
                <a:solidFill>
                  <a:schemeClr val="tx2"/>
                </a:solidFill>
                <a:latin typeface="Times New Roman" pitchFamily="18" charset="0"/>
                <a:ea typeface="ＭＳ Ｐゴシック" pitchFamily="1" charset="-128"/>
              </a:defRPr>
            </a:lvl5pPr>
            <a:lvl6pPr marL="25146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6pPr>
            <a:lvl7pPr marL="29718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7pPr>
            <a:lvl8pPr marL="34290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8pPr>
            <a:lvl9pPr marL="38862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9pPr>
          </a:lstStyle>
          <a:p>
            <a:pPr>
              <a:lnSpc>
                <a:spcPct val="50000"/>
              </a:lnSpc>
              <a:spcBef>
                <a:spcPct val="50000"/>
              </a:spcBef>
              <a:buFontTx/>
              <a:buNone/>
              <a:defRPr/>
            </a:pPr>
            <a:r>
              <a:rPr lang="en-US" sz="1800" b="1" dirty="0" smtClean="0">
                <a:solidFill>
                  <a:srgbClr val="CEC375"/>
                </a:solidFill>
              </a:rPr>
              <a:t>U.S. Federal Trade Commission</a:t>
            </a:r>
          </a:p>
        </p:txBody>
      </p:sp>
      <p:pic>
        <p:nvPicPr>
          <p:cNvPr id="1032" name="Picture 10" descr="FTCGoldSeal"/>
          <p:cNvPicPr>
            <a:picLocks noChangeAspect="1" noChangeArrowheads="1"/>
          </p:cNvPicPr>
          <p:nvPr/>
        </p:nvPicPr>
        <p:blipFill>
          <a:blip r:embed="rId16">
            <a:extLst>
              <a:ext uri="{28A0092B-C50C-407E-A947-70E740481C1C}">
                <a14:useLocalDpi xmlns:a14="http://schemas.microsoft.com/office/drawing/2010/main" xmlns="" val="0"/>
              </a:ext>
            </a:extLst>
          </a:blip>
          <a:srcRect/>
          <a:stretch>
            <a:fillRect/>
          </a:stretch>
        </p:blipFill>
        <p:spPr bwMode="auto">
          <a:xfrm>
            <a:off x="8345076" y="6209730"/>
            <a:ext cx="715798" cy="6482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5256755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400">
          <a:solidFill>
            <a:srgbClr val="FFFFFF"/>
          </a:solidFill>
          <a:latin typeface="+mj-lt"/>
          <a:ea typeface="+mj-ea"/>
          <a:cs typeface="+mj-cs"/>
        </a:defRPr>
      </a:lvl1pPr>
      <a:lvl2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2pPr>
      <a:lvl3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3pPr>
      <a:lvl4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4pPr>
      <a:lvl5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5pPr>
      <a:lvl6pPr marL="4572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6pPr>
      <a:lvl7pPr marL="9144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7pPr>
      <a:lvl8pPr marL="13716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8pPr>
      <a:lvl9pPr marL="18288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9pPr>
    </p:titleStyle>
    <p:bodyStyle>
      <a:lvl1pPr marL="342900" indent="-342900" algn="l" rtl="0" eaLnBrk="1" fontAlgn="base" hangingPunct="1">
        <a:spcBef>
          <a:spcPct val="2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2"/>
          </a:solidFill>
          <a:latin typeface="+mn-lt"/>
          <a:ea typeface="+mn-ea"/>
        </a:defRPr>
      </a:lvl2pPr>
      <a:lvl3pPr marL="1143000" indent="-228600" algn="l" rtl="0" eaLnBrk="1" fontAlgn="base" hangingPunct="1">
        <a:spcBef>
          <a:spcPct val="20000"/>
        </a:spcBef>
        <a:spcAft>
          <a:spcPct val="0"/>
        </a:spcAft>
        <a:buChar char="•"/>
        <a:defRPr sz="2200">
          <a:solidFill>
            <a:schemeClr val="tx2"/>
          </a:solidFill>
          <a:latin typeface="+mn-lt"/>
          <a:ea typeface="+mn-ea"/>
        </a:defRPr>
      </a:lvl3pPr>
      <a:lvl4pPr marL="1600200" indent="-228600" algn="l" rtl="0" eaLnBrk="1" fontAlgn="base" hangingPunct="1">
        <a:spcBef>
          <a:spcPct val="20000"/>
        </a:spcBef>
        <a:spcAft>
          <a:spcPct val="0"/>
        </a:spcAft>
        <a:buChar char="–"/>
        <a:defRPr sz="2200">
          <a:solidFill>
            <a:schemeClr val="tx2"/>
          </a:solidFill>
          <a:latin typeface="+mn-lt"/>
          <a:ea typeface="+mn-ea"/>
        </a:defRPr>
      </a:lvl4pPr>
      <a:lvl5pPr marL="2057400" indent="-228600" algn="l" rtl="0" eaLnBrk="1" fontAlgn="base" hangingPunct="1">
        <a:spcBef>
          <a:spcPct val="20000"/>
        </a:spcBef>
        <a:spcAft>
          <a:spcPct val="0"/>
        </a:spcAft>
        <a:buChar char="»"/>
        <a:defRPr sz="2200">
          <a:solidFill>
            <a:schemeClr val="tx2"/>
          </a:solidFill>
          <a:latin typeface="+mn-lt"/>
          <a:ea typeface="+mn-ea"/>
        </a:defRPr>
      </a:lvl5pPr>
      <a:lvl6pPr marL="2514600" indent="-228600" algn="l" rtl="0" eaLnBrk="1" fontAlgn="base" hangingPunct="1">
        <a:spcBef>
          <a:spcPct val="20000"/>
        </a:spcBef>
        <a:spcAft>
          <a:spcPct val="0"/>
        </a:spcAft>
        <a:buChar char="»"/>
        <a:defRPr sz="2200">
          <a:solidFill>
            <a:schemeClr val="tx2"/>
          </a:solidFill>
          <a:latin typeface="+mn-lt"/>
          <a:ea typeface="+mn-ea"/>
        </a:defRPr>
      </a:lvl6pPr>
      <a:lvl7pPr marL="2971800" indent="-228600" algn="l" rtl="0" eaLnBrk="1" fontAlgn="base" hangingPunct="1">
        <a:spcBef>
          <a:spcPct val="20000"/>
        </a:spcBef>
        <a:spcAft>
          <a:spcPct val="0"/>
        </a:spcAft>
        <a:buChar char="»"/>
        <a:defRPr sz="2200">
          <a:solidFill>
            <a:schemeClr val="tx2"/>
          </a:solidFill>
          <a:latin typeface="+mn-lt"/>
          <a:ea typeface="+mn-ea"/>
        </a:defRPr>
      </a:lvl7pPr>
      <a:lvl8pPr marL="3429000" indent="-228600" algn="l" rtl="0" eaLnBrk="1" fontAlgn="base" hangingPunct="1">
        <a:spcBef>
          <a:spcPct val="20000"/>
        </a:spcBef>
        <a:spcAft>
          <a:spcPct val="0"/>
        </a:spcAft>
        <a:buChar char="»"/>
        <a:defRPr sz="2200">
          <a:solidFill>
            <a:schemeClr val="tx2"/>
          </a:solidFill>
          <a:latin typeface="+mn-lt"/>
          <a:ea typeface="+mn-ea"/>
        </a:defRPr>
      </a:lvl8pPr>
      <a:lvl9pPr marL="3886200" indent="-228600" algn="l" rtl="0" eaLnBrk="1" fontAlgn="base" hangingPunct="1">
        <a:spcBef>
          <a:spcPct val="20000"/>
        </a:spcBef>
        <a:spcAft>
          <a:spcPct val="0"/>
        </a:spcAft>
        <a:buChar char="»"/>
        <a:defRPr sz="22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FF550-ACBC-4077-BEF6-B5769BBF1C31}" type="datetime1">
              <a:rPr lang="en-US" smtClean="0">
                <a:solidFill>
                  <a:prstClr val="black">
                    <a:tint val="75000"/>
                  </a:prstClr>
                </a:solidFill>
              </a:rPr>
              <a:pPr/>
              <a:t>8/25/2014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4318031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9.xml"/><Relationship Id="rId5" Type="http://schemas.openxmlformats.org/officeDocument/2006/relationships/image" Target="cid:image009.png@01CF5FAE.0F1200A0" TargetMode="Externa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3.xml"/><Relationship Id="rId5" Type="http://schemas.openxmlformats.org/officeDocument/2006/relationships/image" Target="cid:image009.png@01CF5FAE.0F1200A0" TargetMode="Externa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43.xml"/><Relationship Id="rId5" Type="http://schemas.openxmlformats.org/officeDocument/2006/relationships/image" Target="cid:image009.png@01CF5FAE.0F1200A0"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3276600"/>
            <a:ext cx="7848600" cy="1828800"/>
          </a:xfrm>
        </p:spPr>
        <p:txBody>
          <a:bodyPr>
            <a:normAutofit/>
          </a:bodyPr>
          <a:lstStyle/>
          <a:p>
            <a:pPr algn="ctr"/>
            <a:r>
              <a:rPr lang="en-US" sz="3600" dirty="0" smtClean="0"/>
              <a:t>Moving Forward With the African Dialogue Cross-Border </a:t>
            </a:r>
            <a:r>
              <a:rPr lang="en-US" sz="3600" dirty="0" smtClean="0"/>
              <a:t>Principles</a:t>
            </a:r>
            <a:endParaRPr lang="en-US" sz="3600" dirty="0"/>
          </a:p>
        </p:txBody>
      </p:sp>
      <p:pic>
        <p:nvPicPr>
          <p:cNvPr id="5" name="Picture 5" descr="federal-trade-commission-ftc-logo"/>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486400" y="0"/>
            <a:ext cx="1600200" cy="160020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Subtitle 4"/>
          <p:cNvSpPr txBox="1">
            <a:spLocks/>
          </p:cNvSpPr>
          <p:nvPr/>
        </p:nvSpPr>
        <p:spPr>
          <a:xfrm>
            <a:off x="2286000" y="5029200"/>
            <a:ext cx="4953000" cy="17526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b="1" dirty="0" smtClean="0">
                <a:solidFill>
                  <a:srgbClr val="0070C0"/>
                </a:solidFill>
              </a:rPr>
              <a:t>By  Mary </a:t>
            </a:r>
            <a:r>
              <a:rPr lang="en-US" sz="2000" b="1" dirty="0" err="1" smtClean="0">
                <a:solidFill>
                  <a:srgbClr val="0070C0"/>
                </a:solidFill>
              </a:rPr>
              <a:t>Gurure</a:t>
            </a:r>
            <a:endParaRPr lang="en-US" sz="2000" b="1" dirty="0" smtClean="0">
              <a:solidFill>
                <a:srgbClr val="0070C0"/>
              </a:solidFill>
            </a:endParaRPr>
          </a:p>
          <a:p>
            <a:pPr marL="0" indent="0" algn="ctr">
              <a:buNone/>
            </a:pPr>
            <a:r>
              <a:rPr lang="en-US" sz="2000" b="1" dirty="0" smtClean="0">
                <a:solidFill>
                  <a:srgbClr val="0070C0"/>
                </a:solidFill>
              </a:rPr>
              <a:t>Manager, Legal Services and Compliance</a:t>
            </a:r>
          </a:p>
          <a:p>
            <a:pPr marL="0" indent="0" algn="ctr">
              <a:buNone/>
            </a:pPr>
            <a:r>
              <a:rPr lang="en-US" sz="2000" b="1" dirty="0" smtClean="0">
                <a:solidFill>
                  <a:srgbClr val="0070C0"/>
                </a:solidFill>
              </a:rPr>
              <a:t>COMESA Competition Commission</a:t>
            </a:r>
          </a:p>
          <a:p>
            <a:pPr marL="0" indent="0" algn="ctr">
              <a:buNone/>
            </a:pPr>
            <a:r>
              <a:rPr lang="en-US" sz="2000" b="1" dirty="0" smtClean="0">
                <a:solidFill>
                  <a:srgbClr val="0070C0"/>
                </a:solidFill>
              </a:rPr>
              <a:t>Lilongwe, Malawi</a:t>
            </a:r>
          </a:p>
          <a:p>
            <a:pPr marL="0" indent="0" algn="ctr">
              <a:buNone/>
            </a:pPr>
            <a:r>
              <a:rPr lang="en-US" sz="2000" b="1" dirty="0" smtClean="0">
                <a:solidFill>
                  <a:srgbClr val="0070C0"/>
                </a:solidFill>
              </a:rPr>
              <a:t>8-10 September 2014</a:t>
            </a:r>
            <a:endParaRPr lang="en-US" sz="2000" b="1" dirty="0">
              <a:solidFill>
                <a:srgbClr val="0070C0"/>
              </a:solidFill>
            </a:endParaRPr>
          </a:p>
        </p:txBody>
      </p:sp>
      <p:sp>
        <p:nvSpPr>
          <p:cNvPr id="4" name="TextBox 3"/>
          <p:cNvSpPr txBox="1"/>
          <p:nvPr/>
        </p:nvSpPr>
        <p:spPr>
          <a:xfrm>
            <a:off x="433421" y="2057400"/>
            <a:ext cx="8405779" cy="1323439"/>
          </a:xfrm>
          <a:prstGeom prst="rect">
            <a:avLst/>
          </a:prstGeom>
          <a:noFill/>
        </p:spPr>
        <p:txBody>
          <a:bodyPr wrap="square" rtlCol="0">
            <a:spAutoFit/>
          </a:bodyPr>
          <a:lstStyle/>
          <a:p>
            <a:pPr algn="ctr"/>
            <a:r>
              <a:rPr lang="en-US" sz="4000" b="1" dirty="0" smtClean="0">
                <a:latin typeface="+mj-lt"/>
              </a:rPr>
              <a:t>The Sixth </a:t>
            </a:r>
            <a:r>
              <a:rPr lang="en-US" sz="4000" b="1" dirty="0">
                <a:latin typeface="+mj-lt"/>
              </a:rPr>
              <a:t>Annual African Dialogue Consumer Protection Conference</a:t>
            </a:r>
          </a:p>
        </p:txBody>
      </p:sp>
      <p:pic>
        <p:nvPicPr>
          <p:cNvPr id="11" name="Picture 10"/>
          <p:cNvPicPr/>
          <p:nvPr/>
        </p:nvPicPr>
        <p:blipFill>
          <a:blip r:embed="rId3"/>
          <a:srcRect/>
          <a:stretch>
            <a:fillRect/>
          </a:stretch>
        </p:blipFill>
        <p:spPr bwMode="auto">
          <a:xfrm>
            <a:off x="0" y="0"/>
            <a:ext cx="2743200" cy="1447800"/>
          </a:xfrm>
          <a:prstGeom prst="rect">
            <a:avLst/>
          </a:prstGeom>
          <a:noFill/>
          <a:ln w="9525">
            <a:noFill/>
            <a:miter lim="800000"/>
            <a:headEnd/>
            <a:tailEnd/>
          </a:ln>
        </p:spPr>
      </p:pic>
      <p:grpSp>
        <p:nvGrpSpPr>
          <p:cNvPr id="1026" name="Group 2"/>
          <p:cNvGrpSpPr>
            <a:grpSpLocks/>
          </p:cNvGrpSpPr>
          <p:nvPr/>
        </p:nvGrpSpPr>
        <p:grpSpPr bwMode="auto">
          <a:xfrm>
            <a:off x="3200400" y="-304800"/>
            <a:ext cx="1752600" cy="1905000"/>
            <a:chOff x="1080" y="720"/>
            <a:chExt cx="2160" cy="2520"/>
          </a:xfrm>
        </p:grpSpPr>
        <p:sp>
          <p:nvSpPr>
            <p:cNvPr id="1027" name="Oval 3"/>
            <p:cNvSpPr>
              <a:spLocks noChangeArrowheads="1"/>
            </p:cNvSpPr>
            <p:nvPr/>
          </p:nvSpPr>
          <p:spPr bwMode="auto">
            <a:xfrm>
              <a:off x="1318" y="1261"/>
              <a:ext cx="1684" cy="172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Oval 4"/>
            <p:cNvSpPr>
              <a:spLocks noChangeArrowheads="1"/>
            </p:cNvSpPr>
            <p:nvPr/>
          </p:nvSpPr>
          <p:spPr bwMode="auto">
            <a:xfrm>
              <a:off x="1422" y="1373"/>
              <a:ext cx="1476" cy="1502"/>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386" y="1899"/>
              <a:ext cx="1548" cy="45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WordArt 6"/>
            <p:cNvSpPr>
              <a:spLocks noChangeArrowheads="1" noChangeShapeType="1" noTextEdit="1"/>
            </p:cNvSpPr>
            <p:nvPr/>
          </p:nvSpPr>
          <p:spPr bwMode="auto">
            <a:xfrm>
              <a:off x="1524" y="1937"/>
              <a:ext cx="1272" cy="375"/>
            </a:xfrm>
            <a:prstGeom prst="rect">
              <a:avLst/>
            </a:prstGeom>
          </p:spPr>
          <p:txBody>
            <a:bodyPr wrap="none" fromWordArt="1">
              <a:prstTxWarp prst="textPlain">
                <a:avLst>
                  <a:gd name="adj" fmla="val 50000"/>
                </a:avLst>
              </a:prstTxWarp>
            </a:bodyPr>
            <a:lstStyle/>
            <a:p>
              <a:pPr algn="ctr" rtl="0"/>
              <a:r>
                <a:rPr lang="en-US" sz="3600" kern="10" spc="720" dirty="0" smtClean="0">
                  <a:ln w="28575">
                    <a:noFill/>
                    <a:round/>
                    <a:headEnd/>
                    <a:tailEnd/>
                  </a:ln>
                  <a:solidFill>
                    <a:srgbClr val="000000"/>
                  </a:solidFill>
                  <a:effectLst/>
                  <a:latin typeface="Arial Black"/>
                </a:rPr>
                <a:t>CFTC</a:t>
              </a:r>
              <a:endParaRPr lang="en-US" sz="3600" kern="10" spc="720" dirty="0">
                <a:ln w="28575">
                  <a:noFill/>
                  <a:round/>
                  <a:headEnd/>
                  <a:tailEnd/>
                </a:ln>
                <a:solidFill>
                  <a:srgbClr val="000000"/>
                </a:solidFill>
                <a:effectLst/>
                <a:latin typeface="Arial Black"/>
              </a:endParaRPr>
            </a:p>
          </p:txBody>
        </p:sp>
        <p:sp>
          <p:nvSpPr>
            <p:cNvPr id="1031" name="WordArt 7"/>
            <p:cNvSpPr>
              <a:spLocks noChangeArrowheads="1" noChangeShapeType="1" noTextEdit="1"/>
            </p:cNvSpPr>
            <p:nvPr/>
          </p:nvSpPr>
          <p:spPr bwMode="auto">
            <a:xfrm>
              <a:off x="1080" y="720"/>
              <a:ext cx="2160" cy="2520"/>
            </a:xfrm>
            <a:prstGeom prst="rect">
              <a:avLst/>
            </a:prstGeom>
          </p:spPr>
          <p:txBody>
            <a:bodyPr wrap="none" fromWordArt="1">
              <a:prstTxWarp prst="textArchDown">
                <a:avLst>
                  <a:gd name="adj" fmla="val 21177246"/>
                </a:avLst>
              </a:prstTxWarp>
            </a:bodyPr>
            <a:lstStyle/>
            <a:p>
              <a:pPr algn="ctr" rtl="0"/>
              <a:r>
                <a:rPr lang="en-US" sz="1400" kern="10" spc="280" smtClean="0">
                  <a:ln w="6350">
                    <a:noFill/>
                    <a:round/>
                    <a:headEnd/>
                    <a:tailEnd/>
                  </a:ln>
                  <a:solidFill>
                    <a:srgbClr val="000000"/>
                  </a:solidFill>
                  <a:effectLst/>
                  <a:latin typeface="Impact"/>
                </a:rPr>
                <a:t> COMPETITION AND FAIR TRADING COMMISSION</a:t>
              </a:r>
              <a:endParaRPr lang="en-US" sz="1400" kern="10" spc="280">
                <a:ln w="6350">
                  <a:noFill/>
                  <a:round/>
                  <a:headEnd/>
                  <a:tailEnd/>
                </a:ln>
                <a:solidFill>
                  <a:srgbClr val="000000"/>
                </a:solidFill>
                <a:effectLst/>
                <a:latin typeface="Impact"/>
              </a:endParaRPr>
            </a:p>
          </p:txBody>
        </p:sp>
      </p:grpSp>
      <p:pic>
        <p:nvPicPr>
          <p:cNvPr id="17" name="Picture 16" descr="AfricaMap2"/>
          <p:cNvPicPr/>
          <p:nvPr/>
        </p:nvPicPr>
        <p:blipFill>
          <a:blip r:embed="rId4" r:link="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543800" y="152400"/>
            <a:ext cx="1447800" cy="1371600"/>
          </a:xfrm>
          <a:prstGeom prst="rect">
            <a:avLst/>
          </a:prstGeom>
          <a:noFill/>
          <a:ln>
            <a:noFill/>
          </a:ln>
        </p:spPr>
      </p:pic>
    </p:spTree>
    <p:extLst>
      <p:ext uri="{BB962C8B-B14F-4D97-AF65-F5344CB8AC3E}">
        <p14:creationId xmlns:p14="http://schemas.microsoft.com/office/powerpoint/2010/main" xmlns="" val="15957800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873" y="838200"/>
            <a:ext cx="8763000" cy="769441"/>
          </a:xfrm>
          <a:prstGeom prst="rect">
            <a:avLst/>
          </a:prstGeom>
        </p:spPr>
        <p:txBody>
          <a:bodyPr wrap="square">
            <a:spAutoFit/>
          </a:bodyPr>
          <a:lstStyle/>
          <a:p>
            <a:pPr lvl="0" algn="ctr"/>
            <a:r>
              <a:rPr lang="en-US" sz="4400" b="1" dirty="0" smtClean="0">
                <a:solidFill>
                  <a:srgbClr val="0192FF"/>
                </a:solidFill>
                <a:latin typeface="+mj-lt"/>
                <a:ea typeface="ＭＳ Ｐゴシック"/>
              </a:rPr>
              <a:t>Way Forward</a:t>
            </a:r>
            <a:endParaRPr lang="en-US" sz="4400" b="1" dirty="0">
              <a:solidFill>
                <a:srgbClr val="0192FF"/>
              </a:solidFill>
              <a:latin typeface="+mj-lt"/>
              <a:ea typeface="ＭＳ Ｐゴシック"/>
            </a:endParaRPr>
          </a:p>
        </p:txBody>
      </p:sp>
      <p:sp>
        <p:nvSpPr>
          <p:cNvPr id="5" name="Rectangle 4"/>
          <p:cNvSpPr/>
          <p:nvPr/>
        </p:nvSpPr>
        <p:spPr>
          <a:xfrm>
            <a:off x="457200" y="1905000"/>
            <a:ext cx="8458200" cy="4708981"/>
          </a:xfrm>
          <a:prstGeom prst="rect">
            <a:avLst/>
          </a:prstGeom>
        </p:spPr>
        <p:txBody>
          <a:bodyPr wrap="square">
            <a:spAutoFit/>
          </a:bodyPr>
          <a:lstStyle/>
          <a:p>
            <a:r>
              <a:rPr lang="en-US" sz="2000" dirty="0" smtClean="0"/>
              <a:t>Working Committee </a:t>
            </a:r>
            <a:r>
              <a:rPr lang="en-US" sz="2000" dirty="0" smtClean="0"/>
              <a:t>comprising representatives of the African Dialogue </a:t>
            </a:r>
            <a:r>
              <a:rPr lang="en-US" sz="2000" dirty="0" smtClean="0"/>
              <a:t>to periodically report on progress and </a:t>
            </a:r>
            <a:r>
              <a:rPr lang="en-US" sz="2000" dirty="0" smtClean="0"/>
              <a:t>consult to review the  Livingstone Statement of </a:t>
            </a:r>
            <a:r>
              <a:rPr lang="en-US" sz="2000" dirty="0" smtClean="0"/>
              <a:t>Intent and Principles of Cooperation. </a:t>
            </a:r>
          </a:p>
          <a:p>
            <a:endParaRPr lang="en-US" sz="2000" dirty="0" smtClean="0"/>
          </a:p>
          <a:p>
            <a:r>
              <a:rPr lang="en-US" sz="2000" dirty="0" smtClean="0"/>
              <a:t>C</a:t>
            </a:r>
            <a:r>
              <a:rPr lang="en-US" sz="2000" dirty="0" smtClean="0"/>
              <a:t>ommittee to work with agencies to lobby for legal frameworks that allow and facilitate cross border collaboration. Draw lessons from among others:</a:t>
            </a:r>
          </a:p>
          <a:p>
            <a:pPr lvl="1">
              <a:buFont typeface="Arial" pitchFamily="34" charset="0"/>
              <a:buChar char="•"/>
            </a:pPr>
            <a:r>
              <a:rPr lang="en-US" sz="2000" dirty="0" smtClean="0"/>
              <a:t>American and EU Mutual Legal Assistance Treaties and Conventions.</a:t>
            </a:r>
          </a:p>
          <a:p>
            <a:pPr lvl="1">
              <a:buFont typeface="Arial" pitchFamily="34" charset="0"/>
              <a:buChar char="•"/>
            </a:pPr>
            <a:r>
              <a:rPr lang="en-US" sz="2000" dirty="0" smtClean="0"/>
              <a:t>Malawi, Singapore, Zimbabwe and others statutes on Mutual Assistance in Criminal Matters. </a:t>
            </a:r>
          </a:p>
          <a:p>
            <a:pPr lvl="1">
              <a:buFont typeface="Arial" pitchFamily="34" charset="0"/>
              <a:buChar char="•"/>
            </a:pPr>
            <a:r>
              <a:rPr lang="en-US" sz="2000" dirty="0" smtClean="0"/>
              <a:t>European Union Council Decision </a:t>
            </a:r>
            <a:r>
              <a:rPr lang="en-US" sz="2000" b="1" dirty="0" smtClean="0"/>
              <a:t>2008/615/JHA </a:t>
            </a:r>
            <a:r>
              <a:rPr lang="en-US" sz="2000" dirty="0" smtClean="0"/>
              <a:t>of 23 June 2008 on stepping up cross-border police and judicial cooperation between EU countries in combating terrorism and cross-border crime.</a:t>
            </a:r>
          </a:p>
          <a:p>
            <a:pPr lvl="1">
              <a:buFont typeface="Arial" pitchFamily="34" charset="0"/>
              <a:buChar char="•"/>
            </a:pPr>
            <a:r>
              <a:rPr lang="en-US" sz="2000" dirty="0" smtClean="0"/>
              <a:t>US-Canada Law Enforcement Cooperation Action Plan.</a:t>
            </a:r>
          </a:p>
          <a:p>
            <a:pPr lvl="1">
              <a:buFont typeface="Arial" pitchFamily="34" charset="0"/>
              <a:buChar char="•"/>
            </a:pPr>
            <a:endParaRPr lang="en-US" sz="2000" dirty="0" smtClean="0"/>
          </a:p>
          <a:p>
            <a:endParaRPr lang="en-US" sz="2000" dirty="0"/>
          </a:p>
        </p:txBody>
      </p:sp>
      <p:sp>
        <p:nvSpPr>
          <p:cNvPr id="6" name="Slide Number Placeholder 5"/>
          <p:cNvSpPr>
            <a:spLocks noGrp="1"/>
          </p:cNvSpPr>
          <p:nvPr>
            <p:ph type="sldNum" sz="quarter" idx="12"/>
          </p:nvPr>
        </p:nvSpPr>
        <p:spPr/>
        <p:txBody>
          <a:bodyPr/>
          <a:lstStyle/>
          <a:p>
            <a:fld id="{1A5261DE-86A6-4B7D-BE0B-A2D1473FF357}" type="slidenum">
              <a:rPr lang="en-US" smtClean="0"/>
              <a:pPr/>
              <a:t>10</a:t>
            </a:fld>
            <a:endParaRPr lang="en-US"/>
          </a:p>
        </p:txBody>
      </p:sp>
      <p:pic>
        <p:nvPicPr>
          <p:cNvPr id="9" name="Picture 8"/>
          <p:cNvPicPr/>
          <p:nvPr/>
        </p:nvPicPr>
        <p:blipFill>
          <a:blip r:embed="rId2"/>
          <a:srcRect/>
          <a:stretch>
            <a:fillRect/>
          </a:stretch>
        </p:blipFill>
        <p:spPr bwMode="auto">
          <a:xfrm>
            <a:off x="0" y="0"/>
            <a:ext cx="1739900" cy="7994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229600" y="0"/>
            <a:ext cx="914400" cy="964734"/>
          </a:xfrm>
          <a:prstGeom prst="rect">
            <a:avLst/>
          </a:prstGeom>
          <a:noFill/>
          <a:ln>
            <a:noFill/>
          </a:ln>
        </p:spPr>
      </p:pic>
    </p:spTree>
    <p:extLst>
      <p:ext uri="{BB962C8B-B14F-4D97-AF65-F5344CB8AC3E}">
        <p14:creationId xmlns:p14="http://schemas.microsoft.com/office/powerpoint/2010/main" xmlns="" val="17219363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676400"/>
            <a:ext cx="8686800" cy="3785652"/>
          </a:xfrm>
          <a:prstGeom prst="rect">
            <a:avLst/>
          </a:prstGeom>
        </p:spPr>
        <p:txBody>
          <a:bodyPr wrap="square">
            <a:spAutoFit/>
          </a:bodyPr>
          <a:lstStyle/>
          <a:p>
            <a:pPr lvl="0" algn="ctr"/>
            <a:r>
              <a:rPr lang="en-US" sz="8000" b="1" dirty="0" smtClean="0">
                <a:solidFill>
                  <a:srgbClr val="0192FF"/>
                </a:solidFill>
                <a:ea typeface="ＭＳ Ｐゴシック"/>
              </a:rPr>
              <a:t>THANK YOU</a:t>
            </a:r>
          </a:p>
          <a:p>
            <a:pPr lvl="0" algn="ctr"/>
            <a:endParaRPr lang="en-US" sz="8000" b="1" dirty="0" smtClean="0">
              <a:solidFill>
                <a:srgbClr val="0192FF"/>
              </a:solidFill>
              <a:ea typeface="ＭＳ Ｐゴシック"/>
            </a:endParaRPr>
          </a:p>
          <a:p>
            <a:pPr algn="ctr"/>
            <a:endParaRPr lang="en-US" sz="8000" dirty="0"/>
          </a:p>
        </p:txBody>
      </p:sp>
      <p:sp>
        <p:nvSpPr>
          <p:cNvPr id="2" name="TextBox 1"/>
          <p:cNvSpPr txBox="1"/>
          <p:nvPr/>
        </p:nvSpPr>
        <p:spPr>
          <a:xfrm>
            <a:off x="170872" y="4343400"/>
            <a:ext cx="4629727" cy="646331"/>
          </a:xfrm>
          <a:prstGeom prst="rect">
            <a:avLst/>
          </a:prstGeom>
          <a:noFill/>
        </p:spPr>
        <p:txBody>
          <a:bodyPr wrap="square" rtlCol="0">
            <a:spAutoFit/>
          </a:bodyPr>
          <a:lstStyle/>
          <a:p>
            <a:pPr marL="285750" indent="-285750"/>
            <a:r>
              <a:rPr lang="en-US" sz="3600" b="1" dirty="0" smtClean="0">
                <a:solidFill>
                  <a:srgbClr val="C00000"/>
                </a:solidFill>
              </a:rPr>
              <a:t>mgurure@comesa.int</a:t>
            </a:r>
            <a:endParaRPr lang="en-US" sz="3600" dirty="0" smtClean="0"/>
          </a:p>
        </p:txBody>
      </p:sp>
      <p:sp>
        <p:nvSpPr>
          <p:cNvPr id="3" name="TextBox 2"/>
          <p:cNvSpPr txBox="1"/>
          <p:nvPr/>
        </p:nvSpPr>
        <p:spPr>
          <a:xfrm>
            <a:off x="4876801" y="4343400"/>
            <a:ext cx="4114800" cy="1323439"/>
          </a:xfrm>
          <a:prstGeom prst="rect">
            <a:avLst/>
          </a:prstGeom>
          <a:noFill/>
        </p:spPr>
        <p:txBody>
          <a:bodyPr wrap="square" rtlCol="0">
            <a:spAutoFit/>
          </a:bodyPr>
          <a:lstStyle/>
          <a:p>
            <a:pPr marL="285750" indent="-285750"/>
            <a:r>
              <a:rPr lang="en-US" sz="4000" b="1" dirty="0" smtClean="0">
                <a:solidFill>
                  <a:srgbClr val="C00000"/>
                </a:solidFill>
              </a:rPr>
              <a:t>+265 (0) 1 772 466</a:t>
            </a:r>
          </a:p>
          <a:p>
            <a:pPr marL="285750" indent="-285750"/>
            <a:r>
              <a:rPr lang="en-US" sz="4000" b="1" dirty="0" smtClean="0">
                <a:solidFill>
                  <a:srgbClr val="C00000"/>
                </a:solidFill>
              </a:rPr>
              <a:t>+265 997 405 158</a:t>
            </a:r>
            <a:endParaRPr lang="en-US" sz="4000" dirty="0" smtClean="0"/>
          </a:p>
        </p:txBody>
      </p:sp>
      <p:sp>
        <p:nvSpPr>
          <p:cNvPr id="6" name="Slide Number Placeholder 5"/>
          <p:cNvSpPr>
            <a:spLocks noGrp="1"/>
          </p:cNvSpPr>
          <p:nvPr>
            <p:ph type="sldNum" sz="quarter" idx="12"/>
          </p:nvPr>
        </p:nvSpPr>
        <p:spPr/>
        <p:txBody>
          <a:bodyPr/>
          <a:lstStyle/>
          <a:p>
            <a:fld id="{1A5261DE-86A6-4B7D-BE0B-A2D1473FF357}" type="slidenum">
              <a:rPr lang="en-US" smtClean="0"/>
              <a:pPr/>
              <a:t>11</a:t>
            </a:fld>
            <a:endParaRPr lang="en-US"/>
          </a:p>
        </p:txBody>
      </p:sp>
      <p:pic>
        <p:nvPicPr>
          <p:cNvPr id="9" name="Picture 8"/>
          <p:cNvPicPr/>
          <p:nvPr/>
        </p:nvPicPr>
        <p:blipFill>
          <a:blip r:embed="rId2"/>
          <a:srcRect/>
          <a:stretch>
            <a:fillRect/>
          </a:stretch>
        </p:blipFill>
        <p:spPr bwMode="auto">
          <a:xfrm>
            <a:off x="0" y="0"/>
            <a:ext cx="2578100" cy="11804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924800" y="0"/>
            <a:ext cx="1219200" cy="1143000"/>
          </a:xfrm>
          <a:prstGeom prst="rect">
            <a:avLst/>
          </a:prstGeom>
          <a:noFill/>
          <a:ln>
            <a:noFill/>
          </a:ln>
        </p:spPr>
      </p:pic>
    </p:spTree>
    <p:extLst>
      <p:ext uri="{BB962C8B-B14F-4D97-AF65-F5344CB8AC3E}">
        <p14:creationId xmlns:p14="http://schemas.microsoft.com/office/powerpoint/2010/main" xmlns="" val="172193637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 y="1295400"/>
            <a:ext cx="8686800" cy="685800"/>
          </a:xfrm>
        </p:spPr>
        <p:txBody>
          <a:bodyPr>
            <a:noAutofit/>
          </a:bodyPr>
          <a:lstStyle/>
          <a:p>
            <a:r>
              <a:rPr lang="en-US" b="1" dirty="0" smtClean="0">
                <a:solidFill>
                  <a:srgbClr val="0192FF"/>
                </a:solidFill>
              </a:rPr>
              <a:t>Presentation Outline</a:t>
            </a:r>
            <a:endParaRPr lang="en-US" b="1" dirty="0">
              <a:solidFill>
                <a:srgbClr val="0192FF"/>
              </a:solidFill>
            </a:endParaRPr>
          </a:p>
        </p:txBody>
      </p:sp>
      <p:sp>
        <p:nvSpPr>
          <p:cNvPr id="3" name="Content Placeholder 2"/>
          <p:cNvSpPr>
            <a:spLocks noGrp="1"/>
          </p:cNvSpPr>
          <p:nvPr>
            <p:ph idx="4294967295"/>
          </p:nvPr>
        </p:nvSpPr>
        <p:spPr>
          <a:xfrm>
            <a:off x="152400" y="2514600"/>
            <a:ext cx="8763000" cy="4038600"/>
          </a:xfrm>
        </p:spPr>
        <p:txBody>
          <a:bodyPr>
            <a:normAutofit/>
          </a:bodyPr>
          <a:lstStyle/>
          <a:p>
            <a:pPr marL="0" indent="0">
              <a:buFont typeface="Wingdings" pitchFamily="2" charset="2"/>
              <a:buChar char="v"/>
            </a:pPr>
            <a:r>
              <a:rPr lang="en-US" sz="2800" b="1" dirty="0" smtClean="0"/>
              <a:t>Introduction</a:t>
            </a:r>
          </a:p>
          <a:p>
            <a:pPr marL="0" indent="0">
              <a:buFont typeface="Wingdings" pitchFamily="2" charset="2"/>
              <a:buChar char="v"/>
            </a:pPr>
            <a:r>
              <a:rPr lang="en-US" sz="2800" b="1" dirty="0" smtClean="0"/>
              <a:t>Statement of Intent on Cross Border  Collaboration</a:t>
            </a:r>
          </a:p>
          <a:p>
            <a:pPr marL="0" indent="0">
              <a:buFont typeface="Wingdings" pitchFamily="2" charset="2"/>
              <a:buChar char="v"/>
            </a:pPr>
            <a:r>
              <a:rPr lang="en-US" sz="2800" b="1" dirty="0" smtClean="0"/>
              <a:t>Areas of Collaboration under the Statement of Intent</a:t>
            </a:r>
          </a:p>
          <a:p>
            <a:pPr marL="0" indent="0">
              <a:buFont typeface="Wingdings" pitchFamily="2" charset="2"/>
              <a:buChar char="v"/>
            </a:pPr>
            <a:r>
              <a:rPr lang="en-US" sz="2800" b="1" dirty="0" smtClean="0"/>
              <a:t>The </a:t>
            </a:r>
            <a:r>
              <a:rPr lang="en-US" sz="2800" b="1" dirty="0" smtClean="0"/>
              <a:t>Cross </a:t>
            </a:r>
            <a:r>
              <a:rPr lang="en-US" sz="2800" b="1" dirty="0" smtClean="0"/>
              <a:t>Border </a:t>
            </a:r>
            <a:r>
              <a:rPr lang="en-US" sz="2800" b="1" dirty="0" smtClean="0"/>
              <a:t>Cooperation Principles</a:t>
            </a:r>
            <a:endParaRPr lang="en-US" sz="2800" b="1" dirty="0" smtClean="0"/>
          </a:p>
          <a:p>
            <a:pPr marL="0" indent="0">
              <a:buFont typeface="Wingdings" pitchFamily="2" charset="2"/>
              <a:buChar char="v"/>
            </a:pPr>
            <a:r>
              <a:rPr lang="en-US" sz="2800" b="1" dirty="0" smtClean="0"/>
              <a:t>Confidentiality in Sharing Information</a:t>
            </a:r>
          </a:p>
          <a:p>
            <a:pPr marL="0" indent="0">
              <a:buFont typeface="Wingdings" pitchFamily="2" charset="2"/>
              <a:buChar char="v"/>
            </a:pPr>
            <a:r>
              <a:rPr lang="en-US" sz="2800" b="1" dirty="0" smtClean="0"/>
              <a:t>Legal Status of the Cooperation Principles</a:t>
            </a:r>
            <a:endParaRPr lang="en-US" sz="2800" b="1" dirty="0" smtClean="0"/>
          </a:p>
          <a:p>
            <a:pPr marL="0" indent="0">
              <a:buFont typeface="Wingdings" pitchFamily="2" charset="2"/>
              <a:buChar char="v"/>
            </a:pPr>
            <a:r>
              <a:rPr lang="en-US" sz="2800" b="1" dirty="0" smtClean="0"/>
              <a:t>Way Forward</a:t>
            </a:r>
            <a:endParaRPr lang="en-US" sz="2800" b="1" dirty="0"/>
          </a:p>
        </p:txBody>
      </p:sp>
      <p:sp>
        <p:nvSpPr>
          <p:cNvPr id="8" name="Slide Number Placeholder 7"/>
          <p:cNvSpPr>
            <a:spLocks noGrp="1"/>
          </p:cNvSpPr>
          <p:nvPr>
            <p:ph type="sldNum" sz="quarter" idx="12"/>
          </p:nvPr>
        </p:nvSpPr>
        <p:spPr/>
        <p:txBody>
          <a:bodyPr/>
          <a:lstStyle/>
          <a:p>
            <a:fld id="{1A5261DE-86A6-4B7D-BE0B-A2D1473FF357}" type="slidenum">
              <a:rPr lang="en-US" smtClean="0"/>
              <a:pPr/>
              <a:t>2</a:t>
            </a:fld>
            <a:endParaRPr lang="en-US"/>
          </a:p>
        </p:txBody>
      </p:sp>
      <p:pic>
        <p:nvPicPr>
          <p:cNvPr id="10" name="Picture 9"/>
          <p:cNvPicPr/>
          <p:nvPr/>
        </p:nvPicPr>
        <p:blipFill>
          <a:blip r:embed="rId2"/>
          <a:srcRect/>
          <a:stretch>
            <a:fillRect/>
          </a:stretch>
        </p:blipFill>
        <p:spPr bwMode="auto">
          <a:xfrm>
            <a:off x="0" y="0"/>
            <a:ext cx="2133600" cy="1295400"/>
          </a:xfrm>
          <a:prstGeom prst="rect">
            <a:avLst/>
          </a:prstGeom>
          <a:noFill/>
          <a:ln w="9525">
            <a:noFill/>
            <a:miter lim="800000"/>
            <a:headEnd/>
            <a:tailEnd/>
          </a:ln>
        </p:spPr>
      </p:pic>
      <p:pic>
        <p:nvPicPr>
          <p:cNvPr id="11" name="Picture 10"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848600" y="0"/>
            <a:ext cx="1295400" cy="1143000"/>
          </a:xfrm>
          <a:prstGeom prst="rect">
            <a:avLst/>
          </a:prstGeom>
          <a:noFill/>
          <a:ln>
            <a:noFill/>
          </a:ln>
        </p:spPr>
      </p:pic>
    </p:spTree>
    <p:extLst>
      <p:ext uri="{BB962C8B-B14F-4D97-AF65-F5344CB8AC3E}">
        <p14:creationId xmlns:p14="http://schemas.microsoft.com/office/powerpoint/2010/main" xmlns="" val="36406220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7764" y="914401"/>
            <a:ext cx="8721436" cy="769441"/>
          </a:xfrm>
          <a:prstGeom prst="rect">
            <a:avLst/>
          </a:prstGeom>
        </p:spPr>
        <p:txBody>
          <a:bodyPr wrap="square">
            <a:spAutoFit/>
          </a:bodyPr>
          <a:lstStyle/>
          <a:p>
            <a:pPr algn="ctr"/>
            <a:r>
              <a:rPr lang="en-US" sz="4400" b="1" dirty="0" smtClean="0">
                <a:solidFill>
                  <a:srgbClr val="0192FF"/>
                </a:solidFill>
                <a:ea typeface="ＭＳ Ｐゴシック"/>
              </a:rPr>
              <a:t>Introduction</a:t>
            </a:r>
          </a:p>
        </p:txBody>
      </p:sp>
      <p:sp>
        <p:nvSpPr>
          <p:cNvPr id="2" name="TextBox 1"/>
          <p:cNvSpPr txBox="1"/>
          <p:nvPr/>
        </p:nvSpPr>
        <p:spPr>
          <a:xfrm>
            <a:off x="228600" y="1676400"/>
            <a:ext cx="8305800" cy="5324535"/>
          </a:xfrm>
          <a:prstGeom prst="rect">
            <a:avLst/>
          </a:prstGeom>
          <a:noFill/>
        </p:spPr>
        <p:txBody>
          <a:bodyPr wrap="square" rtlCol="0">
            <a:spAutoFit/>
          </a:bodyPr>
          <a:lstStyle/>
          <a:p>
            <a:r>
              <a:rPr lang="en-US" sz="2000" b="1" dirty="0" smtClean="0"/>
              <a:t>Consumer Protection violations affect both domestic and global markets, to the detriment of businesses and consumers across national borders.</a:t>
            </a:r>
            <a:r>
              <a:rPr lang="en-US" sz="2000" dirty="0" smtClean="0"/>
              <a:t>  Such violations include:</a:t>
            </a:r>
            <a:endParaRPr lang="en-US" sz="2000" b="1" dirty="0">
              <a:solidFill>
                <a:prstClr val="black"/>
              </a:solidFill>
            </a:endParaRPr>
          </a:p>
          <a:p>
            <a:pPr marL="285750" indent="-285750">
              <a:buFont typeface="Arial" pitchFamily="34" charset="0"/>
              <a:buChar char="•"/>
            </a:pPr>
            <a:r>
              <a:rPr lang="en-US" sz="2000" dirty="0" smtClean="0"/>
              <a:t>misleading advertising</a:t>
            </a:r>
          </a:p>
          <a:p>
            <a:pPr marL="285750" indent="-285750">
              <a:buFont typeface="Arial" pitchFamily="34" charset="0"/>
              <a:buChar char="•"/>
            </a:pPr>
            <a:r>
              <a:rPr lang="en-US" sz="2000" dirty="0" smtClean="0"/>
              <a:t>fraud</a:t>
            </a:r>
          </a:p>
          <a:p>
            <a:pPr marL="285750" indent="-285750">
              <a:buFont typeface="Arial" pitchFamily="34" charset="0"/>
              <a:buChar char="•"/>
            </a:pPr>
            <a:r>
              <a:rPr lang="en-US" sz="2000" dirty="0" smtClean="0"/>
              <a:t>illegal spam</a:t>
            </a:r>
          </a:p>
          <a:p>
            <a:pPr marL="285750" indent="-285750">
              <a:buFont typeface="Arial" pitchFamily="34" charset="0"/>
              <a:buChar char="•"/>
            </a:pPr>
            <a:r>
              <a:rPr lang="en-US" sz="2000" dirty="0" smtClean="0"/>
              <a:t>other unfair and deceptive commercial practices </a:t>
            </a:r>
          </a:p>
          <a:p>
            <a:endParaRPr lang="en-US" sz="2000" b="1" dirty="0" smtClean="0"/>
          </a:p>
          <a:p>
            <a:pPr algn="just"/>
            <a:r>
              <a:rPr lang="en-US" sz="2000" dirty="0" smtClean="0"/>
              <a:t>Enforcement  of such violations go beyond national frontiers and cooperation between public authorities responsible for the enforcement of consumer protection laws in different jurisdictions is essential to fight such practices.</a:t>
            </a:r>
          </a:p>
          <a:p>
            <a:endParaRPr lang="en-US" sz="2000" dirty="0" smtClean="0"/>
          </a:p>
          <a:p>
            <a:pPr algn="just"/>
            <a:r>
              <a:rPr lang="en-US" sz="2000" dirty="0" smtClean="0"/>
              <a:t>The United States Federal Trade Commission took the initiative to establish the African Consumer Protection Dialogue which is aimed at encouraging regional cooperation and sharing of best practices among consumer protection agencies within Africa, the US and the rest of the world.</a:t>
            </a:r>
          </a:p>
          <a:p>
            <a:endParaRPr lang="en-US" sz="2000" dirty="0" smtClean="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3</a:t>
            </a:fld>
            <a:endParaRPr lang="en-US" dirty="0">
              <a:solidFill>
                <a:prstClr val="black">
                  <a:tint val="75000"/>
                </a:prstClr>
              </a:solidFill>
            </a:endParaRPr>
          </a:p>
        </p:txBody>
      </p:sp>
      <p:pic>
        <p:nvPicPr>
          <p:cNvPr id="9" name="Picture 8"/>
          <p:cNvPicPr/>
          <p:nvPr/>
        </p:nvPicPr>
        <p:blipFill>
          <a:blip r:embed="rId2"/>
          <a:srcRect/>
          <a:stretch>
            <a:fillRect/>
          </a:stretch>
        </p:blipFill>
        <p:spPr bwMode="auto">
          <a:xfrm>
            <a:off x="457200" y="228600"/>
            <a:ext cx="1587500" cy="6470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229600" y="0"/>
            <a:ext cx="914400" cy="888534"/>
          </a:xfrm>
          <a:prstGeom prst="rect">
            <a:avLst/>
          </a:prstGeom>
          <a:noFill/>
          <a:ln>
            <a:noFill/>
          </a:ln>
        </p:spPr>
      </p:pic>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514600"/>
            <a:ext cx="8610600" cy="1323439"/>
          </a:xfrm>
          <a:prstGeom prst="rect">
            <a:avLst/>
          </a:prstGeom>
        </p:spPr>
        <p:txBody>
          <a:bodyPr wrap="square">
            <a:spAutoFit/>
          </a:bodyPr>
          <a:lstStyle/>
          <a:p>
            <a:r>
              <a:rPr lang="en-US" sz="2000" b="1" dirty="0" smtClean="0"/>
              <a:t>The participants at the 5</a:t>
            </a:r>
            <a:r>
              <a:rPr lang="en-US" sz="2000" b="1" baseline="30000" dirty="0" smtClean="0"/>
              <a:t>th</a:t>
            </a:r>
            <a:r>
              <a:rPr lang="en-US" sz="2000" b="1" dirty="0" smtClean="0"/>
              <a:t> African Consumer Protection Dialogue Conference held from 10</a:t>
            </a:r>
            <a:r>
              <a:rPr lang="en-US" sz="2000" b="1" baseline="30000" dirty="0" smtClean="0"/>
              <a:t>th</a:t>
            </a:r>
            <a:r>
              <a:rPr lang="en-US" sz="2000" b="1" dirty="0" smtClean="0"/>
              <a:t>-12</a:t>
            </a:r>
            <a:r>
              <a:rPr lang="en-US" sz="2000" b="1" baseline="30000" dirty="0" smtClean="0"/>
              <a:t>th</a:t>
            </a:r>
            <a:r>
              <a:rPr lang="en-US" sz="2000" b="1" dirty="0" smtClean="0"/>
              <a:t> September 2013 in Livingstone, Zambia came up with a Statement of Intent on Cross Border Collaboration after making the following  three critical recognitions:</a:t>
            </a:r>
            <a:endParaRPr lang="en-US" sz="2000" b="1" dirty="0">
              <a:solidFill>
                <a:prstClr val="black"/>
              </a:solidFill>
            </a:endParaRPr>
          </a:p>
        </p:txBody>
      </p:sp>
      <p:sp>
        <p:nvSpPr>
          <p:cNvPr id="6" name="Rectangle 5"/>
          <p:cNvSpPr/>
          <p:nvPr/>
        </p:nvSpPr>
        <p:spPr>
          <a:xfrm>
            <a:off x="117764" y="990600"/>
            <a:ext cx="8721436" cy="1446550"/>
          </a:xfrm>
          <a:prstGeom prst="rect">
            <a:avLst/>
          </a:prstGeom>
        </p:spPr>
        <p:txBody>
          <a:bodyPr wrap="square">
            <a:spAutoFit/>
          </a:bodyPr>
          <a:lstStyle/>
          <a:p>
            <a:pPr algn="ctr"/>
            <a:r>
              <a:rPr lang="en-US" sz="4400" b="1" dirty="0" smtClean="0">
                <a:solidFill>
                  <a:srgbClr val="0192FF"/>
                </a:solidFill>
                <a:ea typeface="ＭＳ Ｐゴシック"/>
              </a:rPr>
              <a:t>Statement of Intent on Cross Border Collaboration  </a:t>
            </a:r>
            <a:endParaRPr lang="en-US" sz="4400" b="1" dirty="0">
              <a:solidFill>
                <a:srgbClr val="0192FF"/>
              </a:solidFill>
              <a:ea typeface="ＭＳ Ｐゴシック"/>
            </a:endParaRPr>
          </a:p>
        </p:txBody>
      </p:sp>
      <p:sp>
        <p:nvSpPr>
          <p:cNvPr id="2" name="TextBox 1"/>
          <p:cNvSpPr txBox="1"/>
          <p:nvPr/>
        </p:nvSpPr>
        <p:spPr>
          <a:xfrm>
            <a:off x="228600" y="4038600"/>
            <a:ext cx="3868882" cy="2308324"/>
          </a:xfrm>
          <a:prstGeom prst="rect">
            <a:avLst/>
          </a:prstGeom>
          <a:noFill/>
        </p:spPr>
        <p:txBody>
          <a:bodyPr wrap="square" rtlCol="0">
            <a:spAutoFit/>
          </a:bodyPr>
          <a:lstStyle/>
          <a:p>
            <a:pPr marL="285750" indent="-285750">
              <a:buFont typeface="Arial" pitchFamily="34" charset="0"/>
              <a:buChar char="•"/>
            </a:pPr>
            <a:r>
              <a:rPr lang="en-US" dirty="0" smtClean="0"/>
              <a:t>The need for effective and enhanced cross border collaboration among the participating consumer protection and competition agencies as well as criminal authorities for enforcement cooperation on consumer protection matters.</a:t>
            </a:r>
            <a:endParaRPr lang="en-US" dirty="0" smtClean="0">
              <a:solidFill>
                <a:prstClr val="black"/>
              </a:solidFill>
            </a:endParaRPr>
          </a:p>
        </p:txBody>
      </p:sp>
      <p:sp>
        <p:nvSpPr>
          <p:cNvPr id="4" name="TextBox 3"/>
          <p:cNvSpPr txBox="1"/>
          <p:nvPr/>
        </p:nvSpPr>
        <p:spPr>
          <a:xfrm>
            <a:off x="4114800" y="4114800"/>
            <a:ext cx="4800600" cy="2031325"/>
          </a:xfrm>
          <a:prstGeom prst="rect">
            <a:avLst/>
          </a:prstGeom>
          <a:noFill/>
        </p:spPr>
        <p:txBody>
          <a:bodyPr wrap="square" rtlCol="0">
            <a:spAutoFit/>
          </a:bodyPr>
          <a:lstStyle/>
          <a:p>
            <a:pPr marL="285750" indent="-285750">
              <a:buFont typeface="Arial" pitchFamily="34" charset="0"/>
              <a:buChar char="•"/>
            </a:pPr>
            <a:r>
              <a:rPr lang="en-US" dirty="0" smtClean="0"/>
              <a:t>That all participating countries are affected by numerous consumer violations across borders and the need to combat them; and </a:t>
            </a:r>
          </a:p>
          <a:p>
            <a:pPr marL="285750" indent="-285750">
              <a:buFont typeface="Arial" pitchFamily="34" charset="0"/>
              <a:buChar char="•"/>
            </a:pPr>
            <a:r>
              <a:rPr lang="en-US" dirty="0" smtClean="0"/>
              <a:t>That cooperation between consumer agencies and criminal enforcement agencies on matters of mutual concern, such as fraud, also help protect consumers against such practices.</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4</a:t>
            </a:fld>
            <a:endParaRPr lang="en-US" dirty="0">
              <a:solidFill>
                <a:prstClr val="black">
                  <a:tint val="75000"/>
                </a:prstClr>
              </a:solidFill>
            </a:endParaRPr>
          </a:p>
        </p:txBody>
      </p:sp>
      <p:pic>
        <p:nvPicPr>
          <p:cNvPr id="9" name="Picture 8"/>
          <p:cNvPicPr/>
          <p:nvPr/>
        </p:nvPicPr>
        <p:blipFill>
          <a:blip r:embed="rId3"/>
          <a:srcRect/>
          <a:stretch>
            <a:fillRect/>
          </a:stretch>
        </p:blipFill>
        <p:spPr bwMode="auto">
          <a:xfrm>
            <a:off x="0" y="0"/>
            <a:ext cx="1968500" cy="875611"/>
          </a:xfrm>
          <a:prstGeom prst="rect">
            <a:avLst/>
          </a:prstGeom>
          <a:noFill/>
          <a:ln w="9525">
            <a:noFill/>
            <a:miter lim="800000"/>
            <a:headEnd/>
            <a:tailEnd/>
          </a:ln>
        </p:spPr>
      </p:pic>
      <p:pic>
        <p:nvPicPr>
          <p:cNvPr id="10" name="Picture 9" descr="AfricaMap2"/>
          <p:cNvPicPr/>
          <p:nvPr/>
        </p:nvPicPr>
        <p:blipFill>
          <a:blip r:embed="rId4" r:link="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229600" y="0"/>
            <a:ext cx="914400" cy="838200"/>
          </a:xfrm>
          <a:prstGeom prst="rect">
            <a:avLst/>
          </a:prstGeom>
          <a:noFill/>
          <a:ln>
            <a:noFill/>
          </a:ln>
        </p:spPr>
      </p:pic>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359284"/>
            <a:ext cx="8458200" cy="707886"/>
          </a:xfrm>
          <a:prstGeom prst="rect">
            <a:avLst/>
          </a:prstGeom>
        </p:spPr>
        <p:txBody>
          <a:bodyPr wrap="square">
            <a:spAutoFit/>
          </a:bodyPr>
          <a:lstStyle/>
          <a:p>
            <a:r>
              <a:rPr lang="en-US" sz="2000" dirty="0" smtClean="0">
                <a:solidFill>
                  <a:prstClr val="black"/>
                </a:solidFill>
              </a:rPr>
              <a:t>Under the Livingstone Statement of Intent the </a:t>
            </a:r>
            <a:r>
              <a:rPr lang="en-US" sz="2000" dirty="0" smtClean="0"/>
              <a:t>participating agencies resolved to work together and collaborate on the following areas</a:t>
            </a:r>
            <a:r>
              <a:rPr lang="en-US" sz="2000" dirty="0" smtClean="0">
                <a:solidFill>
                  <a:prstClr val="black"/>
                </a:solidFill>
              </a:rPr>
              <a:t>: </a:t>
            </a:r>
            <a:endParaRPr lang="en-US" sz="2000" dirty="0">
              <a:solidFill>
                <a:prstClr val="black"/>
              </a:solidFill>
            </a:endParaRPr>
          </a:p>
        </p:txBody>
      </p:sp>
      <p:sp>
        <p:nvSpPr>
          <p:cNvPr id="6" name="Rectangle 5"/>
          <p:cNvSpPr/>
          <p:nvPr/>
        </p:nvSpPr>
        <p:spPr>
          <a:xfrm>
            <a:off x="117764" y="914400"/>
            <a:ext cx="8721436" cy="1446550"/>
          </a:xfrm>
          <a:prstGeom prst="rect">
            <a:avLst/>
          </a:prstGeom>
        </p:spPr>
        <p:txBody>
          <a:bodyPr wrap="square">
            <a:spAutoFit/>
          </a:bodyPr>
          <a:lstStyle/>
          <a:p>
            <a:pPr algn="ctr"/>
            <a:r>
              <a:rPr lang="en-US" sz="4400" b="1" dirty="0" smtClean="0">
                <a:solidFill>
                  <a:srgbClr val="0192FF"/>
                </a:solidFill>
                <a:ea typeface="ＭＳ Ｐゴシック"/>
              </a:rPr>
              <a:t>Areas of Collaboration under Statement of Intent </a:t>
            </a:r>
            <a:endParaRPr lang="en-US" sz="4400" b="1" dirty="0">
              <a:solidFill>
                <a:srgbClr val="0192FF"/>
              </a:solidFill>
              <a:ea typeface="ＭＳ Ｐゴシック"/>
            </a:endParaRPr>
          </a:p>
        </p:txBody>
      </p:sp>
      <p:sp>
        <p:nvSpPr>
          <p:cNvPr id="2" name="TextBox 1"/>
          <p:cNvSpPr txBox="1"/>
          <p:nvPr/>
        </p:nvSpPr>
        <p:spPr>
          <a:xfrm>
            <a:off x="228600" y="3581400"/>
            <a:ext cx="3868882" cy="3139321"/>
          </a:xfrm>
          <a:prstGeom prst="rect">
            <a:avLst/>
          </a:prstGeom>
          <a:noFill/>
        </p:spPr>
        <p:txBody>
          <a:bodyPr wrap="square" rtlCol="0">
            <a:spAutoFit/>
          </a:bodyPr>
          <a:lstStyle/>
          <a:p>
            <a:pPr marL="285750" indent="-285750">
              <a:buFont typeface="Wingdings" pitchFamily="2" charset="2"/>
              <a:buChar char="v"/>
            </a:pPr>
            <a:r>
              <a:rPr lang="en-US" b="1" dirty="0" smtClean="0">
                <a:solidFill>
                  <a:prstClr val="black"/>
                </a:solidFill>
              </a:rPr>
              <a:t>Enforcement</a:t>
            </a:r>
          </a:p>
          <a:p>
            <a:pPr marL="285750" indent="-285750">
              <a:buFont typeface="Arial" pitchFamily="34" charset="0"/>
              <a:buChar char="•"/>
            </a:pPr>
            <a:r>
              <a:rPr lang="en-US" dirty="0" smtClean="0">
                <a:solidFill>
                  <a:prstClr val="black"/>
                </a:solidFill>
              </a:rPr>
              <a:t>To enforce some or all consumer protection laws in their respective countries  on matters relating to misleading advertising and others.</a:t>
            </a:r>
            <a:endParaRPr lang="en-US" dirty="0" smtClean="0">
              <a:solidFill>
                <a:prstClr val="black"/>
              </a:solidFill>
            </a:endParaRPr>
          </a:p>
          <a:p>
            <a:pPr marL="285750" indent="-285750">
              <a:buFont typeface="Wingdings" pitchFamily="2" charset="2"/>
              <a:buChar char="v"/>
            </a:pPr>
            <a:r>
              <a:rPr lang="en-US" b="1" dirty="0" smtClean="0">
                <a:solidFill>
                  <a:prstClr val="black"/>
                </a:solidFill>
              </a:rPr>
              <a:t>Investigations</a:t>
            </a:r>
          </a:p>
          <a:p>
            <a:pPr marL="285750" indent="-285750">
              <a:buFont typeface="Arial" pitchFamily="34" charset="0"/>
              <a:buChar char="•"/>
            </a:pPr>
            <a:r>
              <a:rPr lang="en-US" dirty="0" smtClean="0">
                <a:solidFill>
                  <a:prstClr val="black"/>
                </a:solidFill>
              </a:rPr>
              <a:t>To the extent that their respective laws allow, </a:t>
            </a:r>
            <a:r>
              <a:rPr lang="en-US" dirty="0" smtClean="0"/>
              <a:t>to have the authority and discretion to cooperate on appropriate </a:t>
            </a:r>
            <a:r>
              <a:rPr lang="en-US" dirty="0" smtClean="0"/>
              <a:t>investigations </a:t>
            </a:r>
            <a:r>
              <a:rPr lang="en-US" dirty="0" smtClean="0"/>
              <a:t>and </a:t>
            </a:r>
            <a:r>
              <a:rPr lang="en-US" dirty="0" smtClean="0"/>
              <a:t>cases with cross border effects.</a:t>
            </a:r>
            <a:endParaRPr lang="en-US" dirty="0" smtClean="0">
              <a:solidFill>
                <a:prstClr val="black"/>
              </a:solidFill>
            </a:endParaRPr>
          </a:p>
        </p:txBody>
      </p:sp>
      <p:sp>
        <p:nvSpPr>
          <p:cNvPr id="4" name="TextBox 3"/>
          <p:cNvSpPr txBox="1"/>
          <p:nvPr/>
        </p:nvSpPr>
        <p:spPr>
          <a:xfrm>
            <a:off x="4114800" y="3733799"/>
            <a:ext cx="4800600" cy="2862322"/>
          </a:xfrm>
          <a:prstGeom prst="rect">
            <a:avLst/>
          </a:prstGeom>
          <a:noFill/>
        </p:spPr>
        <p:txBody>
          <a:bodyPr wrap="square" rtlCol="0">
            <a:spAutoFit/>
          </a:bodyPr>
          <a:lstStyle/>
          <a:p>
            <a:pPr marL="285750" indent="-285750">
              <a:buFont typeface="Wingdings" pitchFamily="2" charset="2"/>
              <a:buChar char="v"/>
            </a:pPr>
            <a:r>
              <a:rPr lang="en-US" b="1" dirty="0" smtClean="0">
                <a:solidFill>
                  <a:prstClr val="black"/>
                </a:solidFill>
              </a:rPr>
              <a:t>Information Sharing</a:t>
            </a:r>
          </a:p>
          <a:p>
            <a:pPr marL="285750" indent="-285750">
              <a:buFont typeface="Arial" pitchFamily="34" charset="0"/>
              <a:buChar char="•"/>
            </a:pPr>
            <a:r>
              <a:rPr lang="en-US" dirty="0" smtClean="0"/>
              <a:t>To encourage </a:t>
            </a:r>
            <a:r>
              <a:rPr lang="en-US" dirty="0" smtClean="0"/>
              <a:t>communication </a:t>
            </a:r>
            <a:r>
              <a:rPr lang="en-US" dirty="0" smtClean="0"/>
              <a:t>and reciprocal exchange of information and expertise among </a:t>
            </a:r>
            <a:r>
              <a:rPr lang="en-US" dirty="0" smtClean="0"/>
              <a:t>participating agencies.</a:t>
            </a:r>
            <a:endParaRPr lang="en-US" b="1" dirty="0" smtClean="0">
              <a:solidFill>
                <a:prstClr val="black"/>
              </a:solidFill>
            </a:endParaRPr>
          </a:p>
          <a:p>
            <a:pPr marL="285750" indent="-285750">
              <a:buFont typeface="Wingdings" pitchFamily="2" charset="2"/>
              <a:buChar char="v"/>
            </a:pPr>
            <a:r>
              <a:rPr lang="en-US" b="1" dirty="0" smtClean="0">
                <a:solidFill>
                  <a:prstClr val="black"/>
                </a:solidFill>
              </a:rPr>
              <a:t>Capacity Building</a:t>
            </a:r>
          </a:p>
          <a:p>
            <a:pPr marL="285750" indent="-285750">
              <a:buFont typeface="Arial" pitchFamily="34" charset="0"/>
              <a:buChar char="•"/>
            </a:pPr>
            <a:r>
              <a:rPr lang="en-US" dirty="0" smtClean="0"/>
              <a:t>To collaborate regarding staff exchanges &amp; capacity </a:t>
            </a:r>
            <a:r>
              <a:rPr lang="en-US" dirty="0" smtClean="0"/>
              <a:t>building on </a:t>
            </a:r>
            <a:r>
              <a:rPr lang="en-US" dirty="0" smtClean="0"/>
              <a:t>investigations and enforcement of consumer protection laws between and among agencies.</a:t>
            </a:r>
            <a:endParaRPr lang="en-US" dirty="0" smtClean="0">
              <a:solidFill>
                <a:prstClr val="black"/>
              </a:solidFill>
            </a:endParaRPr>
          </a:p>
          <a:p>
            <a:pPr marL="285750" indent="-285750"/>
            <a:r>
              <a:rPr lang="en-US" b="1" dirty="0" smtClean="0">
                <a:solidFill>
                  <a:prstClr val="black"/>
                </a:solidFill>
              </a:rPr>
              <a:t> </a:t>
            </a: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5</a:t>
            </a:fld>
            <a:endParaRPr lang="en-US" dirty="0">
              <a:solidFill>
                <a:prstClr val="black">
                  <a:tint val="75000"/>
                </a:prstClr>
              </a:solidFill>
            </a:endParaRPr>
          </a:p>
        </p:txBody>
      </p:sp>
      <p:pic>
        <p:nvPicPr>
          <p:cNvPr id="9" name="Picture 8"/>
          <p:cNvPicPr/>
          <p:nvPr/>
        </p:nvPicPr>
        <p:blipFill>
          <a:blip r:embed="rId3"/>
          <a:srcRect/>
          <a:stretch>
            <a:fillRect/>
          </a:stretch>
        </p:blipFill>
        <p:spPr bwMode="auto">
          <a:xfrm>
            <a:off x="0" y="0"/>
            <a:ext cx="1828800" cy="875611"/>
          </a:xfrm>
          <a:prstGeom prst="rect">
            <a:avLst/>
          </a:prstGeom>
          <a:noFill/>
          <a:ln w="9525">
            <a:noFill/>
            <a:miter lim="800000"/>
            <a:headEnd/>
            <a:tailEnd/>
          </a:ln>
        </p:spPr>
      </p:pic>
      <p:pic>
        <p:nvPicPr>
          <p:cNvPr id="10" name="Picture 9" descr="AfricaMap2"/>
          <p:cNvPicPr/>
          <p:nvPr/>
        </p:nvPicPr>
        <p:blipFill>
          <a:blip r:embed="rId4" r:link="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153400" y="0"/>
            <a:ext cx="990600" cy="888534"/>
          </a:xfrm>
          <a:prstGeom prst="rect">
            <a:avLst/>
          </a:prstGeom>
          <a:noFill/>
          <a:ln>
            <a:noFill/>
          </a:ln>
        </p:spPr>
      </p:pic>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7764" y="1143000"/>
            <a:ext cx="8721436" cy="769441"/>
          </a:xfrm>
          <a:prstGeom prst="rect">
            <a:avLst/>
          </a:prstGeom>
        </p:spPr>
        <p:txBody>
          <a:bodyPr wrap="square">
            <a:spAutoFit/>
          </a:bodyPr>
          <a:lstStyle/>
          <a:p>
            <a:r>
              <a:rPr lang="en-US" sz="4400" b="1" dirty="0" smtClean="0">
                <a:solidFill>
                  <a:srgbClr val="0192FF"/>
                </a:solidFill>
                <a:ea typeface="ＭＳ Ｐゴシック"/>
              </a:rPr>
              <a:t>Cross Border Cooperation Principles</a:t>
            </a:r>
            <a:endParaRPr lang="en-US" sz="4400" b="1" dirty="0">
              <a:solidFill>
                <a:srgbClr val="0192FF"/>
              </a:solidFill>
              <a:ea typeface="ＭＳ Ｐゴシック"/>
            </a:endParaRPr>
          </a:p>
        </p:txBody>
      </p:sp>
      <p:sp>
        <p:nvSpPr>
          <p:cNvPr id="2" name="TextBox 1"/>
          <p:cNvSpPr txBox="1"/>
          <p:nvPr/>
        </p:nvSpPr>
        <p:spPr>
          <a:xfrm>
            <a:off x="228600" y="3657600"/>
            <a:ext cx="8305800" cy="2862322"/>
          </a:xfrm>
          <a:prstGeom prst="rect">
            <a:avLst/>
          </a:prstGeom>
          <a:noFill/>
        </p:spPr>
        <p:txBody>
          <a:bodyPr wrap="square" rtlCol="0">
            <a:spAutoFit/>
          </a:bodyPr>
          <a:lstStyle/>
          <a:p>
            <a:pPr marL="342900" indent="-342900">
              <a:buFont typeface="Wingdings" pitchFamily="2" charset="2"/>
              <a:buChar char="v"/>
            </a:pPr>
            <a:r>
              <a:rPr lang="en-US" dirty="0" smtClean="0"/>
              <a:t>To have the authority and discretion to cooperate on appropriate investigations and cases, both those involving domestic practices targeting foreign consumers and those involving foreign practices targeting domestic </a:t>
            </a:r>
            <a:r>
              <a:rPr lang="en-US" dirty="0" smtClean="0"/>
              <a:t>consumers.</a:t>
            </a:r>
          </a:p>
          <a:p>
            <a:pPr marL="342900" indent="-342900">
              <a:buFont typeface="Wingdings" pitchFamily="2" charset="2"/>
              <a:buChar char="v"/>
            </a:pPr>
            <a:r>
              <a:rPr lang="en-US" dirty="0" smtClean="0"/>
              <a:t>To encourage communication, coordination, and reciprocal exchange of information and expertise among the participating </a:t>
            </a:r>
            <a:r>
              <a:rPr lang="en-US" dirty="0" smtClean="0"/>
              <a:t>agencies.</a:t>
            </a:r>
          </a:p>
          <a:p>
            <a:pPr marL="342900" indent="-342900">
              <a:buFont typeface="Wingdings" pitchFamily="2" charset="2"/>
              <a:buChar char="v"/>
            </a:pPr>
            <a:r>
              <a:rPr lang="en-US" dirty="0" smtClean="0"/>
              <a:t>To have amongst the authorities in each country the ability to obtain evidence to investigate and take action in a timely manner against consumer protection law </a:t>
            </a:r>
            <a:r>
              <a:rPr lang="en-US" dirty="0" smtClean="0"/>
              <a:t>violations.</a:t>
            </a:r>
          </a:p>
          <a:p>
            <a:pPr marL="342900" indent="-342900">
              <a:buFont typeface="Wingdings" pitchFamily="2" charset="2"/>
              <a:buChar char="v"/>
            </a:pPr>
            <a:r>
              <a:rPr lang="en-US" dirty="0" smtClean="0"/>
              <a:t>To each examine their respective laws to identify obstacles to effective cross-border </a:t>
            </a:r>
            <a:r>
              <a:rPr lang="en-US" dirty="0" smtClean="0"/>
              <a:t>co-operation.</a:t>
            </a: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6</a:t>
            </a:fld>
            <a:endParaRPr lang="en-US">
              <a:solidFill>
                <a:prstClr val="black">
                  <a:tint val="75000"/>
                </a:prstClr>
              </a:solidFill>
            </a:endParaRPr>
          </a:p>
        </p:txBody>
      </p:sp>
      <p:pic>
        <p:nvPicPr>
          <p:cNvPr id="9" name="Picture 8"/>
          <p:cNvPicPr/>
          <p:nvPr/>
        </p:nvPicPr>
        <p:blipFill>
          <a:blip r:embed="rId2"/>
          <a:srcRect/>
          <a:stretch>
            <a:fillRect/>
          </a:stretch>
        </p:blipFill>
        <p:spPr bwMode="auto">
          <a:xfrm>
            <a:off x="0" y="0"/>
            <a:ext cx="18161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305800" y="0"/>
            <a:ext cx="838200" cy="838200"/>
          </a:xfrm>
          <a:prstGeom prst="rect">
            <a:avLst/>
          </a:prstGeom>
          <a:noFill/>
          <a:ln>
            <a:noFill/>
          </a:ln>
        </p:spPr>
      </p:pic>
      <p:sp>
        <p:nvSpPr>
          <p:cNvPr id="11" name="Rectangle 10"/>
          <p:cNvSpPr/>
          <p:nvPr/>
        </p:nvSpPr>
        <p:spPr>
          <a:xfrm>
            <a:off x="533400" y="1828800"/>
            <a:ext cx="8001000" cy="1754326"/>
          </a:xfrm>
          <a:prstGeom prst="rect">
            <a:avLst/>
          </a:prstGeom>
        </p:spPr>
        <p:txBody>
          <a:bodyPr wrap="square">
            <a:spAutoFit/>
          </a:bodyPr>
          <a:lstStyle/>
          <a:p>
            <a:r>
              <a:rPr lang="en-US" b="1" dirty="0" smtClean="0"/>
              <a:t>ENFORCEMENT, INVESTIGATIONS, INFORMATION SHARING &amp; CAPACITY BUILDING</a:t>
            </a:r>
          </a:p>
          <a:p>
            <a:endParaRPr lang="en-US" dirty="0" smtClean="0"/>
          </a:p>
          <a:p>
            <a:r>
              <a:rPr lang="en-US" dirty="0" smtClean="0"/>
              <a:t>Participating agencies- </a:t>
            </a:r>
            <a:r>
              <a:rPr lang="en-US" dirty="0" smtClean="0"/>
              <a:t>government and public </a:t>
            </a:r>
            <a:r>
              <a:rPr lang="en-US" dirty="0" smtClean="0"/>
              <a:t>agencies- </a:t>
            </a:r>
            <a:r>
              <a:rPr lang="en-US" dirty="0" smtClean="0"/>
              <a:t>with civil, criminal, or administrative investigative and/or enforcement authority to enforce some or all consumer protection laws in their respective </a:t>
            </a:r>
            <a:r>
              <a:rPr lang="en-US" dirty="0" smtClean="0"/>
              <a:t>countries recognized that it is in their common interest:</a:t>
            </a:r>
            <a:endParaRPr lang="en-US" dirty="0"/>
          </a:p>
        </p:txBody>
      </p:sp>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362199"/>
            <a:ext cx="8686800" cy="5016758"/>
          </a:xfrm>
          <a:prstGeom prst="rect">
            <a:avLst/>
          </a:prstGeom>
        </p:spPr>
        <p:txBody>
          <a:bodyPr wrap="square">
            <a:spAutoFit/>
          </a:bodyPr>
          <a:lstStyle/>
          <a:p>
            <a:pPr>
              <a:buFont typeface="Wingdings" pitchFamily="2" charset="2"/>
              <a:buChar char="v"/>
            </a:pPr>
            <a:r>
              <a:rPr lang="en-US" sz="2000" dirty="0" smtClean="0"/>
              <a:t>To </a:t>
            </a:r>
            <a:r>
              <a:rPr lang="en-US" sz="2000" dirty="0" smtClean="0"/>
              <a:t>promote a better understanding by all participating agencies of economic and legal issues relevant to such </a:t>
            </a:r>
            <a:r>
              <a:rPr lang="en-US" sz="2000" dirty="0" smtClean="0"/>
              <a:t>enforcement.</a:t>
            </a:r>
          </a:p>
          <a:p>
            <a:pPr>
              <a:buFont typeface="Wingdings" pitchFamily="2" charset="2"/>
              <a:buChar char="v"/>
            </a:pPr>
            <a:r>
              <a:rPr lang="en-US" sz="2000" dirty="0" smtClean="0"/>
              <a:t>T</a:t>
            </a:r>
            <a:r>
              <a:rPr lang="en-US" sz="2000" dirty="0" smtClean="0"/>
              <a:t>o </a:t>
            </a:r>
            <a:r>
              <a:rPr lang="en-US" sz="2000" dirty="0" smtClean="0"/>
              <a:t>designate a contact point within each participating agency to further enforcement communication as part of an African Dialogue joint enforcement </a:t>
            </a:r>
            <a:r>
              <a:rPr lang="en-US" sz="2000" dirty="0" smtClean="0"/>
              <a:t>committee.</a:t>
            </a:r>
          </a:p>
          <a:p>
            <a:pPr>
              <a:buFont typeface="Wingdings" pitchFamily="2" charset="2"/>
              <a:buChar char="v"/>
            </a:pPr>
            <a:r>
              <a:rPr lang="en-US" sz="2000" dirty="0" smtClean="0"/>
              <a:t>To </a:t>
            </a:r>
            <a:r>
              <a:rPr lang="en-US" sz="2000" dirty="0" smtClean="0"/>
              <a:t>identify a contact point for a criminal enforcement authority within each country with a participating agency, if such authority is not already itself a participating </a:t>
            </a:r>
            <a:r>
              <a:rPr lang="en-US" sz="2000" dirty="0" smtClean="0"/>
              <a:t>agency.</a:t>
            </a:r>
          </a:p>
          <a:p>
            <a:pPr>
              <a:buFont typeface="Wingdings" pitchFamily="2" charset="2"/>
              <a:buChar char="v"/>
            </a:pPr>
            <a:r>
              <a:rPr lang="en-US" sz="2000" dirty="0" smtClean="0"/>
              <a:t>To </a:t>
            </a:r>
            <a:r>
              <a:rPr lang="en-US" sz="2000" dirty="0" smtClean="0"/>
              <a:t>participate in periodic teleconferences of the joint enforcement committee to discuss ongoing and future opportunities for cooperation, capacity building, training, staff exchanges, and best practices for consumer protection </a:t>
            </a:r>
            <a:r>
              <a:rPr lang="en-US" sz="2000" dirty="0" smtClean="0"/>
              <a:t>enforcement.</a:t>
            </a:r>
          </a:p>
          <a:p>
            <a:pPr>
              <a:buFont typeface="Wingdings" pitchFamily="2" charset="2"/>
              <a:buChar char="v"/>
            </a:pPr>
            <a:r>
              <a:rPr lang="en-US" sz="2000" dirty="0" smtClean="0"/>
              <a:t>To </a:t>
            </a:r>
            <a:r>
              <a:rPr lang="en-US" sz="2000" dirty="0" smtClean="0"/>
              <a:t>periodically review of the impact of these Principles, and when appropriate, consider additions and modifications.</a:t>
            </a:r>
            <a:endParaRPr lang="en-US" sz="2000" dirty="0" smtClean="0"/>
          </a:p>
          <a:p>
            <a:endParaRPr lang="en-US" sz="2000" dirty="0" smtClean="0">
              <a:solidFill>
                <a:prstClr val="black"/>
              </a:solidFill>
            </a:endParaRPr>
          </a:p>
          <a:p>
            <a:endParaRPr lang="en-US" sz="2000" dirty="0">
              <a:solidFill>
                <a:prstClr val="black"/>
              </a:solidFill>
            </a:endParaRPr>
          </a:p>
        </p:txBody>
      </p:sp>
      <p:sp>
        <p:nvSpPr>
          <p:cNvPr id="6" name="Rectangle 5"/>
          <p:cNvSpPr/>
          <p:nvPr/>
        </p:nvSpPr>
        <p:spPr>
          <a:xfrm>
            <a:off x="117764" y="914400"/>
            <a:ext cx="8721436" cy="1446550"/>
          </a:xfrm>
          <a:prstGeom prst="rect">
            <a:avLst/>
          </a:prstGeom>
        </p:spPr>
        <p:txBody>
          <a:bodyPr wrap="square">
            <a:spAutoFit/>
          </a:bodyPr>
          <a:lstStyle/>
          <a:p>
            <a:r>
              <a:rPr lang="en-US" sz="4400" b="1" dirty="0" smtClean="0">
                <a:solidFill>
                  <a:srgbClr val="0192FF"/>
                </a:solidFill>
                <a:ea typeface="ＭＳ Ｐゴシック"/>
              </a:rPr>
              <a:t>Cross Border Cooperation </a:t>
            </a:r>
            <a:r>
              <a:rPr lang="en-US" sz="4400" b="1" dirty="0" smtClean="0">
                <a:solidFill>
                  <a:srgbClr val="0192FF"/>
                </a:solidFill>
                <a:ea typeface="ＭＳ Ｐゴシック"/>
              </a:rPr>
              <a:t>Principles</a:t>
            </a:r>
            <a:endParaRPr lang="en-US" sz="4400" b="1" dirty="0" smtClean="0">
              <a:solidFill>
                <a:srgbClr val="0192FF"/>
              </a:solidFill>
              <a:ea typeface="ＭＳ Ｐゴシック"/>
            </a:endParaRPr>
          </a:p>
          <a:p>
            <a:endParaRPr lang="en-US" sz="4400" b="1" dirty="0">
              <a:solidFill>
                <a:srgbClr val="0192FF"/>
              </a:solidFill>
              <a:ea typeface="ＭＳ Ｐゴシック"/>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7</a:t>
            </a:fld>
            <a:endParaRPr lang="en-US" dirty="0">
              <a:solidFill>
                <a:prstClr val="black">
                  <a:tint val="75000"/>
                </a:prstClr>
              </a:solidFill>
            </a:endParaRPr>
          </a:p>
        </p:txBody>
      </p:sp>
      <p:pic>
        <p:nvPicPr>
          <p:cNvPr id="9" name="Picture 8"/>
          <p:cNvPicPr/>
          <p:nvPr/>
        </p:nvPicPr>
        <p:blipFill>
          <a:blip r:embed="rId2"/>
          <a:srcRect/>
          <a:stretch>
            <a:fillRect/>
          </a:stretch>
        </p:blipFill>
        <p:spPr bwMode="auto">
          <a:xfrm>
            <a:off x="0" y="0"/>
            <a:ext cx="2057400" cy="762000"/>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305800" y="0"/>
            <a:ext cx="838200" cy="736134"/>
          </a:xfrm>
          <a:prstGeom prst="rect">
            <a:avLst/>
          </a:prstGeom>
          <a:noFill/>
          <a:ln>
            <a:noFill/>
          </a:ln>
        </p:spPr>
      </p:pic>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359285"/>
            <a:ext cx="8610600" cy="1015663"/>
          </a:xfrm>
          <a:prstGeom prst="rect">
            <a:avLst/>
          </a:prstGeom>
        </p:spPr>
        <p:txBody>
          <a:bodyPr wrap="square">
            <a:spAutoFit/>
          </a:bodyPr>
          <a:lstStyle/>
          <a:p>
            <a:r>
              <a:rPr lang="en-US" sz="2000" dirty="0" smtClean="0">
                <a:solidFill>
                  <a:prstClr val="black"/>
                </a:solidFill>
              </a:rPr>
              <a:t>When </a:t>
            </a:r>
            <a:r>
              <a:rPr lang="en-US" sz="2000" dirty="0" smtClean="0"/>
              <a:t>sharing of information and evidence, participating agencies cooperating with each other recognize the value, to the fullest extent possible and consistent with applicable laws, of:</a:t>
            </a:r>
            <a:endParaRPr lang="en-US" sz="2000" dirty="0">
              <a:solidFill>
                <a:prstClr val="black"/>
              </a:solidFill>
            </a:endParaRPr>
          </a:p>
        </p:txBody>
      </p:sp>
      <p:sp>
        <p:nvSpPr>
          <p:cNvPr id="6" name="Rectangle 5"/>
          <p:cNvSpPr/>
          <p:nvPr/>
        </p:nvSpPr>
        <p:spPr>
          <a:xfrm>
            <a:off x="117764" y="914400"/>
            <a:ext cx="8721436" cy="1446550"/>
          </a:xfrm>
          <a:prstGeom prst="rect">
            <a:avLst/>
          </a:prstGeom>
        </p:spPr>
        <p:txBody>
          <a:bodyPr wrap="square">
            <a:spAutoFit/>
          </a:bodyPr>
          <a:lstStyle/>
          <a:p>
            <a:pPr algn="ctr"/>
            <a:r>
              <a:rPr lang="en-US" sz="4400" b="1" dirty="0" smtClean="0">
                <a:solidFill>
                  <a:srgbClr val="0192FF"/>
                </a:solidFill>
                <a:ea typeface="ＭＳ Ｐゴシック"/>
              </a:rPr>
              <a:t>Confidentiality in Sharing Information</a:t>
            </a:r>
            <a:endParaRPr lang="en-US" sz="4400" b="1" dirty="0">
              <a:solidFill>
                <a:srgbClr val="0192FF"/>
              </a:solidFill>
              <a:ea typeface="ＭＳ Ｐゴシック"/>
            </a:endParaRPr>
          </a:p>
        </p:txBody>
      </p:sp>
      <p:sp>
        <p:nvSpPr>
          <p:cNvPr id="2" name="TextBox 1"/>
          <p:cNvSpPr txBox="1"/>
          <p:nvPr/>
        </p:nvSpPr>
        <p:spPr>
          <a:xfrm>
            <a:off x="228600" y="3733800"/>
            <a:ext cx="3868882" cy="2031325"/>
          </a:xfrm>
          <a:prstGeom prst="rect">
            <a:avLst/>
          </a:prstGeom>
          <a:noFill/>
        </p:spPr>
        <p:txBody>
          <a:bodyPr wrap="square" rtlCol="0">
            <a:spAutoFit/>
          </a:bodyPr>
          <a:lstStyle/>
          <a:p>
            <a:pPr marL="285750" indent="-285750">
              <a:buFont typeface="Arial" pitchFamily="34" charset="0"/>
              <a:buChar char="•"/>
            </a:pPr>
            <a:r>
              <a:rPr lang="en-US" dirty="0" smtClean="0"/>
              <a:t>maintaining the confidentiality of information </a:t>
            </a:r>
            <a:r>
              <a:rPr lang="en-US" dirty="0" smtClean="0"/>
              <a:t>shared </a:t>
            </a:r>
            <a:r>
              <a:rPr lang="en-US" dirty="0" smtClean="0"/>
              <a:t>when requested to do so by the other </a:t>
            </a:r>
            <a:r>
              <a:rPr lang="en-US" dirty="0" smtClean="0"/>
              <a:t>agency</a:t>
            </a:r>
            <a:r>
              <a:rPr lang="en-US" dirty="0" smtClean="0">
                <a:solidFill>
                  <a:prstClr val="black"/>
                </a:solidFill>
              </a:rPr>
              <a:t>.</a:t>
            </a:r>
          </a:p>
          <a:p>
            <a:pPr marL="285750" indent="-285750">
              <a:buFont typeface="Arial" pitchFamily="34" charset="0"/>
              <a:buChar char="•"/>
            </a:pPr>
            <a:r>
              <a:rPr lang="en-US" dirty="0" smtClean="0"/>
              <a:t>using the information only for official purposes, and for the purposes agreed to with the other agency</a:t>
            </a:r>
            <a:endParaRPr lang="en-US" dirty="0">
              <a:solidFill>
                <a:prstClr val="black"/>
              </a:solidFill>
            </a:endParaRPr>
          </a:p>
        </p:txBody>
      </p:sp>
      <p:sp>
        <p:nvSpPr>
          <p:cNvPr id="4" name="TextBox 3"/>
          <p:cNvSpPr txBox="1"/>
          <p:nvPr/>
        </p:nvSpPr>
        <p:spPr>
          <a:xfrm>
            <a:off x="4114800" y="3733800"/>
            <a:ext cx="4800600" cy="2862322"/>
          </a:xfrm>
          <a:prstGeom prst="rect">
            <a:avLst/>
          </a:prstGeom>
          <a:noFill/>
        </p:spPr>
        <p:txBody>
          <a:bodyPr wrap="square" rtlCol="0">
            <a:spAutoFit/>
          </a:bodyPr>
          <a:lstStyle/>
          <a:p>
            <a:pPr marL="285750" indent="-285750">
              <a:buFont typeface="Arial" pitchFamily="34" charset="0"/>
              <a:buChar char="•"/>
            </a:pPr>
            <a:r>
              <a:rPr lang="en-US" dirty="0" smtClean="0"/>
              <a:t>retaining the information shared only for so long as is reasonably required to fulfill the purpose for which it was shared, or is required by the laws of the country of the participating agency receiving the </a:t>
            </a:r>
            <a:r>
              <a:rPr lang="en-US" dirty="0" smtClean="0"/>
              <a:t>information</a:t>
            </a:r>
          </a:p>
          <a:p>
            <a:pPr marL="285750" indent="-285750">
              <a:buFont typeface="Arial" pitchFamily="34" charset="0"/>
              <a:buChar char="•"/>
            </a:pPr>
            <a:r>
              <a:rPr lang="en-US" dirty="0" smtClean="0"/>
              <a:t>communicating to a participating agency with which they are cooperating any limits placed on their ability to cooperate in accordance with these Principles.</a:t>
            </a:r>
            <a:endParaRPr lang="en-US" dirty="0" smtClean="0">
              <a:solidFill>
                <a:prstClr val="black"/>
              </a:solidFill>
            </a:endParaRPr>
          </a:p>
          <a:p>
            <a:pPr marL="285750" indent="-285750">
              <a:buFont typeface="Arial" pitchFamily="34" charset="0"/>
              <a:buChar char="•"/>
            </a:pPr>
            <a:endParaRPr lang="en-US"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8</a:t>
            </a:fld>
            <a:endParaRPr lang="en-US">
              <a:solidFill>
                <a:prstClr val="black">
                  <a:tint val="75000"/>
                </a:prstClr>
              </a:solidFill>
            </a:endParaRPr>
          </a:p>
        </p:txBody>
      </p:sp>
      <p:pic>
        <p:nvPicPr>
          <p:cNvPr id="9" name="Picture 8"/>
          <p:cNvPicPr/>
          <p:nvPr/>
        </p:nvPicPr>
        <p:blipFill>
          <a:blip r:embed="rId2"/>
          <a:srcRect/>
          <a:stretch>
            <a:fillRect/>
          </a:stretch>
        </p:blipFill>
        <p:spPr bwMode="auto">
          <a:xfrm>
            <a:off x="0" y="0"/>
            <a:ext cx="18161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305800" y="0"/>
            <a:ext cx="838200" cy="736134"/>
          </a:xfrm>
          <a:prstGeom prst="rect">
            <a:avLst/>
          </a:prstGeom>
          <a:noFill/>
          <a:ln>
            <a:noFill/>
          </a:ln>
        </p:spPr>
      </p:pic>
    </p:spTree>
    <p:extLst>
      <p:ext uri="{BB962C8B-B14F-4D97-AF65-F5344CB8AC3E}">
        <p14:creationId xmlns:p14="http://schemas.microsoft.com/office/powerpoint/2010/main" xmlns="" val="93298798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873" y="838200"/>
            <a:ext cx="8763000" cy="1446550"/>
          </a:xfrm>
          <a:prstGeom prst="rect">
            <a:avLst/>
          </a:prstGeom>
        </p:spPr>
        <p:txBody>
          <a:bodyPr wrap="square">
            <a:spAutoFit/>
          </a:bodyPr>
          <a:lstStyle/>
          <a:p>
            <a:pPr lvl="0" algn="ctr"/>
            <a:r>
              <a:rPr lang="en-US" sz="4400" b="1" dirty="0" smtClean="0">
                <a:solidFill>
                  <a:srgbClr val="0192FF"/>
                </a:solidFill>
                <a:latin typeface="+mj-lt"/>
                <a:ea typeface="ＭＳ Ｐゴシック"/>
              </a:rPr>
              <a:t>Legal Status of the Cooperation Principles</a:t>
            </a:r>
            <a:endParaRPr lang="en-US" sz="4400" b="1" dirty="0">
              <a:solidFill>
                <a:srgbClr val="0192FF"/>
              </a:solidFill>
              <a:latin typeface="+mj-lt"/>
              <a:ea typeface="ＭＳ Ｐゴシック"/>
            </a:endParaRPr>
          </a:p>
        </p:txBody>
      </p:sp>
      <p:sp>
        <p:nvSpPr>
          <p:cNvPr id="5" name="Rectangle 4"/>
          <p:cNvSpPr/>
          <p:nvPr/>
        </p:nvSpPr>
        <p:spPr>
          <a:xfrm>
            <a:off x="685800" y="2209800"/>
            <a:ext cx="8229600" cy="707886"/>
          </a:xfrm>
          <a:prstGeom prst="rect">
            <a:avLst/>
          </a:prstGeom>
        </p:spPr>
        <p:txBody>
          <a:bodyPr wrap="square">
            <a:spAutoFit/>
          </a:bodyPr>
          <a:lstStyle/>
          <a:p>
            <a:r>
              <a:rPr lang="en-US" sz="2000" dirty="0" smtClean="0"/>
              <a:t>The </a:t>
            </a:r>
            <a:r>
              <a:rPr lang="en-US" sz="2000" dirty="0" smtClean="0"/>
              <a:t>participating agencies recognize that nothing in </a:t>
            </a:r>
            <a:r>
              <a:rPr lang="en-US" sz="2000" dirty="0" smtClean="0"/>
              <a:t>the Cooperation </a:t>
            </a:r>
            <a:r>
              <a:rPr lang="en-US" sz="2000" dirty="0" smtClean="0"/>
              <a:t>Principles is intended to:</a:t>
            </a:r>
            <a:endParaRPr lang="en-US" sz="2000" dirty="0"/>
          </a:p>
        </p:txBody>
      </p:sp>
      <p:sp>
        <p:nvSpPr>
          <p:cNvPr id="2" name="TextBox 1"/>
          <p:cNvSpPr txBox="1"/>
          <p:nvPr/>
        </p:nvSpPr>
        <p:spPr>
          <a:xfrm>
            <a:off x="170872" y="3200400"/>
            <a:ext cx="4629727" cy="3693319"/>
          </a:xfrm>
          <a:prstGeom prst="rect">
            <a:avLst/>
          </a:prstGeom>
          <a:noFill/>
        </p:spPr>
        <p:txBody>
          <a:bodyPr wrap="square" rtlCol="0">
            <a:spAutoFit/>
          </a:bodyPr>
          <a:lstStyle/>
          <a:p>
            <a:pPr marL="285750" indent="-285750">
              <a:buFont typeface="Arial" pitchFamily="34" charset="0"/>
              <a:buChar char="•"/>
            </a:pPr>
            <a:r>
              <a:rPr lang="en-US" dirty="0" smtClean="0"/>
              <a:t>Create binding obligations, or affect existing obligations, under international or domestic law</a:t>
            </a:r>
            <a:r>
              <a:rPr lang="en-US" dirty="0" smtClean="0"/>
              <a:t>.</a:t>
            </a:r>
          </a:p>
          <a:p>
            <a:pPr marL="285750" indent="-285750">
              <a:buFont typeface="Arial" pitchFamily="34" charset="0"/>
              <a:buChar char="•"/>
            </a:pPr>
            <a:r>
              <a:rPr lang="en-US" dirty="0" smtClean="0"/>
              <a:t>Create </a:t>
            </a:r>
            <a:r>
              <a:rPr lang="en-US" dirty="0" smtClean="0"/>
              <a:t>commitments that conflict </a:t>
            </a:r>
            <a:r>
              <a:rPr lang="en-US" dirty="0" smtClean="0"/>
              <a:t>with any participating agency’s national laws, court orders, or any applicable international legal instruments</a:t>
            </a:r>
            <a:r>
              <a:rPr lang="en-US" dirty="0" smtClean="0"/>
              <a:t>.</a:t>
            </a:r>
          </a:p>
          <a:p>
            <a:pPr marL="285750" indent="-285750">
              <a:buFont typeface="Arial" pitchFamily="34" charset="0"/>
              <a:buChar char="•"/>
            </a:pPr>
            <a:r>
              <a:rPr lang="en-US" dirty="0" smtClean="0"/>
              <a:t>Create expectations of cooperation beyond a participating agency's jurisdiction, or suggest that each participating agency already has the legal authority to act in accordance with every Principle above.</a:t>
            </a:r>
          </a:p>
          <a:p>
            <a:pPr marL="285750" indent="-285750">
              <a:buFont typeface="Arial" pitchFamily="34" charset="0"/>
              <a:buChar char="•"/>
            </a:pPr>
            <a:endParaRPr lang="en-US" dirty="0" smtClean="0"/>
          </a:p>
        </p:txBody>
      </p:sp>
      <p:sp>
        <p:nvSpPr>
          <p:cNvPr id="3" name="TextBox 2"/>
          <p:cNvSpPr txBox="1"/>
          <p:nvPr/>
        </p:nvSpPr>
        <p:spPr>
          <a:xfrm>
            <a:off x="4876801" y="3124200"/>
            <a:ext cx="4114800" cy="2862322"/>
          </a:xfrm>
          <a:prstGeom prst="rect">
            <a:avLst/>
          </a:prstGeom>
          <a:noFill/>
        </p:spPr>
        <p:txBody>
          <a:bodyPr wrap="square" rtlCol="0">
            <a:spAutoFit/>
          </a:bodyPr>
          <a:lstStyle/>
          <a:p>
            <a:pPr marL="285750" indent="-285750"/>
            <a:r>
              <a:rPr lang="en-US" b="1" dirty="0" smtClean="0"/>
              <a:t>Participating </a:t>
            </a:r>
            <a:r>
              <a:rPr lang="en-US" b="1" dirty="0" smtClean="0"/>
              <a:t>agencies are expected to give at least 30 days prior written notice to the other agencies if they no longer intend to work towards cooperation consistent with these Principles. </a:t>
            </a:r>
            <a:endParaRPr lang="en-US" b="1" dirty="0" smtClean="0"/>
          </a:p>
          <a:p>
            <a:pPr marL="285750" indent="-285750"/>
            <a:endParaRPr lang="en-US" b="1" dirty="0" smtClean="0"/>
          </a:p>
          <a:p>
            <a:pPr marL="285750" indent="-285750"/>
            <a:r>
              <a:rPr lang="en-US" b="1" dirty="0" smtClean="0"/>
              <a:t>Other </a:t>
            </a:r>
            <a:r>
              <a:rPr lang="en-US" b="1" dirty="0" smtClean="0"/>
              <a:t>authorities are also invited to endorse these Principles.</a:t>
            </a:r>
            <a:endParaRPr lang="en-US" b="1" dirty="0" smtClean="0"/>
          </a:p>
          <a:p>
            <a:pPr marL="285750" indent="-285750">
              <a:buFont typeface="Arial" pitchFamily="34" charset="0"/>
              <a:buChar char="•"/>
            </a:pPr>
            <a:endParaRPr lang="en-US" dirty="0"/>
          </a:p>
        </p:txBody>
      </p:sp>
      <p:sp>
        <p:nvSpPr>
          <p:cNvPr id="6" name="Slide Number Placeholder 5"/>
          <p:cNvSpPr>
            <a:spLocks noGrp="1"/>
          </p:cNvSpPr>
          <p:nvPr>
            <p:ph type="sldNum" sz="quarter" idx="12"/>
          </p:nvPr>
        </p:nvSpPr>
        <p:spPr/>
        <p:txBody>
          <a:bodyPr/>
          <a:lstStyle/>
          <a:p>
            <a:fld id="{1A5261DE-86A6-4B7D-BE0B-A2D1473FF357}" type="slidenum">
              <a:rPr lang="en-US" smtClean="0"/>
              <a:pPr/>
              <a:t>9</a:t>
            </a:fld>
            <a:endParaRPr lang="en-US"/>
          </a:p>
        </p:txBody>
      </p:sp>
      <p:pic>
        <p:nvPicPr>
          <p:cNvPr id="9" name="Picture 8"/>
          <p:cNvPicPr/>
          <p:nvPr/>
        </p:nvPicPr>
        <p:blipFill>
          <a:blip r:embed="rId2"/>
          <a:srcRect/>
          <a:stretch>
            <a:fillRect/>
          </a:stretch>
        </p:blipFill>
        <p:spPr bwMode="auto">
          <a:xfrm>
            <a:off x="0" y="0"/>
            <a:ext cx="1816100" cy="7994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305800" y="0"/>
            <a:ext cx="838200" cy="838200"/>
          </a:xfrm>
          <a:prstGeom prst="rect">
            <a:avLst/>
          </a:prstGeom>
          <a:noFill/>
          <a:ln>
            <a:noFill/>
          </a:ln>
        </p:spPr>
      </p:pic>
    </p:spTree>
    <p:extLst>
      <p:ext uri="{BB962C8B-B14F-4D97-AF65-F5344CB8AC3E}">
        <p14:creationId xmlns:p14="http://schemas.microsoft.com/office/powerpoint/2010/main" xmlns="" val="172193637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CCC Session 1 Presentation 2014 AD Conference">
  <a:themeElements>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fontScheme name="Advertising">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lnDef>
  </a:objectDefaults>
  <a:extraClrSchemeLst>
    <a:extraClrScheme>
      <a:clrScheme name="Advertis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dvertis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dvertis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dvertis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dvertis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dvertis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dvertisi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dvertis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dvertis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dvertis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dvertis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dvertis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ebok">
  <a:themeElements>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fontScheme name="Advertising">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lnDef>
  </a:objectDefaults>
  <a:extraClrSchemeLst>
    <a:extraClrScheme>
      <a:clrScheme name="Advertis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dvertis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dvertis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dvertis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dvertis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dvertis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dvertisi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dvertis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dvertis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dvertis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dvertis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dvertis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CCC Session 1 Presentation 2014 AD Conference</Template>
  <TotalTime>492</TotalTime>
  <Words>1212</Words>
  <Application>Microsoft Office PowerPoint</Application>
  <PresentationFormat>On-screen Show (4:3)</PresentationFormat>
  <Paragraphs>102</Paragraphs>
  <Slides>11</Slides>
  <Notes>2</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CCC Session 1 Presentation 2014 AD Conference</vt:lpstr>
      <vt:lpstr>Custom Design</vt:lpstr>
      <vt:lpstr>Reebok</vt:lpstr>
      <vt:lpstr>1_Custom Design</vt:lpstr>
      <vt:lpstr>Moving Forward With the African Dialogue Cross-Border Principles</vt:lpstr>
      <vt:lpstr>Presentation Outline</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COMESA Competition Commission Consumer Protection Highlights</dc:title>
  <dc:creator>mgurure</dc:creator>
  <cp:lastModifiedBy>mgurure</cp:lastModifiedBy>
  <cp:revision>59</cp:revision>
  <cp:lastPrinted>2013-07-17T15:46:30Z</cp:lastPrinted>
  <dcterms:created xsi:type="dcterms:W3CDTF">2014-08-22T08:21:36Z</dcterms:created>
  <dcterms:modified xsi:type="dcterms:W3CDTF">2014-08-25T15:15:03Z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-1665451650</vt:i4>
  </property>
  <property fmtid="{D5CDD505-2E9C-101B-9397-08002B2CF9AE}" pid="3" name="_NewReviewCycle">
    <vt:lpwstr/>
  </property>
  <property fmtid="{D5CDD505-2E9C-101B-9397-08002B2CF9AE}" pid="4" name="_EmailSubject">
    <vt:lpwstr>Session 5 Template: African Consumer Protection Dialogue Conference -</vt:lpwstr>
  </property>
  <property fmtid="{D5CDD505-2E9C-101B-9397-08002B2CF9AE}" pid="5" name="_AuthorEmail">
    <vt:lpwstr>dvandeputte@ftc.gov</vt:lpwstr>
  </property>
  <property fmtid="{D5CDD505-2E9C-101B-9397-08002B2CF9AE}" pid="6" name="_AuthorEmailDisplayName">
    <vt:lpwstr>Vandeputte, Dorothy CTR</vt:lpwstr>
  </property>
</Properties>
</file>