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5" r:id="rId4"/>
    <p:sldId id="257" r:id="rId5"/>
    <p:sldId id="259" r:id="rId6"/>
    <p:sldId id="260" r:id="rId7"/>
    <p:sldId id="272" r:id="rId8"/>
    <p:sldId id="273" r:id="rId9"/>
    <p:sldId id="269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B4A7A2-C7C1-4B0C-8B1F-814C608D2D8B}" type="datetimeFigureOut">
              <a:rPr lang="en-US" smtClean="0"/>
              <a:pPr/>
              <a:t>8/11/2014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311B9-D147-4118-83FB-8069650670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66800"/>
          </a:xfrm>
        </p:spPr>
        <p:txBody>
          <a:bodyPr>
            <a:noAutofit/>
          </a:bodyPr>
          <a:lstStyle/>
          <a:p>
            <a:pPr algn="l"/>
            <a:r>
              <a:rPr lang="en-US" sz="5000" dirty="0" smtClean="0">
                <a:latin typeface="+mn-lt"/>
              </a:rPr>
              <a:t>Empowering and Educating Consumers</a:t>
            </a:r>
            <a:endParaRPr lang="en-US" sz="5000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2057400"/>
          </a:xfrm>
        </p:spPr>
        <p:txBody>
          <a:bodyPr>
            <a:normAutofit/>
          </a:bodyPr>
          <a:lstStyle/>
          <a:p>
            <a:pPr algn="l"/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Introduction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3434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/>
              <a:t>Consumers are not always aware of the factors that affect their buying behavior. However, education helps to address the gap and </a:t>
            </a:r>
            <a:r>
              <a:rPr lang="en-US" sz="2400" dirty="0" smtClean="0"/>
              <a:t>make them aware of their </a:t>
            </a:r>
            <a:r>
              <a:rPr lang="en-US" sz="2400" dirty="0" smtClean="0"/>
              <a:t>rights</a:t>
            </a:r>
            <a:endParaRPr lang="en-US" sz="2400" dirty="0"/>
          </a:p>
          <a:p>
            <a:pPr algn="just">
              <a:buFont typeface="Wingdings" pitchFamily="2" charset="2"/>
              <a:buChar char="§"/>
            </a:pPr>
            <a:endParaRPr lang="en-US" sz="2400" dirty="0"/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It helps consumers understand their rights and become active participants in the buying process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/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An informed consumer is able to dissect the information about the product or service to make a wise buying decision after exploring his options and making accurate product comparisons.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Mandate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2000" cy="3733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Department of Trade and Consumer Affairs is mandated by the Consumer Protection </a:t>
            </a:r>
            <a:r>
              <a:rPr lang="en-US" sz="2400" dirty="0" smtClean="0"/>
              <a:t>Act of 1998, to </a:t>
            </a:r>
            <a:r>
              <a:rPr lang="en-US" sz="2400" dirty="0"/>
              <a:t>disseminate information to enable consumers to acquire knowledge of basic consumer rights and the skills needed to make informed choices </a:t>
            </a:r>
            <a:r>
              <a:rPr lang="en-US" sz="2400" dirty="0" smtClean="0"/>
              <a:t>of goods </a:t>
            </a:r>
            <a:r>
              <a:rPr lang="en-US" sz="2400" dirty="0"/>
              <a:t>and </a:t>
            </a:r>
            <a:r>
              <a:rPr lang="en-US" sz="2400" dirty="0" smtClean="0"/>
              <a:t>services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The Act is currently undergoing review.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It is envisaged that the Act will be administered by the Competition Authority in the near future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37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Objectives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34290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sz="2800" dirty="0"/>
              <a:t>To improve consumer awareness on unfair business </a:t>
            </a:r>
            <a:r>
              <a:rPr lang="en-US" sz="2800" dirty="0" smtClean="0"/>
              <a:t>practices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To </a:t>
            </a:r>
            <a:r>
              <a:rPr lang="en-US" sz="2800" dirty="0"/>
              <a:t>disseminate information  to enable consumers to acquire knowledge  of basic consumer rights  and obligations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To formulate </a:t>
            </a:r>
            <a:r>
              <a:rPr lang="en-US" sz="2800" dirty="0"/>
              <a:t>and implement  consumer education </a:t>
            </a:r>
            <a:r>
              <a:rPr lang="en-US" sz="2800" dirty="0" err="1"/>
              <a:t>programmes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I</a:t>
            </a:r>
            <a:r>
              <a:rPr lang="en-US" sz="3200" b="1" dirty="0" smtClean="0">
                <a:latin typeface="+mn-lt"/>
              </a:rPr>
              <a:t>nnovative projects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386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Formation of Consumer Groups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Taking services to the people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Door-to-door campaigns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Road shows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Edutainment-Drama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Itshireletse Show-Collaboration with Botswana Police (Television)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Weekly Newspaper Articles</a:t>
            </a:r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Radio Jingles</a:t>
            </a:r>
          </a:p>
          <a:p>
            <a:pPr marL="0" lvl="0" indent="0">
              <a:buNone/>
            </a:pPr>
            <a:endParaRPr lang="en-US" sz="2400" dirty="0"/>
          </a:p>
        </p:txBody>
      </p:sp>
      <p:pic>
        <p:nvPicPr>
          <p:cNvPr id="4" name="Picture 3" descr="E:\CER pics\nata\DSC0004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142364"/>
            <a:ext cx="3048000" cy="2286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:\CER pics\bandleng\DSC0004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287" y="4109629"/>
            <a:ext cx="1952625" cy="26022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Consumer education programs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Breakfast seminars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Fairs  and Exhibitions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Kgotla  and school addresses </a:t>
            </a:r>
            <a:endParaRPr lang="en-US" sz="24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NGO’s AND Association Addresses</a:t>
            </a:r>
            <a:endParaRPr lang="en-US" sz="2400" dirty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Workshops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Open </a:t>
            </a:r>
            <a:r>
              <a:rPr lang="en-US" sz="2400" dirty="0"/>
              <a:t>air </a:t>
            </a:r>
            <a:r>
              <a:rPr lang="en-US" sz="2400" dirty="0" smtClean="0"/>
              <a:t>campaigns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Radio call-in </a:t>
            </a:r>
            <a:r>
              <a:rPr lang="en-US" sz="2400" dirty="0" err="1"/>
              <a:t>programme</a:t>
            </a:r>
            <a:r>
              <a:rPr lang="en-US" sz="2400" dirty="0"/>
              <a:t> </a:t>
            </a:r>
            <a:r>
              <a:rPr lang="en-US" sz="2400" dirty="0" smtClean="0"/>
              <a:t>in collaboration with relevant stakeholders</a:t>
            </a:r>
            <a:endParaRPr lang="en-US" sz="2400" dirty="0"/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TV adverts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Television Shows/Presentation</a:t>
            </a:r>
          </a:p>
          <a:p>
            <a:pPr lvl="0">
              <a:buFont typeface="Arial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itchFamily="2" charset="2"/>
              <a:buChar char="Ø"/>
            </a:pPr>
            <a:endParaRPr lang="en-US" sz="3600" dirty="0"/>
          </a:p>
        </p:txBody>
      </p:sp>
      <p:pic>
        <p:nvPicPr>
          <p:cNvPr id="4" name="Picture 3" descr="E:\CER pics\Bobonong\101MSDCF\DSC0000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057400"/>
            <a:ext cx="30480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Challenges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Lack of sustainable funding for consumer education and empowerment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Reluctance of consumer groups to work as consumer watchdogs ( </a:t>
            </a:r>
            <a:r>
              <a:rPr lang="en-US" sz="2400" dirty="0" smtClean="0">
                <a:solidFill>
                  <a:srgbClr val="FF0000"/>
                </a:solidFill>
              </a:rPr>
              <a:t>are they reluctant or is it because of their capacity</a:t>
            </a:r>
            <a:r>
              <a:rPr lang="en-US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392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Achievements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/>
              <a:t>Permanent slot in the Daily news paper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Permanent slot in the National Radio(RB1</a:t>
            </a:r>
            <a:r>
              <a:rPr lang="en-US" sz="24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A live television show on the 2014 WCRD theme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Revival of 3 consumer groups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Media Interviews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Price survey publication is in the Daily Newspaper on monthly basis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Strengthened partnership with relevant stakeholders (amongst </a:t>
            </a:r>
            <a:r>
              <a:rPr lang="en-US" sz="2400" dirty="0" err="1" smtClean="0"/>
              <a:t>others,BCCARO,BOCRA,Competition</a:t>
            </a:r>
            <a:r>
              <a:rPr lang="en-US" sz="2400" dirty="0" smtClean="0"/>
              <a:t> Competition Authority, NBFIRA, BOBS &amp; GOVT MEDIA)</a:t>
            </a:r>
            <a:endParaRPr lang="en-US" sz="2400" dirty="0"/>
          </a:p>
          <a:p>
            <a:pPr lvl="0">
              <a:buFont typeface="Arial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9232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305800" cy="1447800"/>
          </a:xfrm>
        </p:spPr>
        <p:txBody>
          <a:bodyPr/>
          <a:lstStyle/>
          <a:p>
            <a:pPr algn="ctr"/>
            <a:r>
              <a:rPr lang="en-US" dirty="0" smtClean="0"/>
              <a:t>THANK YOU!!!!!!!!!!!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1157</TotalTime>
  <Words>331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</vt:lpstr>
      <vt:lpstr>Wingdings 2</vt:lpstr>
      <vt:lpstr>Flow</vt:lpstr>
      <vt:lpstr>Empowering and Educating Consumers</vt:lpstr>
      <vt:lpstr>Introduction</vt:lpstr>
      <vt:lpstr>Mandate</vt:lpstr>
      <vt:lpstr>Objectives</vt:lpstr>
      <vt:lpstr>Innovative projects </vt:lpstr>
      <vt:lpstr>Consumer education programs</vt:lpstr>
      <vt:lpstr>Challenges</vt:lpstr>
      <vt:lpstr>Achievements</vt:lpstr>
      <vt:lpstr>THANK YOU!!!!!!!!!!!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Mandate</dc:title>
  <dc:creator>mtlhobogang</dc:creator>
  <cp:lastModifiedBy>Gorata Moloise</cp:lastModifiedBy>
  <cp:revision>52</cp:revision>
  <cp:lastPrinted>2014-08-11T08:09:23Z</cp:lastPrinted>
  <dcterms:created xsi:type="dcterms:W3CDTF">2012-07-30T12:30:03Z</dcterms:created>
  <dcterms:modified xsi:type="dcterms:W3CDTF">2014-08-11T13:32:10Z</dcterms:modified>
</cp:coreProperties>
</file>