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61" r:id="rId3"/>
    <p:sldId id="258" r:id="rId4"/>
    <p:sldId id="263" r:id="rId5"/>
    <p:sldId id="264" r:id="rId6"/>
    <p:sldId id="262" r:id="rId7"/>
    <p:sldId id="265"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9117FDA-BEA0-430F-9DA3-F38A6FFE87BC}" type="datetimeFigureOut">
              <a:rPr lang="en-US" smtClean="0"/>
              <a:t>8/11/2014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37112B8-7C36-42FA-B65C-0F2C1585FAF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9117FDA-BEA0-430F-9DA3-F38A6FFE87BC}" type="datetimeFigureOut">
              <a:rPr lang="en-US" smtClean="0"/>
              <a:t>8/11/2014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37112B8-7C36-42FA-B65C-0F2C1585FAF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9117FDA-BEA0-430F-9DA3-F38A6FFE87BC}" type="datetimeFigureOut">
              <a:rPr lang="en-US" smtClean="0"/>
              <a:t>8/11/2014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37112B8-7C36-42FA-B65C-0F2C1585FAF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9117FDA-BEA0-430F-9DA3-F38A6FFE87BC}" type="datetimeFigureOut">
              <a:rPr lang="en-US" smtClean="0"/>
              <a:t>8/11/2014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37112B8-7C36-42FA-B65C-0F2C1585FAF3}"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9117FDA-BEA0-430F-9DA3-F38A6FFE87BC}" type="datetimeFigureOut">
              <a:rPr lang="en-US" smtClean="0"/>
              <a:t>8/11/2014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37112B8-7C36-42FA-B65C-0F2C1585FAF3}"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9117FDA-BEA0-430F-9DA3-F38A6FFE87BC}" type="datetimeFigureOut">
              <a:rPr lang="en-US" smtClean="0"/>
              <a:t>8/11/2014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37112B8-7C36-42FA-B65C-0F2C1585FAF3}"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9117FDA-BEA0-430F-9DA3-F38A6FFE87BC}" type="datetimeFigureOut">
              <a:rPr lang="en-US" smtClean="0"/>
              <a:t>8/11/2014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37112B8-7C36-42FA-B65C-0F2C1585FAF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9117FDA-BEA0-430F-9DA3-F38A6FFE87BC}" type="datetimeFigureOut">
              <a:rPr lang="en-US" smtClean="0"/>
              <a:t>8/11/2014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37112B8-7C36-42FA-B65C-0F2C1585FAF3}"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9117FDA-BEA0-430F-9DA3-F38A6FFE87BC}" type="datetimeFigureOut">
              <a:rPr lang="en-US" smtClean="0"/>
              <a:t>8/11/2014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37112B8-7C36-42FA-B65C-0F2C1585FAF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9117FDA-BEA0-430F-9DA3-F38A6FFE87BC}" type="datetimeFigureOut">
              <a:rPr lang="en-US" smtClean="0"/>
              <a:t>8/11/2014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37112B8-7C36-42FA-B65C-0F2C1585FAF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9117FDA-BEA0-430F-9DA3-F38A6FFE87BC}" type="datetimeFigureOut">
              <a:rPr lang="en-US" smtClean="0"/>
              <a:t>8/11/2014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37112B8-7C36-42FA-B65C-0F2C1585FAF3}"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9117FDA-BEA0-430F-9DA3-F38A6FFE87BC}" type="datetimeFigureOut">
              <a:rPr lang="en-US" smtClean="0"/>
              <a:t>8/11/2014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37112B8-7C36-42FA-B65C-0F2C1585FAF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200" dirty="0" smtClean="0">
                <a:latin typeface="Arial" panose="020B0604020202020204" pitchFamily="34" charset="0"/>
                <a:cs typeface="Arial" panose="020B0604020202020204" pitchFamily="34" charset="0"/>
              </a:rPr>
              <a:t>Consumer Protection Act (CPA)  has been in  existence for sixteen </a:t>
            </a:r>
            <a:r>
              <a:rPr lang="en-US" sz="2200" dirty="0">
                <a:latin typeface="Arial" panose="020B0604020202020204" pitchFamily="34" charset="0"/>
                <a:cs typeface="Arial" panose="020B0604020202020204" pitchFamily="34" charset="0"/>
              </a:rPr>
              <a:t>(</a:t>
            </a:r>
            <a:r>
              <a:rPr lang="en-US" sz="2200" dirty="0" smtClean="0">
                <a:latin typeface="Arial" panose="020B0604020202020204" pitchFamily="34" charset="0"/>
                <a:cs typeface="Arial" panose="020B0604020202020204" pitchFamily="34" charset="0"/>
              </a:rPr>
              <a:t>16) years (since 1998)</a:t>
            </a:r>
          </a:p>
          <a:p>
            <a:r>
              <a:rPr lang="en-US" sz="2200" dirty="0" smtClean="0">
                <a:latin typeface="Arial" panose="020B0604020202020204" pitchFamily="34" charset="0"/>
                <a:cs typeface="Arial" panose="020B0604020202020204" pitchFamily="34" charset="0"/>
              </a:rPr>
              <a:t>The </a:t>
            </a:r>
            <a:r>
              <a:rPr lang="en-US" sz="2200" dirty="0">
                <a:latin typeface="Arial" panose="020B0604020202020204" pitchFamily="34" charset="0"/>
                <a:cs typeface="Arial" panose="020B0604020202020204" pitchFamily="34" charset="0"/>
              </a:rPr>
              <a:t>CPA is </a:t>
            </a:r>
            <a:r>
              <a:rPr lang="en-US" sz="2200" dirty="0" smtClean="0">
                <a:latin typeface="Arial" panose="020B0604020202020204" pitchFamily="34" charset="0"/>
                <a:cs typeface="Arial" panose="020B0604020202020204" pitchFamily="34" charset="0"/>
              </a:rPr>
              <a:t>administered </a:t>
            </a:r>
            <a:r>
              <a:rPr lang="en-US" sz="2200" dirty="0">
                <a:latin typeface="Arial" panose="020B0604020202020204" pitchFamily="34" charset="0"/>
                <a:cs typeface="Arial" panose="020B0604020202020204" pitchFamily="34" charset="0"/>
              </a:rPr>
              <a:t>by Department of Trade and Consumer Affairs under the Ministry of Trade and </a:t>
            </a:r>
            <a:r>
              <a:rPr lang="en-US" sz="2200" dirty="0" smtClean="0">
                <a:latin typeface="Arial" panose="020B0604020202020204" pitchFamily="34" charset="0"/>
                <a:cs typeface="Arial" panose="020B0604020202020204" pitchFamily="34" charset="0"/>
              </a:rPr>
              <a:t>Industry;</a:t>
            </a:r>
          </a:p>
          <a:p>
            <a:r>
              <a:rPr lang="en-US" sz="2200" dirty="0" smtClean="0">
                <a:latin typeface="Arial" panose="020B0604020202020204" pitchFamily="34" charset="0"/>
                <a:cs typeface="Arial" panose="020B0604020202020204" pitchFamily="34" charset="0"/>
              </a:rPr>
              <a:t>Section 13 of the Regulations mentions Failing to meet minimum standards and specifications as an unfair business practice. Examples are outlined in this section</a:t>
            </a:r>
          </a:p>
          <a:p>
            <a:r>
              <a:rPr lang="en-US" sz="2200" dirty="0" smtClean="0">
                <a:latin typeface="Arial" panose="020B0604020202020204" pitchFamily="34" charset="0"/>
                <a:cs typeface="Arial" panose="020B0604020202020204" pitchFamily="34" charset="0"/>
              </a:rPr>
              <a:t>Section 15 of the Regulations mentions Failing to meet minimum standards of performance as an unfair business practice. Examples are outlined in this section</a:t>
            </a:r>
          </a:p>
          <a:p>
            <a:r>
              <a:rPr lang="en-US" sz="2200" dirty="0" smtClean="0">
                <a:latin typeface="Arial" panose="020B0604020202020204" pitchFamily="34" charset="0"/>
                <a:cs typeface="Arial" panose="020B0604020202020204" pitchFamily="34" charset="0"/>
              </a:rPr>
              <a:t>Section 17 of the Regulations clearly outline the deceptive methods, acts or practices.</a:t>
            </a:r>
          </a:p>
          <a:p>
            <a:endParaRPr lang="en-US" dirty="0" smtClean="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pPr marL="109728" indent="0">
              <a:buNone/>
            </a:pPr>
            <a:endParaRPr lang="en-US" dirty="0" smtClean="0"/>
          </a:p>
        </p:txBody>
      </p:sp>
      <p:sp>
        <p:nvSpPr>
          <p:cNvPr id="2" name="Title 1"/>
          <p:cNvSpPr>
            <a:spLocks noGrp="1"/>
          </p:cNvSpPr>
          <p:nvPr>
            <p:ph type="title"/>
          </p:nvPr>
        </p:nvSpPr>
        <p:spPr/>
        <p:txBody>
          <a:bodyPr>
            <a:normAutofit fontScale="90000"/>
          </a:bodyPr>
          <a:lstStyle/>
          <a:p>
            <a:pPr algn="ctr"/>
            <a:r>
              <a:rPr lang="en-US" dirty="0" smtClean="0">
                <a:latin typeface="Arial" panose="020B0604020202020204" pitchFamily="34" charset="0"/>
                <a:cs typeface="Arial" panose="020B0604020202020204" pitchFamily="34" charset="0"/>
              </a:rPr>
              <a:t>CONSUMER PROTECTION </a:t>
            </a:r>
            <a:r>
              <a:rPr lang="en-US" dirty="0" smtClean="0">
                <a:latin typeface="Arial" panose="020B0604020202020204" pitchFamily="34" charset="0"/>
                <a:cs typeface="Arial" panose="020B0604020202020204" pitchFamily="34" charset="0"/>
              </a:rPr>
              <a:t>HIGHLIGHTS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5177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buNone/>
            </a:pPr>
            <a:r>
              <a:rPr lang="en-US" dirty="0">
                <a:latin typeface="Arial" panose="020B0604020202020204" pitchFamily="34" charset="0"/>
                <a:cs typeface="Arial" panose="020B0604020202020204" pitchFamily="34" charset="0"/>
              </a:rPr>
              <a:t>The Act   provides for the protection of the interests of consumers by </a:t>
            </a:r>
            <a:r>
              <a:rPr lang="en-US" dirty="0" smtClean="0">
                <a:latin typeface="Arial" panose="020B0604020202020204" pitchFamily="34" charset="0"/>
                <a:cs typeface="Arial" panose="020B0604020202020204" pitchFamily="34" charset="0"/>
              </a:rPr>
              <a:t>means:</a:t>
            </a:r>
            <a:endParaRPr lang="en-US" dirty="0">
              <a:latin typeface="Arial" panose="020B0604020202020204" pitchFamily="34" charset="0"/>
              <a:cs typeface="Arial" panose="020B0604020202020204" pitchFamily="34" charset="0"/>
            </a:endParaRPr>
          </a:p>
          <a:p>
            <a:pPr>
              <a:buFont typeface="Wingdings" pitchFamily="2" charset="2"/>
              <a:buChar char="v"/>
            </a:pPr>
            <a:r>
              <a:rPr lang="en-US" dirty="0">
                <a:latin typeface="Arial" panose="020B0604020202020204" pitchFamily="34" charset="0"/>
                <a:cs typeface="Arial" panose="020B0604020202020204" pitchFamily="34" charset="0"/>
              </a:rPr>
              <a:t> investigation;</a:t>
            </a:r>
          </a:p>
          <a:p>
            <a:pPr>
              <a:buFont typeface="Wingdings" pitchFamily="2" charset="2"/>
              <a:buChar char="v"/>
            </a:pPr>
            <a:r>
              <a:rPr lang="en-US" dirty="0">
                <a:latin typeface="Arial" panose="020B0604020202020204" pitchFamily="34" charset="0"/>
                <a:cs typeface="Arial" panose="020B0604020202020204" pitchFamily="34" charset="0"/>
              </a:rPr>
              <a:t>Prohibition;  </a:t>
            </a:r>
          </a:p>
          <a:p>
            <a:pPr>
              <a:buFont typeface="Wingdings" pitchFamily="2" charset="2"/>
              <a:buChar char="v"/>
            </a:pPr>
            <a:r>
              <a:rPr lang="en-US" dirty="0">
                <a:latin typeface="Arial" panose="020B0604020202020204" pitchFamily="34" charset="0"/>
                <a:cs typeface="Arial" panose="020B0604020202020204" pitchFamily="34" charset="0"/>
              </a:rPr>
              <a:t>control of unfair business practice;</a:t>
            </a:r>
          </a:p>
          <a:p>
            <a:pPr>
              <a:buFont typeface="Wingdings" pitchFamily="2" charset="2"/>
              <a:buChar char="v"/>
            </a:pPr>
            <a:r>
              <a:rPr lang="en-US" dirty="0">
                <a:latin typeface="Arial" panose="020B0604020202020204" pitchFamily="34" charset="0"/>
                <a:cs typeface="Arial" panose="020B0604020202020204" pitchFamily="34" charset="0"/>
              </a:rPr>
              <a:t>disseminate consumer-related information; </a:t>
            </a:r>
          </a:p>
          <a:p>
            <a:pPr>
              <a:buFont typeface="Wingdings" pitchFamily="2" charset="2"/>
              <a:buChar char="v"/>
            </a:pPr>
            <a:r>
              <a:rPr lang="en-GB" dirty="0" smtClean="0">
                <a:latin typeface="Arial" panose="020B0604020202020204" pitchFamily="34" charset="0"/>
                <a:cs typeface="Arial" panose="020B0604020202020204" pitchFamily="34" charset="0"/>
              </a:rPr>
              <a:t>addressing </a:t>
            </a:r>
            <a:r>
              <a:rPr lang="en-GB" dirty="0">
                <a:latin typeface="Arial" panose="020B0604020202020204" pitchFamily="34" charset="0"/>
                <a:cs typeface="Arial" panose="020B0604020202020204" pitchFamily="34" charset="0"/>
              </a:rPr>
              <a:t>of other related issues, such as presiding over disputes concerning unfair business practices. </a:t>
            </a:r>
            <a:endParaRPr lang="en-US" dirty="0">
              <a:latin typeface="Arial" panose="020B0604020202020204" pitchFamily="34" charset="0"/>
              <a:cs typeface="Arial" panose="020B0604020202020204" pitchFamily="34" charset="0"/>
            </a:endParaRPr>
          </a:p>
          <a:p>
            <a:pPr>
              <a:buFont typeface="Wingdings" pitchFamily="2" charset="2"/>
              <a:buChar char="v"/>
            </a:pPr>
            <a:r>
              <a:rPr lang="en-US" dirty="0">
                <a:latin typeface="Arial" panose="020B0604020202020204" pitchFamily="34" charset="0"/>
                <a:cs typeface="Arial" panose="020B0604020202020204" pitchFamily="34" charset="0"/>
              </a:rPr>
              <a:t> provide for matters connected with and incidental to the </a:t>
            </a:r>
            <a:r>
              <a:rPr lang="en-US" dirty="0" smtClean="0">
                <a:latin typeface="Arial" panose="020B0604020202020204" pitchFamily="34" charset="0"/>
                <a:cs typeface="Arial" panose="020B0604020202020204" pitchFamily="34" charset="0"/>
              </a:rPr>
              <a:t>forgoing</a:t>
            </a:r>
            <a:r>
              <a:rPr lang="en-US" dirty="0" smtClean="0"/>
              <a:t>.</a:t>
            </a:r>
            <a:endParaRPr lang="en-US" dirty="0"/>
          </a:p>
          <a:p>
            <a:endParaRPr lang="en-US" dirty="0"/>
          </a:p>
        </p:txBody>
      </p:sp>
      <p:sp>
        <p:nvSpPr>
          <p:cNvPr id="3" name="Title 2"/>
          <p:cNvSpPr>
            <a:spLocks noGrp="1"/>
          </p:cNvSpPr>
          <p:nvPr>
            <p:ph type="title"/>
          </p:nvPr>
        </p:nvSpPr>
        <p:spPr/>
        <p:txBody>
          <a:bodyPr/>
          <a:lstStyle/>
          <a:p>
            <a:r>
              <a:rPr lang="en-US" dirty="0" smtClean="0"/>
              <a:t> </a:t>
            </a:r>
            <a:r>
              <a:rPr lang="en-US" dirty="0" smtClean="0">
                <a:latin typeface="Arial" panose="020B0604020202020204" pitchFamily="34" charset="0"/>
                <a:cs typeface="Arial" panose="020B0604020202020204" pitchFamily="34" charset="0"/>
              </a:rPr>
              <a:t>PROVISION OF THE ACT</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2812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0612" y="1388068"/>
            <a:ext cx="8229600" cy="4525963"/>
          </a:xfrm>
        </p:spPr>
        <p:txBody>
          <a:bodyPr>
            <a:normAutofit/>
          </a:bodyPr>
          <a:lstStyle/>
          <a:p>
            <a:pPr marL="109728" lvl="1" indent="0">
              <a:spcBef>
                <a:spcPts val="400"/>
              </a:spcBef>
              <a:buSzPct val="68000"/>
              <a:buNone/>
            </a:pPr>
            <a:r>
              <a:rPr lang="en-GB" sz="2000" dirty="0">
                <a:latin typeface="Arial" panose="020B0604020202020204" pitchFamily="34" charset="0"/>
                <a:cs typeface="Arial" panose="020B0604020202020204" pitchFamily="34" charset="0"/>
              </a:rPr>
              <a:t>Even though the Consumer Protection Act provides for the prohibition and control of unfair business practices, their definition is not broad enough to cover other aspects of unfair business practises </a:t>
            </a:r>
            <a:r>
              <a:rPr lang="en-GB" sz="2000" dirty="0" smtClean="0">
                <a:latin typeface="Arial" panose="020B0604020202020204" pitchFamily="34" charset="0"/>
                <a:cs typeface="Arial" panose="020B0604020202020204" pitchFamily="34" charset="0"/>
              </a:rPr>
              <a:t>The </a:t>
            </a:r>
            <a:r>
              <a:rPr lang="en-GB" sz="2000" dirty="0">
                <a:latin typeface="Arial" panose="020B0604020202020204" pitchFamily="34" charset="0"/>
                <a:cs typeface="Arial" panose="020B0604020202020204" pitchFamily="34" charset="0"/>
              </a:rPr>
              <a:t>Department of Trade and Consumer Affairs, has since identified deficiencies in the current Consumer Protection Act, through its experience of working with consumers and businesses in complaint handling, business monitoring and other services</a:t>
            </a:r>
            <a:r>
              <a:rPr lang="en-GB" sz="2000" dirty="0" smtClean="0">
                <a:latin typeface="Arial" panose="020B0604020202020204" pitchFamily="34" charset="0"/>
                <a:cs typeface="Arial" panose="020B0604020202020204" pitchFamily="34" charset="0"/>
              </a:rPr>
              <a:t>. This has led to the </a:t>
            </a:r>
            <a:r>
              <a:rPr lang="en-US" sz="2000" dirty="0" smtClean="0">
                <a:latin typeface="Arial" panose="020B0604020202020204" pitchFamily="34" charset="0"/>
                <a:cs typeface="Arial" panose="020B0604020202020204" pitchFamily="34" charset="0"/>
              </a:rPr>
              <a:t>CPA being reviewed </a:t>
            </a:r>
            <a:r>
              <a:rPr lang="en-GB" sz="2000" dirty="0" smtClean="0">
                <a:latin typeface="Arial" panose="020B0604020202020204" pitchFamily="34" charset="0"/>
                <a:cs typeface="Arial" panose="020B0604020202020204" pitchFamily="34" charset="0"/>
              </a:rPr>
              <a:t>to </a:t>
            </a:r>
            <a:r>
              <a:rPr lang="en-GB" sz="2000" dirty="0">
                <a:latin typeface="Arial" panose="020B0604020202020204" pitchFamily="34" charset="0"/>
                <a:cs typeface="Arial" panose="020B0604020202020204" pitchFamily="34" charset="0"/>
              </a:rPr>
              <a:t>strengthen its implementation</a:t>
            </a:r>
            <a:r>
              <a:rPr lang="en-US" sz="2000" dirty="0" smtClean="0">
                <a:latin typeface="Arial" panose="020B0604020202020204" pitchFamily="34" charset="0"/>
                <a:cs typeface="Arial" panose="020B0604020202020204" pitchFamily="34" charset="0"/>
              </a:rPr>
              <a:t> and also match  the international best practices. </a:t>
            </a:r>
            <a:r>
              <a:rPr lang="en-GB" sz="2000" dirty="0" smtClean="0">
                <a:latin typeface="Arial" panose="020B0604020202020204" pitchFamily="34" charset="0"/>
                <a:cs typeface="Arial" panose="020B0604020202020204" pitchFamily="34" charset="0"/>
              </a:rPr>
              <a:t>It </a:t>
            </a:r>
            <a:r>
              <a:rPr lang="en-GB" sz="2000" dirty="0">
                <a:latin typeface="Arial" panose="020B0604020202020204" pitchFamily="34" charset="0"/>
                <a:cs typeface="Arial" panose="020B0604020202020204" pitchFamily="34" charset="0"/>
              </a:rPr>
              <a:t>is proposed that the Act should have a comprehensive part elaborating the types of practises to be </a:t>
            </a:r>
            <a:r>
              <a:rPr lang="en-GB" sz="2000" dirty="0" smtClean="0">
                <a:latin typeface="Arial" panose="020B0604020202020204" pitchFamily="34" charset="0"/>
                <a:cs typeface="Arial" panose="020B0604020202020204" pitchFamily="34" charset="0"/>
              </a:rPr>
              <a:t>investigated. Such </a:t>
            </a:r>
            <a:r>
              <a:rPr lang="en-GB" sz="2000" dirty="0">
                <a:latin typeface="Arial" panose="020B0604020202020204" pitchFamily="34" charset="0"/>
                <a:cs typeface="Arial" panose="020B0604020202020204" pitchFamily="34" charset="0"/>
              </a:rPr>
              <a:t>practises should match the core features of the international laws and should </a:t>
            </a:r>
            <a:r>
              <a:rPr lang="en-GB" sz="2000" dirty="0" smtClean="0">
                <a:latin typeface="Arial" panose="020B0604020202020204" pitchFamily="34" charset="0"/>
                <a:cs typeface="Arial" panose="020B0604020202020204" pitchFamily="34" charset="0"/>
              </a:rPr>
              <a:t>include the following:</a:t>
            </a:r>
            <a:endParaRPr lang="en-US" sz="2000" dirty="0">
              <a:latin typeface="Arial" panose="020B0604020202020204" pitchFamily="34" charset="0"/>
              <a:cs typeface="Arial" panose="020B0604020202020204" pitchFamily="34" charset="0"/>
            </a:endParaRPr>
          </a:p>
        </p:txBody>
      </p:sp>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REVIEW OF THE CPA</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6471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lvl="1" indent="0">
              <a:spcBef>
                <a:spcPts val="400"/>
              </a:spcBef>
              <a:buSzPct val="68000"/>
              <a:buNone/>
            </a:pPr>
            <a:r>
              <a:rPr lang="en-GB" sz="3200" dirty="0" smtClean="0">
                <a:latin typeface="Arial" panose="020B0604020202020204" pitchFamily="34" charset="0"/>
                <a:cs typeface="Arial" panose="020B0604020202020204" pitchFamily="34" charset="0"/>
              </a:rPr>
              <a:t>pyramid </a:t>
            </a:r>
            <a:r>
              <a:rPr lang="en-GB" sz="3200" dirty="0">
                <a:latin typeface="Arial" panose="020B0604020202020204" pitchFamily="34" charset="0"/>
                <a:cs typeface="Arial" panose="020B0604020202020204" pitchFamily="34" charset="0"/>
              </a:rPr>
              <a:t>selling, </a:t>
            </a:r>
            <a:endParaRPr lang="en-GB" sz="3200" dirty="0" smtClean="0">
              <a:latin typeface="Arial" panose="020B0604020202020204" pitchFamily="34" charset="0"/>
              <a:cs typeface="Arial" panose="020B0604020202020204" pitchFamily="34" charset="0"/>
            </a:endParaRPr>
          </a:p>
          <a:p>
            <a:pPr marL="109728" lvl="1" indent="0">
              <a:spcBef>
                <a:spcPts val="400"/>
              </a:spcBef>
              <a:buSzPct val="68000"/>
              <a:buNone/>
            </a:pPr>
            <a:r>
              <a:rPr lang="en-GB" sz="3200" dirty="0" smtClean="0">
                <a:latin typeface="Arial" panose="020B0604020202020204" pitchFamily="34" charset="0"/>
                <a:cs typeface="Arial" panose="020B0604020202020204" pitchFamily="34" charset="0"/>
              </a:rPr>
              <a:t>unfair </a:t>
            </a:r>
            <a:r>
              <a:rPr lang="en-GB" sz="3200" dirty="0">
                <a:latin typeface="Arial" panose="020B0604020202020204" pitchFamily="34" charset="0"/>
                <a:cs typeface="Arial" panose="020B0604020202020204" pitchFamily="34" charset="0"/>
              </a:rPr>
              <a:t>contracts</a:t>
            </a:r>
            <a:r>
              <a:rPr lang="en-GB" sz="3200" dirty="0" smtClean="0">
                <a:latin typeface="Arial" panose="020B0604020202020204" pitchFamily="34" charset="0"/>
                <a:cs typeface="Arial" panose="020B0604020202020204" pitchFamily="34" charset="0"/>
              </a:rPr>
              <a:t>,</a:t>
            </a:r>
          </a:p>
          <a:p>
            <a:pPr marL="109728" lvl="1" indent="0">
              <a:spcBef>
                <a:spcPts val="400"/>
              </a:spcBef>
              <a:buSzPct val="68000"/>
              <a:buNone/>
            </a:pPr>
            <a:r>
              <a:rPr lang="en-GB" sz="3200" dirty="0" smtClean="0">
                <a:latin typeface="Arial" panose="020B0604020202020204" pitchFamily="34" charset="0"/>
                <a:cs typeface="Arial" panose="020B0604020202020204" pitchFamily="34" charset="0"/>
              </a:rPr>
              <a:t>false </a:t>
            </a:r>
            <a:r>
              <a:rPr lang="en-GB" sz="3200" dirty="0">
                <a:latin typeface="Arial" panose="020B0604020202020204" pitchFamily="34" charset="0"/>
                <a:cs typeface="Arial" panose="020B0604020202020204" pitchFamily="34" charset="0"/>
              </a:rPr>
              <a:t>warranties</a:t>
            </a:r>
            <a:r>
              <a:rPr lang="en-GB" sz="3200" dirty="0" smtClean="0">
                <a:latin typeface="Arial" panose="020B0604020202020204" pitchFamily="34" charset="0"/>
                <a:cs typeface="Arial" panose="020B0604020202020204" pitchFamily="34" charset="0"/>
              </a:rPr>
              <a:t>,</a:t>
            </a:r>
          </a:p>
          <a:p>
            <a:pPr marL="109728" lvl="1" indent="0">
              <a:spcBef>
                <a:spcPts val="400"/>
              </a:spcBef>
              <a:buSzPct val="68000"/>
              <a:buNone/>
            </a:pPr>
            <a:r>
              <a:rPr lang="en-GB" sz="3200" dirty="0">
                <a:latin typeface="Arial" panose="020B0604020202020204" pitchFamily="34" charset="0"/>
                <a:cs typeface="Arial" panose="020B0604020202020204" pitchFamily="34" charset="0"/>
              </a:rPr>
              <a:t>distance selling</a:t>
            </a:r>
            <a:r>
              <a:rPr lang="en-GB" sz="3200" dirty="0" smtClean="0">
                <a:latin typeface="Arial" panose="020B0604020202020204" pitchFamily="34" charset="0"/>
                <a:cs typeface="Arial" panose="020B0604020202020204" pitchFamily="34" charset="0"/>
              </a:rPr>
              <a:t> </a:t>
            </a:r>
          </a:p>
          <a:p>
            <a:pPr marL="109728" lvl="1" indent="0">
              <a:spcBef>
                <a:spcPts val="400"/>
              </a:spcBef>
              <a:buSzPct val="68000"/>
              <a:buNone/>
            </a:pPr>
            <a:r>
              <a:rPr lang="en-GB" sz="3200" dirty="0" smtClean="0">
                <a:latin typeface="Arial" panose="020B0604020202020204" pitchFamily="34" charset="0"/>
                <a:cs typeface="Arial" panose="020B0604020202020204" pitchFamily="34" charset="0"/>
              </a:rPr>
              <a:t>bait </a:t>
            </a:r>
            <a:r>
              <a:rPr lang="en-GB" sz="3200" dirty="0">
                <a:latin typeface="Arial" panose="020B0604020202020204" pitchFamily="34" charset="0"/>
                <a:cs typeface="Arial" panose="020B0604020202020204" pitchFamily="34" charset="0"/>
              </a:rPr>
              <a:t>selling and </a:t>
            </a:r>
            <a:endParaRPr lang="en-GB" sz="3200" dirty="0" smtClean="0">
              <a:latin typeface="Arial" panose="020B0604020202020204" pitchFamily="34" charset="0"/>
              <a:cs typeface="Arial" panose="020B0604020202020204" pitchFamily="34" charset="0"/>
            </a:endParaRPr>
          </a:p>
          <a:p>
            <a:pPr marL="109728" lvl="1" indent="0">
              <a:spcBef>
                <a:spcPts val="400"/>
              </a:spcBef>
              <a:buSzPct val="68000"/>
              <a:buNone/>
            </a:pPr>
            <a:r>
              <a:rPr lang="en-GB" sz="3200" dirty="0">
                <a:latin typeface="Arial" panose="020B0604020202020204" pitchFamily="34" charset="0"/>
                <a:cs typeface="Arial" panose="020B0604020202020204" pitchFamily="34" charset="0"/>
              </a:rPr>
              <a:t>engaging in unconscionable conduct</a:t>
            </a:r>
            <a:endParaRPr lang="en-GB" sz="3200" dirty="0" smtClean="0">
              <a:latin typeface="Arial" panose="020B0604020202020204" pitchFamily="34" charset="0"/>
              <a:cs typeface="Arial" panose="020B0604020202020204" pitchFamily="34" charset="0"/>
            </a:endParaRPr>
          </a:p>
          <a:p>
            <a:pPr marL="109728" lvl="1" indent="0">
              <a:spcBef>
                <a:spcPts val="400"/>
              </a:spcBef>
              <a:buSzPct val="68000"/>
              <a:buNone/>
            </a:pPr>
            <a:r>
              <a:rPr lang="en-GB" sz="3200" dirty="0" smtClean="0">
                <a:latin typeface="Arial" panose="020B0604020202020204" pitchFamily="34" charset="0"/>
                <a:cs typeface="Arial" panose="020B0604020202020204" pitchFamily="34" charset="0"/>
              </a:rPr>
              <a:t>liability </a:t>
            </a:r>
            <a:r>
              <a:rPr lang="en-GB" sz="3200" dirty="0">
                <a:latin typeface="Arial" panose="020B0604020202020204" pitchFamily="34" charset="0"/>
                <a:cs typeface="Arial" panose="020B0604020202020204" pitchFamily="34" charset="0"/>
              </a:rPr>
              <a:t>for defective goods.</a:t>
            </a:r>
            <a:endParaRPr lang="en-US" sz="3200" dirty="0">
              <a:latin typeface="Arial" panose="020B0604020202020204" pitchFamily="34" charset="0"/>
              <a:cs typeface="Arial" panose="020B0604020202020204" pitchFamily="34" charset="0"/>
            </a:endParaRPr>
          </a:p>
          <a:p>
            <a:pPr marL="109728" indent="0">
              <a:buNone/>
            </a:pPr>
            <a:endParaRPr lang="en-US" sz="32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NEW ISSUES TO BE INCLUDED</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1518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itchFamily="2" charset="2"/>
              <a:buChar char="v"/>
            </a:pPr>
            <a:r>
              <a:rPr lang="en-GB" sz="2400" dirty="0">
                <a:latin typeface="Arial" panose="020B0604020202020204" pitchFamily="34" charset="0"/>
                <a:cs typeface="Arial" panose="020B0604020202020204" pitchFamily="34" charset="0"/>
              </a:rPr>
              <a:t>it is proposed that the Act should provide for stiff penalties against those who have committed infringements and deter others from contravening the Law in the future.  Furthermore, a simple enforcement system combining administrative and quasi-judicial approaches in the form of a Consumer Court needs to be put in place</a:t>
            </a:r>
            <a:r>
              <a:rPr lang="en-GB" sz="2400" dirty="0" smtClean="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pPr>
              <a:buFont typeface="Wingdings" pitchFamily="2" charset="2"/>
              <a:buChar char="v"/>
            </a:pPr>
            <a:r>
              <a:rPr lang="en-US" sz="2400" dirty="0">
                <a:latin typeface="Arial" panose="020B0604020202020204" pitchFamily="34" charset="0"/>
                <a:cs typeface="Arial" panose="020B0604020202020204" pitchFamily="34" charset="0"/>
              </a:rPr>
              <a:t>Enhance functions of the office</a:t>
            </a:r>
          </a:p>
          <a:p>
            <a:pPr>
              <a:buFont typeface="Wingdings" pitchFamily="2" charset="2"/>
              <a:buChar char="v"/>
            </a:pPr>
            <a:r>
              <a:rPr lang="en-US" sz="2400" dirty="0">
                <a:latin typeface="Arial" panose="020B0604020202020204" pitchFamily="34" charset="0"/>
                <a:cs typeface="Arial" panose="020B0604020202020204" pitchFamily="34" charset="0"/>
              </a:rPr>
              <a:t>Accreditation of Consumer Organizations</a:t>
            </a:r>
          </a:p>
          <a:p>
            <a:pPr>
              <a:buFont typeface="Wingdings" pitchFamily="2" charset="2"/>
              <a:buChar char="v"/>
            </a:pPr>
            <a:r>
              <a:rPr lang="en-US" sz="2400" dirty="0">
                <a:latin typeface="Arial" panose="020B0604020202020204" pitchFamily="34" charset="0"/>
                <a:cs typeface="Arial" panose="020B0604020202020204" pitchFamily="34" charset="0"/>
              </a:rPr>
              <a:t>Industry Code of </a:t>
            </a:r>
            <a:r>
              <a:rPr lang="en-US" sz="2400" dirty="0" smtClean="0">
                <a:latin typeface="Arial" panose="020B0604020202020204" pitchFamily="34" charset="0"/>
                <a:cs typeface="Arial" panose="020B0604020202020204" pitchFamily="34" charset="0"/>
              </a:rPr>
              <a:t>Conduct</a:t>
            </a:r>
          </a:p>
          <a:p>
            <a:pPr>
              <a:buFont typeface="Wingdings" pitchFamily="2" charset="2"/>
              <a:buChar char="v"/>
            </a:pPr>
            <a:endParaRPr lang="en-US" sz="2800" dirty="0">
              <a:solidFill>
                <a:srgbClr val="FF0000"/>
              </a:solidFill>
              <a:latin typeface="Arial" panose="020B0604020202020204" pitchFamily="34" charset="0"/>
              <a:cs typeface="Arial" panose="020B0604020202020204" pitchFamily="34" charset="0"/>
            </a:endParaRP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863376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2000" dirty="0" smtClean="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Borehole drilling </a:t>
            </a:r>
            <a:r>
              <a:rPr lang="en-US" sz="2000" dirty="0" smtClean="0">
                <a:latin typeface="Arial" panose="020B0604020202020204" pitchFamily="34" charset="0"/>
                <a:cs typeface="Arial" panose="020B0604020202020204" pitchFamily="34" charset="0"/>
              </a:rPr>
              <a:t>complaints. Resolution of these require stakeholder partnership</a:t>
            </a: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Discrepancies regarding the sale of </a:t>
            </a:r>
            <a:r>
              <a:rPr lang="en-US" sz="2000" dirty="0" smtClean="0">
                <a:latin typeface="Arial" panose="020B0604020202020204" pitchFamily="34" charset="0"/>
                <a:cs typeface="Arial" panose="020B0604020202020204" pitchFamily="34" charset="0"/>
              </a:rPr>
              <a:t>LPG. Resolution require stakeholder partnership</a:t>
            </a:r>
            <a:endParaRPr lang="en-US"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Misleading </a:t>
            </a:r>
            <a:r>
              <a:rPr lang="en-US" sz="2000" dirty="0" smtClean="0">
                <a:latin typeface="Arial" panose="020B0604020202020204" pitchFamily="34" charset="0"/>
                <a:cs typeface="Arial" panose="020B0604020202020204" pitchFamily="34" charset="0"/>
              </a:rPr>
              <a:t>advertising particularly on shelf price vs. till price</a:t>
            </a:r>
          </a:p>
          <a:p>
            <a:r>
              <a:rPr lang="en-US" sz="2000" dirty="0" smtClean="0">
                <a:latin typeface="Arial" panose="020B0604020202020204" pitchFamily="34" charset="0"/>
                <a:cs typeface="Arial" panose="020B0604020202020204" pitchFamily="34" charset="0"/>
              </a:rPr>
              <a:t>Selling of expired/tainted food products</a:t>
            </a:r>
          </a:p>
          <a:p>
            <a:r>
              <a:rPr lang="en-US" sz="2000" dirty="0" smtClean="0">
                <a:latin typeface="Arial" panose="020B0604020202020204" pitchFamily="34" charset="0"/>
                <a:cs typeface="Arial" panose="020B0604020202020204" pitchFamily="34" charset="0"/>
              </a:rPr>
              <a:t>No guarantee on imported vehicles</a:t>
            </a:r>
          </a:p>
          <a:p>
            <a:r>
              <a:rPr lang="en-US" sz="2000" dirty="0" smtClean="0">
                <a:latin typeface="Arial" panose="020B0604020202020204" pitchFamily="34" charset="0"/>
                <a:cs typeface="Arial" panose="020B0604020202020204" pitchFamily="34" charset="0"/>
              </a:rPr>
              <a:t>Selling of poor merchantable </a:t>
            </a:r>
            <a:r>
              <a:rPr lang="en-US" sz="2000" dirty="0" smtClean="0">
                <a:latin typeface="Arial" panose="020B0604020202020204" pitchFamily="34" charset="0"/>
                <a:cs typeface="Arial" panose="020B0604020202020204" pitchFamily="34" charset="0"/>
              </a:rPr>
              <a:t>cellphones</a:t>
            </a:r>
            <a:r>
              <a:rPr lang="en-US" sz="2000" dirty="0">
                <a:latin typeface="Arial" panose="020B0604020202020204" pitchFamily="34" charset="0"/>
                <a:cs typeface="Arial" panose="020B0604020202020204" pitchFamily="34" charset="0"/>
              </a:rPr>
              <a:t>. Resolution require stakeholder </a:t>
            </a:r>
            <a:r>
              <a:rPr lang="en-US" sz="2000" dirty="0" smtClean="0">
                <a:latin typeface="Arial" panose="020B0604020202020204" pitchFamily="34" charset="0"/>
                <a:cs typeface="Arial" panose="020B0604020202020204" pitchFamily="34" charset="0"/>
              </a:rPr>
              <a:t>partnership</a:t>
            </a:r>
            <a:endParaRPr lang="en-US"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Poor </a:t>
            </a:r>
            <a:r>
              <a:rPr lang="en-US" sz="2000" dirty="0" smtClean="0">
                <a:latin typeface="Arial" panose="020B0604020202020204" pitchFamily="34" charset="0"/>
                <a:cs typeface="Arial" panose="020B0604020202020204" pitchFamily="34" charset="0"/>
              </a:rPr>
              <a:t>service by Garages failing to repair customer vehicles</a:t>
            </a:r>
          </a:p>
          <a:p>
            <a:r>
              <a:rPr lang="en-US" sz="2000" dirty="0" smtClean="0">
                <a:latin typeface="Arial" panose="020B0604020202020204" pitchFamily="34" charset="0"/>
                <a:cs typeface="Arial" panose="020B0604020202020204" pitchFamily="34" charset="0"/>
              </a:rPr>
              <a:t>Selling of electronics with no guarantees</a:t>
            </a:r>
          </a:p>
          <a:p>
            <a:r>
              <a:rPr lang="en-US" sz="2000" dirty="0" smtClean="0">
                <a:latin typeface="Arial" panose="020B0604020202020204" pitchFamily="34" charset="0"/>
                <a:cs typeface="Arial" panose="020B0604020202020204" pitchFamily="34" charset="0"/>
              </a:rPr>
              <a:t>Limitation of guarantee on products particularly </a:t>
            </a:r>
            <a:r>
              <a:rPr lang="en-US" sz="2000" dirty="0" smtClean="0">
                <a:latin typeface="Arial" panose="020B0604020202020204" pitchFamily="34" charset="0"/>
                <a:cs typeface="Arial" panose="020B0604020202020204" pitchFamily="34" charset="0"/>
              </a:rPr>
              <a:t>cellphones</a:t>
            </a:r>
          </a:p>
        </p:txBody>
      </p:sp>
      <p:sp>
        <p:nvSpPr>
          <p:cNvPr id="3" name="Title 2"/>
          <p:cNvSpPr>
            <a:spLocks noGrp="1"/>
          </p:cNvSpPr>
          <p:nvPr>
            <p:ph type="title"/>
          </p:nvPr>
        </p:nvSpPr>
        <p:spPr/>
        <p:txBody>
          <a:bodyPr>
            <a:normAutofit fontScale="90000"/>
          </a:bodyPr>
          <a:lstStyle/>
          <a:p>
            <a:r>
              <a:rPr lang="en-US" dirty="0" smtClean="0">
                <a:latin typeface="Arial" panose="020B0604020202020204" pitchFamily="34" charset="0"/>
                <a:cs typeface="Arial" panose="020B0604020202020204" pitchFamily="34" charset="0"/>
              </a:rPr>
              <a:t>EXAMPLES OF CASES/ HOT TOPICS  FACED BY THE OFFICE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9817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Stakeholder collaboration is important in achieving our mandate, which is to “ provide for the interest of consumers by means of investigation, prohibition and control of unfair business; to disseminate consumer related information; and to provide for matters connected with and incidental to the foregoing.</a:t>
            </a:r>
          </a:p>
          <a:p>
            <a:r>
              <a:rPr lang="en-US" dirty="0" smtClean="0"/>
              <a:t>Government has put in place various agencies meant to address consumer complaints.</a:t>
            </a:r>
            <a:endParaRPr lang="en-US" dirty="0"/>
          </a:p>
        </p:txBody>
      </p:sp>
      <p:sp>
        <p:nvSpPr>
          <p:cNvPr id="3" name="Title 2"/>
          <p:cNvSpPr>
            <a:spLocks noGrp="1"/>
          </p:cNvSpPr>
          <p:nvPr>
            <p:ph type="title"/>
          </p:nvPr>
        </p:nvSpPr>
        <p:spPr/>
        <p:txBody>
          <a:bodyPr/>
          <a:lstStyle/>
          <a:p>
            <a:pPr algn="ctr"/>
            <a:r>
              <a:rPr lang="en-US" dirty="0" smtClean="0"/>
              <a:t>CONCLUSION</a:t>
            </a:r>
            <a:endParaRPr lang="en-US" dirty="0"/>
          </a:p>
        </p:txBody>
      </p:sp>
    </p:spTree>
    <p:extLst>
      <p:ext uri="{BB962C8B-B14F-4D97-AF65-F5344CB8AC3E}">
        <p14:creationId xmlns:p14="http://schemas.microsoft.com/office/powerpoint/2010/main" val="41362811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1359</TotalTime>
  <Words>540</Words>
  <Application>Microsoft Office PowerPoint</Application>
  <PresentationFormat>On-screen Show (4:3)</PresentationFormat>
  <Paragraphs>44</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Lucida Sans Unicode</vt:lpstr>
      <vt:lpstr>Verdana</vt:lpstr>
      <vt:lpstr>Wingdings</vt:lpstr>
      <vt:lpstr>Wingdings 2</vt:lpstr>
      <vt:lpstr>Wingdings 3</vt:lpstr>
      <vt:lpstr>Concourse</vt:lpstr>
      <vt:lpstr>CONSUMER PROTECTION HIGHLIGHTS</vt:lpstr>
      <vt:lpstr> PROVISION OF THE ACT</vt:lpstr>
      <vt:lpstr>REVIEW OF THE CPA</vt:lpstr>
      <vt:lpstr>NEW ISSUES TO BE INCLUDED</vt:lpstr>
      <vt:lpstr>PowerPoint Presentation</vt:lpstr>
      <vt:lpstr>EXAMPLES OF CASES/ HOT TOPICS  FACED BY THE OFFICE </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FIFTH ANNUAL AFRICA DIALOGUE CONSUMER PROTECTION  CONFERENCE</dc:title>
  <dc:creator>Zibo Albert</dc:creator>
  <cp:lastModifiedBy>Gorata Moloise</cp:lastModifiedBy>
  <cp:revision>36</cp:revision>
  <dcterms:created xsi:type="dcterms:W3CDTF">2013-07-30T06:35:10Z</dcterms:created>
  <dcterms:modified xsi:type="dcterms:W3CDTF">2014-08-11T13:30:09Z</dcterms:modified>
</cp:coreProperties>
</file>