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  <p:sldMasterId id="2147483704" r:id="rId2"/>
    <p:sldMasterId id="2147483825" r:id="rId3"/>
    <p:sldMasterId id="2147483838" r:id="rId4"/>
    <p:sldMasterId id="2147483844" r:id="rId5"/>
  </p:sldMasterIdLst>
  <p:notesMasterIdLst>
    <p:notesMasterId r:id="rId16"/>
  </p:notesMasterIdLst>
  <p:handoutMasterIdLst>
    <p:handoutMasterId r:id="rId17"/>
  </p:handoutMasterIdLst>
  <p:sldIdLst>
    <p:sldId id="319" r:id="rId6"/>
    <p:sldId id="694" r:id="rId7"/>
    <p:sldId id="695" r:id="rId8"/>
    <p:sldId id="306" r:id="rId9"/>
    <p:sldId id="691" r:id="rId10"/>
    <p:sldId id="692" r:id="rId11"/>
    <p:sldId id="307" r:id="rId12"/>
    <p:sldId id="693" r:id="rId13"/>
    <p:sldId id="696" r:id="rId14"/>
    <p:sldId id="690" r:id="rId15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996600"/>
    <a:srgbClr val="000066"/>
    <a:srgbClr val="0000CC"/>
    <a:srgbClr val="339933"/>
    <a:srgbClr val="0066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94" autoAdjust="0"/>
    <p:restoredTop sz="94660" autoAdjust="0"/>
  </p:normalViewPr>
  <p:slideViewPr>
    <p:cSldViewPr>
      <p:cViewPr varScale="1">
        <p:scale>
          <a:sx n="86" d="100"/>
          <a:sy n="86" d="100"/>
        </p:scale>
        <p:origin x="130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-8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543040" y="8896139"/>
            <a:ext cx="395958" cy="3066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207" tIns="45295" rIns="92207" bIns="45295" anchor="ctr">
            <a:spAutoFit/>
          </a:bodyPr>
          <a:lstStyle/>
          <a:p>
            <a:pPr algn="r" eaLnBrk="0" hangingPunct="0"/>
            <a:fld id="{BEF11CF2-0D97-4991-8CB6-BCC0030F3CA1}" type="slidenum">
              <a:rPr lang="en-US" sz="1400"/>
              <a:pPr algn="r" eaLnBrk="0" hangingPunct="0"/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1608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07" tIns="45295" rIns="92207" bIns="45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notes styles</a:t>
            </a:r>
          </a:p>
          <a:p>
            <a:pPr lvl="0"/>
            <a:r>
              <a:rPr lang="en-US"/>
              <a:t>Second Level</a:t>
            </a:r>
          </a:p>
          <a:p>
            <a:pPr lvl="0"/>
            <a:r>
              <a:rPr lang="en-US"/>
              <a:t>Third Level</a:t>
            </a:r>
          </a:p>
          <a:p>
            <a:pPr lvl="0"/>
            <a:r>
              <a:rPr lang="en-US"/>
              <a:t>Fourth Level</a:t>
            </a:r>
          </a:p>
          <a:p>
            <a:pPr lvl="0"/>
            <a:r>
              <a:rPr lang="en-US"/>
              <a:t>Fifth Level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543040" y="8896139"/>
            <a:ext cx="395958" cy="3066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207" tIns="45295" rIns="92207" bIns="45295" anchor="ctr">
            <a:spAutoFit/>
          </a:bodyPr>
          <a:lstStyle/>
          <a:p>
            <a:pPr algn="r" eaLnBrk="0" hangingPunct="0"/>
            <a:fld id="{33A375CF-00C0-4384-8DB2-C63C56B8C6D5}" type="slidenum">
              <a:rPr lang="en-US" sz="1400"/>
              <a:pPr algn="r" eaLnBrk="0" hangingPunct="0"/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39138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DB017A-3ED5-4291-9EDA-38E310ABF87B}" type="slidenum"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1675"/>
            <a:ext cx="4641850" cy="3481388"/>
          </a:xfrm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555" y="4417699"/>
            <a:ext cx="5143293" cy="4180837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30934E-BBFC-49CD-A0F4-E5C3E973C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F4C7E-EEE0-428E-A7B1-3B859874F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54F52B7-6568-4CC4-BD2B-A8E10E7AF0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FF9DCB5-C6A4-410F-B6E1-682708130192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328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09511-E70D-4368-A7B8-6526AE0DAF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02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0769B-550B-40DB-AC60-091EF6FDC6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40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6643011-3538-43FC-BC67-197BCC0A659D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207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5C6B3-BCD5-4692-914A-17AC0BA1B2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79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5C872-B372-4640-855C-3CBA2603AD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77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1955B-6AD9-4194-AF70-7C99F35ED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999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9998F-838D-41D3-9A29-C1695E46E888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04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8A9AF5-5D55-4CCA-95A3-16D037E8FE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ED561-AEB3-45D2-A25F-E186FF4A2E84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875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9E6B3-D4B5-47D6-94BA-390385C44994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958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D719C-F736-4CE2-B653-60CCD08A7783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342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D6787-3849-4CF4-B819-ED742FC2922B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4961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794C9-32A7-4FE2-A0E9-CACD1BE37C98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802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494D5-22F7-49C5-A51D-4FA14478BC84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432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EEF1E-C4B4-46D7-9FE1-AAF7E73318EB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3740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ABB84-7C7B-4BE9-B232-6DC317C41EC9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6635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127FA-50AB-430D-AC99-474C5EAD26B3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4342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07645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76950" cy="589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EC07A-A79F-42F7-841A-69EAE90B0EA5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890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A2F260-F6BD-46AD-8558-9630A9E3E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7864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89454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4404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2705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350" y="1600200"/>
            <a:ext cx="8623300" cy="49958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80620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FF9DCB5-C6A4-410F-B6E1-682708130192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3063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09511-E70D-4368-A7B8-6526AE0DAF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63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0769B-550B-40DB-AC60-091EF6FDC6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380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6643011-3538-43FC-BC67-197BCC0A659D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987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5C6B3-BCD5-4692-914A-17AC0BA1B2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460D34F-EAF9-4B4D-B581-E51919C17A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5C872-B372-4640-855C-3CBA2603AD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695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1955B-6AD9-4194-AF70-7C99F35ED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0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5998E8B-262F-40BC-8827-3C419D0E10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7C9AA6-2654-4F94-ABE7-29F54FEA4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DD3520-0013-4FB0-8911-B094E0525C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C2116E-4262-47DC-949B-0B93CA171F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253E916-B5BD-45F4-ABAF-1D94807303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EBD8E3-4340-4615-AB26-E7CABCE03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algn="l">
              <a:defRPr/>
            </a:pPr>
            <a:endParaRPr lang="en-US">
              <a:solidFill>
                <a:srgbClr val="775F55"/>
              </a:solidFill>
              <a:latin typeface="Garamond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A3D7201-2A82-4996-861B-B27934326B30}" type="slidenum">
              <a:rPr lang="en-US">
                <a:latin typeface="Garamond" pitchFamily="18" charset="0"/>
              </a:rPr>
              <a:pPr>
                <a:defRPr/>
              </a:pPr>
              <a:t>‹#›</a:t>
            </a:fld>
            <a:endParaRPr lang="en-US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94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</p:sldLayoutIdLst>
  <p:transition spd="med">
    <p:cover dir="r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accent2"/>
        </a:buClr>
        <a:buSzPct val="12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folHlink"/>
        </a:buClr>
        <a:buSzPct val="12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hlink"/>
        </a:buClr>
        <a:buSzPct val="12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6325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8A4A64B-182B-4F3E-8BE2-233B71E4E8B5}" type="slidenum">
              <a:rPr lang="en-US">
                <a:solidFill>
                  <a:srgbClr val="775F55"/>
                </a:solidFill>
                <a:latin typeface="Garamond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87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chemeClr val="tx1"/>
          </a:solidFill>
          <a:latin typeface="+mn-lt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5pPr>
      <a:lvl6pPr marL="2286000" indent="-228600" algn="l" rtl="0" eaLnBrk="1" fontAlgn="base" hangingPunct="1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6pPr>
      <a:lvl7pPr marL="2743200" indent="-228600" algn="l" rtl="0" eaLnBrk="1" fontAlgn="base" hangingPunct="1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7pPr>
      <a:lvl8pPr marL="3200400" indent="-228600" algn="l" rtl="0" eaLnBrk="1" fontAlgn="base" hangingPunct="1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8pPr>
      <a:lvl9pPr marL="3657600" indent="-228600" algn="l" rtl="0" eaLnBrk="1" fontAlgn="base" hangingPunct="1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solidFill>
                  <a:srgbClr val="000000"/>
                </a:solidFill>
                <a:latin typeface="Calibri" pitchFamily="34" charset="0"/>
                <a:cs typeface="Meta Offc Pro"/>
              </a:rPr>
              <a:pPr algn="l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400" b="1" dirty="0" err="1">
              <a:solidFill>
                <a:srgbClr val="000000"/>
              </a:solidFill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91065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  <a:latin typeface="Garamond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A3D7201-2A82-4996-861B-B27934326B30}" type="slidenum">
              <a:rPr lang="en-US">
                <a:latin typeface="Garamond" pitchFamily="18" charset="0"/>
              </a:rPr>
              <a:pPr>
                <a:defRPr/>
              </a:pPr>
              <a:t>‹#›</a:t>
            </a:fld>
            <a:endParaRPr lang="en-US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28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</p:sldLayoutIdLst>
  <p:transition spd="med">
    <p:cover dir="r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accent2"/>
        </a:buClr>
        <a:buSzPct val="12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accent1"/>
        </a:buClr>
        <a:buSzPct val="12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folHlink"/>
        </a:buClr>
        <a:buSzPct val="12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hlink"/>
        </a:buClr>
        <a:buSzPct val="12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ctr">
            <a:noAutofit/>
          </a:bodyPr>
          <a:lstStyle/>
          <a:p>
            <a:pPr algn="ctr"/>
            <a:r>
              <a:rPr lang="en-US" sz="3600" dirty="0"/>
              <a:t>Comments on “Non-tariff barriers and bargaining in generic and off-patent pharmaceutical markets”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19400" y="3579912"/>
            <a:ext cx="3581400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000" dirty="0">
                <a:latin typeface="+mn-lt"/>
              </a:rPr>
              <a:t>Patricia M. Danzon</a:t>
            </a:r>
          </a:p>
          <a:p>
            <a:r>
              <a:rPr lang="en-US" sz="2000">
                <a:latin typeface="+mn-lt"/>
              </a:rPr>
              <a:t>Professor </a:t>
            </a:r>
            <a:r>
              <a:rPr lang="en-US" sz="2000" dirty="0">
                <a:latin typeface="+mn-lt"/>
              </a:rPr>
              <a:t>Emeritus</a:t>
            </a:r>
          </a:p>
          <a:p>
            <a:r>
              <a:rPr lang="en-US" sz="2000" dirty="0">
                <a:latin typeface="+mn-lt"/>
              </a:rPr>
              <a:t>The Wharton School </a:t>
            </a:r>
          </a:p>
          <a:p>
            <a:r>
              <a:rPr lang="en-US" sz="2000" dirty="0">
                <a:latin typeface="+mn-lt"/>
              </a:rPr>
              <a:t>University of Pennsylvania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November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C6FF9-3270-4950-A597-2725EA8F2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180-day Exclusivity for First Generic…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CEB04-7819-4291-BD1D-45374CFF47B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8004048" cy="5029200"/>
          </a:xfrm>
        </p:spPr>
        <p:txBody>
          <a:bodyPr/>
          <a:lstStyle/>
          <a:p>
            <a:r>
              <a:rPr lang="en-US" sz="2400" dirty="0"/>
              <a:t>180 day exclusivity for first generic to file a substantially complete ANDA and successfully challenge or not infringe any blocking patents (Para. IV)</a:t>
            </a:r>
          </a:p>
          <a:p>
            <a:r>
              <a:rPr lang="en-US" sz="2400" dirty="0"/>
              <a:t>Strong incentive to challenge originator patents + aim to launch at data exclusivity expiry</a:t>
            </a:r>
          </a:p>
          <a:p>
            <a:pPr lvl="1"/>
            <a:r>
              <a:rPr lang="en-US" sz="2400" dirty="0"/>
              <a:t>Mostly successful against follow-on, not composition-of -matter patents</a:t>
            </a:r>
          </a:p>
          <a:p>
            <a:r>
              <a:rPr lang="en-US" sz="2400" dirty="0"/>
              <a:t>Originator may sell or license an authorized generic during the 180 days </a:t>
            </a:r>
          </a:p>
          <a:p>
            <a:pPr lvl="1"/>
            <a:r>
              <a:rPr lang="en-US" sz="2400" dirty="0"/>
              <a:t>Approved under its NDA, not an ANDA</a:t>
            </a:r>
          </a:p>
          <a:p>
            <a:r>
              <a:rPr lang="en-US" sz="2400" dirty="0"/>
              <a:t>Limited competition makes 180 days lucrative </a:t>
            </a:r>
          </a:p>
          <a:p>
            <a:r>
              <a:rPr lang="en-US" sz="2400" dirty="0"/>
              <a:t>Large generic firms compete for exclusivity rights =&gt; encourages early generic entry</a:t>
            </a:r>
          </a:p>
        </p:txBody>
      </p:sp>
    </p:spTree>
    <p:extLst>
      <p:ext uri="{BB962C8B-B14F-4D97-AF65-F5344CB8AC3E}">
        <p14:creationId xmlns:p14="http://schemas.microsoft.com/office/powerpoint/2010/main" val="336180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35859-1DE2-4462-8FBD-E7B902ED0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AD737-7FD4-4148-86F6-7212B2FAECA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Estimate price ratios for generic + off-patent brand drugs for US vs.</a:t>
            </a:r>
          </a:p>
          <a:p>
            <a:pPr lvl="1"/>
            <a:r>
              <a:rPr lang="en-US" dirty="0"/>
              <a:t>Australia, ON, BC, NZ, UK</a:t>
            </a:r>
          </a:p>
          <a:p>
            <a:r>
              <a:rPr lang="en-US" dirty="0"/>
              <a:t>Conclusion: US prices are significantly higher if &lt; 6 suppliers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These empirical estimates used to estimate parameters of a structural model of bargaining between US payer and generic supplier</a:t>
            </a:r>
          </a:p>
          <a:p>
            <a:endParaRPr lang="en-US" dirty="0"/>
          </a:p>
          <a:p>
            <a:r>
              <a:rPr lang="en-US" dirty="0"/>
              <a:t>Structural model used to estimate effects of 2 policy changes in US: </a:t>
            </a:r>
          </a:p>
          <a:p>
            <a:pPr lvl="1"/>
            <a:r>
              <a:rPr lang="en-US" dirty="0"/>
              <a:t>Reciprocity of approvals (removing non-tariff barriers)</a:t>
            </a:r>
          </a:p>
          <a:p>
            <a:pPr lvl="1"/>
            <a:r>
              <a:rPr lang="en-US" dirty="0"/>
              <a:t>Federal bargaining of prices</a:t>
            </a:r>
          </a:p>
          <a:p>
            <a:pPr lvl="1"/>
            <a:endParaRPr lang="en-US" dirty="0"/>
          </a:p>
          <a:p>
            <a:r>
              <a:rPr lang="en-US" dirty="0"/>
              <a:t>Conclusion: Federal bargaining is more effective at reducing prices </a:t>
            </a:r>
          </a:p>
          <a:p>
            <a:pPr lvl="1"/>
            <a:r>
              <a:rPr lang="en-US" dirty="0"/>
              <a:t>Removing non-tariff barriers adds little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891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C55FB-CF62-4CCC-A4D9-0DFD7AE40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B96BB-48C7-4B9E-8E92-AAE6D698430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85048" cy="5029200"/>
          </a:xfrm>
        </p:spPr>
        <p:txBody>
          <a:bodyPr/>
          <a:lstStyle/>
          <a:p>
            <a:r>
              <a:rPr lang="en-US" dirty="0"/>
              <a:t>US Price measure is reimbursement price paid to pharmacies by Medicaid </a:t>
            </a:r>
          </a:p>
          <a:p>
            <a:pPr lvl="1"/>
            <a:r>
              <a:rPr lang="en-US" dirty="0"/>
              <a:t>Overstates average price received by generic suppliers</a:t>
            </a:r>
          </a:p>
          <a:p>
            <a:endParaRPr lang="en-US" dirty="0"/>
          </a:p>
          <a:p>
            <a:r>
              <a:rPr lang="en-US" dirty="0"/>
              <a:t>Sample of drugs is unrepresentative </a:t>
            </a:r>
          </a:p>
          <a:p>
            <a:pPr lvl="1"/>
            <a:r>
              <a:rPr lang="en-US" dirty="0"/>
              <a:t>Markets with few suppliers may face higher (unobserved) costs</a:t>
            </a:r>
          </a:p>
          <a:p>
            <a:pPr lvl="1"/>
            <a:r>
              <a:rPr lang="en-US" dirty="0"/>
              <a:t># Suppliers is not exogenous</a:t>
            </a:r>
          </a:p>
          <a:p>
            <a:pPr lvl="1"/>
            <a:endParaRPr lang="en-US" dirty="0"/>
          </a:p>
          <a:p>
            <a:r>
              <a:rPr lang="en-US" dirty="0"/>
              <a:t>Structural bargaining model omits important portfolio effects</a:t>
            </a:r>
          </a:p>
          <a:p>
            <a:endParaRPr lang="en-US" dirty="0"/>
          </a:p>
          <a:p>
            <a:r>
              <a:rPr lang="en-US" dirty="0"/>
              <a:t>Lessons for US from foreign markets are limited for generics</a:t>
            </a:r>
          </a:p>
          <a:p>
            <a:endParaRPr lang="en-US" dirty="0"/>
          </a:p>
          <a:p>
            <a:r>
              <a:rPr lang="en-US" dirty="0"/>
              <a:t>Policy implications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36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8" name="Rectangle 6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461248" cy="990600"/>
          </a:xfrm>
        </p:spPr>
        <p:txBody>
          <a:bodyPr/>
          <a:lstStyle/>
          <a:p>
            <a:r>
              <a:rPr lang="en-US" sz="3200" dirty="0"/>
              <a:t>1. How Generic Prices are Determined in the US </a:t>
            </a:r>
          </a:p>
        </p:txBody>
      </p:sp>
      <p:sp>
        <p:nvSpPr>
          <p:cNvPr id="238599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533400" y="1600200"/>
            <a:ext cx="8232648" cy="5105400"/>
          </a:xfrm>
        </p:spPr>
        <p:txBody>
          <a:bodyPr/>
          <a:lstStyle/>
          <a:p>
            <a:r>
              <a:rPr lang="en-US" dirty="0"/>
              <a:t>Pharmacists can substitute FDA AB-rated generics</a:t>
            </a:r>
          </a:p>
          <a:p>
            <a:pPr lvl="1"/>
            <a:r>
              <a:rPr lang="en-US" dirty="0"/>
              <a:t>AB-rated generics: same active; same formulation; bioequivalent</a:t>
            </a:r>
          </a:p>
          <a:p>
            <a:pPr marL="366713" lvl="1" indent="0">
              <a:buNone/>
            </a:pPr>
            <a:r>
              <a:rPr lang="en-US" dirty="0"/>
              <a:t>=&gt; Pharmacies are the decision-makers/customers for generic suppliers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Private payers (PBMs, PDPs etc.) reimburse pharmacies for generics dispensed based on a MAC (max. allowable cost): same MAC for all AB-equivalent products</a:t>
            </a:r>
          </a:p>
          <a:p>
            <a:pPr lvl="1"/>
            <a:r>
              <a:rPr lang="en-US" dirty="0"/>
              <a:t>MAC is based on low generic price from prior acquisition price audits</a:t>
            </a:r>
          </a:p>
          <a:p>
            <a:pPr lvl="1"/>
            <a:r>
              <a:rPr lang="en-US" dirty="0"/>
              <a:t>Generic suppliers compete by price bids to pharmacies below MAC </a:t>
            </a:r>
          </a:p>
          <a:p>
            <a:pPr lvl="1"/>
            <a:r>
              <a:rPr lang="en-US" dirty="0"/>
              <a:t>MAC – pharmacy acquisition price = Confidential rebate to pharmacy</a:t>
            </a:r>
          </a:p>
          <a:p>
            <a:endParaRPr lang="en-US" dirty="0"/>
          </a:p>
          <a:p>
            <a:r>
              <a:rPr lang="en-US" dirty="0"/>
              <a:t>Payers periodically audit pharmacy acquisition prices =&gt; cut MACs </a:t>
            </a:r>
          </a:p>
          <a:p>
            <a:pPr lvl="1"/>
            <a:r>
              <a:rPr lang="en-US" dirty="0"/>
              <a:t>i.e. recoup savings from price competition with a lag</a:t>
            </a:r>
          </a:p>
          <a:p>
            <a:r>
              <a:rPr lang="en-US" dirty="0"/>
              <a:t>Private payer price to pharmacy = generic supplier price + rebate from supplier to pharmacy</a:t>
            </a:r>
          </a:p>
          <a:p>
            <a:pPr marL="366713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366713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795975"/>
      </p:ext>
    </p:extLst>
  </p:cSld>
  <p:clrMapOvr>
    <a:masterClrMapping/>
  </p:clrMapOvr>
  <p:transition spd="med">
    <p:cover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B383D-4ED9-4D17-99B5-533714804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Medicaid Reimbursement Overstates Average Private Payer Prices for Generics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2CDAD-3E95-44D2-9221-FC81FBADA01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34400" cy="5029200"/>
          </a:xfrm>
        </p:spPr>
        <p:txBody>
          <a:bodyPr/>
          <a:lstStyle/>
          <a:p>
            <a:r>
              <a:rPr lang="en-US" dirty="0"/>
              <a:t>Under Affordable Care Act, Federal Medicaid sets the Federal Upper Limit (FUL) at 175%  of Average Weighted AMP</a:t>
            </a:r>
          </a:p>
          <a:p>
            <a:r>
              <a:rPr lang="en-US" dirty="0"/>
              <a:t>AMP is Average Manufacturer Price, net of rebates, to retail pharmacies</a:t>
            </a:r>
          </a:p>
          <a:p>
            <a:r>
              <a:rPr lang="en-US" dirty="0"/>
              <a:t>i.e. AMP approximates net price received by generic suppliers </a:t>
            </a:r>
          </a:p>
          <a:p>
            <a:pPr lvl="1"/>
            <a:r>
              <a:rPr lang="en-US" dirty="0"/>
              <a:t>Excludes prices to mail order pharmacies, which may be relatively low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States may choose to use a lower MAC rather than FUL, but not the norm</a:t>
            </a:r>
          </a:p>
          <a:p>
            <a:r>
              <a:rPr lang="en-US" dirty="0"/>
              <a:t>State pharmacy associations argue to keep Medicaid prices at FUL because </a:t>
            </a:r>
          </a:p>
          <a:p>
            <a:pPr lvl="1"/>
            <a:r>
              <a:rPr lang="en-US" dirty="0"/>
              <a:t>MCD dispensing fees are low</a:t>
            </a:r>
          </a:p>
          <a:p>
            <a:pPr lvl="1"/>
            <a:r>
              <a:rPr lang="en-US" dirty="0"/>
              <a:t>Keep independent pharmacies in business</a:t>
            </a:r>
          </a:p>
          <a:p>
            <a:pPr lvl="2"/>
            <a:r>
              <a:rPr lang="en-US" dirty="0"/>
              <a:t>many MCD recipients reportedly rely on independent pharmacies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=&gt; MCD reimbursement (~10% of sales), based on FUL, exceeds prices paid by private payers and exceeds AMP, which approximates net price to generic firms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09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C5962-2775-46C3-8728-DE02B021F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0"/>
            <a:ext cx="8613648" cy="990600"/>
          </a:xfrm>
        </p:spPr>
        <p:txBody>
          <a:bodyPr/>
          <a:lstStyle/>
          <a:p>
            <a:r>
              <a:rPr lang="en-US" dirty="0"/>
              <a:t>3. Sample Includes Only the Oldest Generics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13A59-19B2-4E15-BBCD-FE0F10022AE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232648" cy="4876800"/>
          </a:xfrm>
        </p:spPr>
        <p:txBody>
          <a:bodyPr/>
          <a:lstStyle/>
          <a:p>
            <a:r>
              <a:rPr lang="en-US" dirty="0"/>
              <a:t>Only generic markets </a:t>
            </a:r>
            <a:r>
              <a:rPr lang="en-US" u="sng" dirty="0"/>
              <a:t>&gt; </a:t>
            </a:r>
            <a:r>
              <a:rPr lang="en-US" dirty="0"/>
              <a:t> 20 years from FDA approval of originator...but </a:t>
            </a:r>
          </a:p>
          <a:p>
            <a:r>
              <a:rPr lang="en-US" dirty="0"/>
              <a:t>Generic entry in US usually occurs 10-15 years after FDA approval</a:t>
            </a:r>
          </a:p>
          <a:p>
            <a:pPr lvl="1"/>
            <a:r>
              <a:rPr lang="en-US" dirty="0"/>
              <a:t>Follow-on patents often successfully challenged</a:t>
            </a:r>
          </a:p>
          <a:p>
            <a:pPr lvl="1"/>
            <a:r>
              <a:rPr lang="en-US" dirty="0"/>
              <a:t>5 yr. data exclusivity + 2.5 yrs. Stay = 7.5 yrs. is minimum </a:t>
            </a:r>
          </a:p>
          <a:p>
            <a:pPr marL="366713" lvl="1" indent="0">
              <a:buNone/>
            </a:pPr>
            <a:endParaRPr lang="en-US" dirty="0"/>
          </a:p>
          <a:p>
            <a:r>
              <a:rPr lang="en-US" dirty="0"/>
              <a:t>Number of generic suppliers typically follows inverted U over time</a:t>
            </a:r>
          </a:p>
          <a:p>
            <a:pPr lvl="1"/>
            <a:r>
              <a:rPr lang="en-US" dirty="0"/>
              <a:t># Suppliers is not exogenous to price, as assumed </a:t>
            </a:r>
          </a:p>
          <a:p>
            <a:endParaRPr lang="en-US" dirty="0"/>
          </a:p>
          <a:p>
            <a:r>
              <a:rPr lang="en-US" dirty="0"/>
              <a:t>Older drugs with few suppliers in GM sample likely in small classes and/or declining classes with exit due to obsolescence</a:t>
            </a:r>
          </a:p>
          <a:p>
            <a:r>
              <a:rPr lang="en-US" dirty="0"/>
              <a:t>Classes with few suppliers may be relatively unprofitable, due to </a:t>
            </a:r>
          </a:p>
          <a:p>
            <a:pPr lvl="1"/>
            <a:r>
              <a:rPr lang="en-US" dirty="0"/>
              <a:t>Relatively low volume</a:t>
            </a:r>
          </a:p>
          <a:p>
            <a:pPr lvl="1"/>
            <a:r>
              <a:rPr lang="en-US" dirty="0"/>
              <a:t>Relatively high fixed costs due to age/capacity retrofit requirements </a:t>
            </a:r>
          </a:p>
          <a:p>
            <a:r>
              <a:rPr lang="en-US" dirty="0"/>
              <a:t>Understanding reason for few suppliers is critical to sound policy response</a:t>
            </a:r>
          </a:p>
        </p:txBody>
      </p:sp>
    </p:spTree>
    <p:extLst>
      <p:ext uri="{BB962C8B-B14F-4D97-AF65-F5344CB8AC3E}">
        <p14:creationId xmlns:p14="http://schemas.microsoft.com/office/powerpoint/2010/main" val="1807178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ChangeArrowheads="1"/>
          </p:cNvSpPr>
          <p:nvPr/>
        </p:nvSpPr>
        <p:spPr bwMode="auto">
          <a:xfrm>
            <a:off x="-3048000" y="3352800"/>
            <a:ext cx="862488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sng" strike="noStrike" kern="1200" cap="none" spc="0" normalizeH="0" baseline="0" noProof="0" dirty="0">
              <a:ln>
                <a:noFill/>
              </a:ln>
              <a:solidFill>
                <a:srgbClr val="775F55">
                  <a:lumMod val="50000"/>
                </a:srgbClr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14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How Bargaining Works in US: Pharmacy  Customers Already Have Significant Power</a:t>
            </a:r>
          </a:p>
        </p:txBody>
      </p:sp>
      <p:sp>
        <p:nvSpPr>
          <p:cNvPr id="256027" name="Rectangle 27"/>
          <p:cNvSpPr>
            <a:spLocks noGrp="1" noChangeArrowheads="1"/>
          </p:cNvSpPr>
          <p:nvPr>
            <p:ph sz="quarter" idx="1"/>
          </p:nvPr>
        </p:nvSpPr>
        <p:spPr>
          <a:xfrm>
            <a:off x="381000" y="1600200"/>
            <a:ext cx="8624888" cy="5029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200" dirty="0"/>
              <a:t>Customers of generic suppliers are pharmacies who can substitute, not payers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200" dirty="0"/>
              <a:t>US is dominated by large pharmacy chains, </a:t>
            </a:r>
            <a:r>
              <a:rPr lang="en-US" sz="2200" dirty="0" err="1"/>
              <a:t>Walmarts</a:t>
            </a:r>
            <a:r>
              <a:rPr lang="en-US" sz="2200" dirty="0"/>
              <a:t>, PBM-mail-order pharmacies + large wholesalers (for independent pharmacies)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200" dirty="0"/>
              <a:t>These chains bargain centrally, over huge drug portfolios and high volumes =&gt; prefer one or two large, reliable suppliers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200" dirty="0"/>
              <a:t>Generic </a:t>
            </a:r>
            <a:r>
              <a:rPr lang="en-US" sz="2200" dirty="0" err="1"/>
              <a:t>co’s</a:t>
            </a:r>
            <a:r>
              <a:rPr lang="en-US" sz="2200" dirty="0"/>
              <a:t> bargaining power reflects portfolio breadth + early access to new generics (180 day exclusivities =&gt; large margins) + services (e.g. restocking) + reliability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200" dirty="0"/>
              <a:t>New entrants to smaller/older products are unlikely to disrupt incumbent suppliers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200" dirty="0"/>
              <a:t>GM bargaining model ignores these portfolio/size effects </a:t>
            </a:r>
          </a:p>
        </p:txBody>
      </p:sp>
    </p:spTree>
    <p:extLst>
      <p:ext uri="{BB962C8B-B14F-4D97-AF65-F5344CB8AC3E}">
        <p14:creationId xmlns:p14="http://schemas.microsoft.com/office/powerpoint/2010/main" val="3636883601"/>
      </p:ext>
    </p:extLst>
  </p:cSld>
  <p:clrMapOvr>
    <a:masterClrMapping/>
  </p:clrMapOvr>
  <p:transition spd="med">
    <p:cover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32C68-9F22-499A-8E5A-35183008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Few Payers Ex-US Use “Bargaining”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EA0BA-9060-48FD-BC65-6CCDC30B246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8848" cy="50292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Canada</a:t>
            </a:r>
          </a:p>
          <a:p>
            <a:r>
              <a:rPr lang="en-US" dirty="0"/>
              <a:t>CN provinces do not bargain;  they fix generic reimbursement at X % of the originator price, where X declines as more generics enter</a:t>
            </a:r>
          </a:p>
          <a:p>
            <a:r>
              <a:rPr lang="en-US" dirty="0"/>
              <a:t>Generic firms give hidden rebates to pharmacies to gain share, as in US</a:t>
            </a:r>
          </a:p>
          <a:p>
            <a:r>
              <a:rPr lang="en-US" dirty="0"/>
              <a:t>CN payers do not capture these savings from price competition</a:t>
            </a:r>
          </a:p>
          <a:p>
            <a:pPr lvl="1"/>
            <a:r>
              <a:rPr lang="en-US" dirty="0"/>
              <a:t>By contrast, US payers capture savings from price competition, with a lag, by using MAC based on lagged market prices</a:t>
            </a:r>
          </a:p>
          <a:p>
            <a:pPr marL="0" indent="0">
              <a:buNone/>
            </a:pPr>
            <a:r>
              <a:rPr lang="en-US" u="sng" dirty="0"/>
              <a:t>UK</a:t>
            </a:r>
          </a:p>
          <a:p>
            <a:r>
              <a:rPr lang="en-US" dirty="0"/>
              <a:t>NHS sets generics drugs tariff based on observed market prices (like MAC)</a:t>
            </a:r>
          </a:p>
          <a:p>
            <a:r>
              <a:rPr lang="en-US" dirty="0"/>
              <a:t>2017 Act gives NHS statutory power to collect price information </a:t>
            </a:r>
          </a:p>
          <a:p>
            <a:pPr lvl="1"/>
            <a:r>
              <a:rPr lang="en-US" dirty="0"/>
              <a:t>And to control “unreasonable” price increases</a:t>
            </a:r>
          </a:p>
          <a:p>
            <a:pPr marL="0" indent="0">
              <a:buNone/>
            </a:pPr>
            <a:r>
              <a:rPr lang="en-US" u="sng" dirty="0"/>
              <a:t>NZ</a:t>
            </a:r>
          </a:p>
          <a:p>
            <a:r>
              <a:rPr lang="en-US" dirty="0"/>
              <a:t>NZ uses competitive tenders for drugs in some therapeutic classes</a:t>
            </a:r>
          </a:p>
          <a:p>
            <a:r>
              <a:rPr lang="en-US" dirty="0"/>
              <a:t>Drugs that fail to win the tender are excluded from coverage</a:t>
            </a:r>
          </a:p>
        </p:txBody>
      </p:sp>
    </p:spTree>
    <p:extLst>
      <p:ext uri="{BB962C8B-B14F-4D97-AF65-F5344CB8AC3E}">
        <p14:creationId xmlns:p14="http://schemas.microsoft.com/office/powerpoint/2010/main" val="1393871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5D5E6-B6CA-4716-A4BB-B5E56003C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Policy Options for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0FEF2-05FC-4E88-BA86-F80B40287A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1816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1.Federal bargaining</a:t>
            </a:r>
            <a:r>
              <a:rPr lang="en-US" dirty="0"/>
              <a:t> </a:t>
            </a:r>
          </a:p>
          <a:p>
            <a:r>
              <a:rPr lang="en-US" dirty="0"/>
              <a:t>Bargaining “leverage” requires walking away from a high price supplier</a:t>
            </a:r>
          </a:p>
          <a:p>
            <a:r>
              <a:rPr lang="en-US" dirty="0"/>
              <a:t>But US consumers/payers count on reliable availability of generics</a:t>
            </a:r>
          </a:p>
          <a:p>
            <a:r>
              <a:rPr lang="en-US" dirty="0"/>
              <a:t>Tendering =&gt; fewer suppliers likely to remain =&gt; higher risk of supply interruptions/shortages + prices increases in long run</a:t>
            </a:r>
          </a:p>
          <a:p>
            <a:r>
              <a:rPr lang="en-US" dirty="0"/>
              <a:t>NZ is a much smaller market, not a relevant model for US</a:t>
            </a:r>
          </a:p>
          <a:p>
            <a:pPr marL="0" indent="0">
              <a:buNone/>
            </a:pPr>
            <a:r>
              <a:rPr lang="en-US" u="sng" dirty="0"/>
              <a:t>2. Reciprocal approvals (Reduction in Non-tariff barriers)</a:t>
            </a:r>
            <a:endParaRPr lang="en-US" dirty="0"/>
          </a:p>
          <a:p>
            <a:r>
              <a:rPr lang="en-US" dirty="0"/>
              <a:t>Increases potential for quicker entry if US prices are uncompetitive…but</a:t>
            </a:r>
          </a:p>
          <a:p>
            <a:r>
              <a:rPr lang="en-US" dirty="0"/>
              <a:t>Portfolio barriers to uptake remain, likely to deter new entrants </a:t>
            </a:r>
          </a:p>
          <a:p>
            <a:pPr marL="0" indent="0">
              <a:buNone/>
            </a:pPr>
            <a:r>
              <a:rPr lang="en-US" u="sng" dirty="0"/>
              <a:t>3. Federal limits on “unreasonable” price increases</a:t>
            </a:r>
          </a:p>
          <a:p>
            <a:r>
              <a:rPr lang="en-US" dirty="0"/>
              <a:t>Could address unjustified price hikes e.g. post-takeover</a:t>
            </a:r>
          </a:p>
          <a:p>
            <a:pPr marL="0" indent="0">
              <a:buNone/>
            </a:pPr>
            <a:r>
              <a:rPr lang="en-US" u="sng" dirty="0"/>
              <a:t>4. Anti-trust</a:t>
            </a:r>
          </a:p>
          <a:p>
            <a:r>
              <a:rPr lang="en-US" dirty="0"/>
              <a:t>Anti-trust enforcement is critical, to deter price/market sharing agreements among generic suppliers + pay for delay </a:t>
            </a:r>
          </a:p>
          <a:p>
            <a:r>
              <a:rPr lang="en-US" dirty="0"/>
              <a:t>3. + 4. can target the few failures in mostly well-functioning generic markets</a:t>
            </a:r>
          </a:p>
          <a:p>
            <a:endParaRPr lang="en-US" u="sng" dirty="0"/>
          </a:p>
          <a:p>
            <a:pPr marL="0" indent="0">
              <a:buNone/>
            </a:pPr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7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J Median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Median">
  <a:themeElements>
    <a:clrScheme name="1_Median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FFFFFF"/>
      </a:accent3>
      <a:accent4>
        <a:srgbClr val="000000"/>
      </a:accent4>
      <a:accent5>
        <a:srgbClr val="C8D7E5"/>
      </a:accent5>
      <a:accent6>
        <a:srgbClr val="C8733F"/>
      </a:accent6>
      <a:hlink>
        <a:srgbClr val="F7B615"/>
      </a:hlink>
      <a:folHlink>
        <a:srgbClr val="704404"/>
      </a:folHlink>
    </a:clrScheme>
    <a:fontScheme name="1_Median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edian 1">
        <a:dk1>
          <a:srgbClr val="000000"/>
        </a:dk1>
        <a:lt1>
          <a:srgbClr val="FFFFFF"/>
        </a:lt1>
        <a:dk2>
          <a:srgbClr val="775F55"/>
        </a:dk2>
        <a:lt2>
          <a:srgbClr val="EBDDC3"/>
        </a:lt2>
        <a:accent1>
          <a:srgbClr val="94B6D2"/>
        </a:accent1>
        <a:accent2>
          <a:srgbClr val="DD8047"/>
        </a:accent2>
        <a:accent3>
          <a:srgbClr val="FFFFFF"/>
        </a:accent3>
        <a:accent4>
          <a:srgbClr val="000000"/>
        </a:accent4>
        <a:accent5>
          <a:srgbClr val="C8D7E5"/>
        </a:accent5>
        <a:accent6>
          <a:srgbClr val="C8733F"/>
        </a:accent6>
        <a:hlink>
          <a:srgbClr val="F7B615"/>
        </a:hlink>
        <a:folHlink>
          <a:srgbClr val="7044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J 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29091</TotalTime>
  <Pages>75</Pages>
  <Words>1105</Words>
  <Application>Microsoft Office PowerPoint</Application>
  <PresentationFormat>On-screen Show (4:3)</PresentationFormat>
  <Paragraphs>118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Arial</vt:lpstr>
      <vt:lpstr>Calibri</vt:lpstr>
      <vt:lpstr>Garamond</vt:lpstr>
      <vt:lpstr>Tahoma</vt:lpstr>
      <vt:lpstr>Times New Roman</vt:lpstr>
      <vt:lpstr>Tw Cen MT</vt:lpstr>
      <vt:lpstr>Wingdings</vt:lpstr>
      <vt:lpstr>Wingdings 2</vt:lpstr>
      <vt:lpstr>Median</vt:lpstr>
      <vt:lpstr>J Median</vt:lpstr>
      <vt:lpstr>3_Median</vt:lpstr>
      <vt:lpstr>Default with exhibit #</vt:lpstr>
      <vt:lpstr>1_J Median</vt:lpstr>
      <vt:lpstr>Comments on “Non-tariff barriers and bargaining in generic and off-patent pharmaceutical markets” </vt:lpstr>
      <vt:lpstr>Overview of the Paper</vt:lpstr>
      <vt:lpstr>Overview of Comments</vt:lpstr>
      <vt:lpstr>1. How Generic Prices are Determined in the US </vt:lpstr>
      <vt:lpstr>2. Medicaid Reimbursement Overstates Average Private Payer Prices for Generics</vt:lpstr>
      <vt:lpstr>3. Sample Includes Only the Oldest Generics</vt:lpstr>
      <vt:lpstr>4. How Bargaining Works in US: Pharmacy  Customers Already Have Significant Power</vt:lpstr>
      <vt:lpstr>5. Few Payers Ex-US Use “Bargaining”</vt:lpstr>
      <vt:lpstr>6. Policy Options for US</vt:lpstr>
      <vt:lpstr>180-day Exclusivity for First Generic…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PRICE REGULATION</dc:title>
  <dc:creator>danzon:sm</dc:creator>
  <cp:lastModifiedBy>Patricia Danzon</cp:lastModifiedBy>
  <cp:revision>707</cp:revision>
  <cp:lastPrinted>2019-11-12T03:14:15Z</cp:lastPrinted>
  <dcterms:created xsi:type="dcterms:W3CDTF">1997-01-24T14:28:34Z</dcterms:created>
  <dcterms:modified xsi:type="dcterms:W3CDTF">2019-11-12T05:01:36Z</dcterms:modified>
</cp:coreProperties>
</file>