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notesMasterIdLst>
    <p:notesMasterId r:id="rId38"/>
  </p:notesMasterIdLst>
  <p:handoutMasterIdLst>
    <p:handoutMasterId r:id="rId39"/>
  </p:handoutMasterIdLst>
  <p:sldIdLst>
    <p:sldId id="354" r:id="rId2"/>
    <p:sldId id="364" r:id="rId3"/>
    <p:sldId id="405" r:id="rId4"/>
    <p:sldId id="366" r:id="rId5"/>
    <p:sldId id="406" r:id="rId6"/>
    <p:sldId id="407" r:id="rId7"/>
    <p:sldId id="367" r:id="rId8"/>
    <p:sldId id="411" r:id="rId9"/>
    <p:sldId id="413" r:id="rId10"/>
    <p:sldId id="368" r:id="rId11"/>
    <p:sldId id="399" r:id="rId12"/>
    <p:sldId id="369" r:id="rId13"/>
    <p:sldId id="375" r:id="rId14"/>
    <p:sldId id="377" r:id="rId15"/>
    <p:sldId id="378" r:id="rId16"/>
    <p:sldId id="380" r:id="rId17"/>
    <p:sldId id="376" r:id="rId18"/>
    <p:sldId id="412" r:id="rId19"/>
    <p:sldId id="392" r:id="rId20"/>
    <p:sldId id="404" r:id="rId21"/>
    <p:sldId id="385" r:id="rId22"/>
    <p:sldId id="386" r:id="rId23"/>
    <p:sldId id="410" r:id="rId24"/>
    <p:sldId id="382" r:id="rId25"/>
    <p:sldId id="387" r:id="rId26"/>
    <p:sldId id="389" r:id="rId27"/>
    <p:sldId id="373" r:id="rId28"/>
    <p:sldId id="374" r:id="rId29"/>
    <p:sldId id="401" r:id="rId30"/>
    <p:sldId id="403" r:id="rId31"/>
    <p:sldId id="402" r:id="rId32"/>
    <p:sldId id="408" r:id="rId33"/>
    <p:sldId id="409" r:id="rId34"/>
    <p:sldId id="414" r:id="rId35"/>
    <p:sldId id="391" r:id="rId36"/>
    <p:sldId id="294" r:id="rId37"/>
  </p:sldIdLst>
  <p:sldSz cx="9144000" cy="6858000" type="screen4x3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48C436-F2E1-45BE-AF26-2E00CC2C7DD9}">
          <p14:sldIdLst>
            <p14:sldId id="354"/>
            <p14:sldId id="364"/>
            <p14:sldId id="405"/>
            <p14:sldId id="366"/>
            <p14:sldId id="406"/>
            <p14:sldId id="407"/>
            <p14:sldId id="367"/>
            <p14:sldId id="411"/>
            <p14:sldId id="413"/>
            <p14:sldId id="368"/>
            <p14:sldId id="399"/>
            <p14:sldId id="369"/>
            <p14:sldId id="375"/>
            <p14:sldId id="377"/>
            <p14:sldId id="378"/>
            <p14:sldId id="380"/>
            <p14:sldId id="376"/>
          </p14:sldIdLst>
        </p14:section>
        <p14:section name="Untitled Section" id="{AA530890-4BF9-4C26-BFDC-4177A9E09C61}">
          <p14:sldIdLst>
            <p14:sldId id="412"/>
            <p14:sldId id="392"/>
            <p14:sldId id="404"/>
            <p14:sldId id="385"/>
            <p14:sldId id="386"/>
            <p14:sldId id="410"/>
            <p14:sldId id="382"/>
            <p14:sldId id="387"/>
            <p14:sldId id="389"/>
            <p14:sldId id="373"/>
            <p14:sldId id="374"/>
            <p14:sldId id="401"/>
            <p14:sldId id="403"/>
            <p14:sldId id="402"/>
            <p14:sldId id="408"/>
            <p14:sldId id="409"/>
            <p14:sldId id="414"/>
            <p14:sldId id="391"/>
          </p14:sldIdLst>
        </p14:section>
        <p14:section name="Untitled Section" id="{71726482-972A-4E91-8E66-A18DA340B183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93B"/>
    <a:srgbClr val="D8DAD7"/>
    <a:srgbClr val="B1B6AF"/>
    <a:srgbClr val="B1B6B9"/>
    <a:srgbClr val="D6D3CB"/>
    <a:srgbClr val="D9D7D0"/>
    <a:srgbClr val="AFAFAF"/>
    <a:srgbClr val="96227D"/>
    <a:srgbClr val="000000"/>
    <a:srgbClr val="A9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87823" autoAdjust="0"/>
  </p:normalViewPr>
  <p:slideViewPr>
    <p:cSldViewPr>
      <p:cViewPr varScale="1">
        <p:scale>
          <a:sx n="57" d="100"/>
          <a:sy n="57" d="100"/>
        </p:scale>
        <p:origin x="1396" y="28"/>
      </p:cViewPr>
      <p:guideLst>
        <p:guide orient="horz" pos="2160"/>
        <p:guide pos="912"/>
      </p:guideLst>
    </p:cSldViewPr>
  </p:slideViewPr>
  <p:outlineViewPr>
    <p:cViewPr>
      <p:scale>
        <a:sx n="33" d="100"/>
        <a:sy n="33" d="100"/>
      </p:scale>
      <p:origin x="0" y="-21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5" d="100"/>
        <a:sy n="30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nk\Dropbox\FCC(Will)\Analysis\uhf126\phl_fu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nk\Dropbox\FCC(Will)\Analysis\uhf126\phl_fu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nk\Dropbox\FCC(Will)\Analysis\uhf126\phl_fu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ink\Dropbox\FCC(Will)\Analysis\uhf126\phl_fu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 Reservation Values in Philadelphia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ppt_data!$F$1</c:f>
              <c:strCache>
                <c:ptCount val="1"/>
                <c:pt idx="0">
                  <c:v>Reservation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ppt_data!$G$2:$G$24</c:f>
              <c:strCache>
                <c:ptCount val="23"/>
                <c:pt idx="0">
                  <c:v>NBCAC</c:v>
                </c:pt>
                <c:pt idx="1">
                  <c:v>PBS</c:v>
                </c:pt>
                <c:pt idx="2">
                  <c:v>PBS</c:v>
                </c:pt>
                <c:pt idx="3">
                  <c:v>MdF</c:v>
                </c:pt>
                <c:pt idx="4">
                  <c:v>Ind.</c:v>
                </c:pt>
                <c:pt idx="5">
                  <c:v>Ind.</c:v>
                </c:pt>
                <c:pt idx="6">
                  <c:v>Pub.</c:v>
                </c:pt>
                <c:pt idx="7">
                  <c:v>Tel.</c:v>
                </c:pt>
                <c:pt idx="8">
                  <c:v>UniMas</c:v>
                </c:pt>
                <c:pt idx="9">
                  <c:v>AsiaV</c:v>
                </c:pt>
                <c:pt idx="10">
                  <c:v>Am1</c:v>
                </c:pt>
                <c:pt idx="11">
                  <c:v>PBS</c:v>
                </c:pt>
                <c:pt idx="12">
                  <c:v>Ion</c:v>
                </c:pt>
                <c:pt idx="13">
                  <c:v>TBN</c:v>
                </c:pt>
                <c:pt idx="14">
                  <c:v>Ind.</c:v>
                </c:pt>
                <c:pt idx="15">
                  <c:v>Ind.</c:v>
                </c:pt>
                <c:pt idx="16">
                  <c:v>Ind.</c:v>
                </c:pt>
                <c:pt idx="17">
                  <c:v>CW</c:v>
                </c:pt>
                <c:pt idx="18">
                  <c:v>Uni.</c:v>
                </c:pt>
                <c:pt idx="19">
                  <c:v>MyNet.</c:v>
                </c:pt>
                <c:pt idx="20">
                  <c:v>Fox</c:v>
                </c:pt>
                <c:pt idx="21">
                  <c:v>NBC</c:v>
                </c:pt>
                <c:pt idx="22">
                  <c:v>CBS</c:v>
                </c:pt>
              </c:strCache>
            </c:strRef>
          </c:cat>
          <c:val>
            <c:numRef>
              <c:f>ppt_data!$F$2:$F$24</c:f>
              <c:numCache>
                <c:formatCode>General</c:formatCode>
                <c:ptCount val="23"/>
                <c:pt idx="0">
                  <c:v>2.0971701</c:v>
                </c:pt>
                <c:pt idx="1">
                  <c:v>4.5535996219999992</c:v>
                </c:pt>
                <c:pt idx="2">
                  <c:v>10.2167408</c:v>
                </c:pt>
                <c:pt idx="3">
                  <c:v>13.05793482</c:v>
                </c:pt>
                <c:pt idx="4">
                  <c:v>16.06700953</c:v>
                </c:pt>
                <c:pt idx="5">
                  <c:v>18.114580380000003</c:v>
                </c:pt>
                <c:pt idx="6">
                  <c:v>21.407974170000003</c:v>
                </c:pt>
                <c:pt idx="7">
                  <c:v>24.489675070000001</c:v>
                </c:pt>
                <c:pt idx="8">
                  <c:v>25.669304740000001</c:v>
                </c:pt>
                <c:pt idx="9">
                  <c:v>26.212302599999997</c:v>
                </c:pt>
                <c:pt idx="10">
                  <c:v>34.801332299999999</c:v>
                </c:pt>
                <c:pt idx="11">
                  <c:v>37.162003920000004</c:v>
                </c:pt>
                <c:pt idx="12">
                  <c:v>37.595014379999995</c:v>
                </c:pt>
                <c:pt idx="13">
                  <c:v>41.802017629999995</c:v>
                </c:pt>
                <c:pt idx="14">
                  <c:v>45.466965719999997</c:v>
                </c:pt>
                <c:pt idx="15">
                  <c:v>46.45117973</c:v>
                </c:pt>
                <c:pt idx="16">
                  <c:v>49.819741</c:v>
                </c:pt>
                <c:pt idx="17">
                  <c:v>60.243069479999996</c:v>
                </c:pt>
                <c:pt idx="18">
                  <c:v>66.674883199999996</c:v>
                </c:pt>
                <c:pt idx="19">
                  <c:v>108.11790550000001</c:v>
                </c:pt>
                <c:pt idx="20">
                  <c:v>268.15503840000002</c:v>
                </c:pt>
                <c:pt idx="21">
                  <c:v>323.69751509999998</c:v>
                </c:pt>
                <c:pt idx="22">
                  <c:v>489.72510799999992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F-4950-831C-349D6CC8C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634108808"/>
        <c:axId val="634110120"/>
      </c:barChart>
      <c:lineChart>
        <c:grouping val="standard"/>
        <c:varyColors val="0"/>
        <c:ser>
          <c:idx val="2"/>
          <c:order val="1"/>
          <c:tx>
            <c:strRef>
              <c:f>ppt_data!$H$1</c:f>
              <c:strCache>
                <c:ptCount val="1"/>
                <c:pt idx="0">
                  <c:v>Ad Revenue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ppt_data!$H$2:$H$24</c:f>
              <c:numCache>
                <c:formatCode>General</c:formatCode>
                <c:ptCount val="23"/>
                <c:pt idx="0">
                  <c:v>2.75</c:v>
                </c:pt>
                <c:pt idx="1">
                  <c:v>0</c:v>
                </c:pt>
                <c:pt idx="2">
                  <c:v>0</c:v>
                </c:pt>
                <c:pt idx="3">
                  <c:v>0.80166212999999997</c:v>
                </c:pt>
                <c:pt idx="4">
                  <c:v>1.0344251</c:v>
                </c:pt>
                <c:pt idx="5">
                  <c:v>0.75</c:v>
                </c:pt>
                <c:pt idx="6">
                  <c:v>0</c:v>
                </c:pt>
                <c:pt idx="7">
                  <c:v>1.75</c:v>
                </c:pt>
                <c:pt idx="8">
                  <c:v>0.75</c:v>
                </c:pt>
                <c:pt idx="9">
                  <c:v>0.73036663000000002</c:v>
                </c:pt>
                <c:pt idx="10">
                  <c:v>1.120147</c:v>
                </c:pt>
                <c:pt idx="11">
                  <c:v>0</c:v>
                </c:pt>
                <c:pt idx="12">
                  <c:v>2.4500000000000002</c:v>
                </c:pt>
                <c:pt idx="13">
                  <c:v>5.7</c:v>
                </c:pt>
                <c:pt idx="14">
                  <c:v>4.1500000000000004</c:v>
                </c:pt>
                <c:pt idx="15">
                  <c:v>2.1</c:v>
                </c:pt>
                <c:pt idx="16">
                  <c:v>2.3199763</c:v>
                </c:pt>
                <c:pt idx="17">
                  <c:v>20</c:v>
                </c:pt>
                <c:pt idx="18">
                  <c:v>6.45</c:v>
                </c:pt>
                <c:pt idx="19">
                  <c:v>40.5</c:v>
                </c:pt>
                <c:pt idx="20">
                  <c:v>80</c:v>
                </c:pt>
                <c:pt idx="21">
                  <c:v>80</c:v>
                </c:pt>
                <c:pt idx="22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FF-4950-831C-349D6CC8C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964712"/>
        <c:axId val="790963400"/>
      </c:lineChart>
      <c:catAx>
        <c:axId val="634108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Licensees</a:t>
                </a:r>
                <a:r>
                  <a:rPr lang="en-US" sz="1200" baseline="0"/>
                  <a:t> 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10120"/>
        <c:crosses val="autoZero"/>
        <c:auto val="1"/>
        <c:lblAlgn val="ctr"/>
        <c:lblOffset val="100"/>
        <c:noMultiLvlLbl val="0"/>
      </c:catAx>
      <c:valAx>
        <c:axId val="63411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Reservation Values ($M)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08808"/>
        <c:crosses val="autoZero"/>
        <c:crossBetween val="between"/>
      </c:valAx>
      <c:valAx>
        <c:axId val="7909634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Advertising Revenue ($M)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\-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964712"/>
        <c:crosses val="max"/>
        <c:crossBetween val="between"/>
      </c:valAx>
      <c:catAx>
        <c:axId val="790964712"/>
        <c:scaling>
          <c:orientation val="minMax"/>
        </c:scaling>
        <c:delete val="1"/>
        <c:axPos val="b"/>
        <c:majorTickMark val="out"/>
        <c:minorTickMark val="none"/>
        <c:tickLblPos val="nextTo"/>
        <c:crossAx val="79096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694023577126216E-2"/>
          <c:y val="0.11713256122704938"/>
          <c:w val="0.25153144745795664"/>
          <c:h val="7.7866393314728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Sample Reservation Values and Naïve Bids in Philadelphia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ppt_data!$F$1</c:f>
              <c:strCache>
                <c:ptCount val="1"/>
                <c:pt idx="0">
                  <c:v>Reservation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ppt_data!$G$2:$G$24</c:f>
              <c:strCache>
                <c:ptCount val="23"/>
                <c:pt idx="0">
                  <c:v>NBCAC</c:v>
                </c:pt>
                <c:pt idx="1">
                  <c:v>PBS</c:v>
                </c:pt>
                <c:pt idx="2">
                  <c:v>PBS</c:v>
                </c:pt>
                <c:pt idx="3">
                  <c:v>MdF</c:v>
                </c:pt>
                <c:pt idx="4">
                  <c:v>Ind.</c:v>
                </c:pt>
                <c:pt idx="5">
                  <c:v>Ind.</c:v>
                </c:pt>
                <c:pt idx="6">
                  <c:v>Pub.</c:v>
                </c:pt>
                <c:pt idx="7">
                  <c:v>Tel.</c:v>
                </c:pt>
                <c:pt idx="8">
                  <c:v>UniMas</c:v>
                </c:pt>
                <c:pt idx="9">
                  <c:v>AsiaV</c:v>
                </c:pt>
                <c:pt idx="10">
                  <c:v>Am1</c:v>
                </c:pt>
                <c:pt idx="11">
                  <c:v>PBS</c:v>
                </c:pt>
                <c:pt idx="12">
                  <c:v>Ion</c:v>
                </c:pt>
                <c:pt idx="13">
                  <c:v>TBN</c:v>
                </c:pt>
                <c:pt idx="14">
                  <c:v>Ind.</c:v>
                </c:pt>
                <c:pt idx="15">
                  <c:v>Ind.</c:v>
                </c:pt>
                <c:pt idx="16">
                  <c:v>Ind.</c:v>
                </c:pt>
                <c:pt idx="17">
                  <c:v>CW</c:v>
                </c:pt>
                <c:pt idx="18">
                  <c:v>Uni.</c:v>
                </c:pt>
                <c:pt idx="19">
                  <c:v>MyNet.</c:v>
                </c:pt>
                <c:pt idx="20">
                  <c:v>Fox</c:v>
                </c:pt>
                <c:pt idx="21">
                  <c:v>NBC</c:v>
                </c:pt>
                <c:pt idx="22">
                  <c:v>CBS</c:v>
                </c:pt>
              </c:strCache>
            </c:strRef>
          </c:cat>
          <c:val>
            <c:numRef>
              <c:f>ppt_data!$F$2:$F$24</c:f>
              <c:numCache>
                <c:formatCode>General</c:formatCode>
                <c:ptCount val="23"/>
                <c:pt idx="0">
                  <c:v>2.0971701</c:v>
                </c:pt>
                <c:pt idx="1">
                  <c:v>4.5535996219999992</c:v>
                </c:pt>
                <c:pt idx="2">
                  <c:v>10.2167408</c:v>
                </c:pt>
                <c:pt idx="3">
                  <c:v>13.05793482</c:v>
                </c:pt>
                <c:pt idx="4">
                  <c:v>16.06700953</c:v>
                </c:pt>
                <c:pt idx="5">
                  <c:v>18.114580380000003</c:v>
                </c:pt>
                <c:pt idx="6">
                  <c:v>21.407974170000003</c:v>
                </c:pt>
                <c:pt idx="7">
                  <c:v>24.489675070000001</c:v>
                </c:pt>
                <c:pt idx="8">
                  <c:v>25.669304740000001</c:v>
                </c:pt>
                <c:pt idx="9">
                  <c:v>26.212302599999997</c:v>
                </c:pt>
                <c:pt idx="10">
                  <c:v>34.801332299999999</c:v>
                </c:pt>
                <c:pt idx="11">
                  <c:v>37.162003920000004</c:v>
                </c:pt>
                <c:pt idx="12">
                  <c:v>37.595014379999995</c:v>
                </c:pt>
                <c:pt idx="13">
                  <c:v>41.802017629999995</c:v>
                </c:pt>
                <c:pt idx="14">
                  <c:v>45.466965719999997</c:v>
                </c:pt>
                <c:pt idx="15">
                  <c:v>46.45117973</c:v>
                </c:pt>
                <c:pt idx="16">
                  <c:v>49.819741</c:v>
                </c:pt>
                <c:pt idx="17">
                  <c:v>60.243069479999996</c:v>
                </c:pt>
                <c:pt idx="18">
                  <c:v>66.674883199999996</c:v>
                </c:pt>
                <c:pt idx="19">
                  <c:v>108.11790550000001</c:v>
                </c:pt>
                <c:pt idx="20">
                  <c:v>268.15503840000002</c:v>
                </c:pt>
                <c:pt idx="21">
                  <c:v>323.69751509999998</c:v>
                </c:pt>
                <c:pt idx="22">
                  <c:v>489.72510799999992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E-49D1-BD04-758EFFAC0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634108808"/>
        <c:axId val="634110120"/>
      </c:barChart>
      <c:scatterChart>
        <c:scatterStyle val="lineMarker"/>
        <c:varyColors val="0"/>
        <c:ser>
          <c:idx val="2"/>
          <c:order val="1"/>
          <c:tx>
            <c:strRef>
              <c:f>ppt_data!$I$1</c:f>
              <c:strCache>
                <c:ptCount val="1"/>
                <c:pt idx="0">
                  <c:v>Naïve Bids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yVal>
            <c:numRef>
              <c:f>ppt_data!$I$2:$I$24</c:f>
              <c:numCache>
                <c:formatCode>General</c:formatCode>
                <c:ptCount val="23"/>
                <c:pt idx="0">
                  <c:v>13.154999999999999</c:v>
                </c:pt>
                <c:pt idx="1">
                  <c:v>8.0521999999999991</c:v>
                </c:pt>
                <c:pt idx="2">
                  <c:v>21.812000000000001</c:v>
                </c:pt>
                <c:pt idx="3">
                  <c:v>201.53</c:v>
                </c:pt>
                <c:pt idx="4">
                  <c:v>41.899000000000001</c:v>
                </c:pt>
                <c:pt idx="5">
                  <c:v>41.682000000000002</c:v>
                </c:pt>
                <c:pt idx="6">
                  <c:v>34.747</c:v>
                </c:pt>
                <c:pt idx="7">
                  <c:v>44.436999999999998</c:v>
                </c:pt>
                <c:pt idx="8">
                  <c:v>72.662000000000006</c:v>
                </c:pt>
                <c:pt idx="9">
                  <c:v>229.57</c:v>
                </c:pt>
                <c:pt idx="10">
                  <c:v>106.71</c:v>
                </c:pt>
                <c:pt idx="11">
                  <c:v>55.576000000000001</c:v>
                </c:pt>
                <c:pt idx="12">
                  <c:v>61.613999999999997</c:v>
                </c:pt>
                <c:pt idx="13">
                  <c:v>79.150999999999996</c:v>
                </c:pt>
                <c:pt idx="14">
                  <c:v>70.438999999999993</c:v>
                </c:pt>
                <c:pt idx="15">
                  <c:v>81.468999999999994</c:v>
                </c:pt>
                <c:pt idx="16">
                  <c:v>224.06</c:v>
                </c:pt>
                <c:pt idx="17">
                  <c:v>90.105999999999995</c:v>
                </c:pt>
                <c:pt idx="18">
                  <c:v>115.04</c:v>
                </c:pt>
                <c:pt idx="19">
                  <c:v>148.81</c:v>
                </c:pt>
                <c:pt idx="20">
                  <c:v>463.92</c:v>
                </c:pt>
                <c:pt idx="21">
                  <c:v>444.89</c:v>
                </c:pt>
                <c:pt idx="22">
                  <c:v>626.79999999999995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5E-49D1-BD04-758EFFAC0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747216"/>
        <c:axId val="590742624"/>
      </c:scatterChart>
      <c:catAx>
        <c:axId val="634108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Licensees</a:t>
                </a:r>
                <a:r>
                  <a:rPr lang="en-US" sz="1200" baseline="0"/>
                  <a:t> 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10120"/>
        <c:crosses val="autoZero"/>
        <c:auto val="1"/>
        <c:lblAlgn val="ctr"/>
        <c:lblOffset val="100"/>
        <c:noMultiLvlLbl val="0"/>
      </c:catAx>
      <c:valAx>
        <c:axId val="63411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Reservation Values ($M)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08808"/>
        <c:crosses val="autoZero"/>
        <c:crossBetween val="between"/>
      </c:valAx>
      <c:valAx>
        <c:axId val="590742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Clock Price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47216"/>
        <c:crosses val="max"/>
        <c:crossBetween val="midCat"/>
      </c:valAx>
      <c:valAx>
        <c:axId val="590747216"/>
        <c:scaling>
          <c:orientation val="minMax"/>
        </c:scaling>
        <c:delete val="1"/>
        <c:axPos val="b"/>
        <c:majorTickMark val="out"/>
        <c:minorTickMark val="none"/>
        <c:tickLblPos val="nextTo"/>
        <c:crossAx val="590742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385955624276954E-2"/>
          <c:y val="0.10696325544067828"/>
          <c:w val="0.18020241066451539"/>
          <c:h val="9.0328281397667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Naïve Auction Outcome for Philadelphia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ppt_data!$F$1</c:f>
              <c:strCache>
                <c:ptCount val="1"/>
                <c:pt idx="0">
                  <c:v>Reservation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ppt_data!$G$2:$G$24</c:f>
              <c:strCache>
                <c:ptCount val="23"/>
                <c:pt idx="0">
                  <c:v>NBCAC</c:v>
                </c:pt>
                <c:pt idx="1">
                  <c:v>PBS</c:v>
                </c:pt>
                <c:pt idx="2">
                  <c:v>PBS</c:v>
                </c:pt>
                <c:pt idx="3">
                  <c:v>MdF</c:v>
                </c:pt>
                <c:pt idx="4">
                  <c:v>Ind.</c:v>
                </c:pt>
                <c:pt idx="5">
                  <c:v>Ind.</c:v>
                </c:pt>
                <c:pt idx="6">
                  <c:v>Pub.</c:v>
                </c:pt>
                <c:pt idx="7">
                  <c:v>Tel.</c:v>
                </c:pt>
                <c:pt idx="8">
                  <c:v>UniMas</c:v>
                </c:pt>
                <c:pt idx="9">
                  <c:v>AsiaV</c:v>
                </c:pt>
                <c:pt idx="10">
                  <c:v>Am1</c:v>
                </c:pt>
                <c:pt idx="11">
                  <c:v>PBS</c:v>
                </c:pt>
                <c:pt idx="12">
                  <c:v>Ion</c:v>
                </c:pt>
                <c:pt idx="13">
                  <c:v>TBN</c:v>
                </c:pt>
                <c:pt idx="14">
                  <c:v>Ind.</c:v>
                </c:pt>
                <c:pt idx="15">
                  <c:v>Ind.</c:v>
                </c:pt>
                <c:pt idx="16">
                  <c:v>Ind.</c:v>
                </c:pt>
                <c:pt idx="17">
                  <c:v>CW</c:v>
                </c:pt>
                <c:pt idx="18">
                  <c:v>Uni.</c:v>
                </c:pt>
                <c:pt idx="19">
                  <c:v>MyNet.</c:v>
                </c:pt>
                <c:pt idx="20">
                  <c:v>Fox</c:v>
                </c:pt>
                <c:pt idx="21">
                  <c:v>NBC</c:v>
                </c:pt>
                <c:pt idx="22">
                  <c:v>CBS</c:v>
                </c:pt>
              </c:strCache>
            </c:strRef>
          </c:cat>
          <c:val>
            <c:numRef>
              <c:f>ppt_data!$F$2:$F$24</c:f>
              <c:numCache>
                <c:formatCode>General</c:formatCode>
                <c:ptCount val="23"/>
                <c:pt idx="0">
                  <c:v>2.0971701</c:v>
                </c:pt>
                <c:pt idx="1">
                  <c:v>4.5535996219999992</c:v>
                </c:pt>
                <c:pt idx="2">
                  <c:v>10.2167408</c:v>
                </c:pt>
                <c:pt idx="3">
                  <c:v>13.05793482</c:v>
                </c:pt>
                <c:pt idx="4">
                  <c:v>16.06700953</c:v>
                </c:pt>
                <c:pt idx="5">
                  <c:v>18.114580380000003</c:v>
                </c:pt>
                <c:pt idx="6">
                  <c:v>21.407974170000003</c:v>
                </c:pt>
                <c:pt idx="7">
                  <c:v>24.489675070000001</c:v>
                </c:pt>
                <c:pt idx="8">
                  <c:v>25.669304740000001</c:v>
                </c:pt>
                <c:pt idx="9">
                  <c:v>26.212302599999997</c:v>
                </c:pt>
                <c:pt idx="10">
                  <c:v>34.801332299999999</c:v>
                </c:pt>
                <c:pt idx="11">
                  <c:v>37.162003920000004</c:v>
                </c:pt>
                <c:pt idx="12">
                  <c:v>37.595014379999995</c:v>
                </c:pt>
                <c:pt idx="13">
                  <c:v>41.802017629999995</c:v>
                </c:pt>
                <c:pt idx="14">
                  <c:v>45.466965719999997</c:v>
                </c:pt>
                <c:pt idx="15">
                  <c:v>46.45117973</c:v>
                </c:pt>
                <c:pt idx="16">
                  <c:v>49.819741</c:v>
                </c:pt>
                <c:pt idx="17">
                  <c:v>60.243069479999996</c:v>
                </c:pt>
                <c:pt idx="18">
                  <c:v>66.674883199999996</c:v>
                </c:pt>
                <c:pt idx="19">
                  <c:v>108.11790550000001</c:v>
                </c:pt>
                <c:pt idx="20">
                  <c:v>268.15503840000002</c:v>
                </c:pt>
                <c:pt idx="21">
                  <c:v>323.69751509999998</c:v>
                </c:pt>
                <c:pt idx="22">
                  <c:v>489.72510799999992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F-4034-A075-B1FAF7179388}"/>
            </c:ext>
          </c:extLst>
        </c:ser>
        <c:ser>
          <c:idx val="0"/>
          <c:order val="2"/>
          <c:tx>
            <c:v>Naïve Payout</c:v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strRef>
              <c:f>ppt_data!$G$2:$G$24</c:f>
              <c:strCache>
                <c:ptCount val="23"/>
                <c:pt idx="0">
                  <c:v>NBCAC</c:v>
                </c:pt>
                <c:pt idx="1">
                  <c:v>PBS</c:v>
                </c:pt>
                <c:pt idx="2">
                  <c:v>PBS</c:v>
                </c:pt>
                <c:pt idx="3">
                  <c:v>MdF</c:v>
                </c:pt>
                <c:pt idx="4">
                  <c:v>Ind.</c:v>
                </c:pt>
                <c:pt idx="5">
                  <c:v>Ind.</c:v>
                </c:pt>
                <c:pt idx="6">
                  <c:v>Pub.</c:v>
                </c:pt>
                <c:pt idx="7">
                  <c:v>Tel.</c:v>
                </c:pt>
                <c:pt idx="8">
                  <c:v>UniMas</c:v>
                </c:pt>
                <c:pt idx="9">
                  <c:v>AsiaV</c:v>
                </c:pt>
                <c:pt idx="10">
                  <c:v>Am1</c:v>
                </c:pt>
                <c:pt idx="11">
                  <c:v>PBS</c:v>
                </c:pt>
                <c:pt idx="12">
                  <c:v>Ion</c:v>
                </c:pt>
                <c:pt idx="13">
                  <c:v>TBN</c:v>
                </c:pt>
                <c:pt idx="14">
                  <c:v>Ind.</c:v>
                </c:pt>
                <c:pt idx="15">
                  <c:v>Ind.</c:v>
                </c:pt>
                <c:pt idx="16">
                  <c:v>Ind.</c:v>
                </c:pt>
                <c:pt idx="17">
                  <c:v>CW</c:v>
                </c:pt>
                <c:pt idx="18">
                  <c:v>Uni.</c:v>
                </c:pt>
                <c:pt idx="19">
                  <c:v>MyNet.</c:v>
                </c:pt>
                <c:pt idx="20">
                  <c:v>Fox</c:v>
                </c:pt>
                <c:pt idx="21">
                  <c:v>NBC</c:v>
                </c:pt>
                <c:pt idx="22">
                  <c:v>CBS</c:v>
                </c:pt>
              </c:strCache>
            </c:strRef>
          </c:cat>
          <c:val>
            <c:numRef>
              <c:f>ppt_data!$P$2:$P$24</c:f>
              <c:numCache>
                <c:formatCode>General</c:formatCode>
                <c:ptCount val="23"/>
                <c:pt idx="0">
                  <c:v>9.4866059400000022</c:v>
                </c:pt>
                <c:pt idx="1">
                  <c:v>120.870863278</c:v>
                </c:pt>
                <c:pt idx="2">
                  <c:v>93.669695200000007</c:v>
                </c:pt>
                <c:pt idx="3">
                  <c:v>0</c:v>
                </c:pt>
                <c:pt idx="4">
                  <c:v>68.982801770000009</c:v>
                </c:pt>
                <c:pt idx="5">
                  <c:v>25.574752319999998</c:v>
                </c:pt>
                <c:pt idx="6">
                  <c:v>115.23906273000001</c:v>
                </c:pt>
                <c:pt idx="7">
                  <c:v>97.741011829999991</c:v>
                </c:pt>
                <c:pt idx="8">
                  <c:v>0</c:v>
                </c:pt>
                <c:pt idx="9">
                  <c:v>0</c:v>
                </c:pt>
                <c:pt idx="10">
                  <c:v>37.531040400000009</c:v>
                </c:pt>
                <c:pt idx="11">
                  <c:v>111.14231537999997</c:v>
                </c:pt>
                <c:pt idx="12">
                  <c:v>97.734589919999976</c:v>
                </c:pt>
                <c:pt idx="13">
                  <c:v>75.331935070000014</c:v>
                </c:pt>
                <c:pt idx="14">
                  <c:v>146.98289628000001</c:v>
                </c:pt>
                <c:pt idx="15">
                  <c:v>80.006824569999992</c:v>
                </c:pt>
                <c:pt idx="16">
                  <c:v>0</c:v>
                </c:pt>
                <c:pt idx="17">
                  <c:v>88.041288719999983</c:v>
                </c:pt>
                <c:pt idx="18">
                  <c:v>61.870165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F-4034-A075-B1FAF7179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634108808"/>
        <c:axId val="634110120"/>
      </c:barChart>
      <c:scatterChart>
        <c:scatterStyle val="lineMarker"/>
        <c:varyColors val="0"/>
        <c:ser>
          <c:idx val="2"/>
          <c:order val="0"/>
          <c:tx>
            <c:strRef>
              <c:f>ppt_data!$I$1</c:f>
              <c:strCache>
                <c:ptCount val="1"/>
                <c:pt idx="0">
                  <c:v>Naïve Bids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25400">
                <a:solidFill>
                  <a:schemeClr val="accent4"/>
                </a:solidFill>
              </a:ln>
              <a:effectLst/>
            </c:spPr>
          </c:marker>
          <c:yVal>
            <c:numRef>
              <c:f>ppt_data!$I$2:$I$24</c:f>
              <c:numCache>
                <c:formatCode>General</c:formatCode>
                <c:ptCount val="23"/>
                <c:pt idx="0">
                  <c:v>13.154999999999999</c:v>
                </c:pt>
                <c:pt idx="1">
                  <c:v>8.0521999999999991</c:v>
                </c:pt>
                <c:pt idx="2">
                  <c:v>21.812000000000001</c:v>
                </c:pt>
                <c:pt idx="3">
                  <c:v>201.53</c:v>
                </c:pt>
                <c:pt idx="4">
                  <c:v>41.899000000000001</c:v>
                </c:pt>
                <c:pt idx="5">
                  <c:v>41.682000000000002</c:v>
                </c:pt>
                <c:pt idx="6">
                  <c:v>34.747</c:v>
                </c:pt>
                <c:pt idx="7">
                  <c:v>44.436999999999998</c:v>
                </c:pt>
                <c:pt idx="8">
                  <c:v>72.662000000000006</c:v>
                </c:pt>
                <c:pt idx="9">
                  <c:v>229.57</c:v>
                </c:pt>
                <c:pt idx="10">
                  <c:v>106.71</c:v>
                </c:pt>
                <c:pt idx="11">
                  <c:v>55.576000000000001</c:v>
                </c:pt>
                <c:pt idx="12">
                  <c:v>61.613999999999997</c:v>
                </c:pt>
                <c:pt idx="13">
                  <c:v>79.150999999999996</c:v>
                </c:pt>
                <c:pt idx="14">
                  <c:v>70.438999999999993</c:v>
                </c:pt>
                <c:pt idx="15">
                  <c:v>81.468999999999994</c:v>
                </c:pt>
                <c:pt idx="16">
                  <c:v>224.06</c:v>
                </c:pt>
                <c:pt idx="17">
                  <c:v>90.105999999999995</c:v>
                </c:pt>
                <c:pt idx="18">
                  <c:v>115.04</c:v>
                </c:pt>
                <c:pt idx="19">
                  <c:v>148.81</c:v>
                </c:pt>
                <c:pt idx="20">
                  <c:v>463.92</c:v>
                </c:pt>
                <c:pt idx="21">
                  <c:v>444.89</c:v>
                </c:pt>
                <c:pt idx="22">
                  <c:v>626.79999999999995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1F-4034-A075-B1FAF7179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747216"/>
        <c:axId val="590742624"/>
      </c:scatterChart>
      <c:catAx>
        <c:axId val="634108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Licensees</a:t>
                </a:r>
                <a:r>
                  <a:rPr lang="en-US" sz="1200" baseline="0"/>
                  <a:t> 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10120"/>
        <c:crosses val="autoZero"/>
        <c:auto val="1"/>
        <c:lblAlgn val="ctr"/>
        <c:lblOffset val="100"/>
        <c:noMultiLvlLbl val="0"/>
      </c:catAx>
      <c:valAx>
        <c:axId val="63411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Reservation Values ($M)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08808"/>
        <c:crosses val="autoZero"/>
        <c:crossBetween val="between"/>
      </c:valAx>
      <c:valAx>
        <c:axId val="590742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Clock Price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47216"/>
        <c:crosses val="max"/>
        <c:crossBetween val="midCat"/>
      </c:valAx>
      <c:valAx>
        <c:axId val="590747216"/>
        <c:scaling>
          <c:orientation val="minMax"/>
        </c:scaling>
        <c:delete val="1"/>
        <c:axPos val="b"/>
        <c:majorTickMark val="out"/>
        <c:minorTickMark val="none"/>
        <c:tickLblPos val="nextTo"/>
        <c:crossAx val="590742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694023577126216E-2"/>
          <c:y val="0.11713256122704938"/>
          <c:w val="0.34625037701583145"/>
          <c:h val="4.841163502580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Sample Reservation Values in Philadelphia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ppt_data!$F$1</c:f>
              <c:strCache>
                <c:ptCount val="1"/>
                <c:pt idx="0">
                  <c:v>Reservation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ppt_data!$G$2:$G$24</c:f>
              <c:strCache>
                <c:ptCount val="23"/>
                <c:pt idx="0">
                  <c:v>NBCAC</c:v>
                </c:pt>
                <c:pt idx="1">
                  <c:v>PBS</c:v>
                </c:pt>
                <c:pt idx="2">
                  <c:v>PBS</c:v>
                </c:pt>
                <c:pt idx="3">
                  <c:v>MdF</c:v>
                </c:pt>
                <c:pt idx="4">
                  <c:v>Ind.</c:v>
                </c:pt>
                <c:pt idx="5">
                  <c:v>Ind.</c:v>
                </c:pt>
                <c:pt idx="6">
                  <c:v>Pub.</c:v>
                </c:pt>
                <c:pt idx="7">
                  <c:v>Tel.</c:v>
                </c:pt>
                <c:pt idx="8">
                  <c:v>UniMas</c:v>
                </c:pt>
                <c:pt idx="9">
                  <c:v>AsiaV</c:v>
                </c:pt>
                <c:pt idx="10">
                  <c:v>Am1</c:v>
                </c:pt>
                <c:pt idx="11">
                  <c:v>PBS</c:v>
                </c:pt>
                <c:pt idx="12">
                  <c:v>Ion</c:v>
                </c:pt>
                <c:pt idx="13">
                  <c:v>TBN</c:v>
                </c:pt>
                <c:pt idx="14">
                  <c:v>Ind.</c:v>
                </c:pt>
                <c:pt idx="15">
                  <c:v>Ind.</c:v>
                </c:pt>
                <c:pt idx="16">
                  <c:v>Ind.</c:v>
                </c:pt>
                <c:pt idx="17">
                  <c:v>CW</c:v>
                </c:pt>
                <c:pt idx="18">
                  <c:v>Uni.</c:v>
                </c:pt>
                <c:pt idx="19">
                  <c:v>MyNet.</c:v>
                </c:pt>
                <c:pt idx="20">
                  <c:v>Fox</c:v>
                </c:pt>
                <c:pt idx="21">
                  <c:v>NBC</c:v>
                </c:pt>
                <c:pt idx="22">
                  <c:v>CBS</c:v>
                </c:pt>
              </c:strCache>
            </c:strRef>
          </c:cat>
          <c:val>
            <c:numRef>
              <c:f>ppt_data!$F$2:$F$24</c:f>
              <c:numCache>
                <c:formatCode>General</c:formatCode>
                <c:ptCount val="23"/>
                <c:pt idx="0">
                  <c:v>2.0971701</c:v>
                </c:pt>
                <c:pt idx="1">
                  <c:v>4.5535996219999992</c:v>
                </c:pt>
                <c:pt idx="2">
                  <c:v>10.2167408</c:v>
                </c:pt>
                <c:pt idx="3">
                  <c:v>13.05793482</c:v>
                </c:pt>
                <c:pt idx="4">
                  <c:v>16.06700953</c:v>
                </c:pt>
                <c:pt idx="5">
                  <c:v>18.114580380000003</c:v>
                </c:pt>
                <c:pt idx="6">
                  <c:v>21.407974170000003</c:v>
                </c:pt>
                <c:pt idx="7">
                  <c:v>24.489675070000001</c:v>
                </c:pt>
                <c:pt idx="8">
                  <c:v>25.669304740000001</c:v>
                </c:pt>
                <c:pt idx="9">
                  <c:v>26.212302599999997</c:v>
                </c:pt>
                <c:pt idx="10">
                  <c:v>34.801332299999999</c:v>
                </c:pt>
                <c:pt idx="11">
                  <c:v>37.162003920000004</c:v>
                </c:pt>
                <c:pt idx="12">
                  <c:v>37.595014379999995</c:v>
                </c:pt>
                <c:pt idx="13">
                  <c:v>41.802017629999995</c:v>
                </c:pt>
                <c:pt idx="14">
                  <c:v>45.466965719999997</c:v>
                </c:pt>
                <c:pt idx="15">
                  <c:v>46.45117973</c:v>
                </c:pt>
                <c:pt idx="16">
                  <c:v>49.819741</c:v>
                </c:pt>
                <c:pt idx="17">
                  <c:v>60.243069479999996</c:v>
                </c:pt>
                <c:pt idx="18">
                  <c:v>66.674883199999996</c:v>
                </c:pt>
                <c:pt idx="19">
                  <c:v>108.11790550000001</c:v>
                </c:pt>
                <c:pt idx="20">
                  <c:v>268.15503840000002</c:v>
                </c:pt>
                <c:pt idx="21">
                  <c:v>323.69751509999998</c:v>
                </c:pt>
                <c:pt idx="22">
                  <c:v>489.72510799999992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3-411B-BFE2-C1F1D9645498}"/>
            </c:ext>
          </c:extLst>
        </c:ser>
        <c:ser>
          <c:idx val="0"/>
          <c:order val="2"/>
          <c:tx>
            <c:v>Naïve Payout</c:v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strRef>
              <c:f>ppt_data!$G$2:$G$24</c:f>
              <c:strCache>
                <c:ptCount val="23"/>
                <c:pt idx="0">
                  <c:v>NBCAC</c:v>
                </c:pt>
                <c:pt idx="1">
                  <c:v>PBS</c:v>
                </c:pt>
                <c:pt idx="2">
                  <c:v>PBS</c:v>
                </c:pt>
                <c:pt idx="3">
                  <c:v>MdF</c:v>
                </c:pt>
                <c:pt idx="4">
                  <c:v>Ind.</c:v>
                </c:pt>
                <c:pt idx="5">
                  <c:v>Ind.</c:v>
                </c:pt>
                <c:pt idx="6">
                  <c:v>Pub.</c:v>
                </c:pt>
                <c:pt idx="7">
                  <c:v>Tel.</c:v>
                </c:pt>
                <c:pt idx="8">
                  <c:v>UniMas</c:v>
                </c:pt>
                <c:pt idx="9">
                  <c:v>AsiaV</c:v>
                </c:pt>
                <c:pt idx="10">
                  <c:v>Am1</c:v>
                </c:pt>
                <c:pt idx="11">
                  <c:v>PBS</c:v>
                </c:pt>
                <c:pt idx="12">
                  <c:v>Ion</c:v>
                </c:pt>
                <c:pt idx="13">
                  <c:v>TBN</c:v>
                </c:pt>
                <c:pt idx="14">
                  <c:v>Ind.</c:v>
                </c:pt>
                <c:pt idx="15">
                  <c:v>Ind.</c:v>
                </c:pt>
                <c:pt idx="16">
                  <c:v>Ind.</c:v>
                </c:pt>
                <c:pt idx="17">
                  <c:v>CW</c:v>
                </c:pt>
                <c:pt idx="18">
                  <c:v>Uni.</c:v>
                </c:pt>
                <c:pt idx="19">
                  <c:v>MyNet.</c:v>
                </c:pt>
                <c:pt idx="20">
                  <c:v>Fox</c:v>
                </c:pt>
                <c:pt idx="21">
                  <c:v>NBC</c:v>
                </c:pt>
                <c:pt idx="22">
                  <c:v>CBS</c:v>
                </c:pt>
              </c:strCache>
            </c:strRef>
          </c:cat>
          <c:val>
            <c:numRef>
              <c:f>ppt_data!$P$2:$P$24</c:f>
              <c:numCache>
                <c:formatCode>General</c:formatCode>
                <c:ptCount val="23"/>
                <c:pt idx="0">
                  <c:v>9.4866059400000022</c:v>
                </c:pt>
                <c:pt idx="1">
                  <c:v>120.870863278</c:v>
                </c:pt>
                <c:pt idx="2">
                  <c:v>93.669695200000007</c:v>
                </c:pt>
                <c:pt idx="3">
                  <c:v>0</c:v>
                </c:pt>
                <c:pt idx="4">
                  <c:v>68.982801770000009</c:v>
                </c:pt>
                <c:pt idx="5">
                  <c:v>25.574752319999998</c:v>
                </c:pt>
                <c:pt idx="6">
                  <c:v>115.23906273000001</c:v>
                </c:pt>
                <c:pt idx="7">
                  <c:v>97.741011829999991</c:v>
                </c:pt>
                <c:pt idx="8">
                  <c:v>0</c:v>
                </c:pt>
                <c:pt idx="9">
                  <c:v>0</c:v>
                </c:pt>
                <c:pt idx="10">
                  <c:v>37.531040400000009</c:v>
                </c:pt>
                <c:pt idx="11">
                  <c:v>111.14231537999997</c:v>
                </c:pt>
                <c:pt idx="12">
                  <c:v>97.734589919999976</c:v>
                </c:pt>
                <c:pt idx="13">
                  <c:v>75.331935070000014</c:v>
                </c:pt>
                <c:pt idx="14">
                  <c:v>146.98289628000001</c:v>
                </c:pt>
                <c:pt idx="15">
                  <c:v>80.006824569999992</c:v>
                </c:pt>
                <c:pt idx="16">
                  <c:v>0</c:v>
                </c:pt>
                <c:pt idx="17">
                  <c:v>88.041288719999983</c:v>
                </c:pt>
                <c:pt idx="18">
                  <c:v>61.870165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3-411B-BFE2-C1F1D9645498}"/>
            </c:ext>
          </c:extLst>
        </c:ser>
        <c:ser>
          <c:idx val="3"/>
          <c:order val="3"/>
          <c:tx>
            <c:v>Strategic Payout</c:v>
          </c:tx>
          <c:spPr>
            <a:solidFill>
              <a:schemeClr val="accent6"/>
            </a:solidFill>
            <a:ln w="25400">
              <a:noFill/>
            </a:ln>
            <a:effectLst/>
          </c:spPr>
          <c:invertIfNegative val="0"/>
          <c:val>
            <c:numRef>
              <c:f>ppt_data!$Q$2:$Q$24</c:f>
              <c:numCache>
                <c:formatCode>General</c:formatCode>
                <c:ptCount val="23"/>
                <c:pt idx="0">
                  <c:v>23.773985759999995</c:v>
                </c:pt>
                <c:pt idx="1">
                  <c:v>43.18234360000001</c:v>
                </c:pt>
                <c:pt idx="2">
                  <c:v>35.767023999999992</c:v>
                </c:pt>
                <c:pt idx="3">
                  <c:v>14.37066126</c:v>
                </c:pt>
                <c:pt idx="4">
                  <c:v>29.281769199999985</c:v>
                </c:pt>
                <c:pt idx="5">
                  <c:v>67.048545200000007</c:v>
                </c:pt>
                <c:pt idx="6">
                  <c:v>47.046159599999982</c:v>
                </c:pt>
                <c:pt idx="7">
                  <c:v>42.082759600000003</c:v>
                </c:pt>
                <c:pt idx="8">
                  <c:v>78.351753299999999</c:v>
                </c:pt>
                <c:pt idx="9">
                  <c:v>0</c:v>
                </c:pt>
                <c:pt idx="10">
                  <c:v>0</c:v>
                </c:pt>
                <c:pt idx="11">
                  <c:v>51.059641199999987</c:v>
                </c:pt>
                <c:pt idx="12">
                  <c:v>46.592581200000041</c:v>
                </c:pt>
                <c:pt idx="13">
                  <c:v>40.328006799999997</c:v>
                </c:pt>
                <c:pt idx="14">
                  <c:v>94.717735199999993</c:v>
                </c:pt>
                <c:pt idx="15">
                  <c:v>43.538181199999997</c:v>
                </c:pt>
                <c:pt idx="16">
                  <c:v>0</c:v>
                </c:pt>
                <c:pt idx="17">
                  <c:v>51.052768799999996</c:v>
                </c:pt>
                <c:pt idx="18">
                  <c:v>44.256728799999991</c:v>
                </c:pt>
                <c:pt idx="19">
                  <c:v>161.1415245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3-411B-BFE2-C1F1D9645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634108808"/>
        <c:axId val="634110120"/>
      </c:barChart>
      <c:scatterChart>
        <c:scatterStyle val="lineMarker"/>
        <c:varyColors val="0"/>
        <c:ser>
          <c:idx val="2"/>
          <c:order val="1"/>
          <c:tx>
            <c:strRef>
              <c:f>ppt_data!$J$1</c:f>
              <c:strCache>
                <c:ptCount val="1"/>
                <c:pt idx="0">
                  <c:v>Strategic Bids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25400">
                <a:solidFill>
                  <a:schemeClr val="accent4"/>
                </a:solidFill>
              </a:ln>
              <a:effectLst/>
            </c:spPr>
          </c:marker>
          <c:yVal>
            <c:numRef>
              <c:f>ppt_data!$J$2:$J$24</c:f>
              <c:numCache>
                <c:formatCode>General</c:formatCode>
                <c:ptCount val="23"/>
                <c:pt idx="0">
                  <c:v>13.154999999999999</c:v>
                </c:pt>
                <c:pt idx="1">
                  <c:v>8.0521999999999991</c:v>
                </c:pt>
                <c:pt idx="2">
                  <c:v>21.812000000000001</c:v>
                </c:pt>
                <c:pt idx="3">
                  <c:v>201.53</c:v>
                </c:pt>
                <c:pt idx="4">
                  <c:v>41.899000000000001</c:v>
                </c:pt>
                <c:pt idx="5">
                  <c:v>41.682000000000002</c:v>
                </c:pt>
                <c:pt idx="6">
                  <c:v>34.747</c:v>
                </c:pt>
                <c:pt idx="7">
                  <c:v>44.436999999999998</c:v>
                </c:pt>
                <c:pt idx="8">
                  <c:v>72.662000000000006</c:v>
                </c:pt>
                <c:pt idx="9">
                  <c:v>229.57</c:v>
                </c:pt>
                <c:pt idx="10">
                  <c:v>700</c:v>
                </c:pt>
                <c:pt idx="11">
                  <c:v>55.576000000000001</c:v>
                </c:pt>
                <c:pt idx="12">
                  <c:v>61.613999999999997</c:v>
                </c:pt>
                <c:pt idx="13">
                  <c:v>79.150999999999996</c:v>
                </c:pt>
                <c:pt idx="14">
                  <c:v>70.438999999999993</c:v>
                </c:pt>
                <c:pt idx="15">
                  <c:v>81.468999999999994</c:v>
                </c:pt>
                <c:pt idx="16">
                  <c:v>700</c:v>
                </c:pt>
                <c:pt idx="17">
                  <c:v>90.105999999999995</c:v>
                </c:pt>
                <c:pt idx="18">
                  <c:v>115.04</c:v>
                </c:pt>
                <c:pt idx="19">
                  <c:v>148.81</c:v>
                </c:pt>
                <c:pt idx="20">
                  <c:v>463.92</c:v>
                </c:pt>
                <c:pt idx="21">
                  <c:v>444.89</c:v>
                </c:pt>
                <c:pt idx="22">
                  <c:v>626.79999999999995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533-411B-BFE2-C1F1D9645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747216"/>
        <c:axId val="590742624"/>
      </c:scatterChart>
      <c:catAx>
        <c:axId val="634108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Licensees</a:t>
                </a:r>
                <a:r>
                  <a:rPr lang="en-US" sz="1200" baseline="0"/>
                  <a:t> 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10120"/>
        <c:crosses val="autoZero"/>
        <c:auto val="1"/>
        <c:lblAlgn val="ctr"/>
        <c:lblOffset val="100"/>
        <c:noMultiLvlLbl val="0"/>
      </c:catAx>
      <c:valAx>
        <c:axId val="63411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Reservation Values ($M)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108808"/>
        <c:crosses val="autoZero"/>
        <c:crossBetween val="between"/>
      </c:valAx>
      <c:valAx>
        <c:axId val="590742624"/>
        <c:scaling>
          <c:orientation val="minMax"/>
          <c:max val="7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Clock Price ($)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47216"/>
        <c:crosses val="max"/>
        <c:crossBetween val="midCat"/>
      </c:valAx>
      <c:valAx>
        <c:axId val="590747216"/>
        <c:scaling>
          <c:orientation val="minMax"/>
        </c:scaling>
        <c:delete val="1"/>
        <c:axPos val="b"/>
        <c:majorTickMark val="out"/>
        <c:minorTickMark val="none"/>
        <c:tickLblPos val="nextTo"/>
        <c:crossAx val="590742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694023577126216E-2"/>
          <c:y val="0.11713256122704938"/>
          <c:w val="0.29631925812765286"/>
          <c:h val="7.877934866419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C604CD14-512E-4ED5-BC62-E538007162F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0639290-6861-4206-AFE3-4D55B234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5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596556E-D92C-4943-8DC9-CB9A7CAB1341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068ADE0E-12BD-4DC4-8CFC-B74AF52C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4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3372-8073-4FB6-B6A8-2CD6C1F8A3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86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9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4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6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8" name="Freeform 7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9" y="457200"/>
            <a:ext cx="2908431" cy="8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304800"/>
            <a:ext cx="7886700" cy="594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143999" cy="6503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2933151" y="292651"/>
            <a:ext cx="3277705" cy="9144003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Doraszelski, Seim, Sinkinson &amp; Wang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spcBef>
                <a:spcPts val="1200"/>
              </a:spcBef>
              <a:buSzPct val="60000"/>
              <a:buFontTx/>
              <a:buBlip>
                <a:blip r:embed="rId2"/>
              </a:buBlip>
              <a:defRPr sz="2200"/>
            </a:lvl1pPr>
            <a:lvl2pPr>
              <a:buSzPct val="60000"/>
              <a:buFontTx/>
              <a:buBlip>
                <a:blip r:embed="rId3"/>
              </a:buBlip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126925-ADA3-41FE-B238-7D4FB371E304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B779EB-96CE-4F98-810A-2A8DB29B47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0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9" y="457200"/>
            <a:ext cx="2908431" cy="8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5774"/>
            <a:ext cx="7772400" cy="646331"/>
          </a:xfrm>
        </p:spPr>
        <p:txBody>
          <a:bodyPr anchor="b">
            <a:sp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64028"/>
            <a:ext cx="7772400" cy="548483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125454"/>
            <a:ext cx="7772400" cy="513346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9" y="457200"/>
            <a:ext cx="2908431" cy="8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Strategic Supply Reduction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91695"/>
            <a:ext cx="914400" cy="17447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Strategic Supply Reduction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245" y="47244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flipV="1">
            <a:off x="7570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16200000" flipV="1">
            <a:off x="2646492" y="-2665075"/>
            <a:ext cx="3813850" cy="9144001"/>
          </a:xfrm>
          <a:custGeom>
            <a:avLst/>
            <a:gdLst>
              <a:gd name="connsiteX0" fmla="*/ 3813850 w 3813850"/>
              <a:gd name="connsiteY0" fmla="*/ 9144001 h 9144001"/>
              <a:gd name="connsiteX1" fmla="*/ 3813850 w 3813850"/>
              <a:gd name="connsiteY1" fmla="*/ 0 h 9144001"/>
              <a:gd name="connsiteX2" fmla="*/ 3053915 w 3813850"/>
              <a:gd name="connsiteY2" fmla="*/ 0 h 9144001"/>
              <a:gd name="connsiteX3" fmla="*/ 0 w 3813850"/>
              <a:gd name="connsiteY3" fmla="*/ 9144001 h 91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9144001">
                <a:moveTo>
                  <a:pt x="3813850" y="9144001"/>
                </a:moveTo>
                <a:lnTo>
                  <a:pt x="3813850" y="0"/>
                </a:lnTo>
                <a:lnTo>
                  <a:pt x="3053915" y="0"/>
                </a:lnTo>
                <a:lnTo>
                  <a:pt x="0" y="9144001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228947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9144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586" y="1329999"/>
            <a:ext cx="7886700" cy="2289473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5025" y="65120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 dirty="0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38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E525B-90CE-4B14-91B6-1BFA233CF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91695"/>
            <a:ext cx="914400" cy="1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9" r:id="rId2"/>
    <p:sldLayoutId id="2147483720" r:id="rId3"/>
    <p:sldLayoutId id="2147483707" r:id="rId4"/>
    <p:sldLayoutId id="2147483708" r:id="rId5"/>
    <p:sldLayoutId id="2147483709" r:id="rId6"/>
    <p:sldLayoutId id="2147483710" r:id="rId7"/>
    <p:sldLayoutId id="2147483713" r:id="rId8"/>
    <p:sldLayoutId id="2147483711" r:id="rId9"/>
    <p:sldLayoutId id="2147483718" r:id="rId10"/>
    <p:sldLayoutId id="2147483714" r:id="rId11"/>
    <p:sldLayoutId id="2147483712" r:id="rId12"/>
    <p:sldLayoutId id="2147483717" r:id="rId13"/>
    <p:sldLayoutId id="214748372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4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m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4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61776"/>
            <a:ext cx="7772400" cy="1200329"/>
          </a:xfrm>
        </p:spPr>
        <p:txBody>
          <a:bodyPr/>
          <a:lstStyle/>
          <a:p>
            <a:r>
              <a:rPr lang="en-US" dirty="0"/>
              <a:t>Ownership Concentration and Strategic Supply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64028"/>
            <a:ext cx="7772400" cy="934487"/>
          </a:xfrm>
        </p:spPr>
        <p:txBody>
          <a:bodyPr/>
          <a:lstStyle/>
          <a:p>
            <a:r>
              <a:rPr lang="en-US" sz="1600" dirty="0" smtClean="0"/>
              <a:t>Katja Seim, Wharton and NBER </a:t>
            </a:r>
            <a:br>
              <a:rPr lang="en-US" sz="1600" dirty="0" smtClean="0"/>
            </a:br>
            <a:r>
              <a:rPr lang="en-US" sz="1600" dirty="0" smtClean="0"/>
              <a:t>Joint </a:t>
            </a:r>
            <a:r>
              <a:rPr lang="en-US" sz="1600" dirty="0"/>
              <a:t>with Ulrich </a:t>
            </a:r>
            <a:r>
              <a:rPr lang="en-US" sz="1600" dirty="0" smtClean="0"/>
              <a:t>Doraszelski (Wharton), Michael Sinkinson (Yale SOM), </a:t>
            </a:r>
            <a:r>
              <a:rPr lang="en-US" sz="1600" dirty="0"/>
              <a:t>and Peichun </a:t>
            </a:r>
            <a:r>
              <a:rPr lang="en-US" sz="1600" dirty="0" smtClean="0"/>
              <a:t>Wang (Microsoft)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5372906"/>
            <a:ext cx="7772400" cy="513346"/>
          </a:xfrm>
        </p:spPr>
        <p:txBody>
          <a:bodyPr/>
          <a:lstStyle/>
          <a:p>
            <a:r>
              <a:rPr lang="en-US" dirty="0" smtClean="0"/>
              <a:t>FTC Microeconomics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Multi-License Ownership and Bidding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86" y="890697"/>
            <a:ext cx="7886700" cy="2079800"/>
          </a:xfrm>
        </p:spPr>
        <p:txBody>
          <a:bodyPr/>
          <a:lstStyle/>
          <a:p>
            <a:r>
              <a:rPr lang="en-US" sz="1800" dirty="0" smtClean="0"/>
              <a:t>However, </a:t>
            </a:r>
            <a:r>
              <a:rPr lang="en-US" sz="1800" dirty="0"/>
              <a:t>multi-license ownership (across and within markets) is </a:t>
            </a:r>
            <a:r>
              <a:rPr lang="en-US" sz="1800" dirty="0" smtClean="0"/>
              <a:t>common. Majority of DMAs have multi-license owners. </a:t>
            </a:r>
            <a:endParaRPr lang="en-US" sz="1800" dirty="0">
              <a:solidFill>
                <a:srgbClr val="FFC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Within DMA, traditional </a:t>
            </a:r>
            <a:r>
              <a:rPr lang="en-US" sz="1600" dirty="0"/>
              <a:t>concern about TV station market power in broadcasting, but not in spectrum </a:t>
            </a:r>
            <a:r>
              <a:rPr lang="en-US" sz="1600" dirty="0" smtClean="0"/>
              <a:t>holdings. Across DMAs, many large chains.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Prior to auction, private-equity firms acquired significant holdings of licenses likely to be valuable in auction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79EB-96CE-4F98-810A-2A8DB29B47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141634"/>
            <a:ext cx="8610600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rgbClr val="004785"/>
                </a:solidFill>
              </a:rPr>
              <a:t>Three firms acquired 43 licenses in 18 markets. Independent affiliations for 25; only two are major network affiliates.</a:t>
            </a:r>
            <a:endParaRPr lang="en-US" sz="1800" dirty="0">
              <a:solidFill>
                <a:srgbClr val="004785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0187" y="3071498"/>
            <a:ext cx="6143625" cy="1933575"/>
            <a:chOff x="1500187" y="3733800"/>
            <a:chExt cx="6143625" cy="1933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10573"/>
            <a:stretch/>
          </p:blipFill>
          <p:spPr>
            <a:xfrm>
              <a:off x="1500187" y="3733800"/>
              <a:ext cx="6143625" cy="1933575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600200" y="5638800"/>
              <a:ext cx="59436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38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Multi-License Ownership and Bidding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86" y="1221569"/>
            <a:ext cx="7886700" cy="6169831"/>
          </a:xfrm>
        </p:spPr>
        <p:txBody>
          <a:bodyPr/>
          <a:lstStyle/>
          <a:p>
            <a:r>
              <a:rPr lang="en-US" sz="1800" dirty="0" smtClean="0"/>
              <a:t>These </a:t>
            </a:r>
            <a:r>
              <a:rPr lang="en-US" sz="1800" dirty="0"/>
              <a:t>firms may have an incentive to withhold broadcast licenses from the auction to raise closing prices for other licenses they own</a:t>
            </a:r>
            <a:r>
              <a:rPr lang="en-US" sz="18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Similar to effects shown in, say, electricity auction markets.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Units are far more discrete and firms do not bid entire supply schedules.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TV stations not a homogeneous product: Units are differentiated due to effect of interference patterns on repacking process</a:t>
            </a:r>
          </a:p>
          <a:p>
            <a:r>
              <a:rPr lang="en-US" sz="1800" dirty="0" smtClean="0"/>
              <a:t>This </a:t>
            </a:r>
            <a:r>
              <a:rPr lang="en-US" sz="1800" dirty="0"/>
              <a:t>paper addresses how multi-license ownership alters bidding behavior: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Develop a simple model of how a firm would exploit owning multiple broadcast licenses in a single market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Estimate reservation prices for all UHF license holders in the 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Quantify the impact of multi-license bidding via large-scale auction </a:t>
            </a:r>
            <a:r>
              <a:rPr lang="en-US" sz="1600" dirty="0" smtClean="0"/>
              <a:t>simulation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Consider both initial goal of clearing 126MHz and ultimately realized clearing target of 84MHz.</a:t>
            </a:r>
          </a:p>
          <a:p>
            <a:pPr lvl="2"/>
            <a:endParaRPr lang="en-US" sz="1600" dirty="0"/>
          </a:p>
          <a:p>
            <a:pPr marL="914400" lvl="1" indent="-457200">
              <a:buFont typeface="+mj-lt"/>
              <a:buAutoNum type="arabicPeriod"/>
            </a:pPr>
            <a:endParaRPr lang="en-US" sz="16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79EB-96CE-4F98-810A-2A8DB29B47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201431"/>
            <a:ext cx="7886700" cy="4437369"/>
          </a:xfrm>
        </p:spPr>
        <p:txBody>
          <a:bodyPr/>
          <a:lstStyle/>
          <a:p>
            <a:r>
              <a:rPr lang="en-US" sz="1800" dirty="0" smtClean="0"/>
              <a:t>Total </a:t>
            </a:r>
            <a:r>
              <a:rPr lang="en-US" sz="1800" dirty="0"/>
              <a:t>auction payouts increase by </a:t>
            </a:r>
            <a:r>
              <a:rPr lang="en-US" sz="1800" dirty="0" smtClean="0"/>
              <a:t>7-22</a:t>
            </a:r>
            <a:r>
              <a:rPr lang="en-US" sz="1800" dirty="0"/>
              <a:t>% </a:t>
            </a:r>
            <a:r>
              <a:rPr lang="en-US" sz="1800" dirty="0" smtClean="0"/>
              <a:t>($3.7B at the high end) </a:t>
            </a:r>
            <a:r>
              <a:rPr lang="en-US" sz="1800" dirty="0"/>
              <a:t>due to multi-license ownership.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Effect is concentrated in a few dozen </a:t>
            </a:r>
            <a:r>
              <a:rPr lang="en-US" dirty="0" smtClean="0"/>
              <a:t>markets. Confirmed in several robustness checks</a:t>
            </a:r>
            <a:r>
              <a:rPr lang="en-US" dirty="0"/>
              <a:t> </a:t>
            </a:r>
            <a:r>
              <a:rPr lang="en-US" dirty="0" smtClean="0"/>
              <a:t>and at different clearing targets.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 evaluate a small rule change that reduces the impact. </a:t>
            </a:r>
            <a:endParaRPr lang="en-US" dirty="0"/>
          </a:p>
          <a:p>
            <a:r>
              <a:rPr lang="en-US" sz="1800" dirty="0" smtClean="0"/>
              <a:t>Could be viewed as a simple transfer, or as an actual efficiency </a:t>
            </a:r>
            <a:r>
              <a:rPr lang="en-US" sz="1800" dirty="0"/>
              <a:t>loss: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Mis</a:t>
            </a:r>
            <a:r>
              <a:rPr lang="en-US" dirty="0"/>
              <a:t>-allocation of which licenses are surrendered.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 to affect the amount of spectrum that is repurposed</a:t>
            </a:r>
            <a:r>
              <a:rPr lang="en-US" dirty="0" smtClean="0"/>
              <a:t>.</a:t>
            </a:r>
          </a:p>
          <a:p>
            <a:r>
              <a:rPr lang="en-US" sz="1800" dirty="0" smtClean="0"/>
              <a:t>Related issue: mechanism is sensitive to participation.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 suggest </a:t>
            </a:r>
            <a:r>
              <a:rPr lang="en-US" dirty="0"/>
              <a:t>“grandfathering” in must-carry regulations to increase participation.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Reverse Auction and Repacking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065965"/>
            <a:ext cx="7886700" cy="5072414"/>
          </a:xfrm>
        </p:spPr>
        <p:txBody>
          <a:bodyPr vert="horz" lIns="0" tIns="45720" rIns="0" bIns="45720" rtlCol="0" anchor="t">
            <a:spAutoFit/>
          </a:bodyPr>
          <a:lstStyle/>
          <a:p>
            <a:pPr marL="342900" indent="-342900">
              <a:lnSpc>
                <a:spcPct val="113999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Initial goal: clear 126 MHz of spectrum. </a:t>
            </a:r>
            <a:r>
              <a:rPr lang="en-US" sz="1800" dirty="0">
                <a:solidFill>
                  <a:srgbClr val="004785"/>
                </a:solidFill>
                <a:latin typeface="Arial" charset="0"/>
              </a:rPr>
              <a:t>This </a:t>
            </a:r>
            <a:r>
              <a:rPr lang="en-US" sz="1800" dirty="0" smtClean="0">
                <a:solidFill>
                  <a:srgbClr val="004785"/>
                </a:solidFill>
                <a:latin typeface="Arial" charset="0"/>
              </a:rPr>
              <a:t>leaves UHF channels 14-30 for repacking of licenses that want to remain on-air. </a:t>
            </a:r>
            <a:endParaRPr lang="en-US" sz="1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3999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Station decision: stay in the auction until its individualized price is so low that it prefers to continue operating as broadcast TV station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3999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When a station withdraws from auction, </a:t>
            </a:r>
            <a:endParaRPr lang="en-US" sz="18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13999"/>
              </a:lnSpc>
              <a:buFont typeface="+mj-lt"/>
              <a:buAutoNum type="arabicPeriod"/>
            </a:pPr>
            <a:r>
              <a:rPr lang="en-US" sz="1600" dirty="0"/>
              <a:t>It needs to be repacked into the lower part of the UHF spectrum that is not repurposed for wireless service </a:t>
            </a:r>
            <a:endParaRPr lang="en-US" sz="1600" dirty="0" smtClean="0"/>
          </a:p>
          <a:p>
            <a:pPr marL="914400" lvl="1" indent="-457200">
              <a:lnSpc>
                <a:spcPct val="113999"/>
              </a:lnSpc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/>
              <a:t>system verifies that all remaining active stations could be feasibly repacked were they also not to sell.</a:t>
            </a:r>
            <a:endParaRPr lang="en-US" sz="1600" dirty="0">
              <a:solidFill>
                <a:schemeClr val="tx1"/>
              </a:solidFill>
            </a:endParaRPr>
          </a:p>
          <a:p>
            <a:pPr marL="914400" lvl="1" indent="-457200">
              <a:lnSpc>
                <a:spcPct val="113999"/>
              </a:lnSpc>
              <a:buFont typeface="+mj-lt"/>
              <a:buAutoNum type="arabicPeriod"/>
            </a:pPr>
            <a:r>
              <a:rPr lang="en-US" sz="1600" dirty="0"/>
              <a:t>If a station cannot be repacked because of interference with other non-selling stations, its price is “frozen”; its bid is marked as conditionally winning. 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3999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This continues until all licenses are either being feasibly repacked or are “winning”: they surrender their licenses at their frozen price. </a:t>
            </a:r>
            <a:r>
              <a:rPr lang="en-US" sz="1800" dirty="0" smtClean="0"/>
              <a:t>Note: A station’s bid does not directly affect the price at which it is “frozen”.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507831"/>
          </a:xfrm>
        </p:spPr>
        <p:txBody>
          <a:bodyPr/>
          <a:lstStyle/>
          <a:p>
            <a:r>
              <a:rPr lang="en-US" dirty="0"/>
              <a:t>Simplified Example: </a:t>
            </a:r>
            <a:r>
              <a:rPr lang="en-US" sz="2600" dirty="0"/>
              <a:t>Philadelphia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72520"/>
            <a:ext cx="6629400" cy="41424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7222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Interference constraints for NBC Philadelphia. Red – adjacent channel constraint. Yellow – same-channel constraint.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991906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Interference Patterns</a:t>
            </a:r>
          </a:p>
        </p:txBody>
      </p:sp>
    </p:spTree>
    <p:extLst>
      <p:ext uri="{BB962C8B-B14F-4D97-AF65-F5344CB8AC3E}">
        <p14:creationId xmlns:p14="http://schemas.microsoft.com/office/powerpoint/2010/main" val="42548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Example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2286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572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858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/>
          </a:p>
        </p:txBody>
      </p:sp>
      <p:sp>
        <p:nvSpPr>
          <p:cNvPr id="95" name="Rectangle 94"/>
          <p:cNvSpPr/>
          <p:nvPr/>
        </p:nvSpPr>
        <p:spPr>
          <a:xfrm>
            <a:off x="9144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1430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/>
          </a:p>
        </p:txBody>
      </p:sp>
      <p:sp>
        <p:nvSpPr>
          <p:cNvPr id="97" name="Rectangle 96"/>
          <p:cNvSpPr/>
          <p:nvPr/>
        </p:nvSpPr>
        <p:spPr>
          <a:xfrm>
            <a:off x="13716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002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/>
          </a:p>
        </p:txBody>
      </p:sp>
      <p:sp>
        <p:nvSpPr>
          <p:cNvPr id="99" name="Rectangle 98"/>
          <p:cNvSpPr/>
          <p:nvPr/>
        </p:nvSpPr>
        <p:spPr>
          <a:xfrm>
            <a:off x="18288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0574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22860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5146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/>
          </a:p>
        </p:txBody>
      </p:sp>
      <p:sp>
        <p:nvSpPr>
          <p:cNvPr id="103" name="Rectangle 102"/>
          <p:cNvSpPr/>
          <p:nvPr/>
        </p:nvSpPr>
        <p:spPr>
          <a:xfrm>
            <a:off x="27432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9718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32004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34290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/>
          </a:p>
        </p:txBody>
      </p:sp>
      <p:sp>
        <p:nvSpPr>
          <p:cNvPr id="107" name="Rectangle 106"/>
          <p:cNvSpPr/>
          <p:nvPr/>
        </p:nvSpPr>
        <p:spPr>
          <a:xfrm>
            <a:off x="36576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886200" y="4826746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?</a:t>
            </a:r>
            <a:endParaRPr lang="en-US" sz="1800"/>
          </a:p>
        </p:txBody>
      </p:sp>
      <p:sp>
        <p:nvSpPr>
          <p:cNvPr id="109" name="Rectangle 108"/>
          <p:cNvSpPr/>
          <p:nvPr/>
        </p:nvSpPr>
        <p:spPr>
          <a:xfrm>
            <a:off x="4114800" y="4826746"/>
            <a:ext cx="4572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572000" y="4826746"/>
            <a:ext cx="43434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Mobile Broadband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2400" y="398854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UHF Broadcast Spectrum in 2020: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5240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14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38203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61166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84129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17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07092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18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30055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19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53018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175981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21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198944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221907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23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244870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24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267833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25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290796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26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13759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27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336722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28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359685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29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3826480" y="4565136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30</a:t>
            </a:r>
            <a:endParaRPr lang="en-US" dirty="0"/>
          </a:p>
        </p:txBody>
      </p:sp>
      <p:sp>
        <p:nvSpPr>
          <p:cNvPr id="169" name="Isosceles Triangle 168"/>
          <p:cNvSpPr/>
          <p:nvPr/>
        </p:nvSpPr>
        <p:spPr>
          <a:xfrm rot="10800000">
            <a:off x="1473550" y="3530432"/>
            <a:ext cx="609085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228600" y="2438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A broadcast license entitles its owner to 6 MHz of broadcast spectrum in a certain geographic area.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28600" y="5515693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What stations will continue to broadcast?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25" y="4347434"/>
            <a:ext cx="129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Channel: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286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572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858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9144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1430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3716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6002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8288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0574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2860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5146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7432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9718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32004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4290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6576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8862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1148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3434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5720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8006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50292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2578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4864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7150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9436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61722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4008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6294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68580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70866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73152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5438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7724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80010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82296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8458200" y="16002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/>
          <p:cNvSpPr txBox="1"/>
          <p:nvPr/>
        </p:nvSpPr>
        <p:spPr>
          <a:xfrm>
            <a:off x="15240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14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38203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61166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84129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17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107092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18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130055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19</a:t>
            </a:r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153018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175981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98944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221907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23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244870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24</a:t>
            </a:r>
            <a:endParaRPr lang="en-US" dirty="0"/>
          </a:p>
        </p:txBody>
      </p:sp>
      <p:sp>
        <p:nvSpPr>
          <p:cNvPr id="193" name="TextBox 192"/>
          <p:cNvSpPr txBox="1"/>
          <p:nvPr/>
        </p:nvSpPr>
        <p:spPr>
          <a:xfrm>
            <a:off x="267833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25</a:t>
            </a:r>
            <a:endParaRPr lang="en-US" dirty="0"/>
          </a:p>
        </p:txBody>
      </p:sp>
      <p:sp>
        <p:nvSpPr>
          <p:cNvPr id="194" name="TextBox 193"/>
          <p:cNvSpPr txBox="1"/>
          <p:nvPr/>
        </p:nvSpPr>
        <p:spPr>
          <a:xfrm>
            <a:off x="290796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26</a:t>
            </a:r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313759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27</a:t>
            </a:r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336722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28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359685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29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382648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30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405611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31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428574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32</a:t>
            </a: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451537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33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474500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34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497463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35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520426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36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43389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37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66352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38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589315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39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612278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40</a:t>
            </a:r>
            <a:endParaRPr lang="en-US" dirty="0"/>
          </a:p>
        </p:txBody>
      </p:sp>
      <p:sp>
        <p:nvSpPr>
          <p:cNvPr id="209" name="TextBox 208"/>
          <p:cNvSpPr txBox="1"/>
          <p:nvPr/>
        </p:nvSpPr>
        <p:spPr>
          <a:xfrm>
            <a:off x="635241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41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658204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42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681167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43</a:t>
            </a:r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704130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44</a:t>
            </a:r>
            <a:endParaRPr lang="en-US" dirty="0"/>
          </a:p>
        </p:txBody>
      </p:sp>
      <p:sp>
        <p:nvSpPr>
          <p:cNvPr id="213" name="TextBox 212"/>
          <p:cNvSpPr txBox="1"/>
          <p:nvPr/>
        </p:nvSpPr>
        <p:spPr>
          <a:xfrm>
            <a:off x="727093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45</a:t>
            </a:r>
            <a:endParaRPr lang="en-US" dirty="0"/>
          </a:p>
        </p:txBody>
      </p:sp>
      <p:sp>
        <p:nvSpPr>
          <p:cNvPr id="214" name="TextBox 213"/>
          <p:cNvSpPr txBox="1"/>
          <p:nvPr/>
        </p:nvSpPr>
        <p:spPr>
          <a:xfrm>
            <a:off x="750056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46</a:t>
            </a:r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773019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47</a:t>
            </a:r>
            <a:endParaRPr 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795982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48</a:t>
            </a:r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818945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49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841908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50</a:t>
            </a:r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8648700" y="13385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51</a:t>
            </a:r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8686800" y="16002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23570" y="990600"/>
            <a:ext cx="7147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Currently Licensed Channels in the Philadelphia Market (aka Nielsen DMA)</a:t>
            </a:r>
          </a:p>
        </p:txBody>
      </p:sp>
    </p:spTree>
    <p:extLst>
      <p:ext uri="{BB962C8B-B14F-4D97-AF65-F5344CB8AC3E}">
        <p14:creationId xmlns:p14="http://schemas.microsoft.com/office/powerpoint/2010/main" val="21495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69" grpId="0" animBg="1"/>
      <p:bldP spid="171" grpId="0"/>
      <p:bldP spid="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4322414" cy="507831"/>
          </a:xfrm>
        </p:spPr>
        <p:txBody>
          <a:bodyPr/>
          <a:lstStyle/>
          <a:p>
            <a:r>
              <a:rPr lang="en-US" dirty="0" smtClean="0"/>
              <a:t>Mechanism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74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46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432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18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4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90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576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434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292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864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150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436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722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8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6294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580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152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5438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724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0010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2296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458200" y="2057400"/>
            <a:ext cx="228600" cy="609600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5240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203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1166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4129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17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7092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18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30055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19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3018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5981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8944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1907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44870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67833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25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90796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26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13759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27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36722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28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59685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29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2648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05611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8574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51537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33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74500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34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97463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35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20426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36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43389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37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66352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38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89315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39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12278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40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35241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58204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81167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04130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44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27093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45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50056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46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73019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47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95982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48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818945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49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841908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50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648700" y="179579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51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8686800" y="2057400"/>
            <a:ext cx="228600" cy="609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23570" y="1447800"/>
            <a:ext cx="6917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Currently Licensed Channels in the Philadelphia DMA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533400"/>
            <a:ext cx="16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Clock Price: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715000" y="152400"/>
            <a:ext cx="7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$650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219560" y="264597"/>
            <a:ext cx="7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$600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752960" y="434375"/>
            <a:ext cx="7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$550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7286360" y="568433"/>
            <a:ext cx="7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$500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19760" y="759276"/>
            <a:ext cx="7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$450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8360533" y="991666"/>
            <a:ext cx="7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$400</a:t>
            </a:r>
            <a:endParaRPr lang="en-US" dirty="0"/>
          </a:p>
        </p:txBody>
      </p:sp>
      <p:sp>
        <p:nvSpPr>
          <p:cNvPr id="94" name="Freeform 93"/>
          <p:cNvSpPr/>
          <p:nvPr/>
        </p:nvSpPr>
        <p:spPr>
          <a:xfrm>
            <a:off x="1152525" y="3962400"/>
            <a:ext cx="2242120" cy="1057450"/>
          </a:xfrm>
          <a:custGeom>
            <a:avLst/>
            <a:gdLst>
              <a:gd name="connsiteX0" fmla="*/ 520838 w 2246914"/>
              <a:gd name="connsiteY0" fmla="*/ 0 h 1057444"/>
              <a:gd name="connsiteX1" fmla="*/ 16013 w 2246914"/>
              <a:gd name="connsiteY1" fmla="*/ 685800 h 1057444"/>
              <a:gd name="connsiteX2" fmla="*/ 1054238 w 2246914"/>
              <a:gd name="connsiteY2" fmla="*/ 1057275 h 1057444"/>
              <a:gd name="connsiteX3" fmla="*/ 2225813 w 2246914"/>
              <a:gd name="connsiteY3" fmla="*/ 723900 h 1057444"/>
              <a:gd name="connsiteX4" fmla="*/ 1806713 w 2246914"/>
              <a:gd name="connsiteY4" fmla="*/ 57150 h 1057444"/>
              <a:gd name="connsiteX5" fmla="*/ 1787663 w 2246914"/>
              <a:gd name="connsiteY5" fmla="*/ 76200 h 1057444"/>
              <a:gd name="connsiteX6" fmla="*/ 1730513 w 2246914"/>
              <a:gd name="connsiteY6" fmla="*/ 19050 h 1057444"/>
              <a:gd name="connsiteX0" fmla="*/ 520838 w 2247261"/>
              <a:gd name="connsiteY0" fmla="*/ 4748 h 1062192"/>
              <a:gd name="connsiteX1" fmla="*/ 16013 w 2247261"/>
              <a:gd name="connsiteY1" fmla="*/ 690548 h 1062192"/>
              <a:gd name="connsiteX2" fmla="*/ 1054238 w 2247261"/>
              <a:gd name="connsiteY2" fmla="*/ 1062023 h 1062192"/>
              <a:gd name="connsiteX3" fmla="*/ 2225813 w 2247261"/>
              <a:gd name="connsiteY3" fmla="*/ 728648 h 1062192"/>
              <a:gd name="connsiteX4" fmla="*/ 1806713 w 2247261"/>
              <a:gd name="connsiteY4" fmla="*/ 61898 h 1062192"/>
              <a:gd name="connsiteX5" fmla="*/ 1730513 w 2247261"/>
              <a:gd name="connsiteY5" fmla="*/ 23798 h 1062192"/>
              <a:gd name="connsiteX0" fmla="*/ 520838 w 2242120"/>
              <a:gd name="connsiteY0" fmla="*/ 0 h 1057450"/>
              <a:gd name="connsiteX1" fmla="*/ 16013 w 2242120"/>
              <a:gd name="connsiteY1" fmla="*/ 685800 h 1057450"/>
              <a:gd name="connsiteX2" fmla="*/ 1054238 w 2242120"/>
              <a:gd name="connsiteY2" fmla="*/ 1057275 h 1057450"/>
              <a:gd name="connsiteX3" fmla="*/ 2225813 w 2242120"/>
              <a:gd name="connsiteY3" fmla="*/ 723900 h 1057450"/>
              <a:gd name="connsiteX4" fmla="*/ 1730513 w 2242120"/>
              <a:gd name="connsiteY4" fmla="*/ 19050 h 10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120" h="1057450">
                <a:moveTo>
                  <a:pt x="520838" y="0"/>
                </a:moveTo>
                <a:cubicBezTo>
                  <a:pt x="223975" y="254794"/>
                  <a:pt x="-72887" y="509588"/>
                  <a:pt x="16013" y="685800"/>
                </a:cubicBezTo>
                <a:cubicBezTo>
                  <a:pt x="104913" y="862012"/>
                  <a:pt x="685938" y="1050925"/>
                  <a:pt x="1054238" y="1057275"/>
                </a:cubicBezTo>
                <a:cubicBezTo>
                  <a:pt x="1422538" y="1063625"/>
                  <a:pt x="2113101" y="896938"/>
                  <a:pt x="2225813" y="723900"/>
                </a:cubicBezTo>
                <a:cubicBezTo>
                  <a:pt x="2338526" y="550863"/>
                  <a:pt x="1833700" y="165894"/>
                  <a:pt x="1730513" y="190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987480" y="3962400"/>
            <a:ext cx="2242120" cy="1057450"/>
          </a:xfrm>
          <a:custGeom>
            <a:avLst/>
            <a:gdLst>
              <a:gd name="connsiteX0" fmla="*/ 520838 w 2246914"/>
              <a:gd name="connsiteY0" fmla="*/ 0 h 1057444"/>
              <a:gd name="connsiteX1" fmla="*/ 16013 w 2246914"/>
              <a:gd name="connsiteY1" fmla="*/ 685800 h 1057444"/>
              <a:gd name="connsiteX2" fmla="*/ 1054238 w 2246914"/>
              <a:gd name="connsiteY2" fmla="*/ 1057275 h 1057444"/>
              <a:gd name="connsiteX3" fmla="*/ 2225813 w 2246914"/>
              <a:gd name="connsiteY3" fmla="*/ 723900 h 1057444"/>
              <a:gd name="connsiteX4" fmla="*/ 1806713 w 2246914"/>
              <a:gd name="connsiteY4" fmla="*/ 57150 h 1057444"/>
              <a:gd name="connsiteX5" fmla="*/ 1787663 w 2246914"/>
              <a:gd name="connsiteY5" fmla="*/ 76200 h 1057444"/>
              <a:gd name="connsiteX6" fmla="*/ 1730513 w 2246914"/>
              <a:gd name="connsiteY6" fmla="*/ 19050 h 1057444"/>
              <a:gd name="connsiteX0" fmla="*/ 520838 w 2247261"/>
              <a:gd name="connsiteY0" fmla="*/ 4748 h 1062192"/>
              <a:gd name="connsiteX1" fmla="*/ 16013 w 2247261"/>
              <a:gd name="connsiteY1" fmla="*/ 690548 h 1062192"/>
              <a:gd name="connsiteX2" fmla="*/ 1054238 w 2247261"/>
              <a:gd name="connsiteY2" fmla="*/ 1062023 h 1062192"/>
              <a:gd name="connsiteX3" fmla="*/ 2225813 w 2247261"/>
              <a:gd name="connsiteY3" fmla="*/ 728648 h 1062192"/>
              <a:gd name="connsiteX4" fmla="*/ 1806713 w 2247261"/>
              <a:gd name="connsiteY4" fmla="*/ 61898 h 1062192"/>
              <a:gd name="connsiteX5" fmla="*/ 1730513 w 2247261"/>
              <a:gd name="connsiteY5" fmla="*/ 23798 h 1062192"/>
              <a:gd name="connsiteX0" fmla="*/ 520838 w 2242120"/>
              <a:gd name="connsiteY0" fmla="*/ 0 h 1057450"/>
              <a:gd name="connsiteX1" fmla="*/ 16013 w 2242120"/>
              <a:gd name="connsiteY1" fmla="*/ 685800 h 1057450"/>
              <a:gd name="connsiteX2" fmla="*/ 1054238 w 2242120"/>
              <a:gd name="connsiteY2" fmla="*/ 1057275 h 1057450"/>
              <a:gd name="connsiteX3" fmla="*/ 2225813 w 2242120"/>
              <a:gd name="connsiteY3" fmla="*/ 723900 h 1057450"/>
              <a:gd name="connsiteX4" fmla="*/ 1730513 w 2242120"/>
              <a:gd name="connsiteY4" fmla="*/ 19050 h 10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120" h="1057450">
                <a:moveTo>
                  <a:pt x="520838" y="0"/>
                </a:moveTo>
                <a:cubicBezTo>
                  <a:pt x="223975" y="254794"/>
                  <a:pt x="-72887" y="509588"/>
                  <a:pt x="16013" y="685800"/>
                </a:cubicBezTo>
                <a:cubicBezTo>
                  <a:pt x="104913" y="862012"/>
                  <a:pt x="685938" y="1050925"/>
                  <a:pt x="1054238" y="1057275"/>
                </a:cubicBezTo>
                <a:cubicBezTo>
                  <a:pt x="1422538" y="1063625"/>
                  <a:pt x="2113101" y="896938"/>
                  <a:pt x="2225813" y="723900"/>
                </a:cubicBezTo>
                <a:cubicBezTo>
                  <a:pt x="2338526" y="550863"/>
                  <a:pt x="1833700" y="165894"/>
                  <a:pt x="1730513" y="190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954560" y="5181600"/>
            <a:ext cx="304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Stations to Repack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98755" y="5181600"/>
            <a:ext cx="317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Licenses Surrendered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371600" y="2971800"/>
            <a:ext cx="644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System: All remaining licenses </a:t>
            </a:r>
            <a:r>
              <a:rPr lang="en-US" sz="1800" dirty="0">
                <a:solidFill>
                  <a:schemeClr val="tx2"/>
                </a:solidFill>
              </a:rPr>
              <a:t>can still be repacked.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600200" y="4038600"/>
            <a:ext cx="61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CBS</a:t>
            </a:r>
            <a:endParaRPr lang="en-US" dirty="0"/>
          </a:p>
        </p:txBody>
      </p:sp>
      <p:cxnSp>
        <p:nvCxnSpPr>
          <p:cNvPr id="101" name="Straight Arrow Connector 100"/>
          <p:cNvCxnSpPr>
            <a:endCxn id="99" idx="0"/>
          </p:cNvCxnSpPr>
          <p:nvPr/>
        </p:nvCxnSpPr>
        <p:spPr>
          <a:xfrm flipH="1">
            <a:off x="1909635" y="2743200"/>
            <a:ext cx="1149695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300550" y="4387004"/>
            <a:ext cx="61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NBC</a:t>
            </a: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708581" y="2810050"/>
            <a:ext cx="3187789" cy="163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027801" y="4454373"/>
            <a:ext cx="61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FOX</a:t>
            </a:r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2435833" y="2773978"/>
            <a:ext cx="4297577" cy="174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352930" y="4103597"/>
            <a:ext cx="1150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MyNet</a:t>
            </a:r>
            <a:endParaRPr lang="en-US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992660" y="2743200"/>
            <a:ext cx="168567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618542" y="4484342"/>
            <a:ext cx="74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Univis</a:t>
            </a:r>
            <a:endParaRPr lang="en-US" dirty="0"/>
          </a:p>
        </p:txBody>
      </p:sp>
      <p:cxnSp>
        <p:nvCxnSpPr>
          <p:cNvPr id="113" name="Straight Arrow Connector 112"/>
          <p:cNvCxnSpPr>
            <a:endCxn id="111" idx="0"/>
          </p:cNvCxnSpPr>
          <p:nvPr/>
        </p:nvCxnSpPr>
        <p:spPr>
          <a:xfrm flipH="1">
            <a:off x="2992881" y="2743200"/>
            <a:ext cx="755339" cy="174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989441" y="3361491"/>
            <a:ext cx="540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System: Ion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AsiaV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Unimas</a:t>
            </a:r>
            <a:r>
              <a:rPr lang="en-US" sz="1800" dirty="0">
                <a:solidFill>
                  <a:schemeClr val="accent2"/>
                </a:solidFill>
              </a:rPr>
              <a:t> cannot be repacked.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4207480" y="2743200"/>
            <a:ext cx="2879120" cy="13716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22" idx="1"/>
          </p:cNvCxnSpPr>
          <p:nvPr/>
        </p:nvCxnSpPr>
        <p:spPr>
          <a:xfrm>
            <a:off x="3542670" y="2773978"/>
            <a:ext cx="2961110" cy="171469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7772400" y="2773978"/>
            <a:ext cx="762000" cy="157239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7058273" y="4052411"/>
            <a:ext cx="63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Ion</a:t>
            </a:r>
            <a:endParaRPr lang="en-US" sz="2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503780" y="4334779"/>
            <a:ext cx="88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UniMas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467600" y="4387039"/>
            <a:ext cx="94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AsiaV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28600" y="5791140"/>
            <a:ext cx="857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Payouts are set by the bid of the station that makes another un-</a:t>
            </a:r>
            <a:r>
              <a:rPr lang="en-US" sz="2000" dirty="0" err="1">
                <a:solidFill>
                  <a:schemeClr val="tx2"/>
                </a:solidFill>
              </a:rPr>
              <a:t>repackable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3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5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7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8" grpId="0"/>
      <p:bldP spid="98" grpId="1"/>
      <p:bldP spid="98" grpId="2"/>
      <p:bldP spid="98" grpId="3"/>
      <p:bldP spid="98" grpId="4"/>
      <p:bldP spid="98" grpId="5"/>
      <p:bldP spid="98" grpId="6"/>
      <p:bldP spid="98" grpId="7"/>
      <p:bldP spid="99" grpId="0"/>
      <p:bldP spid="102" grpId="0"/>
      <p:bldP spid="105" grpId="0"/>
      <p:bldP spid="108" grpId="0"/>
      <p:bldP spid="111" grpId="0"/>
      <p:bldP spid="114" grpId="0"/>
      <p:bldP spid="121" grpId="0"/>
      <p:bldP spid="122" grpId="0"/>
      <p:bldP spid="123" grpId="0"/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330"/>
          </a:xfrm>
        </p:spPr>
        <p:txBody>
          <a:bodyPr/>
          <a:lstStyle/>
          <a:p>
            <a:r>
              <a:rPr lang="en-US" dirty="0"/>
              <a:t>The Reverse Auction: Strategic Supply </a:t>
            </a:r>
            <a:r>
              <a:rPr lang="en-US" dirty="0" smtClean="0"/>
              <a:t>Reduction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580876"/>
            <a:ext cx="7886700" cy="5142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an owner of a single license, it is a (weakly) dominant strategy to bid their reservation price, in terms of the base clock price.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auction is analogous to a second-price auction, in that a single-license owner’s “bid” cannot affect their own payouts.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a multi-license owner, there is a chance that withdrawing one owned station from the auction can </a:t>
            </a:r>
            <a:r>
              <a:rPr lang="en-US" sz="2000" dirty="0" smtClean="0"/>
              <a:t>either: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Set </a:t>
            </a:r>
            <a:r>
              <a:rPr lang="en-US" sz="1600" dirty="0"/>
              <a:t>the price of another owned station if they cannot both be feasibly repacked </a:t>
            </a:r>
            <a:r>
              <a:rPr lang="en-US" sz="1600" dirty="0" smtClean="0"/>
              <a:t>together; or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Change the station </a:t>
            </a:r>
            <a:r>
              <a:rPr lang="en-US" sz="1600" dirty="0"/>
              <a:t>that sets the price of the other owned </a:t>
            </a:r>
            <a:r>
              <a:rPr lang="en-US" sz="1600" dirty="0" smtClean="0"/>
              <a:t>station. Likely to be at a higher clock price as repacking is more difficult with the withdrawn license.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Bidding theory is much more difficult. Can show that it is weakly dominant to bid either true value or withdraw. (In rare cases “underbidding” a license to zero can be part of strategy; we evaluate for one market as robustness check). </a:t>
            </a:r>
            <a:endParaRPr lang="en-US" sz="1600" dirty="0"/>
          </a:p>
          <a:p>
            <a:pPr lvl="1"/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Reverse Auction: Multi-License Bidding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586" y="1329999"/>
                <a:ext cx="7886700" cy="4745145"/>
              </a:xfrm>
            </p:spPr>
            <p:txBody>
              <a:bodyPr/>
              <a:lstStyle/>
              <a:p>
                <a:r>
                  <a:rPr lang="en-US" sz="1800" dirty="0" smtClean="0"/>
                  <a:t>Consider an example: ignore repacking constraints, and assume a firm owns two licenses,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 smtClean="0"/>
                  <a:t>. The FCC intends to acquire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 licenses in the market and stations are ordered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Assuming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>, both sell under naïve bidding at a closing clock price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>. This firm’s outcome are proceeds less value,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Suppose instead the firm withdraws license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 smtClean="0"/>
                  <a:t>. The closing price is 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>, and the firm’s outcome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 smtClean="0"/>
                  <a:t>. This is profitable if: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586" y="1329999"/>
                <a:ext cx="7886700" cy="4745145"/>
              </a:xfrm>
              <a:blipFill>
                <a:blip r:embed="rId3"/>
                <a:stretch>
                  <a:fillRect l="-1777" t="-385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607514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Payout Increase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607514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Cost of withdrawal</a:t>
            </a:r>
          </a:p>
        </p:txBody>
      </p:sp>
    </p:spTree>
    <p:extLst>
      <p:ext uri="{BB962C8B-B14F-4D97-AF65-F5344CB8AC3E}">
        <p14:creationId xmlns:p14="http://schemas.microsoft.com/office/powerpoint/2010/main" val="90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86" y="365126"/>
            <a:ext cx="7886700" cy="923330"/>
          </a:xfrm>
        </p:spPr>
        <p:txBody>
          <a:bodyPr/>
          <a:lstStyle/>
          <a:p>
            <a:r>
              <a:rPr lang="en-US" dirty="0"/>
              <a:t>The Reverse Auction: Strategic Supply </a:t>
            </a:r>
            <a:r>
              <a:rPr lang="en-US" dirty="0" smtClean="0"/>
              <a:t>Reduction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9999"/>
            <a:ext cx="8111814" cy="5095434"/>
          </a:xfrm>
        </p:spPr>
        <p:txBody>
          <a:bodyPr/>
          <a:lstStyle/>
          <a:p>
            <a:r>
              <a:rPr lang="en-US" sz="1800" dirty="0" smtClean="0"/>
              <a:t>Analyzing full national </a:t>
            </a:r>
            <a:r>
              <a:rPr lang="en-US" sz="1800" dirty="0"/>
              <a:t>problem </a:t>
            </a:r>
            <a:r>
              <a:rPr lang="en-US" sz="1800" dirty="0" smtClean="0"/>
              <a:t>is computationally </a:t>
            </a:r>
            <a:r>
              <a:rPr lang="en-US" sz="1800" dirty="0"/>
              <a:t>intractable.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NP-Complete problem: must repack for each remaining active license for each license withdrawal. Incredibly slow with hundreds of license withdrawals.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National chains have enormous strategy space. Sinclair Broadcasting has 70+ eligible licenses, so (2^70)-1 strategies. Strategies are interacted in a game.</a:t>
            </a:r>
          </a:p>
          <a:p>
            <a:r>
              <a:rPr lang="en-US" sz="1800" dirty="0" smtClean="0"/>
              <a:t>Our primary assumptions: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Multi-licenses firms are only strategic within a DMA market. (Max licenses is 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simulate and repack a large radius around each DMA, but not entire country. </a:t>
            </a:r>
          </a:p>
          <a:p>
            <a:r>
              <a:rPr lang="en-US" sz="1800" dirty="0" smtClean="0"/>
              <a:t>We contrast a “naïve” case ‒ all licenses are bid </a:t>
            </a:r>
            <a:r>
              <a:rPr lang="en-US" sz="1800" dirty="0"/>
              <a:t>independently </a:t>
            </a:r>
            <a:r>
              <a:rPr lang="en-US" sz="1800" dirty="0" smtClean="0"/>
              <a:t>‒ with a “strategic” </a:t>
            </a:r>
            <a:r>
              <a:rPr lang="en-US" sz="1800" dirty="0"/>
              <a:t>case </a:t>
            </a:r>
            <a:r>
              <a:rPr lang="en-US" sz="1800" dirty="0" smtClean="0"/>
              <a:t>‒ we compute all possible equilibrium outcomes for each DMA. We repack using FCC constraints.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With 100 simulation draws from estimated reservation values, results in 1,713,600 total auction simulations for each clearing target (126 MHz and 84 MHz). 5 months of computation on 500+ computing cores at Wharton/ Amazon’s EC2 platform.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is Scarce and Valuable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79EB-96CE-4F98-810A-2A8DB29B47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US Wireless Frequency Allocations over time: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1807" y="1611868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54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170" y="1611868"/>
            <a:ext cx="78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MHz: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5656" y="1611868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216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6225" y="1611868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470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5026" y="1632257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700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06103" y="1611868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900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226136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1983-2008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2032762"/>
            <a:ext cx="6934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1676400" y="2032762"/>
            <a:ext cx="1447800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Broadcast TV</a:t>
            </a:r>
          </a:p>
          <a:p>
            <a:pPr algn="ctr"/>
            <a:r>
              <a:rPr lang="en-US" sz="1200" dirty="0"/>
              <a:t>12 VHF Channels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3001" y="2032762"/>
            <a:ext cx="25907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Broadcast TV</a:t>
            </a:r>
          </a:p>
          <a:p>
            <a:pPr algn="ctr"/>
            <a:r>
              <a:rPr lang="en-US" sz="1600" dirty="0"/>
              <a:t>56 UHF Channels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306146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2009-Today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6400" y="2832862"/>
            <a:ext cx="6934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/>
          <p:cNvSpPr/>
          <p:nvPr/>
        </p:nvSpPr>
        <p:spPr>
          <a:xfrm>
            <a:off x="1676400" y="2832862"/>
            <a:ext cx="1447800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Broadcast TV</a:t>
            </a:r>
          </a:p>
          <a:p>
            <a:pPr algn="ctr"/>
            <a:r>
              <a:rPr lang="en-US" sz="1200" dirty="0"/>
              <a:t>12 VHF Channels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53001" y="2832862"/>
            <a:ext cx="19049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Broadcast TV</a:t>
            </a:r>
          </a:p>
          <a:p>
            <a:pPr algn="ctr"/>
            <a:r>
              <a:rPr lang="en-US" sz="1600" dirty="0"/>
              <a:t>37 UHF Channels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388910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2020+</a:t>
            </a:r>
            <a:endParaRPr lang="en-US" sz="16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76400" y="3657723"/>
            <a:ext cx="6934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/>
          <p:cNvSpPr/>
          <p:nvPr/>
        </p:nvSpPr>
        <p:spPr>
          <a:xfrm>
            <a:off x="1676400" y="3657723"/>
            <a:ext cx="1447800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Broadcast TV</a:t>
            </a:r>
          </a:p>
          <a:p>
            <a:pPr algn="ctr"/>
            <a:r>
              <a:rPr lang="en-US" sz="1200" dirty="0"/>
              <a:t>12 VHF Channels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53001" y="3657723"/>
            <a:ext cx="121919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 </a:t>
            </a:r>
            <a:r>
              <a:rPr lang="en-US" sz="1200" dirty="0"/>
              <a:t>UHF </a:t>
            </a:r>
            <a:r>
              <a:rPr lang="en-US" sz="1200" dirty="0" smtClean="0"/>
              <a:t>Channels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7543800" y="2032762"/>
            <a:ext cx="10668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Cellular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58000" y="2832970"/>
            <a:ext cx="17526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Cellular &amp; Wireless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58000" y="3657723"/>
            <a:ext cx="1752600" cy="685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Cellular &amp; Wireless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305" y="4814410"/>
            <a:ext cx="8657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As mobile broadband becomes more valuable and over-the-air broadcast viewership falls, the government </a:t>
            </a:r>
            <a:r>
              <a:rPr lang="en-US" sz="1800" dirty="0" smtClean="0">
                <a:latin typeface="+mj-lt"/>
              </a:rPr>
              <a:t>wants </a:t>
            </a:r>
            <a:r>
              <a:rPr lang="en-US" sz="1800" dirty="0">
                <a:latin typeface="+mj-lt"/>
              </a:rPr>
              <a:t>to re-purpose broadcast TV’s UHF spectrum for mobile broadband usage. </a:t>
            </a:r>
            <a:endParaRPr lang="en-US" sz="1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j-lt"/>
              </a:rPr>
              <a:t>This paper</a:t>
            </a:r>
            <a:r>
              <a:rPr lang="en-US" sz="1800" dirty="0" smtClean="0">
                <a:latin typeface="+mj-lt"/>
              </a:rPr>
              <a:t>: to what extent can firms that own multiple television licenses distort this process? </a:t>
            </a:r>
            <a:endParaRPr lang="en-US" sz="18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72199" y="3657723"/>
            <a:ext cx="685801" cy="685800"/>
          </a:xfrm>
          <a:prstGeom prst="rect">
            <a:avLst/>
          </a:prstGeom>
          <a:pattFill prst="wdDnDiag">
            <a:fgClr>
              <a:schemeClr val="accent3"/>
            </a:fgClr>
            <a:bgClr>
              <a:srgbClr val="C6093B"/>
            </a:bgClr>
          </a:patt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New </a:t>
            </a:r>
            <a:r>
              <a:rPr lang="en-US" sz="1200" b="1" dirty="0" smtClean="0"/>
              <a:t>Mobile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580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Reservation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914400"/>
            <a:ext cx="7886700" cy="5351786"/>
          </a:xfrm>
        </p:spPr>
        <p:txBody>
          <a:bodyPr/>
          <a:lstStyle/>
          <a:p>
            <a:r>
              <a:rPr lang="en-US" sz="1800" dirty="0"/>
              <a:t>We estimate distributions of reservation values for all eligible UHF </a:t>
            </a:r>
            <a:r>
              <a:rPr lang="en-US" sz="1800" dirty="0" smtClean="0"/>
              <a:t>licenses. Actual auction data not available,  not necessarily useful (censoring).</a:t>
            </a:r>
          </a:p>
          <a:p>
            <a:r>
              <a:rPr lang="en-US" sz="1800" dirty="0" smtClean="0"/>
              <a:t>Primary </a:t>
            </a:r>
            <a:r>
              <a:rPr lang="en-US" sz="1800" dirty="0"/>
              <a:t>Data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BIA: Station characteristics and advertising revenue; transactions.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NAB: Anonymized balance sheets and cash flows. </a:t>
            </a:r>
          </a:p>
          <a:p>
            <a:r>
              <a:rPr lang="en-US" sz="1800" dirty="0" smtClean="0"/>
              <a:t>We </a:t>
            </a:r>
            <a:r>
              <a:rPr lang="en-US" sz="1800" dirty="0"/>
              <a:t>estimate </a:t>
            </a:r>
            <a:r>
              <a:rPr lang="en-US" sz="1800" dirty="0" smtClean="0"/>
              <a:t>a model </a:t>
            </a:r>
            <a:r>
              <a:rPr lang="en-US" sz="1800" dirty="0"/>
              <a:t>of station cash </a:t>
            </a:r>
            <a:r>
              <a:rPr lang="en-US" sz="1800" dirty="0" smtClean="0"/>
              <a:t>flows.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Cash flows are primarily function of (observed) advertising revenue, as well as station characteristics. </a:t>
            </a:r>
            <a:endParaRPr lang="en-US" dirty="0"/>
          </a:p>
          <a:p>
            <a:r>
              <a:rPr lang="en-US" sz="1800" dirty="0" smtClean="0"/>
              <a:t>Construct reservation prices and bids: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Reservation price: max(private transaction value, “stick value”)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Naïve bid in terms of clock price is (reservation price)/(broadcast volume)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Philadelphia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66800"/>
          <a:ext cx="9144000" cy="54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7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Philadelphia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66800"/>
          <a:ext cx="9144000" cy="54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5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4940712"/>
          </a:xfrm>
        </p:spPr>
        <p:txBody>
          <a:bodyPr/>
          <a:lstStyle/>
          <a:p>
            <a:r>
              <a:rPr lang="en-US" sz="1800" dirty="0" smtClean="0"/>
              <a:t>We simulate the auction as a full-information game among multi-license owners in a market (DMA), taking into account repacking constraints in a repacking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Full-information assumption: many firms have engaged consultants to value own and rival licenses (and bidding strategies)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Repacking region: all licenses in any market that has a license with an interference constraint on the focal market.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We use the FCC’s “SATFC” software to assert feasibility of repacking sets.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Outcome of interest: payouts under strategic bidding by multi-license owners versus each license bidding its true reservation value.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We interact all strategy profiles for multi-license owners and compute all equilibria of the game for a given draw of reservations values.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Repack a DMA’s Neighborhood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8" y="1066800"/>
            <a:ext cx="8792752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798" y="6019800"/>
            <a:ext cx="84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Philadelphia’s DMA Neighborhood: the set of stations that can set prices</a:t>
            </a:r>
          </a:p>
        </p:txBody>
      </p:sp>
    </p:spTree>
    <p:extLst>
      <p:ext uri="{BB962C8B-B14F-4D97-AF65-F5344CB8AC3E}">
        <p14:creationId xmlns:p14="http://schemas.microsoft.com/office/powerpoint/2010/main" val="35898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Philadelphia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948739"/>
              </p:ext>
            </p:extLst>
          </p:nvPr>
        </p:nvGraphicFramePr>
        <p:xfrm>
          <a:off x="0" y="1066800"/>
          <a:ext cx="9144000" cy="54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Arrow 2"/>
          <p:cNvSpPr/>
          <p:nvPr/>
        </p:nvSpPr>
        <p:spPr>
          <a:xfrm>
            <a:off x="4137336" y="1752600"/>
            <a:ext cx="228600" cy="281940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096000" y="1752600"/>
            <a:ext cx="228600" cy="213360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 rot="16200000">
            <a:off x="4985943" y="4904494"/>
            <a:ext cx="194777" cy="166338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6200000">
            <a:off x="3373990" y="3373990"/>
            <a:ext cx="414822" cy="53340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3" grpId="0" animBg="1"/>
      <p:bldP spid="8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Philadelphia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66801"/>
          <a:ext cx="9143999" cy="54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Up Arrow 5"/>
          <p:cNvSpPr/>
          <p:nvPr/>
        </p:nvSpPr>
        <p:spPr>
          <a:xfrm>
            <a:off x="4137336" y="1752600"/>
            <a:ext cx="228600" cy="281940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096000" y="1752600"/>
            <a:ext cx="228600" cy="2133600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6200000">
            <a:off x="4985943" y="4904494"/>
            <a:ext cx="194777" cy="166338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 rot="16200000">
            <a:off x="3373990" y="3373990"/>
            <a:ext cx="414822" cy="53340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466"/>
            <a:ext cx="9144000" cy="3225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335" y="834748"/>
            <a:ext cx="853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126 MHz Clearing Target: Total Payouts ($B) to Broadcast TV License Holders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335" y="4104826"/>
            <a:ext cx="853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84 MHz Clearing Target: Total Payouts ($B) to Broadcast TV License Holders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353"/>
            <a:ext cx="914400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and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951153"/>
            <a:ext cx="8492814" cy="2394823"/>
          </a:xfrm>
        </p:spPr>
        <p:txBody>
          <a:bodyPr/>
          <a:lstStyle/>
          <a:p>
            <a:r>
              <a:rPr lang="en-US" sz="1800" dirty="0"/>
              <a:t>Robustness </a:t>
            </a:r>
          </a:p>
          <a:p>
            <a:pPr lvl="1"/>
            <a:r>
              <a:rPr lang="en-US" sz="1600" dirty="0"/>
              <a:t>We show robustness to more generous repacking</a:t>
            </a:r>
          </a:p>
          <a:p>
            <a:r>
              <a:rPr lang="en-US" sz="1800" dirty="0"/>
              <a:t>Participation</a:t>
            </a:r>
          </a:p>
          <a:p>
            <a:pPr lvl="1"/>
            <a:r>
              <a:rPr lang="en-US" sz="1600" dirty="0"/>
              <a:t>Reduced participation greatly increases </a:t>
            </a:r>
            <a:r>
              <a:rPr lang="en-US" sz="1600" dirty="0" smtClean="0"/>
              <a:t>payouts. Assume no religious, 50% non-commercial participation.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2586" y="5311246"/>
            <a:ext cx="7886700" cy="1013354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Similar effect even at 84 MHz (83.7% increase in payouts). Participation is vital (consider “grandfathering” must-carry laws for participating licensees to encourage greater participation).</a:t>
            </a: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2971800"/>
            <a:ext cx="8772525" cy="2011680"/>
            <a:chOff x="0" y="2786520"/>
            <a:chExt cx="8772525" cy="201168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86520"/>
              <a:ext cx="8490640" cy="20116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9600" y="2928099"/>
              <a:ext cx="81629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126 MHz Clearing Target: Naïve Outcomes under Reduced Participation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7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and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1822422"/>
          </a:xfrm>
        </p:spPr>
        <p:txBody>
          <a:bodyPr/>
          <a:lstStyle/>
          <a:p>
            <a:r>
              <a:rPr lang="en-US" dirty="0" smtClean="0"/>
              <a:t>Cross-DMA </a:t>
            </a:r>
            <a:r>
              <a:rPr lang="en-US" dirty="0"/>
              <a:t>bidding</a:t>
            </a:r>
          </a:p>
          <a:p>
            <a:pPr lvl="1"/>
            <a:r>
              <a:rPr lang="en-US" dirty="0"/>
              <a:t>Case study shows how a single neighboring license can double payouts in a DMA.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97" y="2736715"/>
            <a:ext cx="5418303" cy="3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586" y="365126"/>
            <a:ext cx="8340414" cy="923330"/>
          </a:xfrm>
        </p:spPr>
        <p:txBody>
          <a:bodyPr/>
          <a:lstStyle/>
          <a:p>
            <a:r>
              <a:rPr lang="en-US" dirty="0"/>
              <a:t>Challenge: </a:t>
            </a:r>
            <a:r>
              <a:rPr lang="en-US" dirty="0" smtClean="0"/>
              <a:t>Spectrum Ownership is Fragmented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86" y="1038947"/>
            <a:ext cx="7886700" cy="1647054"/>
          </a:xfrm>
        </p:spPr>
        <p:txBody>
          <a:bodyPr/>
          <a:lstStyle/>
          <a:p>
            <a:r>
              <a:rPr lang="en-US" sz="1800" dirty="0" smtClean="0"/>
              <a:t>Each license gives broadcasting </a:t>
            </a:r>
            <a:r>
              <a:rPr lang="en-US" sz="1800" dirty="0"/>
              <a:t>rights </a:t>
            </a:r>
            <a:r>
              <a:rPr lang="en-US" sz="1800" dirty="0" smtClean="0"/>
              <a:t>in a 6 MHz band of spectrum over a specific </a:t>
            </a:r>
            <a:r>
              <a:rPr lang="en-US" sz="1800" dirty="0"/>
              <a:t>geographic </a:t>
            </a:r>
            <a:r>
              <a:rPr lang="en-US" sz="1800" dirty="0" smtClean="0"/>
              <a:t>area. In 2015: 2,173 full-power licenses in the USA. </a:t>
            </a: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79EB-96CE-4F98-810A-2A8DB29B475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41896"/>
            <a:ext cx="7639050" cy="42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and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1822422"/>
          </a:xfrm>
        </p:spPr>
        <p:txBody>
          <a:bodyPr/>
          <a:lstStyle/>
          <a:p>
            <a:r>
              <a:rPr lang="en-US" dirty="0" smtClean="0"/>
              <a:t>Cross-DMA </a:t>
            </a:r>
            <a:r>
              <a:rPr lang="en-US" dirty="0"/>
              <a:t>bidding</a:t>
            </a:r>
          </a:p>
          <a:p>
            <a:pPr lvl="1"/>
            <a:r>
              <a:rPr lang="en-US" dirty="0"/>
              <a:t>Case study shows how a single neighboring license can double payouts in a DMA.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74"/>
            <a:ext cx="9144000" cy="125025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367"/>
            <a:ext cx="9144000" cy="41843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9144000" cy="56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800290"/>
            <a:ext cx="87136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126 MHz Clearing Target: Case Study: Philadelphia PA DMA Multi-Market Strategy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4738864"/>
            <a:ext cx="7886700" cy="922176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84 MHz target: 47.8% payout increase at mean.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and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852315"/>
            <a:ext cx="7886700" cy="1717073"/>
          </a:xfrm>
        </p:spPr>
        <p:txBody>
          <a:bodyPr/>
          <a:lstStyle/>
          <a:p>
            <a:r>
              <a:rPr lang="en-US" sz="2000" dirty="0" smtClean="0"/>
              <a:t>Rule Change</a:t>
            </a:r>
            <a:endParaRPr lang="en-US" sz="2000" dirty="0"/>
          </a:p>
          <a:p>
            <a:pPr lvl="1"/>
            <a:r>
              <a:rPr lang="en-US" dirty="0" smtClean="0"/>
              <a:t>Limit ability to withdraw low Broadcast Volume stations before high ones. Enforcing </a:t>
            </a:r>
            <a:r>
              <a:rPr lang="en-US" dirty="0"/>
              <a:t>an ordering of bids helps in some </a:t>
            </a:r>
            <a:r>
              <a:rPr lang="en-US" dirty="0" smtClean="0"/>
              <a:t>but not all circumstances.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8988"/>
            <a:ext cx="9144000" cy="2479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411541"/>
            <a:ext cx="87136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126 MHz Clearing Target: Total Payments ($B) by DMA Type under Rule Change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2586" y="5071692"/>
            <a:ext cx="7886700" cy="957378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Smaller effect at 84 MHz target (Payout increase goes from 7% to 2.9%).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044042"/>
            <a:ext cx="7886700" cy="4591963"/>
          </a:xfrm>
        </p:spPr>
        <p:txBody>
          <a:bodyPr/>
          <a:lstStyle/>
          <a:p>
            <a:r>
              <a:rPr lang="en-US" sz="1800" dirty="0" smtClean="0"/>
              <a:t>Auction concluded in 3/2017. It is unclear what data beyond the set of acquired licenses and payouts to those licenses will be released. </a:t>
            </a:r>
          </a:p>
          <a:p>
            <a:r>
              <a:rPr lang="en-US" sz="1800" dirty="0" smtClean="0"/>
              <a:t>The auction began in 2016 with a clearing target of 126 MHz: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Reverse auction: $86B to acquire necessary spectrum (!).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Forward auction: $23B willingness-to-pay for 100 </a:t>
            </a:r>
            <a:r>
              <a:rPr lang="en-US" sz="1800" dirty="0" err="1" smtClean="0"/>
              <a:t>MHz.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Subsequent stages: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114 MHz: $56.5B reverse, $21.5B forward willingness-to-pay.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108 MHz: $40.3B reverse, $20B 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84 MHz: $10B reverse, $19.6B forward. </a:t>
            </a:r>
            <a:r>
              <a:rPr lang="en-US" sz="1800" b="1" dirty="0" smtClean="0"/>
              <a:t>Auction Concludes.</a:t>
            </a:r>
          </a:p>
          <a:p>
            <a:r>
              <a:rPr lang="en-US" sz="1800" dirty="0" smtClean="0"/>
              <a:t>By mid 2020, 84 MHz of spectrum will be removed from UHF bands and 70 MHz awarded to mobile broadband usage.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4967065"/>
          </a:xfrm>
        </p:spPr>
        <p:txBody>
          <a:bodyPr/>
          <a:lstStyle/>
          <a:p>
            <a:r>
              <a:rPr lang="en-US" sz="1800" dirty="0" smtClean="0"/>
              <a:t>Our analysis predicted (based on our assumptions) that 126 MHz would cost $21B in the reverse auction. 84 MHz should cost ~$4B.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True value: $86B (126), $10B (84). </a:t>
            </a:r>
          </a:p>
          <a:p>
            <a:r>
              <a:rPr lang="en-US" sz="1800" dirty="0" smtClean="0"/>
              <a:t>What happened? Our assumptions are conservative: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We assume full participation. We show that lower participation among non-commercial/religious stations can increase payoffs by 86-99%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We limit strategic bidding to within market. Our case study shows that even adding a single neighboring license to the strategy space increases the payout increase from 14% to 87%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Combining low participation and multi-market strategic bidding could plausibly explain the observed bidding.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Public data indicate few below our estimated reserve prices (one license accepted $0!).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9793"/>
            <a:ext cx="6248942" cy="1265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07914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2013: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Locuspoint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buys WMGM for $6M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/>
          <a:stretch/>
        </p:blipFill>
        <p:spPr>
          <a:xfrm>
            <a:off x="2514600" y="2248436"/>
            <a:ext cx="6332769" cy="1385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40083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2017: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Locuspoint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sells WMGM for $6M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3886200"/>
            <a:ext cx="6143625" cy="1933575"/>
            <a:chOff x="1500187" y="3733800"/>
            <a:chExt cx="6143625" cy="1933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b="10573"/>
            <a:stretch/>
          </p:blipFill>
          <p:spPr>
            <a:xfrm>
              <a:off x="1500187" y="3733800"/>
              <a:ext cx="6143625" cy="193357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600200" y="5638800"/>
              <a:ext cx="59436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804444" y="4081029"/>
            <a:ext cx="163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Auction Proceeds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5724" y="4479348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$604.5M (7 licenses)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4799" y="4967026"/>
            <a:ext cx="2056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$440.7M (10 licenses)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1959" y="5414080"/>
            <a:ext cx="2560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$15M + lawsuits (2 licenses)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27" y="5827585"/>
            <a:ext cx="8870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York ($1.42 billion), Los Angeles ($1.33 billion), Philadelphia ($1 billion), San Francisco ($825.7 million) and Boston ($803.4 million).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9999"/>
            <a:ext cx="8416614" cy="6381362"/>
          </a:xfrm>
        </p:spPr>
        <p:txBody>
          <a:bodyPr/>
          <a:lstStyle/>
          <a:p>
            <a:r>
              <a:rPr lang="en-US" sz="2000" dirty="0"/>
              <a:t>Multi-license ownership has potential to greatly increase payouts.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Multi-license firms find it individually rational to withdraw licenses, but in doing so, increase payouts for all licenses.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Our </a:t>
            </a:r>
            <a:r>
              <a:rPr lang="en-US" sz="1600" dirty="0"/>
              <a:t>analysis shows the effect is economically significant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Effect could be exacerbated by lowered </a:t>
            </a:r>
            <a:r>
              <a:rPr lang="en-US" sz="1600" dirty="0" smtClean="0"/>
              <a:t>participation and national bidding strategies. </a:t>
            </a:r>
          </a:p>
          <a:p>
            <a:r>
              <a:rPr lang="en-US" sz="2000" dirty="0"/>
              <a:t>Our alternative bidding rule reduces the distortion in full-participation case; cannot prove general effectiveness.</a:t>
            </a:r>
          </a:p>
          <a:p>
            <a:r>
              <a:rPr lang="en-US" sz="2000" dirty="0"/>
              <a:t>Future global efforts to re-allocate spectrum should be concerned about multi-license ownership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We recommend encouraging participation through must-carry on cable/satellite, and </a:t>
            </a:r>
            <a:r>
              <a:rPr lang="en-US" sz="2000" dirty="0" smtClean="0"/>
              <a:t>considering new </a:t>
            </a:r>
            <a:r>
              <a:rPr lang="en-US" sz="2000" dirty="0"/>
              <a:t>bidding rules on multi-license owners. </a:t>
            </a:r>
            <a:endParaRPr lang="en-US" sz="2000" dirty="0" smtClean="0"/>
          </a:p>
          <a:p>
            <a:r>
              <a:rPr lang="en-US" sz="2000" dirty="0" smtClean="0"/>
              <a:t>Work in progress: how does the 0.5% interference constraint affect this?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7" y="4343400"/>
            <a:ext cx="4402986" cy="1235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914400"/>
            <a:ext cx="2743200" cy="3043608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How to Efficiently Re-Allocate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86" y="1038947"/>
            <a:ext cx="7886700" cy="3482492"/>
          </a:xfrm>
        </p:spPr>
        <p:txBody>
          <a:bodyPr/>
          <a:lstStyle/>
          <a:p>
            <a:r>
              <a:rPr lang="en-US" sz="1800" dirty="0" smtClean="0"/>
              <a:t>Problem: how to re-allocate spectrum held by thousands </a:t>
            </a:r>
            <a:r>
              <a:rPr lang="en-US" sz="1800" dirty="0"/>
              <a:t>of broadcasters </a:t>
            </a:r>
            <a:r>
              <a:rPr lang="en-US" sz="1800" dirty="0" smtClean="0"/>
              <a:t>to potentially more valuable mobile broadband use. </a:t>
            </a:r>
            <a:endParaRPr lang="en-US" sz="1800" dirty="0"/>
          </a:p>
          <a:p>
            <a:r>
              <a:rPr lang="en-US" sz="1800" dirty="0" smtClean="0"/>
              <a:t>Solution: In 2016-17, the Federal Communications Commission (FCC) conducts an “Incentive Auction”.</a:t>
            </a:r>
            <a:r>
              <a:rPr lang="en-US" sz="1800" dirty="0"/>
              <a:t> </a:t>
            </a:r>
            <a:r>
              <a:rPr lang="en-US" sz="1800" dirty="0" smtClean="0"/>
              <a:t>They buy back </a:t>
            </a:r>
            <a:r>
              <a:rPr lang="en-US" sz="1800" dirty="0"/>
              <a:t>broadcast licenses (reverse auction) and </a:t>
            </a:r>
            <a:r>
              <a:rPr lang="en-US" sz="1800" dirty="0" smtClean="0"/>
              <a:t>sell </a:t>
            </a:r>
            <a:r>
              <a:rPr lang="en-US" sz="1800" dirty="0"/>
              <a:t>mobile </a:t>
            </a:r>
            <a:r>
              <a:rPr lang="en-US" sz="1800" dirty="0" smtClean="0"/>
              <a:t>broadband spectrum </a:t>
            </a:r>
            <a:r>
              <a:rPr lang="en-US" sz="1800" dirty="0"/>
              <a:t>(forward auction). </a:t>
            </a:r>
          </a:p>
          <a:p>
            <a:r>
              <a:rPr lang="en-US" sz="1800" dirty="0"/>
              <a:t>Key: FCC will “repack” stations that remain on-air into lower part of UHF band to free up a nationwide, continuous block of spectrum in the upper part.</a:t>
            </a:r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Supply Reduction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79EB-96CE-4F98-810A-2A8DB29B475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 descr="https://gigaom.com/wp-content/uploads/sites/1/2014/04/screen-shot-2014-04-18-at-10-58-16-am.png?w=70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14366"/>
          <a:stretch/>
        </p:blipFill>
        <p:spPr bwMode="auto">
          <a:xfrm>
            <a:off x="1023937" y="3596481"/>
            <a:ext cx="68675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Constraints on “Repacking”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6" y="1329999"/>
            <a:ext cx="7886700" cy="4940712"/>
          </a:xfrm>
        </p:spPr>
        <p:txBody>
          <a:bodyPr/>
          <a:lstStyle/>
          <a:p>
            <a:r>
              <a:rPr lang="en-US" sz="1800" dirty="0" smtClean="0"/>
              <a:t>The FCC will be able to “repack” (effectively “move”) stations that remain on the air after the auction.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For example, a station currently broadcasting on UHF Channel 45 (which is 656-662 MHz on the spectrum band) could be moved to Channel 27 (548-554 MHz).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right to move stations was granted by US Congress. </a:t>
            </a:r>
          </a:p>
          <a:p>
            <a:r>
              <a:rPr lang="en-US" sz="1800" dirty="0" smtClean="0"/>
              <a:t>However: a station cannot see an “increase of more than 0.5% aggregate interference”.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Translation: if the FCC moves a station to a different channel, that station cannot lose more than 0.5% of its audience from interference with nearby stations.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Stations will be reimbursed for costs of moving to new channels.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Repacking</a:t>
            </a:r>
            <a:r>
              <a:rPr lang="en-US" dirty="0"/>
              <a:t> </a:t>
            </a:r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5" y="1329999"/>
            <a:ext cx="8578539" cy="2629502"/>
          </a:xfrm>
        </p:spPr>
        <p:txBody>
          <a:bodyPr/>
          <a:lstStyle/>
          <a:p>
            <a:r>
              <a:rPr lang="en-US" sz="2000" dirty="0" smtClean="0"/>
              <a:t>Given the constraints on repacking, the goal of the reverse auction is to, for a given amount of spectrum: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Identify the low-cost set of licenses that must be acquired by the FCC, </a:t>
            </a:r>
            <a:r>
              <a:rPr lang="en-US" sz="1800" b="1" dirty="0" smtClean="0"/>
              <a:t>such that </a:t>
            </a:r>
            <a:r>
              <a:rPr lang="en-US" sz="1800" dirty="0" smtClean="0"/>
              <a:t>remaining set of licenses can be feasibly repacked into the remaining spectrum.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Example: UHF Channels 14-51 occupy 470-698 MHz frequencies. Initial clearing target is 126 </a:t>
            </a:r>
            <a:r>
              <a:rPr lang="en-US" sz="1800" dirty="0" err="1" smtClean="0"/>
              <a:t>MHz.</a:t>
            </a:r>
            <a:r>
              <a:rPr lang="en-US" sz="1800" dirty="0" smtClean="0"/>
              <a:t> Goal is to identify low-cost set of licenses to acquire such that remaining can be feasibly repacked into 470-572 </a:t>
            </a:r>
            <a:r>
              <a:rPr lang="en-US" sz="1800" dirty="0" err="1" smtClean="0"/>
              <a:t>MHz.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6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1038225" y="4574209"/>
            <a:ext cx="69342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0625" y="4887979"/>
            <a:ext cx="6781800" cy="1624034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indent="0" defTabSz="91440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457200" indent="0" defTabSz="91440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2pPr>
            <a:lvl3pPr marL="914400" indent="0" defTabSz="91440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3pPr>
            <a:lvl4pPr marL="1371600" indent="0" defTabSz="91440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4pPr>
            <a:lvl5pPr marL="1828800" indent="0" defTabSz="91440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algn="ctr"/>
            <a:r>
              <a:rPr lang="en-US" dirty="0"/>
              <a:t>Verifying if a set of licenses can be feasibly repacked is an NP-complete </a:t>
            </a:r>
            <a:r>
              <a:rPr lang="en-US" dirty="0" smtClean="0"/>
              <a:t>problem. </a:t>
            </a:r>
          </a:p>
          <a:p>
            <a:pPr algn="ctr"/>
            <a:r>
              <a:rPr lang="en-US" dirty="0" smtClean="0"/>
              <a:t>The auction must take this computational problem into account as it progresses.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Bidding in the Reverse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22586" y="1131111"/>
                <a:ext cx="7886700" cy="5293309"/>
              </a:xfrm>
            </p:spPr>
            <p:txBody>
              <a:bodyPr/>
              <a:lstStyle/>
              <a:p>
                <a:r>
                  <a:rPr lang="en-US" sz="1800" dirty="0" smtClean="0"/>
                  <a:t>Reverse auction is designed to identify the low-cost set of licenses to acquire to reach a specified nationwide clearing target (</a:t>
                </a:r>
                <a:r>
                  <a:rPr lang="en-US" sz="1800" dirty="0" err="1" smtClean="0"/>
                  <a:t>Milgrom</a:t>
                </a:r>
                <a:r>
                  <a:rPr lang="en-US" sz="1800" dirty="0" smtClean="0"/>
                  <a:t> &amp; Segal 2016).</a:t>
                </a:r>
                <a:endParaRPr lang="en-US" sz="1800" dirty="0"/>
              </a:p>
              <a:p>
                <a:r>
                  <a:rPr lang="en-US" sz="1800" b="1" dirty="0"/>
                  <a:t>Format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Descending clock auction with a nationwide base clock </a:t>
                </a:r>
                <a:r>
                  <a:rPr lang="en-US" dirty="0" smtClean="0"/>
                  <a:t>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Individualized pricing: Each license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shown a price equal to the base price times its “broadcast </a:t>
                </a:r>
                <a:r>
                  <a:rPr lang="en-US" dirty="0" smtClean="0"/>
                  <a:t>volume”,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Reflects population reach and interference with other </a:t>
                </a:r>
                <a:r>
                  <a:rPr lang="en-US" dirty="0" smtClean="0"/>
                  <a:t>stations: higher </a:t>
                </a:r>
                <a:r>
                  <a:rPr lang="en-US" dirty="0"/>
                  <a:t>prices for </a:t>
                </a:r>
                <a:r>
                  <a:rPr lang="en-US" dirty="0" smtClean="0"/>
                  <a:t>stations </a:t>
                </a:r>
                <a:r>
                  <a:rPr lang="en-US" dirty="0"/>
                  <a:t>that </a:t>
                </a:r>
                <a:r>
                  <a:rPr lang="en-US" dirty="0" smtClean="0"/>
                  <a:t>(a) reach </a:t>
                </a:r>
                <a:r>
                  <a:rPr lang="en-US" dirty="0"/>
                  <a:t>more viewers or </a:t>
                </a:r>
                <a:r>
                  <a:rPr lang="en-US" dirty="0" smtClean="0"/>
                  <a:t>(b) would </a:t>
                </a:r>
                <a:r>
                  <a:rPr lang="en-US" dirty="0"/>
                  <a:t>be difficult to repack if didn’t sell. 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𝐼𝑛𝑡𝑒𝑟𝑓𝑒𝑟𝑒𝑛𝑐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is normalized so that the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=1,000,000</m:t>
                    </m:r>
                  </m:oMath>
                </a14:m>
                <a:r>
                  <a:rPr lang="en-US" dirty="0" smtClean="0"/>
                  <a:t>. The base clock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=900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586" y="1131111"/>
                <a:ext cx="7886700" cy="5293309"/>
              </a:xfrm>
              <a:blipFill>
                <a:blip r:embed="rId2"/>
                <a:stretch>
                  <a:fillRect l="-1777" t="-461" r="-1623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Supply Reduction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79EB-96CE-4F98-810A-2A8DB29B47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Bidding in the Reverse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22586" y="1131111"/>
                <a:ext cx="7886700" cy="4979697"/>
              </a:xfrm>
            </p:spPr>
            <p:txBody>
              <a:bodyPr/>
              <a:lstStyle/>
              <a:p>
                <a:r>
                  <a:rPr lang="en-US" sz="1800" b="1" dirty="0" smtClean="0"/>
                  <a:t>Bidding Strategy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a firm owns a single license, it is </a:t>
                </a:r>
                <a:r>
                  <a:rPr lang="en-US" dirty="0" smtClean="0"/>
                  <a:t>weakly dominant for it to bid its reservation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This means that the license will stay in the auction until the base clock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 smtClean="0"/>
                  <a:t> descends so that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sz="1800" b="1" dirty="0" smtClean="0"/>
                  <a:t>Interaction </a:t>
                </a:r>
                <a:r>
                  <a:rPr lang="en-US" sz="1800" b="1" dirty="0"/>
                  <a:t>with Forward Auction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Reverse auction yields total cost for clearing given spectrum amount; forward auction determines wireless providers’ WTP for that amount.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Auction closes if WTP exceeds cost by pre-set buffer; otherwise lower clearing target</a:t>
                </a:r>
                <a:r>
                  <a:rPr lang="en-US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586" y="1131111"/>
                <a:ext cx="7886700" cy="4979697"/>
              </a:xfrm>
              <a:blipFill>
                <a:blip r:embed="rId2"/>
                <a:stretch>
                  <a:fillRect l="-1777" t="-490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Supply Reduction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79EB-96CE-4F98-810A-2A8DB29B47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Multi-License Ownership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8" y="990600"/>
            <a:ext cx="6127011" cy="6248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Strategic Supply Reduction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525B-90CE-4B14-91B6-1BFA233CFAA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96383"/>
            <a:ext cx="6157494" cy="64775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7" y="2216485"/>
            <a:ext cx="6088908" cy="6553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42647"/>
            <a:ext cx="6233700" cy="192802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6" y="4852605"/>
            <a:ext cx="6233700" cy="1577477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5400000">
            <a:off x="4591943" y="3448943"/>
            <a:ext cx="4570586" cy="2663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1984325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“Bidding war” among speculators for WSAH, a bankrupt station in Bridgeport, CT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Trade press focused on “flipping”.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firms: NRJ,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LocusPoint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OTA. </a:t>
            </a:r>
          </a:p>
        </p:txBody>
      </p:sp>
    </p:spTree>
    <p:extLst>
      <p:ext uri="{BB962C8B-B14F-4D97-AF65-F5344CB8AC3E}">
        <p14:creationId xmlns:p14="http://schemas.microsoft.com/office/powerpoint/2010/main" val="27403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Wharton 2016 4:3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knowledge_master1-3_theme</Template>
  <TotalTime>0</TotalTime>
  <Words>2883</Words>
  <Application>Microsoft Office PowerPoint</Application>
  <PresentationFormat>On-screen Show (4:3)</PresentationFormat>
  <Paragraphs>436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Garamond</vt:lpstr>
      <vt:lpstr>Gill Sans MT</vt:lpstr>
      <vt:lpstr>Wingdings</vt:lpstr>
      <vt:lpstr>Wharton 2016 4:3</vt:lpstr>
      <vt:lpstr>Ownership Concentration and Strategic Supply Reduction</vt:lpstr>
      <vt:lpstr>Spectrum is Scarce and Valuable</vt:lpstr>
      <vt:lpstr>Challenge: Spectrum Ownership is Fragmented</vt:lpstr>
      <vt:lpstr>Challenge: How to Efficiently Re-Allocate</vt:lpstr>
      <vt:lpstr>Challenge: Constraints on “Repacking”</vt:lpstr>
      <vt:lpstr>Challenge: Repacking Feasibility</vt:lpstr>
      <vt:lpstr>Bidding in the Reverse Auction</vt:lpstr>
      <vt:lpstr>Bidding in the Reverse Auction</vt:lpstr>
      <vt:lpstr>Multi-License Ownership</vt:lpstr>
      <vt:lpstr>Multi-License Ownership and Bidding</vt:lpstr>
      <vt:lpstr>Multi-License Ownership and Bidding</vt:lpstr>
      <vt:lpstr>Main Findings</vt:lpstr>
      <vt:lpstr>The Reverse Auction and Repacking</vt:lpstr>
      <vt:lpstr>Simplified Example: Philadelphia</vt:lpstr>
      <vt:lpstr>Mechanism Example</vt:lpstr>
      <vt:lpstr>Mechanism Example</vt:lpstr>
      <vt:lpstr>The Reverse Auction: Strategic Supply Reduction (1)</vt:lpstr>
      <vt:lpstr>The Reverse Auction: Multi-License Bidding</vt:lpstr>
      <vt:lpstr>The Reverse Auction: Strategic Supply Reduction (2)</vt:lpstr>
      <vt:lpstr>Estimating Reservation Values</vt:lpstr>
      <vt:lpstr>Example: Philadelphia</vt:lpstr>
      <vt:lpstr>Example: Philadelphia</vt:lpstr>
      <vt:lpstr>Simulation</vt:lpstr>
      <vt:lpstr>We Repack a DMA’s Neighborhood</vt:lpstr>
      <vt:lpstr>Example: Philadelphia</vt:lpstr>
      <vt:lpstr>Example: Philadelphia</vt:lpstr>
      <vt:lpstr>Main Results</vt:lpstr>
      <vt:lpstr>Extensions and Caveats</vt:lpstr>
      <vt:lpstr>Extensions and Caveats</vt:lpstr>
      <vt:lpstr>Extensions and Caveats</vt:lpstr>
      <vt:lpstr>Extensions and Caveats</vt:lpstr>
      <vt:lpstr>Auction Results</vt:lpstr>
      <vt:lpstr>Reconciliation</vt:lpstr>
      <vt:lpstr>Reconciliation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2018-10-31T01:44:02Z</dcterms:created>
  <dcterms:modified xsi:type="dcterms:W3CDTF">2018-10-31T01:46:24Z</dcterms:modified>
</cp:coreProperties>
</file>