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12"/>
  </p:notesMasterIdLst>
  <p:handoutMasterIdLst>
    <p:handoutMasterId r:id="rId13"/>
  </p:handoutMasterIdLst>
  <p:sldIdLst>
    <p:sldId id="256" r:id="rId2"/>
    <p:sldId id="428" r:id="rId3"/>
    <p:sldId id="465" r:id="rId4"/>
    <p:sldId id="467" r:id="rId5"/>
    <p:sldId id="471" r:id="rId6"/>
    <p:sldId id="466" r:id="rId7"/>
    <p:sldId id="425" r:id="rId8"/>
    <p:sldId id="464" r:id="rId9"/>
    <p:sldId id="473" r:id="rId10"/>
    <p:sldId id="470" r:id="rId11"/>
  </p:sldIdLst>
  <p:sldSz cx="9144000" cy="6858000" type="screen4x3"/>
  <p:notesSz cx="9296400" cy="7010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6600CC"/>
    <a:srgbClr val="005295"/>
    <a:srgbClr val="9191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810" autoAdjust="0"/>
    <p:restoredTop sz="74335" autoAdjust="0"/>
  </p:normalViewPr>
  <p:slideViewPr>
    <p:cSldViewPr snapToGrid="0">
      <p:cViewPr>
        <p:scale>
          <a:sx n="75" d="100"/>
          <a:sy n="75" d="100"/>
        </p:scale>
        <p:origin x="-1192" y="48"/>
      </p:cViewPr>
      <p:guideLst>
        <p:guide orient="horz" pos="1534"/>
        <p:guide orient="horz" pos="928"/>
        <p:guide orient="horz" pos="2255"/>
        <p:guide orient="horz" pos="3320"/>
        <p:guide orient="horz" pos="266"/>
        <p:guide pos="4869"/>
        <p:guide pos="1489"/>
        <p:guide pos="5759"/>
        <p:guide pos="711"/>
        <p:guide pos="1669"/>
        <p:guide pos="5687"/>
        <p:guide pos="20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>
      <p:cViewPr varScale="1">
        <p:scale>
          <a:sx n="110" d="100"/>
          <a:sy n="110" d="100"/>
        </p:scale>
        <p:origin x="-1440" y="-104"/>
      </p:cViewPr>
      <p:guideLst>
        <p:guide orient="horz" pos="2208"/>
        <p:guide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24" tIns="46913" rIns="93824" bIns="46913" numCol="1" anchor="t" anchorCtr="0" compatLnSpc="1">
            <a:prstTxWarp prst="textNoShape">
              <a:avLst/>
            </a:prstTxWarp>
          </a:bodyPr>
          <a:lstStyle>
            <a:lvl1pPr defTabSz="9318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5738" y="0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24" tIns="46913" rIns="93824" bIns="46913" numCol="1" anchor="t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57975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24" tIns="46913" rIns="93824" bIns="46913" numCol="1" anchor="b" anchorCtr="0" compatLnSpc="1">
            <a:prstTxWarp prst="textNoShape">
              <a:avLst/>
            </a:prstTxWarp>
          </a:bodyPr>
          <a:lstStyle>
            <a:lvl1pPr defTabSz="9318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5738" y="6657975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24" tIns="46913" rIns="93824" bIns="46913" numCol="1" anchor="b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/>
            </a:lvl1pPr>
          </a:lstStyle>
          <a:p>
            <a:pPr>
              <a:defRPr/>
            </a:pPr>
            <a:fld id="{9AE1F556-E520-43FB-A224-723F3A9960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8286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24" tIns="46913" rIns="93824" bIns="46913" numCol="1" anchor="t" anchorCtr="0" compatLnSpc="1">
            <a:prstTxWarp prst="textNoShape">
              <a:avLst/>
            </a:prstTxWarp>
          </a:bodyPr>
          <a:lstStyle>
            <a:lvl1pPr defTabSz="9318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5738" y="0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24" tIns="46913" rIns="93824" bIns="46913" numCol="1" anchor="t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97188" y="527050"/>
            <a:ext cx="3502025" cy="26257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0275" y="3330575"/>
            <a:ext cx="743585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24" tIns="46913" rIns="93824" bIns="469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57975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24" tIns="46913" rIns="93824" bIns="46913" numCol="1" anchor="b" anchorCtr="0" compatLnSpc="1">
            <a:prstTxWarp prst="textNoShape">
              <a:avLst/>
            </a:prstTxWarp>
          </a:bodyPr>
          <a:lstStyle>
            <a:lvl1pPr defTabSz="9318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5738" y="6657975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24" tIns="46913" rIns="93824" bIns="46913" numCol="1" anchor="b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/>
            </a:lvl1pPr>
          </a:lstStyle>
          <a:p>
            <a:pPr>
              <a:defRPr/>
            </a:pPr>
            <a:fld id="{2BD5BA44-A61D-4421-ACA6-B7686A6518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772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C3CBCD-930A-47B4-9BA2-F0A865A82473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D5BA44-A61D-4421-ACA6-B7686A6518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71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D5BA44-A61D-4421-ACA6-B7686A6518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7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D5BA44-A61D-4421-ACA6-B7686A6518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71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     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D5BA44-A61D-4421-ACA6-B7686A6518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71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baseline="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D5BA44-A61D-4421-ACA6-B7686A65186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71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40808-16F0-4E44-BBA2-15EB9F3DD77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8396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40808-16F0-4E44-BBA2-15EB9F3DD77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8396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40808-16F0-4E44-BBA2-15EB9F3DD77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839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image" Target="../media/image1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w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419225"/>
            <a:ext cx="6565900" cy="545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2275" y="198438"/>
            <a:ext cx="2370138" cy="97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9"/>
          <p:cNvSpPr>
            <a:spLocks noChangeShapeType="1"/>
          </p:cNvSpPr>
          <p:nvPr userDrawn="1"/>
        </p:nvSpPr>
        <p:spPr bwMode="auto">
          <a:xfrm>
            <a:off x="600075" y="1020763"/>
            <a:ext cx="8543925" cy="0"/>
          </a:xfrm>
          <a:prstGeom prst="line">
            <a:avLst/>
          </a:prstGeom>
          <a:noFill/>
          <a:ln w="12700">
            <a:solidFill>
              <a:srgbClr val="919194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588963" y="2122488"/>
            <a:ext cx="7981950" cy="841375"/>
          </a:xfrm>
        </p:spPr>
        <p:txBody>
          <a:bodyPr lIns="92075" tIns="46038" rIns="92075" bIns="46038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5652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88963" y="3090863"/>
            <a:ext cx="7981950" cy="2751137"/>
          </a:xfrm>
        </p:spPr>
        <p:txBody>
          <a:bodyPr lIns="92075" tIns="46038" rIns="92075" bIns="46038"/>
          <a:lstStyle>
            <a:lvl1pPr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7" descr="bclt-horizontal-image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1901" y="225425"/>
            <a:ext cx="3904974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016500" y="177800"/>
            <a:ext cx="3924300" cy="8128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5425" y="419100"/>
            <a:ext cx="2020888" cy="5657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9588" y="419100"/>
            <a:ext cx="5913437" cy="5657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9588" y="1525588"/>
            <a:ext cx="3967162" cy="45513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5588"/>
            <a:ext cx="3967163" cy="45513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2625" y="419100"/>
            <a:ext cx="788828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9588" y="1525588"/>
            <a:ext cx="8086725" cy="455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Line 6"/>
          <p:cNvSpPr>
            <a:spLocks noChangeShapeType="1"/>
          </p:cNvSpPr>
          <p:nvPr/>
        </p:nvSpPr>
        <p:spPr bwMode="auto">
          <a:xfrm>
            <a:off x="661988" y="6175375"/>
            <a:ext cx="84582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29" name="Line 8"/>
          <p:cNvSpPr>
            <a:spLocks noChangeShapeType="1"/>
          </p:cNvSpPr>
          <p:nvPr userDrawn="1"/>
        </p:nvSpPr>
        <p:spPr bwMode="auto">
          <a:xfrm>
            <a:off x="685800" y="992188"/>
            <a:ext cx="8458200" cy="0"/>
          </a:xfrm>
          <a:prstGeom prst="line">
            <a:avLst/>
          </a:prstGeom>
          <a:noFill/>
          <a:ln w="12700">
            <a:solidFill>
              <a:srgbClr val="919194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31" name="Line 10"/>
          <p:cNvSpPr>
            <a:spLocks noChangeShapeType="1"/>
          </p:cNvSpPr>
          <p:nvPr userDrawn="1"/>
        </p:nvSpPr>
        <p:spPr bwMode="auto">
          <a:xfrm flipH="1" flipV="1">
            <a:off x="6076950" y="6305550"/>
            <a:ext cx="0" cy="449263"/>
          </a:xfrm>
          <a:prstGeom prst="line">
            <a:avLst/>
          </a:prstGeom>
          <a:noFill/>
          <a:ln w="12700">
            <a:solidFill>
              <a:srgbClr val="919194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pic>
        <p:nvPicPr>
          <p:cNvPr id="9" name="Picture 7" descr="bclt-horizontal-image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64299" y="6302263"/>
            <a:ext cx="2386013" cy="4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 xmlns:p14="http://schemas.microsoft.com/office/powerpoint/2010/main" spd="slow">
    <p:wipe/>
  </p:transition>
  <p:hf sldNum="0" hdr="0" ftr="0" dt="0"/>
  <p:txStyles>
    <p:titleStyle>
      <a:lvl1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2800">
          <a:solidFill>
            <a:srgbClr val="005295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2800">
          <a:solidFill>
            <a:srgbClr val="005295"/>
          </a:solidFill>
          <a:latin typeface="Gill Sans MT" pitchFamily="34" charset="0"/>
        </a:defRPr>
      </a:lvl2pPr>
      <a:lvl3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2800">
          <a:solidFill>
            <a:srgbClr val="005295"/>
          </a:solidFill>
          <a:latin typeface="Gill Sans MT" pitchFamily="34" charset="0"/>
        </a:defRPr>
      </a:lvl3pPr>
      <a:lvl4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2800">
          <a:solidFill>
            <a:srgbClr val="005295"/>
          </a:solidFill>
          <a:latin typeface="Gill Sans MT" pitchFamily="34" charset="0"/>
        </a:defRPr>
      </a:lvl4pPr>
      <a:lvl5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2800">
          <a:solidFill>
            <a:srgbClr val="005295"/>
          </a:solidFill>
          <a:latin typeface="Gill Sans MT" pitchFamily="34" charset="0"/>
        </a:defRPr>
      </a:lvl5pPr>
      <a:lvl6pPr marL="457200" algn="l" rtl="0" fontAlgn="base">
        <a:lnSpc>
          <a:spcPts val="3200"/>
        </a:lnSpc>
        <a:spcBef>
          <a:spcPct val="0"/>
        </a:spcBef>
        <a:spcAft>
          <a:spcPct val="0"/>
        </a:spcAft>
        <a:defRPr sz="2800">
          <a:solidFill>
            <a:srgbClr val="005295"/>
          </a:solidFill>
          <a:latin typeface="Gill Sans MT" pitchFamily="34" charset="0"/>
        </a:defRPr>
      </a:lvl6pPr>
      <a:lvl7pPr marL="914400" algn="l" rtl="0" fontAlgn="base">
        <a:lnSpc>
          <a:spcPts val="3200"/>
        </a:lnSpc>
        <a:spcBef>
          <a:spcPct val="0"/>
        </a:spcBef>
        <a:spcAft>
          <a:spcPct val="0"/>
        </a:spcAft>
        <a:defRPr sz="2800">
          <a:solidFill>
            <a:srgbClr val="005295"/>
          </a:solidFill>
          <a:latin typeface="Gill Sans MT" pitchFamily="34" charset="0"/>
        </a:defRPr>
      </a:lvl7pPr>
      <a:lvl8pPr marL="1371600" algn="l" rtl="0" fontAlgn="base">
        <a:lnSpc>
          <a:spcPts val="3200"/>
        </a:lnSpc>
        <a:spcBef>
          <a:spcPct val="0"/>
        </a:spcBef>
        <a:spcAft>
          <a:spcPct val="0"/>
        </a:spcAft>
        <a:defRPr sz="2800">
          <a:solidFill>
            <a:srgbClr val="005295"/>
          </a:solidFill>
          <a:latin typeface="Gill Sans MT" pitchFamily="34" charset="0"/>
        </a:defRPr>
      </a:lvl8pPr>
      <a:lvl9pPr marL="1828800" algn="l" rtl="0" fontAlgn="base">
        <a:lnSpc>
          <a:spcPts val="3200"/>
        </a:lnSpc>
        <a:spcBef>
          <a:spcPct val="0"/>
        </a:spcBef>
        <a:spcAft>
          <a:spcPct val="0"/>
        </a:spcAft>
        <a:defRPr sz="2800">
          <a:solidFill>
            <a:srgbClr val="005295"/>
          </a:solidFill>
          <a:latin typeface="Gill Sans MT" pitchFamily="34" charset="0"/>
        </a:defRPr>
      </a:lvl9pPr>
    </p:titleStyle>
    <p:bodyStyle>
      <a:lvl1pPr marL="342900" indent="-342900"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tabLst>
          <a:tab pos="168275" algn="l"/>
        </a:tabLst>
        <a:defRPr sz="2000">
          <a:solidFill>
            <a:srgbClr val="005295"/>
          </a:solidFill>
          <a:latin typeface="+mn-lt"/>
          <a:ea typeface="+mn-ea"/>
          <a:cs typeface="+mn-cs"/>
        </a:defRPr>
      </a:lvl1pPr>
      <a:lvl2pPr marL="349250" indent="-180975"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tabLst>
          <a:tab pos="168275" algn="l"/>
        </a:tabLst>
        <a:defRPr sz="2000">
          <a:solidFill>
            <a:srgbClr val="919194"/>
          </a:solidFill>
          <a:latin typeface="+mn-lt"/>
        </a:defRPr>
      </a:lvl2pPr>
      <a:lvl3pPr marL="677863" indent="-168275" algn="l" rtl="0" eaLnBrk="0" fontAlgn="base" hangingPunct="0">
        <a:spcBef>
          <a:spcPct val="20000"/>
        </a:spcBef>
        <a:spcAft>
          <a:spcPct val="0"/>
        </a:spcAft>
        <a:buChar char="•"/>
        <a:tabLst>
          <a:tab pos="168275" algn="l"/>
        </a:tabLst>
        <a:defRPr sz="2000">
          <a:solidFill>
            <a:srgbClr val="919194"/>
          </a:solidFill>
          <a:latin typeface="+mn-lt"/>
        </a:defRPr>
      </a:lvl3pPr>
      <a:lvl4pPr marL="914400" indent="-107950" algn="l" rtl="0" eaLnBrk="0" fontAlgn="base" hangingPunct="0">
        <a:spcBef>
          <a:spcPct val="20000"/>
        </a:spcBef>
        <a:spcAft>
          <a:spcPct val="0"/>
        </a:spcAft>
        <a:buChar char="–"/>
        <a:tabLst>
          <a:tab pos="168275" algn="l"/>
        </a:tabLst>
        <a:defRPr sz="2000">
          <a:solidFill>
            <a:srgbClr val="919194"/>
          </a:solidFill>
          <a:latin typeface="+mn-lt"/>
        </a:defRPr>
      </a:lvl4pPr>
      <a:lvl5pPr marL="1203325" indent="-120650" algn="l" rtl="0" eaLnBrk="0" fontAlgn="base" hangingPunct="0">
        <a:spcBef>
          <a:spcPct val="20000"/>
        </a:spcBef>
        <a:spcAft>
          <a:spcPct val="0"/>
        </a:spcAft>
        <a:tabLst>
          <a:tab pos="168275" algn="l"/>
        </a:tabLst>
        <a:defRPr sz="2000">
          <a:solidFill>
            <a:srgbClr val="919194"/>
          </a:solidFill>
          <a:latin typeface="+mn-lt"/>
        </a:defRPr>
      </a:lvl5pPr>
      <a:lvl6pPr marL="1660525" indent="-120650" algn="l" rtl="0" fontAlgn="base">
        <a:spcBef>
          <a:spcPct val="20000"/>
        </a:spcBef>
        <a:spcAft>
          <a:spcPct val="0"/>
        </a:spcAft>
        <a:tabLst>
          <a:tab pos="168275" algn="l"/>
        </a:tabLst>
        <a:defRPr sz="2000">
          <a:solidFill>
            <a:srgbClr val="919194"/>
          </a:solidFill>
          <a:latin typeface="+mn-lt"/>
        </a:defRPr>
      </a:lvl6pPr>
      <a:lvl7pPr marL="2117725" indent="-120650" algn="l" rtl="0" fontAlgn="base">
        <a:spcBef>
          <a:spcPct val="20000"/>
        </a:spcBef>
        <a:spcAft>
          <a:spcPct val="0"/>
        </a:spcAft>
        <a:tabLst>
          <a:tab pos="168275" algn="l"/>
        </a:tabLst>
        <a:defRPr sz="2000">
          <a:solidFill>
            <a:srgbClr val="919194"/>
          </a:solidFill>
          <a:latin typeface="+mn-lt"/>
        </a:defRPr>
      </a:lvl7pPr>
      <a:lvl8pPr marL="2574925" indent="-120650" algn="l" rtl="0" fontAlgn="base">
        <a:spcBef>
          <a:spcPct val="20000"/>
        </a:spcBef>
        <a:spcAft>
          <a:spcPct val="0"/>
        </a:spcAft>
        <a:tabLst>
          <a:tab pos="168275" algn="l"/>
        </a:tabLst>
        <a:defRPr sz="2000">
          <a:solidFill>
            <a:srgbClr val="919194"/>
          </a:solidFill>
          <a:latin typeface="+mn-lt"/>
        </a:defRPr>
      </a:lvl8pPr>
      <a:lvl9pPr marL="3032125" indent="-120650" algn="l" rtl="0" fontAlgn="base">
        <a:spcBef>
          <a:spcPct val="20000"/>
        </a:spcBef>
        <a:spcAft>
          <a:spcPct val="0"/>
        </a:spcAft>
        <a:tabLst>
          <a:tab pos="168275" algn="l"/>
        </a:tabLst>
        <a:defRPr sz="2000">
          <a:solidFill>
            <a:srgbClr val="919194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35987" y="1149478"/>
            <a:ext cx="8075030" cy="3482287"/>
          </a:xfrm>
          <a:noFill/>
        </p:spPr>
        <p:txBody>
          <a:bodyPr/>
          <a:lstStyle/>
          <a:p>
            <a:pPr algn="ctr"/>
            <a:r>
              <a:rPr lang="en-US" sz="3200" i="1" dirty="0" smtClean="0">
                <a:solidFill>
                  <a:schemeClr val="accent2"/>
                </a:solidFill>
              </a:rPr>
              <a:t/>
            </a:r>
            <a:br>
              <a:rPr lang="en-US" sz="3200" i="1" dirty="0" smtClean="0">
                <a:solidFill>
                  <a:schemeClr val="accent2"/>
                </a:solidFill>
              </a:rPr>
            </a:br>
            <a:r>
              <a:rPr lang="en-US" sz="3200" i="1" dirty="0">
                <a:solidFill>
                  <a:schemeClr val="accent2"/>
                </a:solidFill>
              </a:rPr>
              <a:t/>
            </a:r>
            <a:br>
              <a:rPr lang="en-US" sz="3200" i="1" dirty="0">
                <a:solidFill>
                  <a:schemeClr val="accent2"/>
                </a:solidFill>
              </a:rPr>
            </a:br>
            <a:r>
              <a:rPr lang="en-US" sz="3200" i="1" dirty="0" smtClean="0">
                <a:solidFill>
                  <a:schemeClr val="accent2"/>
                </a:solidFill>
              </a:rPr>
              <a:t/>
            </a:r>
            <a:br>
              <a:rPr lang="en-US" sz="3200" i="1" dirty="0" smtClean="0">
                <a:solidFill>
                  <a:schemeClr val="accent2"/>
                </a:solidFill>
              </a:rPr>
            </a:br>
            <a:r>
              <a:rPr lang="en-US" sz="3200" i="1" dirty="0" smtClean="0">
                <a:solidFill>
                  <a:schemeClr val="accent2"/>
                </a:solidFill>
              </a:rPr>
              <a:t>Framing the issues: AI and Consumer Protection</a:t>
            </a:r>
            <a:endParaRPr lang="en-US" sz="3200" i="1" dirty="0" smtClean="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21125" y="4146698"/>
            <a:ext cx="4720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u="sng" dirty="0" smtClean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098836" y="4825999"/>
            <a:ext cx="4973052" cy="1434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ctr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tabLst>
                <a:tab pos="168275" algn="l"/>
              </a:tabLst>
              <a:defRPr sz="2000">
                <a:solidFill>
                  <a:srgbClr val="005295"/>
                </a:solidFill>
                <a:latin typeface="+mn-lt"/>
                <a:ea typeface="+mn-ea"/>
                <a:cs typeface="+mn-cs"/>
              </a:defRPr>
            </a:lvl1pPr>
            <a:lvl2pPr marL="349250" indent="-180975"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tabLst>
                <a:tab pos="168275" algn="l"/>
              </a:tabLst>
              <a:defRPr sz="2000">
                <a:solidFill>
                  <a:srgbClr val="919194"/>
                </a:solidFill>
                <a:latin typeface="+mn-lt"/>
              </a:defRPr>
            </a:lvl2pPr>
            <a:lvl3pPr marL="677863" indent="-1682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168275" algn="l"/>
              </a:tabLst>
              <a:defRPr sz="2000">
                <a:solidFill>
                  <a:srgbClr val="919194"/>
                </a:solidFill>
                <a:latin typeface="+mn-lt"/>
              </a:defRPr>
            </a:lvl3pPr>
            <a:lvl4pPr marL="914400" indent="-1079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tabLst>
                <a:tab pos="168275" algn="l"/>
              </a:tabLst>
              <a:defRPr sz="2000">
                <a:solidFill>
                  <a:srgbClr val="919194"/>
                </a:solidFill>
                <a:latin typeface="+mn-lt"/>
              </a:defRPr>
            </a:lvl4pPr>
            <a:lvl5pPr marL="1203325" indent="-120650" algn="l" rtl="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68275" algn="l"/>
              </a:tabLst>
              <a:defRPr sz="2000">
                <a:solidFill>
                  <a:srgbClr val="919194"/>
                </a:solidFill>
                <a:latin typeface="+mn-lt"/>
              </a:defRPr>
            </a:lvl5pPr>
            <a:lvl6pPr marL="1660525" indent="-120650" algn="l" rtl="0" fontAlgn="base">
              <a:spcBef>
                <a:spcPct val="20000"/>
              </a:spcBef>
              <a:spcAft>
                <a:spcPct val="0"/>
              </a:spcAft>
              <a:tabLst>
                <a:tab pos="168275" algn="l"/>
              </a:tabLst>
              <a:defRPr sz="2000">
                <a:solidFill>
                  <a:srgbClr val="919194"/>
                </a:solidFill>
                <a:latin typeface="+mn-lt"/>
              </a:defRPr>
            </a:lvl6pPr>
            <a:lvl7pPr marL="2117725" indent="-120650" algn="l" rtl="0" fontAlgn="base">
              <a:spcBef>
                <a:spcPct val="20000"/>
              </a:spcBef>
              <a:spcAft>
                <a:spcPct val="0"/>
              </a:spcAft>
              <a:tabLst>
                <a:tab pos="168275" algn="l"/>
              </a:tabLst>
              <a:defRPr sz="2000">
                <a:solidFill>
                  <a:srgbClr val="919194"/>
                </a:solidFill>
                <a:latin typeface="+mn-lt"/>
              </a:defRPr>
            </a:lvl7pPr>
            <a:lvl8pPr marL="2574925" indent="-120650" algn="l" rtl="0" fontAlgn="base">
              <a:spcBef>
                <a:spcPct val="20000"/>
              </a:spcBef>
              <a:spcAft>
                <a:spcPct val="0"/>
              </a:spcAft>
              <a:tabLst>
                <a:tab pos="168275" algn="l"/>
              </a:tabLst>
              <a:defRPr sz="2000">
                <a:solidFill>
                  <a:srgbClr val="919194"/>
                </a:solidFill>
                <a:latin typeface="+mn-lt"/>
              </a:defRPr>
            </a:lvl8pPr>
            <a:lvl9pPr marL="3032125" indent="-120650" algn="l" rtl="0" fontAlgn="base">
              <a:spcBef>
                <a:spcPct val="20000"/>
              </a:spcBef>
              <a:spcAft>
                <a:spcPct val="0"/>
              </a:spcAft>
              <a:tabLst>
                <a:tab pos="168275" algn="l"/>
              </a:tabLst>
              <a:defRPr sz="2000">
                <a:solidFill>
                  <a:srgbClr val="919194"/>
                </a:solidFill>
                <a:latin typeface="+mn-lt"/>
              </a:defRPr>
            </a:lvl9pPr>
          </a:lstStyle>
          <a:p>
            <a:pPr marL="0" indent="0" eaLnBrk="1" hangingPunct="1"/>
            <a:r>
              <a:rPr lang="en-US" dirty="0" smtClean="0">
                <a:solidFill>
                  <a:schemeClr val="accent2"/>
                </a:solidFill>
              </a:rPr>
              <a:t>Federal Trade Commission</a:t>
            </a:r>
          </a:p>
          <a:p>
            <a:pPr marL="0" indent="0" eaLnBrk="1" hangingPunct="1"/>
            <a:r>
              <a:rPr lang="en-US" dirty="0" err="1" smtClean="0">
                <a:solidFill>
                  <a:schemeClr val="accent2"/>
                </a:solidFill>
              </a:rPr>
              <a:t>FinTech</a:t>
            </a:r>
            <a:r>
              <a:rPr lang="en-US" dirty="0" smtClean="0">
                <a:solidFill>
                  <a:schemeClr val="accent2"/>
                </a:solidFill>
              </a:rPr>
              <a:t> Forum </a:t>
            </a:r>
          </a:p>
          <a:p>
            <a:pPr marL="0" indent="0" eaLnBrk="1" hangingPunct="1"/>
            <a:r>
              <a:rPr lang="en-US" dirty="0" smtClean="0">
                <a:solidFill>
                  <a:schemeClr val="accent2"/>
                </a:solidFill>
              </a:rPr>
              <a:t>March </a:t>
            </a:r>
            <a:r>
              <a:rPr lang="en-US" dirty="0">
                <a:solidFill>
                  <a:schemeClr val="accent2"/>
                </a:solidFill>
              </a:rPr>
              <a:t>9, 2017</a:t>
            </a:r>
            <a:endParaRPr lang="en-US" dirty="0" smtClean="0">
              <a:solidFill>
                <a:schemeClr val="accent2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35136" y="3252622"/>
            <a:ext cx="4973052" cy="1180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ctr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tabLst>
                <a:tab pos="168275" algn="l"/>
              </a:tabLst>
              <a:defRPr sz="2000">
                <a:solidFill>
                  <a:srgbClr val="005295"/>
                </a:solidFill>
                <a:latin typeface="+mn-lt"/>
                <a:ea typeface="+mn-ea"/>
                <a:cs typeface="+mn-cs"/>
              </a:defRPr>
            </a:lvl1pPr>
            <a:lvl2pPr marL="349250" indent="-180975"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tabLst>
                <a:tab pos="168275" algn="l"/>
              </a:tabLst>
              <a:defRPr sz="2000">
                <a:solidFill>
                  <a:srgbClr val="919194"/>
                </a:solidFill>
                <a:latin typeface="+mn-lt"/>
              </a:defRPr>
            </a:lvl2pPr>
            <a:lvl3pPr marL="677863" indent="-1682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168275" algn="l"/>
              </a:tabLst>
              <a:defRPr sz="2000">
                <a:solidFill>
                  <a:srgbClr val="919194"/>
                </a:solidFill>
                <a:latin typeface="+mn-lt"/>
              </a:defRPr>
            </a:lvl3pPr>
            <a:lvl4pPr marL="914400" indent="-1079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tabLst>
                <a:tab pos="168275" algn="l"/>
              </a:tabLst>
              <a:defRPr sz="2000">
                <a:solidFill>
                  <a:srgbClr val="919194"/>
                </a:solidFill>
                <a:latin typeface="+mn-lt"/>
              </a:defRPr>
            </a:lvl4pPr>
            <a:lvl5pPr marL="1203325" indent="-120650" algn="l" rtl="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68275" algn="l"/>
              </a:tabLst>
              <a:defRPr sz="2000">
                <a:solidFill>
                  <a:srgbClr val="919194"/>
                </a:solidFill>
                <a:latin typeface="+mn-lt"/>
              </a:defRPr>
            </a:lvl5pPr>
            <a:lvl6pPr marL="1660525" indent="-120650" algn="l" rtl="0" fontAlgn="base">
              <a:spcBef>
                <a:spcPct val="20000"/>
              </a:spcBef>
              <a:spcAft>
                <a:spcPct val="0"/>
              </a:spcAft>
              <a:tabLst>
                <a:tab pos="168275" algn="l"/>
              </a:tabLst>
              <a:defRPr sz="2000">
                <a:solidFill>
                  <a:srgbClr val="919194"/>
                </a:solidFill>
                <a:latin typeface="+mn-lt"/>
              </a:defRPr>
            </a:lvl6pPr>
            <a:lvl7pPr marL="2117725" indent="-120650" algn="l" rtl="0" fontAlgn="base">
              <a:spcBef>
                <a:spcPct val="20000"/>
              </a:spcBef>
              <a:spcAft>
                <a:spcPct val="0"/>
              </a:spcAft>
              <a:tabLst>
                <a:tab pos="168275" algn="l"/>
              </a:tabLst>
              <a:defRPr sz="2000">
                <a:solidFill>
                  <a:srgbClr val="919194"/>
                </a:solidFill>
                <a:latin typeface="+mn-lt"/>
              </a:defRPr>
            </a:lvl7pPr>
            <a:lvl8pPr marL="2574925" indent="-120650" algn="l" rtl="0" fontAlgn="base">
              <a:spcBef>
                <a:spcPct val="20000"/>
              </a:spcBef>
              <a:spcAft>
                <a:spcPct val="0"/>
              </a:spcAft>
              <a:tabLst>
                <a:tab pos="168275" algn="l"/>
              </a:tabLst>
              <a:defRPr sz="2000">
                <a:solidFill>
                  <a:srgbClr val="919194"/>
                </a:solidFill>
                <a:latin typeface="+mn-lt"/>
              </a:defRPr>
            </a:lvl8pPr>
            <a:lvl9pPr marL="3032125" indent="-120650" algn="l" rtl="0" fontAlgn="base">
              <a:spcBef>
                <a:spcPct val="20000"/>
              </a:spcBef>
              <a:spcAft>
                <a:spcPct val="0"/>
              </a:spcAft>
              <a:tabLst>
                <a:tab pos="168275" algn="l"/>
              </a:tabLst>
              <a:defRPr sz="2000">
                <a:solidFill>
                  <a:srgbClr val="919194"/>
                </a:solidFill>
                <a:latin typeface="+mn-lt"/>
              </a:defRPr>
            </a:lvl9pPr>
          </a:lstStyle>
          <a:p>
            <a:pPr marL="0" indent="0" eaLnBrk="1" hangingPunct="1"/>
            <a:endParaRPr lang="en-US" sz="2200" dirty="0" smtClean="0">
              <a:solidFill>
                <a:schemeClr val="accent2"/>
              </a:solidFill>
            </a:endParaRPr>
          </a:p>
          <a:p>
            <a:pPr marL="0" indent="0" eaLnBrk="1" hangingPunct="1"/>
            <a:endParaRPr lang="en-US" dirty="0" smtClean="0">
              <a:solidFill>
                <a:schemeClr val="accent2"/>
              </a:solidFill>
            </a:endParaRPr>
          </a:p>
          <a:p>
            <a:pPr marL="0" indent="0" eaLnBrk="1" hangingPunct="1"/>
            <a:endParaRPr lang="en-US" dirty="0" smtClean="0">
              <a:solidFill>
                <a:schemeClr val="accent2"/>
              </a:solidFill>
            </a:endParaRPr>
          </a:p>
          <a:p>
            <a:pPr marL="0" indent="0" eaLnBrk="1" hangingPunct="1"/>
            <a:endParaRPr lang="en-US" dirty="0" smtClean="0">
              <a:solidFill>
                <a:schemeClr val="accent2"/>
              </a:solidFill>
            </a:endParaRPr>
          </a:p>
          <a:p>
            <a:pPr marL="0" indent="0" eaLnBrk="1" hangingPunct="1"/>
            <a:endParaRPr lang="en-US" dirty="0">
              <a:solidFill>
                <a:schemeClr val="accent2"/>
              </a:solidFill>
            </a:endParaRPr>
          </a:p>
          <a:p>
            <a:pPr marL="0" indent="0" eaLnBrk="1" hangingPunct="1"/>
            <a:endParaRPr lang="en-US" dirty="0" smtClean="0">
              <a:solidFill>
                <a:schemeClr val="accent2"/>
              </a:solidFill>
            </a:endParaRPr>
          </a:p>
          <a:p>
            <a:pPr marL="0" indent="0" eaLnBrk="1" hangingPunct="1"/>
            <a:endParaRPr lang="en-US" dirty="0">
              <a:solidFill>
                <a:schemeClr val="accent2"/>
              </a:solidFill>
            </a:endParaRPr>
          </a:p>
          <a:p>
            <a:pPr marL="0" indent="0" eaLnBrk="1" hangingPunct="1"/>
            <a:endParaRPr lang="en-US" dirty="0" smtClean="0">
              <a:solidFill>
                <a:schemeClr val="accent2"/>
              </a:solidFill>
            </a:endParaRPr>
          </a:p>
          <a:p>
            <a:pPr marL="0" indent="0" eaLnBrk="1" hangingPunct="1"/>
            <a:endParaRPr lang="en-US" dirty="0" smtClean="0">
              <a:solidFill>
                <a:schemeClr val="accent2"/>
              </a:solidFill>
            </a:endParaRPr>
          </a:p>
          <a:p>
            <a:pPr marL="0" indent="0" eaLnBrk="1" hangingPunct="1"/>
            <a:endParaRPr lang="en-US" sz="1600" dirty="0" smtClean="0">
              <a:solidFill>
                <a:schemeClr val="accent2"/>
              </a:solidFill>
            </a:endParaRPr>
          </a:p>
          <a:p>
            <a:pPr marL="0" indent="0" eaLnBrk="1" hangingPunct="1"/>
            <a:endParaRPr lang="en-US" dirty="0" smtClean="0">
              <a:solidFill>
                <a:schemeClr val="accent2"/>
              </a:solidFill>
            </a:endParaRPr>
          </a:p>
          <a:p>
            <a:pPr marL="0" indent="0" eaLnBrk="1" hangingPunct="1"/>
            <a:endParaRPr lang="en-US" dirty="0" smtClean="0">
              <a:solidFill>
                <a:schemeClr val="accent2"/>
              </a:solidFill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41300" y="3797300"/>
            <a:ext cx="8481588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ctr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tabLst>
                <a:tab pos="168275" algn="l"/>
              </a:tabLst>
              <a:defRPr sz="2000">
                <a:solidFill>
                  <a:srgbClr val="005295"/>
                </a:solidFill>
                <a:latin typeface="+mn-lt"/>
                <a:ea typeface="+mn-ea"/>
                <a:cs typeface="+mn-cs"/>
              </a:defRPr>
            </a:lvl1pPr>
            <a:lvl2pPr marL="349250" indent="-180975"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tabLst>
                <a:tab pos="168275" algn="l"/>
              </a:tabLst>
              <a:defRPr sz="2000">
                <a:solidFill>
                  <a:srgbClr val="919194"/>
                </a:solidFill>
                <a:latin typeface="+mn-lt"/>
              </a:defRPr>
            </a:lvl2pPr>
            <a:lvl3pPr marL="677863" indent="-1682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168275" algn="l"/>
              </a:tabLst>
              <a:defRPr sz="2000">
                <a:solidFill>
                  <a:srgbClr val="919194"/>
                </a:solidFill>
                <a:latin typeface="+mn-lt"/>
              </a:defRPr>
            </a:lvl3pPr>
            <a:lvl4pPr marL="914400" indent="-1079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tabLst>
                <a:tab pos="168275" algn="l"/>
              </a:tabLst>
              <a:defRPr sz="2000">
                <a:solidFill>
                  <a:srgbClr val="919194"/>
                </a:solidFill>
                <a:latin typeface="+mn-lt"/>
              </a:defRPr>
            </a:lvl4pPr>
            <a:lvl5pPr marL="1203325" indent="-120650" algn="l" rtl="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68275" algn="l"/>
              </a:tabLst>
              <a:defRPr sz="2000">
                <a:solidFill>
                  <a:srgbClr val="919194"/>
                </a:solidFill>
                <a:latin typeface="+mn-lt"/>
              </a:defRPr>
            </a:lvl5pPr>
            <a:lvl6pPr marL="1660525" indent="-120650" algn="l" rtl="0" fontAlgn="base">
              <a:spcBef>
                <a:spcPct val="20000"/>
              </a:spcBef>
              <a:spcAft>
                <a:spcPct val="0"/>
              </a:spcAft>
              <a:tabLst>
                <a:tab pos="168275" algn="l"/>
              </a:tabLst>
              <a:defRPr sz="2000">
                <a:solidFill>
                  <a:srgbClr val="919194"/>
                </a:solidFill>
                <a:latin typeface="+mn-lt"/>
              </a:defRPr>
            </a:lvl6pPr>
            <a:lvl7pPr marL="2117725" indent="-120650" algn="l" rtl="0" fontAlgn="base">
              <a:spcBef>
                <a:spcPct val="20000"/>
              </a:spcBef>
              <a:spcAft>
                <a:spcPct val="0"/>
              </a:spcAft>
              <a:tabLst>
                <a:tab pos="168275" algn="l"/>
              </a:tabLst>
              <a:defRPr sz="2000">
                <a:solidFill>
                  <a:srgbClr val="919194"/>
                </a:solidFill>
                <a:latin typeface="+mn-lt"/>
              </a:defRPr>
            </a:lvl7pPr>
            <a:lvl8pPr marL="2574925" indent="-120650" algn="l" rtl="0" fontAlgn="base">
              <a:spcBef>
                <a:spcPct val="20000"/>
              </a:spcBef>
              <a:spcAft>
                <a:spcPct val="0"/>
              </a:spcAft>
              <a:tabLst>
                <a:tab pos="168275" algn="l"/>
              </a:tabLst>
              <a:defRPr sz="2000">
                <a:solidFill>
                  <a:srgbClr val="919194"/>
                </a:solidFill>
                <a:latin typeface="+mn-lt"/>
              </a:defRPr>
            </a:lvl8pPr>
            <a:lvl9pPr marL="3032125" indent="-120650" algn="l" rtl="0" fontAlgn="base">
              <a:spcBef>
                <a:spcPct val="20000"/>
              </a:spcBef>
              <a:spcAft>
                <a:spcPct val="0"/>
              </a:spcAft>
              <a:tabLst>
                <a:tab pos="168275" algn="l"/>
              </a:tabLst>
              <a:defRPr sz="2000">
                <a:solidFill>
                  <a:srgbClr val="919194"/>
                </a:solidFill>
                <a:latin typeface="+mn-lt"/>
              </a:defRPr>
            </a:lvl9pPr>
          </a:lstStyle>
          <a:p>
            <a:pPr marL="0" indent="0" eaLnBrk="1" hangingPunct="1"/>
            <a:r>
              <a:rPr lang="en-US" sz="2200" dirty="0" smtClean="0">
                <a:solidFill>
                  <a:schemeClr val="accent2"/>
                </a:solidFill>
              </a:rPr>
              <a:t>Deirdre K. Mulligan</a:t>
            </a:r>
            <a:endParaRPr lang="en-US" sz="22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 supported by National </a:t>
            </a:r>
            <a:r>
              <a:rPr lang="en-US" dirty="0"/>
              <a:t>Science Foundation under </a:t>
            </a:r>
            <a:r>
              <a:rPr lang="en-US" dirty="0" smtClean="0"/>
              <a:t>"</a:t>
            </a:r>
            <a:r>
              <a:rPr lang="en-US" dirty="0"/>
              <a:t>INSPIRE: Value-Function Handoffs in Human-Machine </a:t>
            </a:r>
            <a:r>
              <a:rPr lang="en-US" dirty="0" smtClean="0"/>
              <a:t>Compositions” NSF </a:t>
            </a:r>
            <a:r>
              <a:rPr lang="en-US" dirty="0"/>
              <a:t>Award number SES </a:t>
            </a:r>
            <a:r>
              <a:rPr lang="en-US" dirty="0" smtClean="0"/>
              <a:t>1650589 (Helen </a:t>
            </a:r>
            <a:r>
              <a:rPr lang="en-US" dirty="0" err="1" smtClean="0"/>
              <a:t>Nissenbaum</a:t>
            </a:r>
            <a:r>
              <a:rPr lang="en-US" dirty="0" smtClean="0"/>
              <a:t> &amp; Deirdre K. Mulligan)</a:t>
            </a:r>
          </a:p>
        </p:txBody>
      </p:sp>
    </p:spTree>
    <p:extLst>
      <p:ext uri="{BB962C8B-B14F-4D97-AF65-F5344CB8AC3E}">
        <p14:creationId xmlns:p14="http://schemas.microsoft.com/office/powerpoint/2010/main" val="1303837983"/>
      </p:ext>
    </p:extLst>
  </p:cSld>
  <p:clrMapOvr>
    <a:masterClrMapping/>
  </p:clrMapOvr>
  <p:transition xmlns:p14="http://schemas.microsoft.com/office/powerpoint/2010/main"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824" y="268941"/>
            <a:ext cx="8202705" cy="1104247"/>
          </a:xfrm>
        </p:spPr>
        <p:txBody>
          <a:bodyPr/>
          <a:lstStyle/>
          <a:p>
            <a:r>
              <a:rPr lang="en-US" sz="3600" dirty="0" smtClean="0"/>
              <a:t>Functional Fidelity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88" y="1054100"/>
            <a:ext cx="8086725" cy="5116606"/>
          </a:xfrm>
        </p:spPr>
        <p:txBody>
          <a:bodyPr/>
          <a:lstStyle/>
          <a:p>
            <a:pPr marL="457200"/>
            <a:endParaRPr lang="en-US" sz="2800" dirty="0" smtClean="0"/>
          </a:p>
          <a:p>
            <a:pPr marL="457200">
              <a:buFont typeface="Arial"/>
              <a:buChar char="•"/>
            </a:pPr>
            <a:endParaRPr lang="en-US" sz="3200" dirty="0" smtClean="0"/>
          </a:p>
        </p:txBody>
      </p:sp>
      <p:pic>
        <p:nvPicPr>
          <p:cNvPr id="8" name="Picture 7" descr="Screen Shot 2017-03-07 at 7.06.1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252" y="1030941"/>
            <a:ext cx="3860065" cy="2973293"/>
          </a:xfrm>
          <a:prstGeom prst="rect">
            <a:avLst/>
          </a:prstGeom>
        </p:spPr>
      </p:pic>
      <p:pic>
        <p:nvPicPr>
          <p:cNvPr id="10" name="Picture 9" descr="Screen Shot 2017-03-07 at 7.09.2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646" y="3241982"/>
            <a:ext cx="4990353" cy="2540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242356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824" y="268941"/>
            <a:ext cx="8202705" cy="1104247"/>
          </a:xfrm>
        </p:spPr>
        <p:txBody>
          <a:bodyPr/>
          <a:lstStyle/>
          <a:p>
            <a:r>
              <a:rPr lang="en-US" sz="3600" dirty="0" smtClean="0"/>
              <a:t>Values: system</a:t>
            </a:r>
            <a:endParaRPr lang="en-US" sz="3600" dirty="0"/>
          </a:p>
        </p:txBody>
      </p:sp>
      <p:pic>
        <p:nvPicPr>
          <p:cNvPr id="4" name="Content Placeholder 3" descr="320px-Jeep_Grand_Cherokee_Limited_1997_primera_generacion.jpe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0" b="7820"/>
          <a:stretch>
            <a:fillRect/>
          </a:stretch>
        </p:blipFill>
        <p:spPr>
          <a:xfrm>
            <a:off x="494649" y="2593041"/>
            <a:ext cx="2657939" cy="1681693"/>
          </a:xfrm>
        </p:spPr>
      </p:pic>
      <p:pic>
        <p:nvPicPr>
          <p:cNvPr id="6" name="Picture 5" descr="220px-Volkswagen_Jetta_sedan_--_03-16-2012_2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76" y="1120589"/>
            <a:ext cx="2580748" cy="141941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61646" y="1210235"/>
            <a:ext cx="382494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n-lt"/>
              </a:rPr>
              <a:t>Intentional bias</a:t>
            </a:r>
          </a:p>
          <a:p>
            <a:endParaRPr lang="en-US" sz="2400" dirty="0">
              <a:latin typeface="+mn-lt"/>
            </a:endParaRPr>
          </a:p>
          <a:p>
            <a:endParaRPr lang="en-US" sz="2400" dirty="0" smtClean="0">
              <a:latin typeface="+mn-lt"/>
            </a:endParaRPr>
          </a:p>
          <a:p>
            <a:endParaRPr lang="en-US" sz="2400" dirty="0">
              <a:latin typeface="+mn-lt"/>
            </a:endParaRPr>
          </a:p>
          <a:p>
            <a:endParaRPr lang="en-US" sz="2400" dirty="0" smtClean="0">
              <a:latin typeface="+mn-lt"/>
            </a:endParaRPr>
          </a:p>
          <a:p>
            <a:r>
              <a:rPr lang="en-US" sz="2400" dirty="0" smtClean="0">
                <a:latin typeface="+mn-lt"/>
              </a:rPr>
              <a:t>Bias through process, values of designer</a:t>
            </a:r>
          </a:p>
          <a:p>
            <a:endParaRPr lang="en-US" sz="2400" dirty="0">
              <a:latin typeface="+mn-lt"/>
            </a:endParaRPr>
          </a:p>
          <a:p>
            <a:endParaRPr lang="en-US" sz="2400" dirty="0" smtClean="0">
              <a:latin typeface="+mn-lt"/>
            </a:endParaRPr>
          </a:p>
          <a:p>
            <a:endParaRPr lang="en-US" sz="2400" dirty="0">
              <a:latin typeface="+mn-lt"/>
            </a:endParaRPr>
          </a:p>
          <a:p>
            <a:endParaRPr lang="en-US" sz="2400" dirty="0">
              <a:latin typeface="+mn-lt"/>
            </a:endParaRPr>
          </a:p>
          <a:p>
            <a:r>
              <a:rPr lang="en-US" sz="2400" dirty="0" smtClean="0">
                <a:latin typeface="+mn-lt"/>
              </a:rPr>
              <a:t>Complexity</a:t>
            </a:r>
            <a:endParaRPr lang="en-US" sz="2400" dirty="0">
              <a:latin typeface="+mn-lt"/>
            </a:endParaRPr>
          </a:p>
        </p:txBody>
      </p:sp>
      <p:pic>
        <p:nvPicPr>
          <p:cNvPr id="11" name="Picture 10" descr="23012274376_3c6b1d36b7_m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41" y="4419600"/>
            <a:ext cx="2736141" cy="160169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22400" y="5909733"/>
            <a:ext cx="18118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Tumitu</a:t>
            </a:r>
            <a:r>
              <a:rPr lang="en-US" sz="1200" dirty="0" smtClean="0"/>
              <a:t> Design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68082142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824" y="268941"/>
            <a:ext cx="8202705" cy="1104247"/>
          </a:xfrm>
        </p:spPr>
        <p:txBody>
          <a:bodyPr/>
          <a:lstStyle/>
          <a:p>
            <a:r>
              <a:rPr lang="en-US" sz="3600" dirty="0" smtClean="0"/>
              <a:t>Values: </a:t>
            </a:r>
            <a:r>
              <a:rPr lang="en-US" sz="3600" dirty="0" smtClean="0"/>
              <a:t>In Financial Advising Systems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321734" y="1105646"/>
            <a:ext cx="8703734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6"/>
                </a:solidFill>
                <a:latin typeface="+mn-lt"/>
              </a:rPr>
              <a:t>Intentional bias</a:t>
            </a:r>
          </a:p>
          <a:p>
            <a:pPr marL="914400" lvl="1" indent="-457200">
              <a:buFont typeface="Arial"/>
              <a:buChar char="•"/>
            </a:pPr>
            <a:r>
              <a:rPr lang="en-US" sz="2400" dirty="0" smtClean="0">
                <a:latin typeface="+mn-lt"/>
              </a:rPr>
              <a:t>incentive </a:t>
            </a:r>
            <a:r>
              <a:rPr lang="en-US" sz="2400" dirty="0">
                <a:latin typeface="+mn-lt"/>
              </a:rPr>
              <a:t>structure for the financial professional</a:t>
            </a:r>
            <a:endParaRPr lang="en-US" sz="2400" dirty="0" smtClean="0">
              <a:latin typeface="+mn-lt"/>
            </a:endParaRPr>
          </a:p>
          <a:p>
            <a:pPr marL="914400" lvl="1" indent="-457200">
              <a:buFont typeface="Arial"/>
              <a:buChar char="•"/>
            </a:pPr>
            <a:r>
              <a:rPr lang="en-US" sz="2400" dirty="0" smtClean="0">
                <a:latin typeface="+mn-lt"/>
              </a:rPr>
              <a:t>Incentive structure of firm</a:t>
            </a:r>
          </a:p>
          <a:p>
            <a:pPr marL="914400" lvl="1" indent="-457200">
              <a:buFont typeface="Arial"/>
              <a:buChar char="•"/>
            </a:pPr>
            <a:r>
              <a:rPr lang="en-US" sz="2400" dirty="0" smtClean="0">
                <a:latin typeface="+mn-lt"/>
              </a:rPr>
              <a:t>Portfolio of funds</a:t>
            </a:r>
          </a:p>
          <a:p>
            <a:pPr lvl="1"/>
            <a:endParaRPr lang="en-US" sz="1200" dirty="0" smtClean="0">
              <a:latin typeface="+mn-lt"/>
            </a:endParaRPr>
          </a:p>
          <a:p>
            <a:r>
              <a:rPr lang="en-US" sz="2800" dirty="0" smtClean="0">
                <a:solidFill>
                  <a:srgbClr val="2D2D8A"/>
                </a:solidFill>
                <a:latin typeface="+mn-lt"/>
              </a:rPr>
              <a:t>Designers’ values as source of bias</a:t>
            </a:r>
          </a:p>
          <a:p>
            <a:pPr marL="914400" lvl="1" indent="-457200">
              <a:buFont typeface="Arial"/>
              <a:buChar char="•"/>
            </a:pPr>
            <a:r>
              <a:rPr lang="en-US" sz="2400" dirty="0" smtClean="0">
                <a:latin typeface="+mn-lt"/>
              </a:rPr>
              <a:t>Intake process how to assess risk—self assessment, scenarios, hypotheticals </a:t>
            </a:r>
          </a:p>
          <a:p>
            <a:pPr marL="914400" lvl="1" indent="-457200">
              <a:buFont typeface="Arial"/>
              <a:buChar char="•"/>
            </a:pPr>
            <a:r>
              <a:rPr lang="en-US" sz="2400" dirty="0" smtClean="0">
                <a:latin typeface="+mn-lt"/>
              </a:rPr>
              <a:t>Presentation of options (framing, ordering, etc.)</a:t>
            </a:r>
          </a:p>
          <a:p>
            <a:pPr marL="457200" indent="-457200">
              <a:buFont typeface="Arial"/>
              <a:buChar char="•"/>
            </a:pPr>
            <a:endParaRPr lang="en-US" sz="1200" dirty="0" smtClean="0">
              <a:latin typeface="+mn-lt"/>
            </a:endParaRPr>
          </a:p>
          <a:p>
            <a:r>
              <a:rPr lang="en-US" sz="2800" dirty="0" smtClean="0">
                <a:solidFill>
                  <a:srgbClr val="2D2D8A"/>
                </a:solidFill>
                <a:latin typeface="+mn-lt"/>
              </a:rPr>
              <a:t>Complexity</a:t>
            </a:r>
          </a:p>
          <a:p>
            <a:pPr marL="914400" lvl="1" indent="-457200">
              <a:buFont typeface="Arial"/>
              <a:buChar char="•"/>
            </a:pPr>
            <a:r>
              <a:rPr lang="en-US" sz="2400" dirty="0">
                <a:latin typeface="+mn-lt"/>
              </a:rPr>
              <a:t>d</a:t>
            </a:r>
            <a:r>
              <a:rPr lang="en-US" sz="2400" dirty="0" smtClean="0">
                <a:latin typeface="+mn-lt"/>
              </a:rPr>
              <a:t>ata, algorithms, interactions, personalization</a:t>
            </a:r>
          </a:p>
          <a:p>
            <a:pPr marL="914400" lvl="1" indent="-457200">
              <a:buFont typeface="Arial"/>
              <a:buChar char="•"/>
            </a:pPr>
            <a:r>
              <a:rPr lang="en-US" sz="2400" dirty="0">
                <a:latin typeface="+mn-lt"/>
              </a:rPr>
              <a:t>m</a:t>
            </a:r>
            <a:r>
              <a:rPr lang="en-US" sz="2400" dirty="0" smtClean="0">
                <a:latin typeface="+mn-lt"/>
              </a:rPr>
              <a:t>achine learning</a:t>
            </a:r>
          </a:p>
          <a:p>
            <a:pPr marL="914400" lvl="1" indent="-457200">
              <a:buFont typeface="Arial"/>
              <a:buChar char="•"/>
            </a:pPr>
            <a:r>
              <a:rPr lang="en-US" sz="2400" dirty="0" smtClean="0">
                <a:latin typeface="+mn-lt"/>
              </a:rPr>
              <a:t>Multiple parties</a:t>
            </a:r>
          </a:p>
          <a:p>
            <a:pPr marL="914400" lvl="1" indent="-457200">
              <a:buFont typeface="Arial"/>
              <a:buChar char="•"/>
            </a:pPr>
            <a:endParaRPr lang="en-US" sz="2400" dirty="0"/>
          </a:p>
          <a:p>
            <a:endParaRPr lang="en-US" sz="2400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79176" y="506505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 flipH="1" flipV="1">
            <a:off x="-508001" y="5871882"/>
            <a:ext cx="89647" cy="16435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723678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824" y="268941"/>
            <a:ext cx="8421843" cy="1104247"/>
          </a:xfrm>
        </p:spPr>
        <p:txBody>
          <a:bodyPr/>
          <a:lstStyle/>
          <a:p>
            <a:r>
              <a:rPr lang="en-US" sz="3600" dirty="0" smtClean="0"/>
              <a:t>Values: </a:t>
            </a:r>
            <a:r>
              <a:rPr lang="en-US" sz="3600" dirty="0" smtClean="0"/>
              <a:t>data used in financial </a:t>
            </a:r>
            <a:r>
              <a:rPr lang="en-US" sz="3600" dirty="0" smtClean="0"/>
              <a:t>a</a:t>
            </a:r>
            <a:r>
              <a:rPr lang="en-US" sz="3600" dirty="0" smtClean="0"/>
              <a:t>dvising systems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522941" y="1120588"/>
            <a:ext cx="81280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2D2D8A"/>
                </a:solidFill>
                <a:latin typeface="+mn-lt"/>
              </a:rPr>
              <a:t>Data considered relevant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+mn-lt"/>
              </a:rPr>
              <a:t>What data to request and use about clients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+mn-lt"/>
              </a:rPr>
              <a:t>What data about funds</a:t>
            </a:r>
            <a:endParaRPr lang="en-US" sz="2400" dirty="0" smtClean="0">
              <a:latin typeface="+mn-lt"/>
            </a:endParaRPr>
          </a:p>
          <a:p>
            <a:endParaRPr lang="en-US" sz="1200" dirty="0" smtClean="0">
              <a:solidFill>
                <a:srgbClr val="2D2D8A"/>
              </a:solidFill>
              <a:latin typeface="+mn-lt"/>
            </a:endParaRPr>
          </a:p>
          <a:p>
            <a:r>
              <a:rPr lang="en-US" sz="2800" dirty="0" smtClean="0">
                <a:solidFill>
                  <a:srgbClr val="2D2D8A"/>
                </a:solidFill>
                <a:latin typeface="+mn-lt"/>
              </a:rPr>
              <a:t>Accuracy and quality</a:t>
            </a:r>
            <a:endParaRPr lang="en-US" sz="2800" dirty="0">
              <a:solidFill>
                <a:srgbClr val="2D2D8A"/>
              </a:solidFill>
              <a:latin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information </a:t>
            </a:r>
            <a:r>
              <a:rPr lang="en-US" sz="2400" dirty="0">
                <a:solidFill>
                  <a:srgbClr val="000000"/>
                </a:solidFill>
                <a:latin typeface="+mn-lt"/>
              </a:rPr>
              <a:t>about funds—limited or gaps in data; asymmetry in access cf. other </a:t>
            </a:r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players</a:t>
            </a:r>
            <a:endParaRPr lang="en-US" sz="24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+mn-lt"/>
              </a:rPr>
              <a:t>c</a:t>
            </a:r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lients input—sources, accuracy, incentives to update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cleaning</a:t>
            </a:r>
          </a:p>
          <a:p>
            <a:endParaRPr lang="en-US" sz="1200" dirty="0" smtClean="0">
              <a:solidFill>
                <a:srgbClr val="2D2D8A"/>
              </a:solidFill>
              <a:latin typeface="+mn-lt"/>
            </a:endParaRPr>
          </a:p>
          <a:p>
            <a:r>
              <a:rPr lang="en-US" sz="2800" dirty="0" smtClean="0">
                <a:solidFill>
                  <a:srgbClr val="2D2D8A"/>
                </a:solidFill>
                <a:latin typeface="+mn-lt"/>
              </a:rPr>
              <a:t>Sampling bias </a:t>
            </a:r>
            <a:endParaRPr lang="en-US" sz="2800" dirty="0">
              <a:solidFill>
                <a:srgbClr val="2D2D8A"/>
              </a:solidFill>
              <a:latin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who </a:t>
            </a:r>
            <a:r>
              <a:rPr lang="en-US" sz="2400" dirty="0">
                <a:solidFill>
                  <a:srgbClr val="000000"/>
                </a:solidFill>
                <a:latin typeface="+mn-lt"/>
              </a:rPr>
              <a:t>is poorly represented in training </a:t>
            </a:r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data</a:t>
            </a:r>
            <a:r>
              <a:rPr lang="en-US" sz="24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from which models are built? 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9176" y="506505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 flipH="1" flipV="1">
            <a:off x="-508001" y="5871882"/>
            <a:ext cx="89647" cy="16435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709014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824" y="268941"/>
            <a:ext cx="8202705" cy="1104247"/>
          </a:xfrm>
        </p:spPr>
        <p:txBody>
          <a:bodyPr/>
          <a:lstStyle/>
          <a:p>
            <a:r>
              <a:rPr lang="en-US" sz="3600" dirty="0" smtClean="0"/>
              <a:t>Values at risk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267" y="795867"/>
            <a:ext cx="8788399" cy="5374839"/>
          </a:xfrm>
        </p:spPr>
        <p:txBody>
          <a:bodyPr/>
          <a:lstStyle/>
          <a:p>
            <a:pPr marL="114300" indent="0"/>
            <a:endParaRPr lang="en-US" sz="3200" dirty="0" smtClean="0"/>
          </a:p>
          <a:p>
            <a:pPr marL="114300" indent="0"/>
            <a:r>
              <a:rPr lang="en-US" sz="2800" dirty="0" smtClean="0"/>
              <a:t>Privacy</a:t>
            </a:r>
          </a:p>
          <a:p>
            <a:pPr marL="457200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lots of personal information to feed systems</a:t>
            </a:r>
            <a:endParaRPr lang="en-US" sz="2800" dirty="0" smtClean="0">
              <a:solidFill>
                <a:srgbClr val="000000"/>
              </a:solidFill>
            </a:endParaRPr>
          </a:p>
          <a:p>
            <a:pPr marL="114300" indent="0"/>
            <a:endParaRPr lang="en-US" sz="1200" dirty="0">
              <a:solidFill>
                <a:srgbClr val="000000"/>
              </a:solidFill>
            </a:endParaRPr>
          </a:p>
          <a:p>
            <a:pPr marL="114300" indent="0"/>
            <a:r>
              <a:rPr lang="en-US" sz="2800" dirty="0" smtClean="0"/>
              <a:t>Autonomy</a:t>
            </a:r>
          </a:p>
          <a:p>
            <a:pPr marL="457200"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n</a:t>
            </a:r>
            <a:r>
              <a:rPr lang="en-US" sz="2400" dirty="0" smtClean="0">
                <a:solidFill>
                  <a:srgbClr val="000000"/>
                </a:solidFill>
              </a:rPr>
              <a:t>udging (Dream Forward “emotional advisor)</a:t>
            </a:r>
          </a:p>
          <a:p>
            <a:pPr marL="457200"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o</a:t>
            </a:r>
            <a:r>
              <a:rPr lang="en-US" sz="2400" dirty="0" smtClean="0">
                <a:solidFill>
                  <a:srgbClr val="000000"/>
                </a:solidFill>
              </a:rPr>
              <a:t>utput of model taken as “objective” b/c its math or machine</a:t>
            </a:r>
            <a:endParaRPr lang="en-US" sz="2400" dirty="0" smtClean="0">
              <a:solidFill>
                <a:srgbClr val="000000"/>
              </a:solidFill>
            </a:endParaRPr>
          </a:p>
          <a:p>
            <a:pPr marL="114300" indent="0"/>
            <a:endParaRPr lang="en-US" sz="1200" dirty="0" smtClean="0">
              <a:solidFill>
                <a:srgbClr val="000000"/>
              </a:solidFill>
            </a:endParaRPr>
          </a:p>
          <a:p>
            <a:pPr marL="114300" indent="0"/>
            <a:r>
              <a:rPr lang="en-US" sz="2800" dirty="0" smtClean="0"/>
              <a:t>Fairness</a:t>
            </a:r>
          </a:p>
          <a:p>
            <a:pPr marL="457200"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i</a:t>
            </a:r>
            <a:r>
              <a:rPr lang="en-US" sz="2400" dirty="0" smtClean="0">
                <a:solidFill>
                  <a:srgbClr val="000000"/>
                </a:solidFill>
              </a:rPr>
              <a:t>nvestor profiles (what characteristics; </a:t>
            </a:r>
            <a:r>
              <a:rPr lang="en-US" sz="2400" kern="1200" dirty="0">
                <a:solidFill>
                  <a:srgbClr val="000000"/>
                </a:solidFill>
              </a:rPr>
              <a:t>non-distributive group </a:t>
            </a:r>
            <a:r>
              <a:rPr lang="en-US" sz="2400" kern="1200" dirty="0" smtClean="0">
                <a:solidFill>
                  <a:srgbClr val="000000"/>
                </a:solidFill>
              </a:rPr>
              <a:t>profiles</a:t>
            </a:r>
            <a:r>
              <a:rPr lang="en-US" sz="2400" dirty="0" smtClean="0">
                <a:solidFill>
                  <a:srgbClr val="000000"/>
                </a:solidFill>
              </a:rPr>
              <a:t>)</a:t>
            </a:r>
          </a:p>
          <a:p>
            <a:pPr marL="457200"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i</a:t>
            </a:r>
            <a:r>
              <a:rPr lang="en-US" sz="2400" dirty="0" smtClean="0">
                <a:solidFill>
                  <a:srgbClr val="000000"/>
                </a:solidFill>
              </a:rPr>
              <a:t>mpact on portfolio offered, defaults</a:t>
            </a:r>
          </a:p>
          <a:p>
            <a:pPr marL="457200"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e</a:t>
            </a:r>
            <a:r>
              <a:rPr lang="en-US" sz="2400" dirty="0" smtClean="0">
                <a:solidFill>
                  <a:srgbClr val="000000"/>
                </a:solidFill>
              </a:rPr>
              <a:t>stimated value of clients—trapped by past behavior (group or </a:t>
            </a:r>
            <a:r>
              <a:rPr lang="en-US" sz="2400" dirty="0" err="1" smtClean="0">
                <a:solidFill>
                  <a:srgbClr val="000000"/>
                </a:solidFill>
              </a:rPr>
              <a:t>ind</a:t>
            </a:r>
            <a:r>
              <a:rPr lang="en-US" sz="2400" dirty="0" smtClean="0">
                <a:solidFill>
                  <a:srgbClr val="000000"/>
                </a:solidFill>
              </a:rPr>
              <a:t>)</a:t>
            </a:r>
            <a:endParaRPr lang="en-US" sz="2800" dirty="0" smtClean="0">
              <a:solidFill>
                <a:srgbClr val="000000"/>
              </a:solidFill>
            </a:endParaRPr>
          </a:p>
          <a:p>
            <a:pPr marL="114300" indent="0"/>
            <a:endParaRPr lang="en-US" sz="1200" dirty="0">
              <a:solidFill>
                <a:srgbClr val="000000"/>
              </a:solidFill>
            </a:endParaRPr>
          </a:p>
          <a:p>
            <a:pPr marL="114300" indent="0"/>
            <a:r>
              <a:rPr lang="en-US" sz="2800" dirty="0" smtClean="0"/>
              <a:t>Responsibility</a:t>
            </a:r>
          </a:p>
          <a:p>
            <a:pPr marL="457200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responsibility for outputs/outcomes as tasks are reallocated</a:t>
            </a:r>
            <a:endParaRPr lang="en-US" sz="2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541999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532" y="228600"/>
            <a:ext cx="8229600" cy="7112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Handoffs require attention to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133" y="1001059"/>
            <a:ext cx="8923867" cy="5615641"/>
          </a:xfrm>
          <a:ln w="12700" cmpd="sng">
            <a:noFill/>
          </a:ln>
        </p:spPr>
        <p:txBody>
          <a:bodyPr/>
          <a:lstStyle/>
          <a:p>
            <a:r>
              <a:rPr lang="en-US" sz="2400" dirty="0" smtClean="0"/>
              <a:t>Functional requirements</a:t>
            </a:r>
            <a:r>
              <a:rPr lang="en-US" sz="2400" dirty="0" smtClean="0"/>
              <a:t>—</a:t>
            </a:r>
            <a:r>
              <a:rPr lang="en-US" sz="2400" dirty="0" smtClean="0">
                <a:solidFill>
                  <a:srgbClr val="000000"/>
                </a:solidFill>
              </a:rPr>
              <a:t>What </a:t>
            </a:r>
            <a:r>
              <a:rPr lang="en-US" sz="2400" dirty="0">
                <a:solidFill>
                  <a:srgbClr val="000000"/>
                </a:solidFill>
              </a:rPr>
              <a:t>properties must a system have to support </a:t>
            </a:r>
            <a:r>
              <a:rPr lang="en-US" sz="2400" dirty="0" smtClean="0">
                <a:solidFill>
                  <a:srgbClr val="000000"/>
                </a:solidFill>
              </a:rPr>
              <a:t>function</a:t>
            </a:r>
            <a:r>
              <a:rPr lang="en-US" sz="2400" dirty="0" smtClean="0">
                <a:solidFill>
                  <a:srgbClr val="000000"/>
                </a:solidFill>
              </a:rPr>
              <a:t>? </a:t>
            </a:r>
            <a:r>
              <a:rPr lang="en-US" sz="2400" dirty="0">
                <a:solidFill>
                  <a:srgbClr val="000000"/>
                </a:solidFill>
              </a:rPr>
              <a:t>translation work is </a:t>
            </a:r>
            <a:r>
              <a:rPr lang="en-US" sz="2400" dirty="0" smtClean="0">
                <a:solidFill>
                  <a:srgbClr val="000000"/>
                </a:solidFill>
              </a:rPr>
              <a:t>critical!</a:t>
            </a:r>
            <a:endParaRPr lang="en-US" sz="1200" dirty="0">
              <a:solidFill>
                <a:srgbClr val="000000"/>
              </a:solidFill>
            </a:endParaRPr>
          </a:p>
          <a:p>
            <a:endParaRPr lang="en-US" sz="1200" dirty="0"/>
          </a:p>
          <a:p>
            <a:r>
              <a:rPr lang="en-US" sz="2400" dirty="0" smtClean="0"/>
              <a:t>Socio</a:t>
            </a:r>
            <a:r>
              <a:rPr lang="en-US" sz="2400" dirty="0"/>
              <a:t>-technical systems—</a:t>
            </a:r>
            <a:r>
              <a:rPr lang="en-US" sz="2400" dirty="0">
                <a:solidFill>
                  <a:srgbClr val="000000"/>
                </a:solidFill>
              </a:rPr>
              <a:t>people and </a:t>
            </a:r>
            <a:r>
              <a:rPr lang="en-US" sz="2400" dirty="0" smtClean="0">
                <a:solidFill>
                  <a:srgbClr val="000000"/>
                </a:solidFill>
              </a:rPr>
              <a:t>algorithms </a:t>
            </a:r>
            <a:r>
              <a:rPr lang="en-US" sz="2400" dirty="0">
                <a:solidFill>
                  <a:srgbClr val="000000"/>
                </a:solidFill>
              </a:rPr>
              <a:t>as </a:t>
            </a:r>
            <a:r>
              <a:rPr lang="en-US" sz="2400" dirty="0" smtClean="0">
                <a:solidFill>
                  <a:srgbClr val="000000"/>
                </a:solidFill>
              </a:rPr>
              <a:t>organizations: how </a:t>
            </a:r>
            <a:r>
              <a:rPr lang="en-US" sz="2400" dirty="0">
                <a:solidFill>
                  <a:srgbClr val="000000"/>
                </a:solidFill>
              </a:rPr>
              <a:t>do they shift power, </a:t>
            </a:r>
            <a:r>
              <a:rPr lang="en-US" sz="2400" dirty="0" smtClean="0">
                <a:solidFill>
                  <a:srgbClr val="000000"/>
                </a:solidFill>
              </a:rPr>
              <a:t>responsibility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dirty="0" smtClean="0">
                <a:solidFill>
                  <a:srgbClr val="000000"/>
                </a:solidFill>
              </a:rPr>
              <a:t>resituate </a:t>
            </a:r>
            <a:r>
              <a:rPr lang="en-US" sz="2400" dirty="0">
                <a:solidFill>
                  <a:srgbClr val="000000"/>
                </a:solidFill>
              </a:rPr>
              <a:t>domain </a:t>
            </a:r>
            <a:r>
              <a:rPr lang="en-US" sz="2400" dirty="0" smtClean="0">
                <a:solidFill>
                  <a:srgbClr val="000000"/>
                </a:solidFill>
              </a:rPr>
              <a:t>expertise? </a:t>
            </a:r>
            <a:r>
              <a:rPr lang="en-US" sz="2400" dirty="0">
                <a:solidFill>
                  <a:srgbClr val="000000"/>
                </a:solidFill>
              </a:rPr>
              <a:t>how do the constraints of code </a:t>
            </a:r>
            <a:r>
              <a:rPr lang="en-US" sz="2400" dirty="0" smtClean="0">
                <a:solidFill>
                  <a:srgbClr val="000000"/>
                </a:solidFill>
              </a:rPr>
              <a:t>and law interact? How do we assure assumptions and limits are correct, understood and </a:t>
            </a:r>
            <a:r>
              <a:rPr lang="en-US" sz="2400" dirty="0" smtClean="0">
                <a:solidFill>
                  <a:srgbClr val="000000"/>
                </a:solidFill>
              </a:rPr>
              <a:t>shared</a:t>
            </a:r>
            <a:r>
              <a:rPr lang="en-US" sz="2400" dirty="0" smtClean="0">
                <a:solidFill>
                  <a:srgbClr val="000000"/>
                </a:solidFill>
              </a:rPr>
              <a:t>?</a:t>
            </a:r>
          </a:p>
          <a:p>
            <a:endParaRPr lang="en-US" sz="2400" dirty="0"/>
          </a:p>
          <a:p>
            <a:r>
              <a:rPr lang="en-US" sz="2400" dirty="0" smtClean="0"/>
              <a:t>M</a:t>
            </a:r>
            <a:r>
              <a:rPr lang="en-US" sz="2400" dirty="0" smtClean="0"/>
              <a:t>anaging values and risk—</a:t>
            </a:r>
            <a:r>
              <a:rPr lang="en-US" sz="2400" dirty="0">
                <a:solidFill>
                  <a:srgbClr val="000000"/>
                </a:solidFill>
              </a:rPr>
              <a:t>not solve for them once and for all. </a:t>
            </a:r>
            <a:r>
              <a:rPr lang="en-US" sz="2400" dirty="0" smtClean="0">
                <a:solidFill>
                  <a:srgbClr val="000000"/>
                </a:solidFill>
              </a:rPr>
              <a:t>It</a:t>
            </a:r>
            <a:r>
              <a:rPr lang="fr-FR" sz="2400" dirty="0" smtClean="0">
                <a:solidFill>
                  <a:srgbClr val="000000"/>
                </a:solidFill>
              </a:rPr>
              <a:t>’</a:t>
            </a:r>
            <a:r>
              <a:rPr lang="en-US" sz="2400" dirty="0" smtClean="0">
                <a:solidFill>
                  <a:srgbClr val="000000"/>
                </a:solidFill>
              </a:rPr>
              <a:t>s </a:t>
            </a:r>
            <a:r>
              <a:rPr lang="en-US" sz="2400" dirty="0">
                <a:solidFill>
                  <a:srgbClr val="000000"/>
                </a:solidFill>
              </a:rPr>
              <a:t>a dynamic ecosystem. </a:t>
            </a:r>
            <a:r>
              <a:rPr lang="en-US" sz="2400" dirty="0" smtClean="0">
                <a:solidFill>
                  <a:srgbClr val="000000"/>
                </a:solidFill>
              </a:rPr>
              <a:t>Can be very volatile due to velocity, volume, variety; and actors with different motives.</a:t>
            </a:r>
            <a:endParaRPr lang="en-US" sz="2400" dirty="0" smtClean="0">
              <a:solidFill>
                <a:srgbClr val="000000"/>
              </a:solidFill>
            </a:endParaRPr>
          </a:p>
          <a:p>
            <a:endParaRPr lang="en-US" sz="2400" dirty="0"/>
          </a:p>
          <a:p>
            <a:r>
              <a:rPr lang="en-US" sz="2400" dirty="0"/>
              <a:t> </a:t>
            </a:r>
            <a:r>
              <a:rPr lang="en-US" sz="2400" dirty="0" smtClean="0"/>
              <a:t>Social input </a:t>
            </a:r>
            <a:r>
              <a:rPr lang="en-US" sz="2400" dirty="0"/>
              <a:t>into </a:t>
            </a:r>
            <a:r>
              <a:rPr lang="en-US" sz="2400" dirty="0">
                <a:solidFill>
                  <a:srgbClr val="000000"/>
                </a:solidFill>
              </a:rPr>
              <a:t>the guts of the machine and </a:t>
            </a:r>
            <a:r>
              <a:rPr lang="en-US" sz="2400" dirty="0" smtClean="0">
                <a:solidFill>
                  <a:srgbClr val="000000"/>
                </a:solidFill>
              </a:rPr>
              <a:t>data—backend transparency is insufficient—need </a:t>
            </a:r>
            <a:r>
              <a:rPr lang="en-US" sz="2400" dirty="0">
                <a:solidFill>
                  <a:srgbClr val="000000"/>
                </a:solidFill>
              </a:rPr>
              <a:t>methods </a:t>
            </a:r>
            <a:r>
              <a:rPr lang="en-US" sz="2400" dirty="0" smtClean="0">
                <a:solidFill>
                  <a:srgbClr val="000000"/>
                </a:solidFill>
              </a:rPr>
              <a:t>of </a:t>
            </a:r>
            <a:r>
              <a:rPr lang="en-US" sz="2400" dirty="0" smtClean="0">
                <a:solidFill>
                  <a:srgbClr val="000000"/>
                </a:solidFill>
              </a:rPr>
              <a:t>participation and interpretation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pPr>
              <a:buFont typeface="Arial"/>
              <a:buChar char="•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794119914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532" y="228600"/>
            <a:ext cx="8229600" cy="7112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Consumer Protection Challenges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060824"/>
            <a:ext cx="8906933" cy="5555876"/>
          </a:xfrm>
          <a:ln w="12700" cmpd="sng">
            <a:noFill/>
          </a:ln>
        </p:spPr>
        <p:txBody>
          <a:bodyPr/>
          <a:lstStyle/>
          <a:p>
            <a:pPr marL="509588" lvl="2" indent="0">
              <a:buNone/>
            </a:pPr>
            <a:r>
              <a:rPr lang="en-US" sz="2800" dirty="0" smtClean="0">
                <a:solidFill>
                  <a:schemeClr val="accent6"/>
                </a:solidFill>
              </a:rPr>
              <a:t>Do </a:t>
            </a:r>
            <a:r>
              <a:rPr lang="en-US" sz="2800" dirty="0">
                <a:solidFill>
                  <a:schemeClr val="accent6"/>
                </a:solidFill>
              </a:rPr>
              <a:t>consumers understand the product and how it works</a:t>
            </a:r>
            <a:r>
              <a:rPr lang="en-US" sz="2800" dirty="0" smtClean="0">
                <a:solidFill>
                  <a:schemeClr val="accent6"/>
                </a:solidFill>
              </a:rPr>
              <a:t>?</a:t>
            </a:r>
          </a:p>
          <a:p>
            <a:pPr marL="509588" lvl="2" indent="0">
              <a:buNone/>
            </a:pPr>
            <a:r>
              <a:rPr lang="en-US" sz="2800" dirty="0">
                <a:solidFill>
                  <a:schemeClr val="accent6"/>
                </a:solidFill>
              </a:rPr>
              <a:t>Interpretability: </a:t>
            </a:r>
            <a:endParaRPr lang="en-US" sz="2800" dirty="0" smtClean="0">
              <a:solidFill>
                <a:schemeClr val="accent6"/>
              </a:solidFill>
            </a:endParaRPr>
          </a:p>
          <a:p>
            <a:pPr lvl="3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processes—what </a:t>
            </a:r>
            <a:r>
              <a:rPr lang="en-US" sz="2400" dirty="0">
                <a:solidFill>
                  <a:srgbClr val="000000"/>
                </a:solidFill>
              </a:rPr>
              <a:t>the algorithm </a:t>
            </a:r>
            <a:r>
              <a:rPr lang="en-US" sz="2400" dirty="0" smtClean="0">
                <a:solidFill>
                  <a:srgbClr val="000000"/>
                </a:solidFill>
              </a:rPr>
              <a:t>does</a:t>
            </a:r>
          </a:p>
          <a:p>
            <a:pPr lvl="3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how it does it—rules  </a:t>
            </a:r>
          </a:p>
          <a:p>
            <a:pPr lvl="3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who </a:t>
            </a:r>
            <a:r>
              <a:rPr lang="en-US" sz="2400" dirty="0">
                <a:solidFill>
                  <a:srgbClr val="000000"/>
                </a:solidFill>
              </a:rPr>
              <a:t>controls algorithm (sources of bias</a:t>
            </a:r>
            <a:r>
              <a:rPr lang="en-US" sz="2400" dirty="0" smtClean="0">
                <a:solidFill>
                  <a:srgbClr val="000000"/>
                </a:solidFill>
              </a:rPr>
              <a:t>)</a:t>
            </a:r>
          </a:p>
          <a:p>
            <a:pPr lvl="3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what </a:t>
            </a:r>
            <a:r>
              <a:rPr lang="en-US" sz="2400" dirty="0">
                <a:solidFill>
                  <a:srgbClr val="000000"/>
                </a:solidFill>
              </a:rPr>
              <a:t>data </a:t>
            </a:r>
            <a:r>
              <a:rPr lang="en-US" sz="2400" dirty="0" smtClean="0">
                <a:solidFill>
                  <a:srgbClr val="000000"/>
                </a:solidFill>
              </a:rPr>
              <a:t>feeds it (</a:t>
            </a:r>
            <a:r>
              <a:rPr lang="en-US" sz="2400" dirty="0">
                <a:solidFill>
                  <a:srgbClr val="000000"/>
                </a:solidFill>
              </a:rPr>
              <a:t>sources, kinds</a:t>
            </a:r>
            <a:r>
              <a:rPr lang="en-US" sz="2400" dirty="0" smtClean="0">
                <a:solidFill>
                  <a:srgbClr val="000000"/>
                </a:solidFill>
              </a:rPr>
              <a:t>)</a:t>
            </a:r>
            <a:endParaRPr lang="en-US" sz="2400" dirty="0">
              <a:solidFill>
                <a:srgbClr val="000000"/>
              </a:solidFill>
            </a:endParaRPr>
          </a:p>
          <a:p>
            <a:pPr lvl="3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Biases (does </a:t>
            </a:r>
            <a:r>
              <a:rPr lang="en-US" sz="2400" dirty="0">
                <a:solidFill>
                  <a:srgbClr val="000000"/>
                </a:solidFill>
              </a:rPr>
              <a:t>it </a:t>
            </a:r>
            <a:r>
              <a:rPr lang="en-US" sz="2400" dirty="0" smtClean="0">
                <a:solidFill>
                  <a:srgbClr val="000000"/>
                </a:solidFill>
              </a:rPr>
              <a:t>favor </a:t>
            </a:r>
            <a:r>
              <a:rPr lang="en-US" sz="2400" dirty="0">
                <a:solidFill>
                  <a:srgbClr val="000000"/>
                </a:solidFill>
              </a:rPr>
              <a:t>certain funds, and </a:t>
            </a:r>
            <a:r>
              <a:rPr lang="en-US" sz="2400" dirty="0" smtClean="0">
                <a:solidFill>
                  <a:srgbClr val="000000"/>
                </a:solidFill>
              </a:rPr>
              <a:t>why) </a:t>
            </a:r>
          </a:p>
          <a:p>
            <a:pPr lvl="2">
              <a:buFont typeface="Arial"/>
              <a:buChar char="•"/>
            </a:pPr>
            <a:endParaRPr lang="en-US" sz="2400" dirty="0">
              <a:solidFill>
                <a:schemeClr val="accent6"/>
              </a:solidFill>
            </a:endParaRPr>
          </a:p>
          <a:p>
            <a:pPr lvl="2">
              <a:buFont typeface="Arial"/>
              <a:buChar char="•"/>
            </a:pPr>
            <a:endParaRPr lang="en-US" sz="2400" dirty="0">
              <a:solidFill>
                <a:schemeClr val="accent6"/>
              </a:solidFill>
            </a:endParaRPr>
          </a:p>
          <a:p>
            <a:pPr lvl="2">
              <a:buFont typeface="Arial"/>
              <a:buChar char="•"/>
            </a:pPr>
            <a:endParaRPr lang="en-US" sz="24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331281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532" y="228600"/>
            <a:ext cx="8229600" cy="7112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Consumer Protection Challenges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133" y="1060824"/>
            <a:ext cx="8580967" cy="5555876"/>
          </a:xfrm>
          <a:ln w="12700" cmpd="sng">
            <a:noFill/>
          </a:ln>
        </p:spPr>
        <p:txBody>
          <a:bodyPr/>
          <a:lstStyle/>
          <a:p>
            <a:pPr marL="509588" lvl="2" indent="0">
              <a:buNone/>
            </a:pPr>
            <a:r>
              <a:rPr lang="en-US" sz="2800" dirty="0">
                <a:solidFill>
                  <a:schemeClr val="accent6"/>
                </a:solidFill>
              </a:rPr>
              <a:t>Can consumers and financial professionals interact with the systems </a:t>
            </a:r>
            <a:r>
              <a:rPr lang="en-US" sz="2800" dirty="0" smtClean="0">
                <a:solidFill>
                  <a:schemeClr val="accent6"/>
                </a:solidFill>
              </a:rPr>
              <a:t>safely?</a:t>
            </a:r>
            <a:endParaRPr lang="en-US" sz="2800" dirty="0">
              <a:solidFill>
                <a:schemeClr val="accent6"/>
              </a:solidFill>
            </a:endParaRPr>
          </a:p>
          <a:p>
            <a:pPr lvl="2"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Exposing the assumptions and limitations of the model embedded in the algorithmic system</a:t>
            </a:r>
          </a:p>
          <a:p>
            <a:pPr lvl="2"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handoffs between algorithm and humans (</a:t>
            </a:r>
            <a:r>
              <a:rPr lang="en-US" sz="2400" dirty="0" err="1">
                <a:solidFill>
                  <a:srgbClr val="000000"/>
                </a:solidFill>
              </a:rPr>
              <a:t>oob</a:t>
            </a:r>
            <a:r>
              <a:rPr lang="en-US" sz="2400" dirty="0">
                <a:solidFill>
                  <a:srgbClr val="000000"/>
                </a:solidFill>
              </a:rPr>
              <a:t> actions</a:t>
            </a:r>
            <a:r>
              <a:rPr lang="en-US" sz="2400" dirty="0" smtClean="0">
                <a:solidFill>
                  <a:srgbClr val="000000"/>
                </a:solidFill>
              </a:rPr>
              <a:t>)</a:t>
            </a:r>
          </a:p>
          <a:p>
            <a:pPr lvl="2">
              <a:buFont typeface="Arial"/>
              <a:buChar char="•"/>
            </a:pPr>
            <a:endParaRPr lang="en-US" sz="2400" dirty="0">
              <a:solidFill>
                <a:srgbClr val="000000"/>
              </a:solidFill>
            </a:endParaRPr>
          </a:p>
          <a:p>
            <a:pPr marL="509588" lvl="2" indent="0">
              <a:buNone/>
            </a:pPr>
            <a:r>
              <a:rPr lang="en-US" sz="2800" dirty="0" smtClean="0">
                <a:solidFill>
                  <a:schemeClr val="accent6"/>
                </a:solidFill>
              </a:rPr>
              <a:t>Need for tools to foster understanding</a:t>
            </a:r>
            <a:endParaRPr lang="en-US" sz="2800" dirty="0">
              <a:solidFill>
                <a:schemeClr val="accent6"/>
              </a:solidFill>
            </a:endParaRPr>
          </a:p>
          <a:p>
            <a:pPr lvl="2"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Simulations and other ways of educating consumers about services (playing with system</a:t>
            </a:r>
            <a:r>
              <a:rPr lang="en-US" sz="2400" dirty="0" smtClean="0">
                <a:solidFill>
                  <a:srgbClr val="000000"/>
                </a:solidFill>
              </a:rPr>
              <a:t>)</a:t>
            </a:r>
            <a:endParaRPr lang="en-US" sz="2400" dirty="0">
              <a:solidFill>
                <a:srgbClr val="000000"/>
              </a:solidFill>
            </a:endParaRPr>
          </a:p>
          <a:p>
            <a:pPr lvl="2"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Access to their data, and how they are profiled</a:t>
            </a:r>
          </a:p>
          <a:p>
            <a:pPr lvl="2">
              <a:buFont typeface="Arial"/>
              <a:buChar char="•"/>
            </a:pPr>
            <a:endParaRPr lang="en-US" sz="2400" dirty="0">
              <a:solidFill>
                <a:srgbClr val="000000"/>
              </a:solidFill>
            </a:endParaRPr>
          </a:p>
          <a:p>
            <a:pPr marL="509588" lvl="2" indent="0">
              <a:buNone/>
            </a:pPr>
            <a:endParaRPr lang="en-US" sz="2400" dirty="0">
              <a:solidFill>
                <a:schemeClr val="accent6"/>
              </a:solidFill>
            </a:endParaRPr>
          </a:p>
          <a:p>
            <a:pPr lvl="2">
              <a:buFont typeface="Arial"/>
              <a:buChar char="•"/>
            </a:pPr>
            <a:endParaRPr lang="en-US" sz="2400" dirty="0">
              <a:solidFill>
                <a:schemeClr val="accent6"/>
              </a:solidFill>
            </a:endParaRPr>
          </a:p>
          <a:p>
            <a:pPr lvl="2">
              <a:buFont typeface="Arial"/>
              <a:buChar char="•"/>
            </a:pPr>
            <a:endParaRPr lang="en-US" sz="24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563854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25768</TotalTime>
  <Words>536</Words>
  <Application>Microsoft Macintosh PowerPoint</Application>
  <PresentationFormat>On-screen Show (4:3)</PresentationFormat>
  <Paragraphs>112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   Framing the issues: AI and Consumer Protection</vt:lpstr>
      <vt:lpstr>Functional Fidelity</vt:lpstr>
      <vt:lpstr>Values: system</vt:lpstr>
      <vt:lpstr>Values: In Financial Advising Systems</vt:lpstr>
      <vt:lpstr>Values: data used in financial advising systems</vt:lpstr>
      <vt:lpstr>Values at risk</vt:lpstr>
      <vt:lpstr>Handoffs require attention to</vt:lpstr>
      <vt:lpstr>Consumer Protection Challenges</vt:lpstr>
      <vt:lpstr>Consumer Protection Challenges</vt:lpstr>
      <vt:lpstr>Thanks</vt:lpstr>
    </vt:vector>
  </TitlesOfParts>
  <Company>M. Seth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Slide</dc:title>
  <dc:creator>Schwartz M. Paul</dc:creator>
  <cp:lastModifiedBy>Deirdre Mulligan</cp:lastModifiedBy>
  <cp:revision>604</cp:revision>
  <cp:lastPrinted>2015-03-12T07:13:29Z</cp:lastPrinted>
  <dcterms:created xsi:type="dcterms:W3CDTF">2013-03-21T18:11:42Z</dcterms:created>
  <dcterms:modified xsi:type="dcterms:W3CDTF">2017-03-08T10:33:13Z</dcterms:modified>
</cp:coreProperties>
</file>