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2"/>
  </p:notesMasterIdLst>
  <p:handoutMasterIdLst>
    <p:handoutMasterId r:id="rId13"/>
  </p:handoutMasterIdLst>
  <p:sldIdLst>
    <p:sldId id="256" r:id="rId2"/>
    <p:sldId id="428" r:id="rId3"/>
    <p:sldId id="465" r:id="rId4"/>
    <p:sldId id="467" r:id="rId5"/>
    <p:sldId id="471" r:id="rId6"/>
    <p:sldId id="466" r:id="rId7"/>
    <p:sldId id="425" r:id="rId8"/>
    <p:sldId id="464" r:id="rId9"/>
    <p:sldId id="473" r:id="rId10"/>
    <p:sldId id="470" r:id="rId11"/>
  </p:sldIdLst>
  <p:sldSz cx="9144000" cy="6858000" type="screen4x3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6600CC"/>
    <a:srgbClr val="005295"/>
    <a:srgbClr val="9191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10" autoAdjust="0"/>
    <p:restoredTop sz="74335" autoAdjust="0"/>
  </p:normalViewPr>
  <p:slideViewPr>
    <p:cSldViewPr snapToGrid="0">
      <p:cViewPr>
        <p:scale>
          <a:sx n="75" d="100"/>
          <a:sy n="75" d="100"/>
        </p:scale>
        <p:origin x="-1192" y="48"/>
      </p:cViewPr>
      <p:guideLst>
        <p:guide orient="horz" pos="1534"/>
        <p:guide orient="horz" pos="928"/>
        <p:guide orient="horz" pos="2255"/>
        <p:guide orient="horz" pos="3320"/>
        <p:guide orient="horz" pos="266"/>
        <p:guide pos="4869"/>
        <p:guide pos="1489"/>
        <p:guide pos="5759"/>
        <p:guide pos="711"/>
        <p:guide pos="1669"/>
        <p:guide pos="5687"/>
        <p:guide pos="20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 snapToGrid="0">
      <p:cViewPr varScale="1">
        <p:scale>
          <a:sx n="110" d="100"/>
          <a:sy n="110" d="100"/>
        </p:scale>
        <p:origin x="-1440" y="-104"/>
      </p:cViewPr>
      <p:guideLst>
        <p:guide orient="horz" pos="2208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9AE1F556-E520-43FB-A224-723F3A9960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82863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65738" y="0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97188" y="527050"/>
            <a:ext cx="3502025" cy="26257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0275" y="3330575"/>
            <a:ext cx="7435850" cy="3154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65738" y="6657975"/>
            <a:ext cx="4029075" cy="350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824" tIns="46913" rIns="93824" bIns="46913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/>
            </a:lvl1pPr>
          </a:lstStyle>
          <a:p>
            <a:pPr>
              <a:defRPr/>
            </a:pPr>
            <a:fld id="{2BD5BA44-A61D-4421-ACA6-B7686A6518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27725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C3CBCD-930A-47B4-9BA2-F0A865A8247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BA44-A61D-4421-ACA6-B7686A65186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BA44-A61D-4421-ACA6-B7686A65186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BA44-A61D-4421-ACA6-B7686A65186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    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BA44-A61D-4421-ACA6-B7686A65186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BD5BA44-A61D-4421-ACA6-B7686A65186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1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40808-16F0-4E44-BBA2-15EB9F3DD7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3967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40808-16F0-4E44-BBA2-15EB9F3DD7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39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40808-16F0-4E44-BBA2-15EB9F3DD7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8396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4" Type="http://schemas.openxmlformats.org/officeDocument/2006/relationships/image" Target="../media/image1.jpeg"/><Relationship Id="rId5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w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90800" y="1419225"/>
            <a:ext cx="6565900" cy="545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2275" y="198438"/>
            <a:ext cx="2370138" cy="979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Line 9"/>
          <p:cNvSpPr>
            <a:spLocks noChangeShapeType="1"/>
          </p:cNvSpPr>
          <p:nvPr userDrawn="1"/>
        </p:nvSpPr>
        <p:spPr bwMode="auto">
          <a:xfrm>
            <a:off x="600075" y="1020763"/>
            <a:ext cx="8543925" cy="0"/>
          </a:xfrm>
          <a:prstGeom prst="line">
            <a:avLst/>
          </a:prstGeom>
          <a:noFill/>
          <a:ln w="12700">
            <a:solidFill>
              <a:srgbClr val="91919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588963" y="2122488"/>
            <a:ext cx="7981950" cy="841375"/>
          </a:xfrm>
        </p:spPr>
        <p:txBody>
          <a:bodyPr lIns="92075" tIns="46038" rIns="92075" bIns="46038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565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588963" y="3090863"/>
            <a:ext cx="7981950" cy="2751137"/>
          </a:xfrm>
        </p:spPr>
        <p:txBody>
          <a:bodyPr lIns="92075" tIns="46038" rIns="92075" bIns="46038"/>
          <a:lstStyle>
            <a:lvl1pPr algn="ctr"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9" name="Picture 7" descr="bclt-horizontal-image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1901" y="225425"/>
            <a:ext cx="3904974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5016500" y="177800"/>
            <a:ext cx="3924300" cy="8128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5425" y="419100"/>
            <a:ext cx="2020888" cy="56578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9588" y="419100"/>
            <a:ext cx="5913437" cy="56578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9588" y="1525588"/>
            <a:ext cx="3967162" cy="4551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525588"/>
            <a:ext cx="3967163" cy="45513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 xmlns:p14="http://schemas.microsoft.com/office/powerpoint/2010/main"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419100"/>
            <a:ext cx="7888288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8" y="1525588"/>
            <a:ext cx="8086725" cy="4551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Line 6"/>
          <p:cNvSpPr>
            <a:spLocks noChangeShapeType="1"/>
          </p:cNvSpPr>
          <p:nvPr/>
        </p:nvSpPr>
        <p:spPr bwMode="auto">
          <a:xfrm>
            <a:off x="661988" y="6175375"/>
            <a:ext cx="84582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29" name="Line 8"/>
          <p:cNvSpPr>
            <a:spLocks noChangeShapeType="1"/>
          </p:cNvSpPr>
          <p:nvPr userDrawn="1"/>
        </p:nvSpPr>
        <p:spPr bwMode="auto">
          <a:xfrm>
            <a:off x="685800" y="992188"/>
            <a:ext cx="8458200" cy="0"/>
          </a:xfrm>
          <a:prstGeom prst="line">
            <a:avLst/>
          </a:prstGeom>
          <a:noFill/>
          <a:ln w="12700">
            <a:solidFill>
              <a:srgbClr val="91919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sp>
        <p:nvSpPr>
          <p:cNvPr id="1031" name="Line 10"/>
          <p:cNvSpPr>
            <a:spLocks noChangeShapeType="1"/>
          </p:cNvSpPr>
          <p:nvPr userDrawn="1"/>
        </p:nvSpPr>
        <p:spPr bwMode="auto">
          <a:xfrm flipH="1" flipV="1">
            <a:off x="6076950" y="6305550"/>
            <a:ext cx="0" cy="449263"/>
          </a:xfrm>
          <a:prstGeom prst="line">
            <a:avLst/>
          </a:prstGeom>
          <a:noFill/>
          <a:ln w="12700">
            <a:solidFill>
              <a:srgbClr val="919194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US"/>
          </a:p>
        </p:txBody>
      </p:sp>
      <p:pic>
        <p:nvPicPr>
          <p:cNvPr id="9" name="Picture 7" descr="bclt-horizontal-image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464299" y="6302263"/>
            <a:ext cx="2386013" cy="428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47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</p:sldLayoutIdLst>
  <p:transition xmlns:p14="http://schemas.microsoft.com/office/powerpoint/2010/main" spd="slow">
    <p:wipe/>
  </p:transition>
  <p:hf sldNum="0" hdr="0" ftr="0" dt="0"/>
  <p:txStyles>
    <p:titleStyle>
      <a:lvl1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2pPr>
      <a:lvl3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3pPr>
      <a:lvl4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4pPr>
      <a:lvl5pPr algn="l" rtl="0" eaLnBrk="0" fontAlgn="base" hangingPunct="0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5pPr>
      <a:lvl6pPr marL="4572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6pPr>
      <a:lvl7pPr marL="9144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7pPr>
      <a:lvl8pPr marL="13716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8pPr>
      <a:lvl9pPr marL="1828800" algn="l" rtl="0" fontAlgn="base">
        <a:lnSpc>
          <a:spcPts val="3200"/>
        </a:lnSpc>
        <a:spcBef>
          <a:spcPct val="0"/>
        </a:spcBef>
        <a:spcAft>
          <a:spcPct val="0"/>
        </a:spcAft>
        <a:defRPr sz="2800">
          <a:solidFill>
            <a:srgbClr val="005295"/>
          </a:solidFill>
          <a:latin typeface="Gill Sans MT" pitchFamily="34" charset="0"/>
        </a:defRPr>
      </a:lvl9pPr>
    </p:titleStyle>
    <p:bodyStyle>
      <a:lvl1pPr marL="342900" indent="-342900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tabLst>
          <a:tab pos="168275" algn="l"/>
        </a:tabLst>
        <a:defRPr sz="2000">
          <a:solidFill>
            <a:srgbClr val="005295"/>
          </a:solidFill>
          <a:latin typeface="+mn-lt"/>
          <a:ea typeface="+mn-ea"/>
          <a:cs typeface="+mn-cs"/>
        </a:defRPr>
      </a:lvl1pPr>
      <a:lvl2pPr marL="349250" indent="-180975" algn="l" rtl="0" eaLnBrk="0" fontAlgn="base" hangingPunct="0">
        <a:lnSpc>
          <a:spcPts val="2600"/>
        </a:lnSpc>
        <a:spcBef>
          <a:spcPct val="0"/>
        </a:spcBef>
        <a:spcAft>
          <a:spcPct val="0"/>
        </a:spcAft>
        <a:tabLst>
          <a:tab pos="168275" algn="l"/>
        </a:tabLst>
        <a:defRPr sz="2000">
          <a:solidFill>
            <a:srgbClr val="919194"/>
          </a:solidFill>
          <a:latin typeface="+mn-lt"/>
        </a:defRPr>
      </a:lvl2pPr>
      <a:lvl3pPr marL="677863" indent="-168275" algn="l" rtl="0" eaLnBrk="0" fontAlgn="base" hangingPunct="0">
        <a:spcBef>
          <a:spcPct val="20000"/>
        </a:spcBef>
        <a:spcAft>
          <a:spcPct val="0"/>
        </a:spcAft>
        <a:buChar char="•"/>
        <a:tabLst>
          <a:tab pos="168275" algn="l"/>
        </a:tabLst>
        <a:defRPr sz="2000">
          <a:solidFill>
            <a:srgbClr val="919194"/>
          </a:solidFill>
          <a:latin typeface="+mn-lt"/>
        </a:defRPr>
      </a:lvl3pPr>
      <a:lvl4pPr marL="914400" indent="-10795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168275" algn="l"/>
        </a:tabLst>
        <a:defRPr sz="2000">
          <a:solidFill>
            <a:srgbClr val="919194"/>
          </a:solidFill>
          <a:latin typeface="+mn-lt"/>
        </a:defRPr>
      </a:lvl4pPr>
      <a:lvl5pPr marL="1203325" indent="-120650" algn="l" rtl="0" eaLnBrk="0" fontAlgn="base" hangingPunct="0">
        <a:spcBef>
          <a:spcPct val="20000"/>
        </a:spcBef>
        <a:spcAft>
          <a:spcPct val="0"/>
        </a:spcAft>
        <a:tabLst>
          <a:tab pos="168275" algn="l"/>
        </a:tabLst>
        <a:defRPr sz="2000">
          <a:solidFill>
            <a:srgbClr val="919194"/>
          </a:solidFill>
          <a:latin typeface="+mn-lt"/>
        </a:defRPr>
      </a:lvl5pPr>
      <a:lvl6pPr marL="1660525" indent="-120650" algn="l" rtl="0" fontAlgn="base">
        <a:spcBef>
          <a:spcPct val="20000"/>
        </a:spcBef>
        <a:spcAft>
          <a:spcPct val="0"/>
        </a:spcAft>
        <a:tabLst>
          <a:tab pos="168275" algn="l"/>
        </a:tabLst>
        <a:defRPr sz="2000">
          <a:solidFill>
            <a:srgbClr val="919194"/>
          </a:solidFill>
          <a:latin typeface="+mn-lt"/>
        </a:defRPr>
      </a:lvl6pPr>
      <a:lvl7pPr marL="2117725" indent="-120650" algn="l" rtl="0" fontAlgn="base">
        <a:spcBef>
          <a:spcPct val="20000"/>
        </a:spcBef>
        <a:spcAft>
          <a:spcPct val="0"/>
        </a:spcAft>
        <a:tabLst>
          <a:tab pos="168275" algn="l"/>
        </a:tabLst>
        <a:defRPr sz="2000">
          <a:solidFill>
            <a:srgbClr val="919194"/>
          </a:solidFill>
          <a:latin typeface="+mn-lt"/>
        </a:defRPr>
      </a:lvl7pPr>
      <a:lvl8pPr marL="2574925" indent="-120650" algn="l" rtl="0" fontAlgn="base">
        <a:spcBef>
          <a:spcPct val="20000"/>
        </a:spcBef>
        <a:spcAft>
          <a:spcPct val="0"/>
        </a:spcAft>
        <a:tabLst>
          <a:tab pos="168275" algn="l"/>
        </a:tabLst>
        <a:defRPr sz="2000">
          <a:solidFill>
            <a:srgbClr val="919194"/>
          </a:solidFill>
          <a:latin typeface="+mn-lt"/>
        </a:defRPr>
      </a:lvl8pPr>
      <a:lvl9pPr marL="3032125" indent="-120650" algn="l" rtl="0" fontAlgn="base">
        <a:spcBef>
          <a:spcPct val="20000"/>
        </a:spcBef>
        <a:spcAft>
          <a:spcPct val="0"/>
        </a:spcAft>
        <a:tabLst>
          <a:tab pos="168275" algn="l"/>
        </a:tabLst>
        <a:defRPr sz="2000">
          <a:solidFill>
            <a:srgbClr val="919194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4" Type="http://schemas.openxmlformats.org/officeDocument/2006/relationships/image" Target="../media/image8.jpeg"/><Relationship Id="rId5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35987" y="1149478"/>
            <a:ext cx="8075030" cy="3482287"/>
          </a:xfrm>
          <a:noFill/>
        </p:spPr>
        <p:txBody>
          <a:bodyPr/>
          <a:lstStyle/>
          <a:p>
            <a:pPr algn="ctr"/>
            <a:r>
              <a:rPr lang="en-US" sz="3200" i="1" dirty="0" smtClean="0">
                <a:solidFill>
                  <a:schemeClr val="accent2"/>
                </a:solidFill>
              </a:rPr>
              <a:t/>
            </a:r>
            <a:br>
              <a:rPr lang="en-US" sz="3200" i="1" dirty="0" smtClean="0">
                <a:solidFill>
                  <a:schemeClr val="accent2"/>
                </a:solidFill>
              </a:rPr>
            </a:br>
            <a:r>
              <a:rPr lang="en-US" sz="3200" i="1" dirty="0">
                <a:solidFill>
                  <a:schemeClr val="accent2"/>
                </a:solidFill>
              </a:rPr>
              <a:t/>
            </a:r>
            <a:br>
              <a:rPr lang="en-US" sz="3200" i="1" dirty="0">
                <a:solidFill>
                  <a:schemeClr val="accent2"/>
                </a:solidFill>
              </a:rPr>
            </a:br>
            <a:r>
              <a:rPr lang="en-US" sz="3200" i="1" dirty="0" smtClean="0">
                <a:solidFill>
                  <a:schemeClr val="accent2"/>
                </a:solidFill>
              </a:rPr>
              <a:t/>
            </a:r>
            <a:br>
              <a:rPr lang="en-US" sz="3200" i="1" dirty="0" smtClean="0">
                <a:solidFill>
                  <a:schemeClr val="accent2"/>
                </a:solidFill>
              </a:rPr>
            </a:br>
            <a:r>
              <a:rPr lang="en-US" sz="3200" i="1" dirty="0" smtClean="0">
                <a:solidFill>
                  <a:schemeClr val="accent2"/>
                </a:solidFill>
              </a:rPr>
              <a:t>Framing the issues: AI and Consumer Protection</a:t>
            </a:r>
            <a:endParaRPr lang="en-US" sz="3200" i="1" dirty="0" smtClean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221125" y="4146698"/>
            <a:ext cx="4720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000" u="sng" dirty="0" smtClean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2098836" y="4825999"/>
            <a:ext cx="4973052" cy="14343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005295"/>
                </a:solidFill>
                <a:latin typeface="+mn-lt"/>
                <a:ea typeface="+mn-ea"/>
                <a:cs typeface="+mn-cs"/>
              </a:defRPr>
            </a:lvl1pPr>
            <a:lvl2pPr marL="349250" indent="-180975"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2pPr>
            <a:lvl3pPr marL="6778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3pPr>
            <a:lvl4pPr marL="914400" indent="-1079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4pPr>
            <a:lvl5pPr marL="1203325" indent="-12065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5pPr>
            <a:lvl6pPr marL="16605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6pPr>
            <a:lvl7pPr marL="21177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7pPr>
            <a:lvl8pPr marL="25749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8pPr>
            <a:lvl9pPr marL="30321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9pPr>
          </a:lstStyle>
          <a:p>
            <a:pPr marL="0" indent="0" eaLnBrk="1" hangingPunct="1"/>
            <a:r>
              <a:rPr lang="en-US" dirty="0" smtClean="0">
                <a:solidFill>
                  <a:schemeClr val="accent2"/>
                </a:solidFill>
              </a:rPr>
              <a:t>Federal Trade Commission</a:t>
            </a:r>
          </a:p>
          <a:p>
            <a:pPr marL="0" indent="0" eaLnBrk="1" hangingPunct="1"/>
            <a:r>
              <a:rPr lang="en-US" dirty="0" err="1" smtClean="0">
                <a:solidFill>
                  <a:schemeClr val="accent2"/>
                </a:solidFill>
              </a:rPr>
              <a:t>FinTech</a:t>
            </a:r>
            <a:r>
              <a:rPr lang="en-US" dirty="0" smtClean="0">
                <a:solidFill>
                  <a:schemeClr val="accent2"/>
                </a:solidFill>
              </a:rPr>
              <a:t> Forum </a:t>
            </a:r>
          </a:p>
          <a:p>
            <a:pPr marL="0" indent="0" eaLnBrk="1" hangingPunct="1"/>
            <a:r>
              <a:rPr lang="en-US" dirty="0" smtClean="0">
                <a:solidFill>
                  <a:schemeClr val="accent2"/>
                </a:solidFill>
              </a:rPr>
              <a:t>March </a:t>
            </a:r>
            <a:r>
              <a:rPr lang="en-US" dirty="0">
                <a:solidFill>
                  <a:schemeClr val="accent2"/>
                </a:solidFill>
              </a:rPr>
              <a:t>9, 2017</a:t>
            </a:r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35136" y="3252622"/>
            <a:ext cx="4973052" cy="1180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005295"/>
                </a:solidFill>
                <a:latin typeface="+mn-lt"/>
                <a:ea typeface="+mn-ea"/>
                <a:cs typeface="+mn-cs"/>
              </a:defRPr>
            </a:lvl1pPr>
            <a:lvl2pPr marL="349250" indent="-180975"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2pPr>
            <a:lvl3pPr marL="6778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3pPr>
            <a:lvl4pPr marL="914400" indent="-1079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4pPr>
            <a:lvl5pPr marL="1203325" indent="-12065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5pPr>
            <a:lvl6pPr marL="16605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6pPr>
            <a:lvl7pPr marL="21177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7pPr>
            <a:lvl8pPr marL="25749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8pPr>
            <a:lvl9pPr marL="30321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9pPr>
          </a:lstStyle>
          <a:p>
            <a:pPr marL="0" indent="0" eaLnBrk="1" hangingPunct="1"/>
            <a:endParaRPr lang="en-US" sz="2200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sz="1600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  <a:p>
            <a:pPr marL="0" indent="0"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241300" y="3797300"/>
            <a:ext cx="8481588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ctr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005295"/>
                </a:solidFill>
                <a:latin typeface="+mn-lt"/>
                <a:ea typeface="+mn-ea"/>
                <a:cs typeface="+mn-cs"/>
              </a:defRPr>
            </a:lvl1pPr>
            <a:lvl2pPr marL="349250" indent="-180975" algn="l" rtl="0" eaLnBrk="0" fontAlgn="base" hangingPunct="0">
              <a:lnSpc>
                <a:spcPts val="2600"/>
              </a:lnSpc>
              <a:spcBef>
                <a:spcPct val="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2pPr>
            <a:lvl3pPr marL="677863" indent="-168275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3pPr>
            <a:lvl4pPr marL="914400" indent="-1079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4pPr>
            <a:lvl5pPr marL="1203325" indent="-120650" algn="l" rtl="0" eaLnBrk="0" fontAlgn="base" hangingPunct="0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5pPr>
            <a:lvl6pPr marL="16605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6pPr>
            <a:lvl7pPr marL="21177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7pPr>
            <a:lvl8pPr marL="25749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8pPr>
            <a:lvl9pPr marL="3032125" indent="-120650" algn="l" rtl="0" fontAlgn="base">
              <a:spcBef>
                <a:spcPct val="20000"/>
              </a:spcBef>
              <a:spcAft>
                <a:spcPct val="0"/>
              </a:spcAft>
              <a:tabLst>
                <a:tab pos="168275" algn="l"/>
              </a:tabLst>
              <a:defRPr sz="2000">
                <a:solidFill>
                  <a:srgbClr val="919194"/>
                </a:solidFill>
                <a:latin typeface="+mn-lt"/>
              </a:defRPr>
            </a:lvl9pPr>
          </a:lstStyle>
          <a:p>
            <a:pPr marL="0" indent="0" eaLnBrk="1" hangingPunct="1"/>
            <a:r>
              <a:rPr lang="en-US" sz="2200" dirty="0" smtClean="0">
                <a:solidFill>
                  <a:schemeClr val="accent2"/>
                </a:solidFill>
              </a:rPr>
              <a:t>Deirdre K. Mulligan</a:t>
            </a:r>
            <a:endParaRPr lang="en-US" sz="2200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 supported by National </a:t>
            </a:r>
            <a:r>
              <a:rPr lang="en-US" dirty="0"/>
              <a:t>Science Foundation under </a:t>
            </a:r>
            <a:r>
              <a:rPr lang="en-US" dirty="0" smtClean="0"/>
              <a:t>"</a:t>
            </a:r>
            <a:r>
              <a:rPr lang="en-US" dirty="0"/>
              <a:t>INSPIRE: Value-Function Handoffs in Human-Machine </a:t>
            </a:r>
            <a:r>
              <a:rPr lang="en-US" dirty="0" smtClean="0"/>
              <a:t>Compositions” NSF </a:t>
            </a:r>
            <a:r>
              <a:rPr lang="en-US" dirty="0"/>
              <a:t>Award number SES </a:t>
            </a:r>
            <a:r>
              <a:rPr lang="en-US" dirty="0" smtClean="0"/>
              <a:t>1650589 (Helen </a:t>
            </a:r>
            <a:r>
              <a:rPr lang="en-US" dirty="0" err="1" smtClean="0"/>
              <a:t>Nissenbaum</a:t>
            </a:r>
            <a:r>
              <a:rPr lang="en-US" dirty="0" smtClean="0"/>
              <a:t> &amp; Deirdre K. Mulligan)</a:t>
            </a:r>
          </a:p>
        </p:txBody>
      </p:sp>
    </p:spTree>
    <p:extLst>
      <p:ext uri="{BB962C8B-B14F-4D97-AF65-F5344CB8AC3E}">
        <p14:creationId xmlns:p14="http://schemas.microsoft.com/office/powerpoint/2010/main" val="1303837983"/>
      </p:ext>
    </p:extLst>
  </p:cSld>
  <p:clrMapOvr>
    <a:masterClrMapping/>
  </p:clrMapOvr>
  <p:transition xmlns:p14="http://schemas.microsoft.com/office/powerpoint/2010/main"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824" y="268941"/>
            <a:ext cx="8202705" cy="1104247"/>
          </a:xfrm>
        </p:spPr>
        <p:txBody>
          <a:bodyPr/>
          <a:lstStyle/>
          <a:p>
            <a:r>
              <a:rPr lang="en-US" sz="3600" dirty="0" smtClean="0"/>
              <a:t>Functional Fidelity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9588" y="1054100"/>
            <a:ext cx="8086725" cy="5116606"/>
          </a:xfrm>
        </p:spPr>
        <p:txBody>
          <a:bodyPr/>
          <a:lstStyle/>
          <a:p>
            <a:pPr marL="457200"/>
            <a:endParaRPr lang="en-US" sz="2800" dirty="0" smtClean="0"/>
          </a:p>
          <a:p>
            <a:pPr marL="457200">
              <a:buFont typeface="Arial"/>
              <a:buChar char="•"/>
            </a:pPr>
            <a:endParaRPr lang="en-US" sz="3200" dirty="0" smtClean="0"/>
          </a:p>
        </p:txBody>
      </p:sp>
      <p:pic>
        <p:nvPicPr>
          <p:cNvPr id="8" name="Picture 7" descr="Screen Shot 2017-03-07 at 7.06.1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252" y="1030941"/>
            <a:ext cx="3860065" cy="2973293"/>
          </a:xfrm>
          <a:prstGeom prst="rect">
            <a:avLst/>
          </a:prstGeom>
        </p:spPr>
      </p:pic>
      <p:pic>
        <p:nvPicPr>
          <p:cNvPr id="10" name="Picture 9" descr="Screen Shot 2017-03-07 at 7.09.27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3646" y="3241982"/>
            <a:ext cx="4990353" cy="254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3242356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824" y="268941"/>
            <a:ext cx="8202705" cy="1104247"/>
          </a:xfrm>
        </p:spPr>
        <p:txBody>
          <a:bodyPr/>
          <a:lstStyle/>
          <a:p>
            <a:r>
              <a:rPr lang="en-US" sz="3600" dirty="0" smtClean="0"/>
              <a:t>Values: system</a:t>
            </a:r>
            <a:endParaRPr lang="en-US" sz="3600" dirty="0"/>
          </a:p>
        </p:txBody>
      </p:sp>
      <p:pic>
        <p:nvPicPr>
          <p:cNvPr id="4" name="Content Placeholder 3" descr="320px-Jeep_Grand_Cherokee_Limited_1997_primera_generacion.jpe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20" b="7820"/>
          <a:stretch>
            <a:fillRect/>
          </a:stretch>
        </p:blipFill>
        <p:spPr>
          <a:xfrm>
            <a:off x="494649" y="2593041"/>
            <a:ext cx="2657939" cy="1681693"/>
          </a:xfrm>
        </p:spPr>
      </p:pic>
      <p:pic>
        <p:nvPicPr>
          <p:cNvPr id="6" name="Picture 5" descr="220px-Volkswagen_Jetta_sedan_--_03-16-2012_2.jpe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76" y="1120589"/>
            <a:ext cx="2580748" cy="1419411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4661646" y="1210235"/>
            <a:ext cx="382494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n-lt"/>
              </a:rPr>
              <a:t>Intentional bias</a:t>
            </a:r>
          </a:p>
          <a:p>
            <a:endParaRPr lang="en-US" sz="2400" dirty="0">
              <a:latin typeface="+mn-lt"/>
            </a:endParaRPr>
          </a:p>
          <a:p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en-US" sz="2400" dirty="0" smtClean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Bias through process, values of designer</a:t>
            </a:r>
          </a:p>
          <a:p>
            <a:endParaRPr lang="en-US" sz="2400" dirty="0">
              <a:latin typeface="+mn-lt"/>
            </a:endParaRPr>
          </a:p>
          <a:p>
            <a:endParaRPr lang="en-US" sz="2400" dirty="0" smtClean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endParaRPr lang="en-US" sz="2400" dirty="0">
              <a:latin typeface="+mn-lt"/>
            </a:endParaRPr>
          </a:p>
          <a:p>
            <a:r>
              <a:rPr lang="en-US" sz="2400" dirty="0" smtClean="0">
                <a:latin typeface="+mn-lt"/>
              </a:rPr>
              <a:t>Complexity</a:t>
            </a:r>
            <a:endParaRPr lang="en-US" sz="2400" dirty="0">
              <a:latin typeface="+mn-lt"/>
            </a:endParaRPr>
          </a:p>
        </p:txBody>
      </p:sp>
      <p:pic>
        <p:nvPicPr>
          <p:cNvPr id="11" name="Picture 10" descr="23012274376_3c6b1d36b7_m.jpe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941" y="4419600"/>
            <a:ext cx="2736141" cy="1601694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1422400" y="5909733"/>
            <a:ext cx="1811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err="1" smtClean="0"/>
              <a:t>Tumitu</a:t>
            </a:r>
            <a:r>
              <a:rPr lang="en-US" sz="1200" dirty="0" smtClean="0"/>
              <a:t> Design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68082142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824" y="268941"/>
            <a:ext cx="8202705" cy="1104247"/>
          </a:xfrm>
        </p:spPr>
        <p:txBody>
          <a:bodyPr/>
          <a:lstStyle/>
          <a:p>
            <a:r>
              <a:rPr lang="en-US" sz="3600" dirty="0" smtClean="0"/>
              <a:t>Values: </a:t>
            </a:r>
            <a:r>
              <a:rPr lang="en-US" sz="3600" dirty="0" smtClean="0"/>
              <a:t>In Financial Advising Systems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321734" y="1105646"/>
            <a:ext cx="8703734" cy="66171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accent6"/>
                </a:solidFill>
                <a:latin typeface="+mn-lt"/>
              </a:rPr>
              <a:t>Intentional bias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latin typeface="+mn-lt"/>
              </a:rPr>
              <a:t>incentive </a:t>
            </a:r>
            <a:r>
              <a:rPr lang="en-US" sz="2400" dirty="0">
                <a:latin typeface="+mn-lt"/>
              </a:rPr>
              <a:t>structure for the financial professional</a:t>
            </a:r>
            <a:endParaRPr lang="en-US" sz="2400" dirty="0" smtClean="0">
              <a:latin typeface="+mn-lt"/>
            </a:endParaRP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latin typeface="+mn-lt"/>
              </a:rPr>
              <a:t>Incentive structure of firm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latin typeface="+mn-lt"/>
              </a:rPr>
              <a:t>Portfolio of funds</a:t>
            </a:r>
          </a:p>
          <a:p>
            <a:pPr lvl="1"/>
            <a:endParaRPr lang="en-US" sz="1200" dirty="0" smtClean="0">
              <a:latin typeface="+mn-lt"/>
            </a:endParaRPr>
          </a:p>
          <a:p>
            <a:r>
              <a:rPr lang="en-US" sz="2800" dirty="0" smtClean="0">
                <a:solidFill>
                  <a:srgbClr val="2D2D8A"/>
                </a:solidFill>
                <a:latin typeface="+mn-lt"/>
              </a:rPr>
              <a:t>Designers’ values as source of bias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latin typeface="+mn-lt"/>
              </a:rPr>
              <a:t>Intake process how to assess risk—self assessment, scenarios, hypotheticals 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latin typeface="+mn-lt"/>
              </a:rPr>
              <a:t>Presentation of options (framing, ordering, etc.)</a:t>
            </a:r>
          </a:p>
          <a:p>
            <a:pPr marL="457200" indent="-457200">
              <a:buFont typeface="Arial"/>
              <a:buChar char="•"/>
            </a:pPr>
            <a:endParaRPr lang="en-US" sz="1200" dirty="0" smtClean="0">
              <a:latin typeface="+mn-lt"/>
            </a:endParaRPr>
          </a:p>
          <a:p>
            <a:r>
              <a:rPr lang="en-US" sz="2800" dirty="0" smtClean="0">
                <a:solidFill>
                  <a:srgbClr val="2D2D8A"/>
                </a:solidFill>
                <a:latin typeface="+mn-lt"/>
              </a:rPr>
              <a:t>Complexity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>
                <a:latin typeface="+mn-lt"/>
              </a:rPr>
              <a:t>d</a:t>
            </a:r>
            <a:r>
              <a:rPr lang="en-US" sz="2400" dirty="0" smtClean="0">
                <a:latin typeface="+mn-lt"/>
              </a:rPr>
              <a:t>ata, algorithms, interactions, personalization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>
                <a:latin typeface="+mn-lt"/>
              </a:rPr>
              <a:t>m</a:t>
            </a:r>
            <a:r>
              <a:rPr lang="en-US" sz="2400" dirty="0" smtClean="0">
                <a:latin typeface="+mn-lt"/>
              </a:rPr>
              <a:t>achine learning</a:t>
            </a:r>
          </a:p>
          <a:p>
            <a:pPr marL="914400" lvl="1" indent="-457200">
              <a:buFont typeface="Arial"/>
              <a:buChar char="•"/>
            </a:pPr>
            <a:r>
              <a:rPr lang="en-US" sz="2400" dirty="0" smtClean="0">
                <a:latin typeface="+mn-lt"/>
              </a:rPr>
              <a:t>Multiple parties</a:t>
            </a:r>
          </a:p>
          <a:p>
            <a:pPr marL="914400" lvl="1" indent="-457200">
              <a:buFont typeface="Arial"/>
              <a:buChar char="•"/>
            </a:pPr>
            <a:endParaRPr lang="en-US" sz="2400" dirty="0"/>
          </a:p>
          <a:p>
            <a:endParaRPr lang="en-US" sz="2400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479176" y="5065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 flipH="1" flipV="1">
            <a:off x="-508001" y="5871882"/>
            <a:ext cx="89647" cy="16435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723678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824" y="268941"/>
            <a:ext cx="8421843" cy="1104247"/>
          </a:xfrm>
        </p:spPr>
        <p:txBody>
          <a:bodyPr/>
          <a:lstStyle/>
          <a:p>
            <a:r>
              <a:rPr lang="en-US" sz="3600" dirty="0" smtClean="0"/>
              <a:t>Values: </a:t>
            </a:r>
            <a:r>
              <a:rPr lang="en-US" sz="3600" dirty="0" smtClean="0"/>
              <a:t>data used in financial </a:t>
            </a:r>
            <a:r>
              <a:rPr lang="en-US" sz="3600" dirty="0" smtClean="0"/>
              <a:t>a</a:t>
            </a:r>
            <a:r>
              <a:rPr lang="en-US" sz="3600" dirty="0" smtClean="0"/>
              <a:t>dvising systems</a:t>
            </a:r>
            <a:endParaRPr lang="en-US" sz="3600" dirty="0"/>
          </a:p>
        </p:txBody>
      </p:sp>
      <p:sp>
        <p:nvSpPr>
          <p:cNvPr id="9" name="TextBox 8"/>
          <p:cNvSpPr txBox="1"/>
          <p:nvPr/>
        </p:nvSpPr>
        <p:spPr>
          <a:xfrm>
            <a:off x="522941" y="1120588"/>
            <a:ext cx="81280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2D2D8A"/>
                </a:solidFill>
                <a:latin typeface="+mn-lt"/>
              </a:rPr>
              <a:t>Data considered relevant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What data to request and use about clients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latin typeface="+mn-lt"/>
              </a:rPr>
              <a:t>What data about funds</a:t>
            </a:r>
            <a:endParaRPr lang="en-US" sz="2400" dirty="0" smtClean="0">
              <a:latin typeface="+mn-lt"/>
            </a:endParaRPr>
          </a:p>
          <a:p>
            <a:endParaRPr lang="en-US" sz="1200" dirty="0" smtClean="0">
              <a:solidFill>
                <a:srgbClr val="2D2D8A"/>
              </a:solidFill>
              <a:latin typeface="+mn-lt"/>
            </a:endParaRPr>
          </a:p>
          <a:p>
            <a:r>
              <a:rPr lang="en-US" sz="2800" dirty="0" smtClean="0">
                <a:solidFill>
                  <a:srgbClr val="2D2D8A"/>
                </a:solidFill>
                <a:latin typeface="+mn-lt"/>
              </a:rPr>
              <a:t>Accuracy and quality</a:t>
            </a:r>
            <a:endParaRPr lang="en-US" sz="2800" dirty="0">
              <a:solidFill>
                <a:srgbClr val="2D2D8A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information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about funds—limited or gaps in data; asymmetry in access cf. other 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players</a:t>
            </a:r>
            <a:endParaRPr lang="en-US" sz="2400" dirty="0" smtClean="0">
              <a:solidFill>
                <a:srgbClr val="000000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  <a:latin typeface="+mn-lt"/>
              </a:rPr>
              <a:t>c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lients input—sources, accuracy, incentives to update</a:t>
            </a: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cleaning</a:t>
            </a:r>
          </a:p>
          <a:p>
            <a:endParaRPr lang="en-US" sz="1200" dirty="0" smtClean="0">
              <a:solidFill>
                <a:srgbClr val="2D2D8A"/>
              </a:solidFill>
              <a:latin typeface="+mn-lt"/>
            </a:endParaRPr>
          </a:p>
          <a:p>
            <a:r>
              <a:rPr lang="en-US" sz="2800" dirty="0" smtClean="0">
                <a:solidFill>
                  <a:srgbClr val="2D2D8A"/>
                </a:solidFill>
                <a:latin typeface="+mn-lt"/>
              </a:rPr>
              <a:t>Sampling bias </a:t>
            </a:r>
            <a:endParaRPr lang="en-US" sz="2800" dirty="0">
              <a:solidFill>
                <a:srgbClr val="2D2D8A"/>
              </a:solidFill>
              <a:latin typeface="+mn-lt"/>
            </a:endParaRPr>
          </a:p>
          <a:p>
            <a:pPr marL="342900" indent="-3429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who 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is poorly represented in training 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+mn-lt"/>
              </a:rPr>
              <a:t>from which models are built? </a:t>
            </a:r>
          </a:p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79176" y="506505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 flipH="1" flipV="1">
            <a:off x="-508001" y="5871882"/>
            <a:ext cx="89647" cy="164353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70901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2824" y="268941"/>
            <a:ext cx="8202705" cy="1104247"/>
          </a:xfrm>
        </p:spPr>
        <p:txBody>
          <a:bodyPr/>
          <a:lstStyle/>
          <a:p>
            <a:r>
              <a:rPr lang="en-US" sz="3600" dirty="0" smtClean="0"/>
              <a:t>Values at risk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267" y="795867"/>
            <a:ext cx="8788399" cy="5374839"/>
          </a:xfrm>
        </p:spPr>
        <p:txBody>
          <a:bodyPr/>
          <a:lstStyle/>
          <a:p>
            <a:pPr marL="114300" indent="0"/>
            <a:endParaRPr lang="en-US" sz="3200" dirty="0" smtClean="0"/>
          </a:p>
          <a:p>
            <a:pPr marL="114300" indent="0"/>
            <a:r>
              <a:rPr lang="en-US" sz="2800" dirty="0" smtClean="0"/>
              <a:t>Privacy</a:t>
            </a:r>
          </a:p>
          <a:p>
            <a:pPr marL="4572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lots of personal information to feed systems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114300" indent="0"/>
            <a:endParaRPr lang="en-US" sz="1200" dirty="0">
              <a:solidFill>
                <a:srgbClr val="000000"/>
              </a:solidFill>
            </a:endParaRPr>
          </a:p>
          <a:p>
            <a:pPr marL="114300" indent="0"/>
            <a:r>
              <a:rPr lang="en-US" sz="2800" dirty="0" smtClean="0"/>
              <a:t>Autonomy</a:t>
            </a:r>
          </a:p>
          <a:p>
            <a:pPr marL="4572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n</a:t>
            </a:r>
            <a:r>
              <a:rPr lang="en-US" sz="2400" dirty="0" smtClean="0">
                <a:solidFill>
                  <a:srgbClr val="000000"/>
                </a:solidFill>
              </a:rPr>
              <a:t>udging (Dream Forward “emotional advisor)</a:t>
            </a:r>
          </a:p>
          <a:p>
            <a:pPr marL="4572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o</a:t>
            </a:r>
            <a:r>
              <a:rPr lang="en-US" sz="2400" dirty="0" smtClean="0">
                <a:solidFill>
                  <a:srgbClr val="000000"/>
                </a:solidFill>
              </a:rPr>
              <a:t>utput of model taken as “objective” b/c its math or machine</a:t>
            </a:r>
            <a:endParaRPr lang="en-US" sz="2400" dirty="0" smtClean="0">
              <a:solidFill>
                <a:srgbClr val="000000"/>
              </a:solidFill>
            </a:endParaRPr>
          </a:p>
          <a:p>
            <a:pPr marL="114300" indent="0"/>
            <a:endParaRPr lang="en-US" sz="1200" dirty="0" smtClean="0">
              <a:solidFill>
                <a:srgbClr val="000000"/>
              </a:solidFill>
            </a:endParaRPr>
          </a:p>
          <a:p>
            <a:pPr marL="114300" indent="0"/>
            <a:r>
              <a:rPr lang="en-US" sz="2800" dirty="0" smtClean="0"/>
              <a:t>Fairness</a:t>
            </a:r>
          </a:p>
          <a:p>
            <a:pPr marL="4572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nvestor profiles (what characteristics; </a:t>
            </a:r>
            <a:r>
              <a:rPr lang="en-US" sz="2400" kern="1200" dirty="0">
                <a:solidFill>
                  <a:srgbClr val="000000"/>
                </a:solidFill>
              </a:rPr>
              <a:t>non-distributive group </a:t>
            </a:r>
            <a:r>
              <a:rPr lang="en-US" sz="2400" kern="1200" dirty="0" smtClean="0">
                <a:solidFill>
                  <a:srgbClr val="000000"/>
                </a:solidFill>
              </a:rPr>
              <a:t>profiles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marL="4572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i</a:t>
            </a:r>
            <a:r>
              <a:rPr lang="en-US" sz="2400" dirty="0" smtClean="0">
                <a:solidFill>
                  <a:srgbClr val="000000"/>
                </a:solidFill>
              </a:rPr>
              <a:t>mpact on portfolio offered, defaults</a:t>
            </a:r>
          </a:p>
          <a:p>
            <a:pPr marL="457200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e</a:t>
            </a:r>
            <a:r>
              <a:rPr lang="en-US" sz="2400" dirty="0" smtClean="0">
                <a:solidFill>
                  <a:srgbClr val="000000"/>
                </a:solidFill>
              </a:rPr>
              <a:t>stimated value of clients—trapped by past behavior (group or </a:t>
            </a:r>
            <a:r>
              <a:rPr lang="en-US" sz="2400" dirty="0" err="1" smtClean="0">
                <a:solidFill>
                  <a:srgbClr val="000000"/>
                </a:solidFill>
              </a:rPr>
              <a:t>ind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800" dirty="0" smtClean="0">
              <a:solidFill>
                <a:srgbClr val="000000"/>
              </a:solidFill>
            </a:endParaRPr>
          </a:p>
          <a:p>
            <a:pPr marL="114300" indent="0"/>
            <a:endParaRPr lang="en-US" sz="1200" dirty="0">
              <a:solidFill>
                <a:srgbClr val="000000"/>
              </a:solidFill>
            </a:endParaRPr>
          </a:p>
          <a:p>
            <a:pPr marL="114300" indent="0"/>
            <a:r>
              <a:rPr lang="en-US" sz="2800" dirty="0" smtClean="0"/>
              <a:t>Responsibility</a:t>
            </a:r>
          </a:p>
          <a:p>
            <a:pPr marL="457200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responsibility for outputs/outcomes as tasks are reallocated</a:t>
            </a: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541999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32" y="228600"/>
            <a:ext cx="8229600" cy="7112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Handoffs require attention to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001059"/>
            <a:ext cx="8923867" cy="5615641"/>
          </a:xfrm>
          <a:ln w="12700" cmpd="sng">
            <a:noFill/>
          </a:ln>
        </p:spPr>
        <p:txBody>
          <a:bodyPr/>
          <a:lstStyle/>
          <a:p>
            <a:r>
              <a:rPr lang="en-US" sz="2400" dirty="0" smtClean="0"/>
              <a:t>Functional requirements</a:t>
            </a:r>
            <a:r>
              <a:rPr lang="en-US" sz="2400" dirty="0" smtClean="0"/>
              <a:t>—</a:t>
            </a:r>
            <a:r>
              <a:rPr lang="en-US" sz="2400" dirty="0" smtClean="0">
                <a:solidFill>
                  <a:srgbClr val="000000"/>
                </a:solidFill>
              </a:rPr>
              <a:t>What </a:t>
            </a:r>
            <a:r>
              <a:rPr lang="en-US" sz="2400" dirty="0">
                <a:solidFill>
                  <a:srgbClr val="000000"/>
                </a:solidFill>
              </a:rPr>
              <a:t>properties must a system have to support </a:t>
            </a:r>
            <a:r>
              <a:rPr lang="en-US" sz="2400" dirty="0" smtClean="0">
                <a:solidFill>
                  <a:srgbClr val="000000"/>
                </a:solidFill>
              </a:rPr>
              <a:t>function</a:t>
            </a:r>
            <a:r>
              <a:rPr lang="en-US" sz="2400" dirty="0" smtClean="0">
                <a:solidFill>
                  <a:srgbClr val="000000"/>
                </a:solidFill>
              </a:rPr>
              <a:t>? </a:t>
            </a:r>
            <a:r>
              <a:rPr lang="en-US" sz="2400" dirty="0">
                <a:solidFill>
                  <a:srgbClr val="000000"/>
                </a:solidFill>
              </a:rPr>
              <a:t>translation work is </a:t>
            </a:r>
            <a:r>
              <a:rPr lang="en-US" sz="2400" dirty="0" smtClean="0">
                <a:solidFill>
                  <a:srgbClr val="000000"/>
                </a:solidFill>
              </a:rPr>
              <a:t>critical!</a:t>
            </a:r>
            <a:endParaRPr lang="en-US" sz="1200" dirty="0">
              <a:solidFill>
                <a:srgbClr val="000000"/>
              </a:solidFill>
            </a:endParaRPr>
          </a:p>
          <a:p>
            <a:endParaRPr lang="en-US" sz="1200" dirty="0"/>
          </a:p>
          <a:p>
            <a:r>
              <a:rPr lang="en-US" sz="2400" dirty="0" smtClean="0"/>
              <a:t>Socio</a:t>
            </a:r>
            <a:r>
              <a:rPr lang="en-US" sz="2400" dirty="0"/>
              <a:t>-technical systems—</a:t>
            </a:r>
            <a:r>
              <a:rPr lang="en-US" sz="2400" dirty="0">
                <a:solidFill>
                  <a:srgbClr val="000000"/>
                </a:solidFill>
              </a:rPr>
              <a:t>people and </a:t>
            </a:r>
            <a:r>
              <a:rPr lang="en-US" sz="2400" dirty="0" smtClean="0">
                <a:solidFill>
                  <a:srgbClr val="000000"/>
                </a:solidFill>
              </a:rPr>
              <a:t>algorithms </a:t>
            </a:r>
            <a:r>
              <a:rPr lang="en-US" sz="2400" dirty="0">
                <a:solidFill>
                  <a:srgbClr val="000000"/>
                </a:solidFill>
              </a:rPr>
              <a:t>as </a:t>
            </a:r>
            <a:r>
              <a:rPr lang="en-US" sz="2400" dirty="0" smtClean="0">
                <a:solidFill>
                  <a:srgbClr val="000000"/>
                </a:solidFill>
              </a:rPr>
              <a:t>organizations: how </a:t>
            </a:r>
            <a:r>
              <a:rPr lang="en-US" sz="2400" dirty="0">
                <a:solidFill>
                  <a:srgbClr val="000000"/>
                </a:solidFill>
              </a:rPr>
              <a:t>do they shift power, </a:t>
            </a:r>
            <a:r>
              <a:rPr lang="en-US" sz="2400" dirty="0" smtClean="0">
                <a:solidFill>
                  <a:srgbClr val="000000"/>
                </a:solidFill>
              </a:rPr>
              <a:t>responsibility</a:t>
            </a:r>
            <a:r>
              <a:rPr lang="en-US" sz="2400" dirty="0">
                <a:solidFill>
                  <a:srgbClr val="000000"/>
                </a:solidFill>
              </a:rPr>
              <a:t>, </a:t>
            </a:r>
            <a:r>
              <a:rPr lang="en-US" sz="2400" dirty="0" smtClean="0">
                <a:solidFill>
                  <a:srgbClr val="000000"/>
                </a:solidFill>
              </a:rPr>
              <a:t>resituate </a:t>
            </a:r>
            <a:r>
              <a:rPr lang="en-US" sz="2400" dirty="0">
                <a:solidFill>
                  <a:srgbClr val="000000"/>
                </a:solidFill>
              </a:rPr>
              <a:t>domain </a:t>
            </a:r>
            <a:r>
              <a:rPr lang="en-US" sz="2400" dirty="0" smtClean="0">
                <a:solidFill>
                  <a:srgbClr val="000000"/>
                </a:solidFill>
              </a:rPr>
              <a:t>expertise? </a:t>
            </a:r>
            <a:r>
              <a:rPr lang="en-US" sz="2400" dirty="0">
                <a:solidFill>
                  <a:srgbClr val="000000"/>
                </a:solidFill>
              </a:rPr>
              <a:t>how do the constraints of code </a:t>
            </a:r>
            <a:r>
              <a:rPr lang="en-US" sz="2400" dirty="0" smtClean="0">
                <a:solidFill>
                  <a:srgbClr val="000000"/>
                </a:solidFill>
              </a:rPr>
              <a:t>and law interact? How do we assure assumptions and limits are correct, understood and </a:t>
            </a:r>
            <a:r>
              <a:rPr lang="en-US" sz="2400" dirty="0" smtClean="0">
                <a:solidFill>
                  <a:srgbClr val="000000"/>
                </a:solidFill>
              </a:rPr>
              <a:t>shared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</a:p>
          <a:p>
            <a:endParaRPr lang="en-US" sz="2400" dirty="0"/>
          </a:p>
          <a:p>
            <a:r>
              <a:rPr lang="en-US" sz="2400" dirty="0" smtClean="0"/>
              <a:t>M</a:t>
            </a:r>
            <a:r>
              <a:rPr lang="en-US" sz="2400" dirty="0" smtClean="0"/>
              <a:t>anaging values and risk—</a:t>
            </a:r>
            <a:r>
              <a:rPr lang="en-US" sz="2400" dirty="0">
                <a:solidFill>
                  <a:srgbClr val="000000"/>
                </a:solidFill>
              </a:rPr>
              <a:t>not solve for them once and for all. </a:t>
            </a:r>
            <a:r>
              <a:rPr lang="en-US" sz="2400" dirty="0" smtClean="0">
                <a:solidFill>
                  <a:srgbClr val="000000"/>
                </a:solidFill>
              </a:rPr>
              <a:t>It</a:t>
            </a:r>
            <a:r>
              <a:rPr lang="fr-FR" sz="2400" dirty="0" smtClean="0">
                <a:solidFill>
                  <a:srgbClr val="000000"/>
                </a:solidFill>
              </a:rPr>
              <a:t>’</a:t>
            </a:r>
            <a:r>
              <a:rPr lang="en-US" sz="2400" dirty="0" smtClean="0">
                <a:solidFill>
                  <a:srgbClr val="000000"/>
                </a:solidFill>
              </a:rPr>
              <a:t>s </a:t>
            </a:r>
            <a:r>
              <a:rPr lang="en-US" sz="2400" dirty="0">
                <a:solidFill>
                  <a:srgbClr val="000000"/>
                </a:solidFill>
              </a:rPr>
              <a:t>a dynamic ecosystem. </a:t>
            </a:r>
            <a:r>
              <a:rPr lang="en-US" sz="2400" dirty="0" smtClean="0">
                <a:solidFill>
                  <a:srgbClr val="000000"/>
                </a:solidFill>
              </a:rPr>
              <a:t>Can be very volatile due to velocity, volume, variety; and actors with different motives.</a:t>
            </a:r>
            <a:endParaRPr lang="en-US" sz="2400" dirty="0" smtClean="0">
              <a:solidFill>
                <a:srgbClr val="000000"/>
              </a:solidFill>
            </a:endParaRPr>
          </a:p>
          <a:p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smtClean="0"/>
              <a:t>Social input </a:t>
            </a:r>
            <a:r>
              <a:rPr lang="en-US" sz="2400" dirty="0"/>
              <a:t>into </a:t>
            </a:r>
            <a:r>
              <a:rPr lang="en-US" sz="2400" dirty="0">
                <a:solidFill>
                  <a:srgbClr val="000000"/>
                </a:solidFill>
              </a:rPr>
              <a:t>the guts of the machine and </a:t>
            </a:r>
            <a:r>
              <a:rPr lang="en-US" sz="2400" dirty="0" smtClean="0">
                <a:solidFill>
                  <a:srgbClr val="000000"/>
                </a:solidFill>
              </a:rPr>
              <a:t>data—backend transparency is insufficient—need </a:t>
            </a:r>
            <a:r>
              <a:rPr lang="en-US" sz="2400" dirty="0">
                <a:solidFill>
                  <a:srgbClr val="000000"/>
                </a:solidFill>
              </a:rPr>
              <a:t>methods </a:t>
            </a:r>
            <a:r>
              <a:rPr lang="en-US" sz="2400" dirty="0" smtClean="0">
                <a:solidFill>
                  <a:srgbClr val="000000"/>
                </a:solidFill>
              </a:rPr>
              <a:t>of </a:t>
            </a:r>
            <a:r>
              <a:rPr lang="en-US" sz="2400" dirty="0" smtClean="0">
                <a:solidFill>
                  <a:srgbClr val="000000"/>
                </a:solidFill>
              </a:rPr>
              <a:t>participation and interpretation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pPr>
              <a:buFont typeface="Arial"/>
              <a:buChar char="•"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79411991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32" y="228600"/>
            <a:ext cx="8229600" cy="711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Consumer Protection Challenges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" y="1060824"/>
            <a:ext cx="8906933" cy="5555876"/>
          </a:xfrm>
          <a:ln w="12700" cmpd="sng">
            <a:noFill/>
          </a:ln>
        </p:spPr>
        <p:txBody>
          <a:bodyPr/>
          <a:lstStyle/>
          <a:p>
            <a:pPr marL="509588" lvl="2" indent="0">
              <a:buNone/>
            </a:pPr>
            <a:r>
              <a:rPr lang="en-US" sz="2800" dirty="0" smtClean="0">
                <a:solidFill>
                  <a:schemeClr val="accent6"/>
                </a:solidFill>
              </a:rPr>
              <a:t>Do </a:t>
            </a:r>
            <a:r>
              <a:rPr lang="en-US" sz="2800" dirty="0">
                <a:solidFill>
                  <a:schemeClr val="accent6"/>
                </a:solidFill>
              </a:rPr>
              <a:t>consumers understand the product and how it works</a:t>
            </a:r>
            <a:r>
              <a:rPr lang="en-US" sz="2800" dirty="0" smtClean="0">
                <a:solidFill>
                  <a:schemeClr val="accent6"/>
                </a:solidFill>
              </a:rPr>
              <a:t>?</a:t>
            </a:r>
          </a:p>
          <a:p>
            <a:pPr marL="509588" lvl="2" indent="0">
              <a:buNone/>
            </a:pPr>
            <a:r>
              <a:rPr lang="en-US" sz="2800" dirty="0">
                <a:solidFill>
                  <a:schemeClr val="accent6"/>
                </a:solidFill>
              </a:rPr>
              <a:t>Interpretability: </a:t>
            </a:r>
            <a:endParaRPr lang="en-US" sz="2800" dirty="0" smtClean="0">
              <a:solidFill>
                <a:schemeClr val="accent6"/>
              </a:solidFill>
            </a:endParaRPr>
          </a:p>
          <a:p>
            <a:pPr lvl="3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processes—what </a:t>
            </a:r>
            <a:r>
              <a:rPr lang="en-US" sz="2400" dirty="0">
                <a:solidFill>
                  <a:srgbClr val="000000"/>
                </a:solidFill>
              </a:rPr>
              <a:t>the algorithm </a:t>
            </a:r>
            <a:r>
              <a:rPr lang="en-US" sz="2400" dirty="0" smtClean="0">
                <a:solidFill>
                  <a:srgbClr val="000000"/>
                </a:solidFill>
              </a:rPr>
              <a:t>does</a:t>
            </a:r>
          </a:p>
          <a:p>
            <a:pPr lvl="3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how it does it—rules  </a:t>
            </a:r>
          </a:p>
          <a:p>
            <a:pPr lvl="3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who </a:t>
            </a:r>
            <a:r>
              <a:rPr lang="en-US" sz="2400" dirty="0">
                <a:solidFill>
                  <a:srgbClr val="000000"/>
                </a:solidFill>
              </a:rPr>
              <a:t>controls algorithm (sources of bias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lvl="3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what </a:t>
            </a:r>
            <a:r>
              <a:rPr lang="en-US" sz="2400" dirty="0">
                <a:solidFill>
                  <a:srgbClr val="000000"/>
                </a:solidFill>
              </a:rPr>
              <a:t>data </a:t>
            </a:r>
            <a:r>
              <a:rPr lang="en-US" sz="2400" dirty="0" smtClean="0">
                <a:solidFill>
                  <a:srgbClr val="000000"/>
                </a:solidFill>
              </a:rPr>
              <a:t>feeds it (</a:t>
            </a:r>
            <a:r>
              <a:rPr lang="en-US" sz="2400" dirty="0">
                <a:solidFill>
                  <a:srgbClr val="000000"/>
                </a:solidFill>
              </a:rPr>
              <a:t>sources, kinds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  <a:p>
            <a:pPr lvl="3">
              <a:buFont typeface="Arial"/>
              <a:buChar char="•"/>
            </a:pPr>
            <a:r>
              <a:rPr lang="en-US" sz="2400" dirty="0" smtClean="0">
                <a:solidFill>
                  <a:srgbClr val="000000"/>
                </a:solidFill>
              </a:rPr>
              <a:t>Biases (does </a:t>
            </a:r>
            <a:r>
              <a:rPr lang="en-US" sz="2400" dirty="0">
                <a:solidFill>
                  <a:srgbClr val="000000"/>
                </a:solidFill>
              </a:rPr>
              <a:t>it </a:t>
            </a:r>
            <a:r>
              <a:rPr lang="en-US" sz="2400" dirty="0" smtClean="0">
                <a:solidFill>
                  <a:srgbClr val="000000"/>
                </a:solidFill>
              </a:rPr>
              <a:t>favor </a:t>
            </a:r>
            <a:r>
              <a:rPr lang="en-US" sz="2400" dirty="0">
                <a:solidFill>
                  <a:srgbClr val="000000"/>
                </a:solidFill>
              </a:rPr>
              <a:t>certain funds, and </a:t>
            </a:r>
            <a:r>
              <a:rPr lang="en-US" sz="2400" dirty="0" smtClean="0">
                <a:solidFill>
                  <a:srgbClr val="000000"/>
                </a:solidFill>
              </a:rPr>
              <a:t>why) </a:t>
            </a:r>
          </a:p>
          <a:p>
            <a:pPr lvl="2">
              <a:buFont typeface="Arial"/>
              <a:buChar char="•"/>
            </a:pPr>
            <a:endParaRPr lang="en-US" sz="2400" dirty="0">
              <a:solidFill>
                <a:schemeClr val="accent6"/>
              </a:solidFill>
            </a:endParaRPr>
          </a:p>
          <a:p>
            <a:pPr lvl="2">
              <a:buFont typeface="Arial"/>
              <a:buChar char="•"/>
            </a:pPr>
            <a:endParaRPr lang="en-US" sz="2400" dirty="0">
              <a:solidFill>
                <a:schemeClr val="accent6"/>
              </a:solidFill>
            </a:endParaRPr>
          </a:p>
          <a:p>
            <a:pPr lvl="2">
              <a:buFont typeface="Arial"/>
              <a:buChar char="•"/>
            </a:pPr>
            <a:endParaRPr lang="en-US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331281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6532" y="228600"/>
            <a:ext cx="8229600" cy="711200"/>
          </a:xfrm>
        </p:spPr>
        <p:txBody>
          <a:bodyPr>
            <a:normAutofit/>
          </a:bodyPr>
          <a:lstStyle/>
          <a:p>
            <a:pPr algn="ctr"/>
            <a:r>
              <a:rPr lang="en-US" sz="3600" dirty="0" smtClean="0"/>
              <a:t>Consumer Protection Challenges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133" y="1060824"/>
            <a:ext cx="8580967" cy="5555876"/>
          </a:xfrm>
          <a:ln w="12700" cmpd="sng">
            <a:noFill/>
          </a:ln>
        </p:spPr>
        <p:txBody>
          <a:bodyPr/>
          <a:lstStyle/>
          <a:p>
            <a:pPr marL="509588" lvl="2" indent="0">
              <a:buNone/>
            </a:pPr>
            <a:r>
              <a:rPr lang="en-US" sz="2800" dirty="0">
                <a:solidFill>
                  <a:schemeClr val="accent6"/>
                </a:solidFill>
              </a:rPr>
              <a:t>Can consumers and financial professionals interact with the systems </a:t>
            </a:r>
            <a:r>
              <a:rPr lang="en-US" sz="2800" dirty="0" smtClean="0">
                <a:solidFill>
                  <a:schemeClr val="accent6"/>
                </a:solidFill>
              </a:rPr>
              <a:t>safely?</a:t>
            </a:r>
            <a:endParaRPr lang="en-US" sz="2800" dirty="0">
              <a:solidFill>
                <a:schemeClr val="accent6"/>
              </a:solidFill>
            </a:endParaRPr>
          </a:p>
          <a:p>
            <a:pPr lvl="2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Exposing the assumptions and limitations of the model embedded in the algorithmic system</a:t>
            </a:r>
          </a:p>
          <a:p>
            <a:pPr lvl="2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handoffs between algorithm and humans (</a:t>
            </a:r>
            <a:r>
              <a:rPr lang="en-US" sz="2400" dirty="0" err="1">
                <a:solidFill>
                  <a:srgbClr val="000000"/>
                </a:solidFill>
              </a:rPr>
              <a:t>oob</a:t>
            </a:r>
            <a:r>
              <a:rPr lang="en-US" sz="2400" dirty="0">
                <a:solidFill>
                  <a:srgbClr val="000000"/>
                </a:solidFill>
              </a:rPr>
              <a:t> actions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</a:p>
          <a:p>
            <a:pPr lvl="2"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marL="509588" lvl="2" indent="0">
              <a:buNone/>
            </a:pPr>
            <a:r>
              <a:rPr lang="en-US" sz="2800" dirty="0" smtClean="0">
                <a:solidFill>
                  <a:schemeClr val="accent6"/>
                </a:solidFill>
              </a:rPr>
              <a:t>Need for tools to foster understanding</a:t>
            </a:r>
            <a:endParaRPr lang="en-US" sz="2800" dirty="0">
              <a:solidFill>
                <a:schemeClr val="accent6"/>
              </a:solidFill>
            </a:endParaRPr>
          </a:p>
          <a:p>
            <a:pPr lvl="2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Simulations and other ways of educating consumers about services (playing with system</a:t>
            </a:r>
            <a:r>
              <a:rPr lang="en-US" sz="2400" dirty="0" smtClean="0">
                <a:solidFill>
                  <a:srgbClr val="000000"/>
                </a:solidFill>
              </a:rPr>
              <a:t>)</a:t>
            </a:r>
            <a:endParaRPr lang="en-US" sz="2400" dirty="0">
              <a:solidFill>
                <a:srgbClr val="000000"/>
              </a:solidFill>
            </a:endParaRPr>
          </a:p>
          <a:p>
            <a:pPr lvl="2">
              <a:buFont typeface="Arial"/>
              <a:buChar char="•"/>
            </a:pPr>
            <a:r>
              <a:rPr lang="en-US" sz="2400" dirty="0">
                <a:solidFill>
                  <a:srgbClr val="000000"/>
                </a:solidFill>
              </a:rPr>
              <a:t>Access to their data, and how they are profiled</a:t>
            </a:r>
          </a:p>
          <a:p>
            <a:pPr lvl="2">
              <a:buFont typeface="Arial"/>
              <a:buChar char="•"/>
            </a:pPr>
            <a:endParaRPr lang="en-US" sz="2400" dirty="0">
              <a:solidFill>
                <a:srgbClr val="000000"/>
              </a:solidFill>
            </a:endParaRPr>
          </a:p>
          <a:p>
            <a:pPr marL="509588" lvl="2" indent="0">
              <a:buNone/>
            </a:pPr>
            <a:endParaRPr lang="en-US" sz="2400" dirty="0">
              <a:solidFill>
                <a:schemeClr val="accent6"/>
              </a:solidFill>
            </a:endParaRPr>
          </a:p>
          <a:p>
            <a:pPr lvl="2">
              <a:buFont typeface="Arial"/>
              <a:buChar char="•"/>
            </a:pPr>
            <a:endParaRPr lang="en-US" sz="2400" dirty="0">
              <a:solidFill>
                <a:schemeClr val="accent6"/>
              </a:solidFill>
            </a:endParaRPr>
          </a:p>
          <a:p>
            <a:pPr lvl="2">
              <a:buFont typeface="Arial"/>
              <a:buChar char="•"/>
            </a:pPr>
            <a:endParaRPr lang="en-US" sz="2400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0563854"/>
      </p:ext>
    </p:extLst>
  </p:cSld>
  <p:clrMapOvr>
    <a:masterClrMapping/>
  </p:clrMapOvr>
  <p:transition xmlns:p14="http://schemas.microsoft.com/office/powerpoint/2010/main" spd="slow">
    <p:wipe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Gill Sans MT"/>
        <a:ea typeface=""/>
        <a:cs typeface=""/>
      </a:majorFont>
      <a:minorFont>
        <a:latin typeface="Gill Sans M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25768</TotalTime>
  <Words>536</Words>
  <Application>Microsoft Macintosh PowerPoint</Application>
  <PresentationFormat>On-screen Show (4:3)</PresentationFormat>
  <Paragraphs>112</Paragraphs>
  <Slides>10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Default Design</vt:lpstr>
      <vt:lpstr>   Framing the issues: AI and Consumer Protection</vt:lpstr>
      <vt:lpstr>Functional Fidelity</vt:lpstr>
      <vt:lpstr>Values: system</vt:lpstr>
      <vt:lpstr>Values: In Financial Advising Systems</vt:lpstr>
      <vt:lpstr>Values: data used in financial advising systems</vt:lpstr>
      <vt:lpstr>Values at risk</vt:lpstr>
      <vt:lpstr>Handoffs require attention to</vt:lpstr>
      <vt:lpstr>Consumer Protection Challenges</vt:lpstr>
      <vt:lpstr>Consumer Protection Challenges</vt:lpstr>
      <vt:lpstr>Thanks</vt:lpstr>
    </vt:vector>
  </TitlesOfParts>
  <Company>M. Seth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Slide</dc:title>
  <dc:creator>Schwartz M. Paul</dc:creator>
  <cp:lastModifiedBy>Deirdre Mulligan</cp:lastModifiedBy>
  <cp:revision>604</cp:revision>
  <cp:lastPrinted>2015-03-12T07:13:29Z</cp:lastPrinted>
  <dcterms:created xsi:type="dcterms:W3CDTF">2013-03-21T18:11:42Z</dcterms:created>
  <dcterms:modified xsi:type="dcterms:W3CDTF">2017-03-08T10:33:13Z</dcterms:modified>
</cp:coreProperties>
</file>