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y="5143500" cx="9144000"/>
  <p:notesSz cx="6858000" cy="9144000"/>
  <p:embeddedFontLst>
    <p:embeddedFont>
      <p:font typeface="Proxima Nova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ProximaNova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ProximaNova-italic.fntdata"/><Relationship Id="rId30" Type="http://schemas.openxmlformats.org/officeDocument/2006/relationships/font" Target="fonts/ProximaNova-bold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32" Type="http://schemas.openxmlformats.org/officeDocument/2006/relationships/font" Target="fonts/ProximaNova-bold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Shape 2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bg>
      <p:bgPr>
        <a:solidFill>
          <a:schemeClr val="accen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b="1"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Proxima Nova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1.png"/><Relationship Id="rId4" Type="http://schemas.openxmlformats.org/officeDocument/2006/relationships/image" Target="../media/image10.png"/><Relationship Id="rId5" Type="http://schemas.openxmlformats.org/officeDocument/2006/relationships/image" Target="../media/image02.png"/><Relationship Id="rId6" Type="http://schemas.openxmlformats.org/officeDocument/2006/relationships/image" Target="../media/image07.png"/><Relationship Id="rId7" Type="http://schemas.openxmlformats.org/officeDocument/2006/relationships/image" Target="../media/image03.png"/><Relationship Id="rId8" Type="http://schemas.openxmlformats.org/officeDocument/2006/relationships/image" Target="../media/image0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6.png"/><Relationship Id="rId4" Type="http://schemas.openxmlformats.org/officeDocument/2006/relationships/image" Target="../media/image08.png"/><Relationship Id="rId5" Type="http://schemas.openxmlformats.org/officeDocument/2006/relationships/image" Target="../media/image0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6.png"/><Relationship Id="rId4" Type="http://schemas.openxmlformats.org/officeDocument/2006/relationships/image" Target="../media/image08.png"/><Relationship Id="rId5" Type="http://schemas.openxmlformats.org/officeDocument/2006/relationships/image" Target="../media/image0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01.png"/><Relationship Id="rId4" Type="http://schemas.openxmlformats.org/officeDocument/2006/relationships/image" Target="../media/image10.png"/><Relationship Id="rId5" Type="http://schemas.openxmlformats.org/officeDocument/2006/relationships/image" Target="../media/image02.png"/><Relationship Id="rId6" Type="http://schemas.openxmlformats.org/officeDocument/2006/relationships/image" Target="../media/image07.png"/><Relationship Id="rId7" Type="http://schemas.openxmlformats.org/officeDocument/2006/relationships/image" Target="../media/image03.png"/><Relationship Id="rId8" Type="http://schemas.openxmlformats.org/officeDocument/2006/relationships/image" Target="../media/image0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0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5" Type="http://schemas.openxmlformats.org/officeDocument/2006/relationships/image" Target="../media/image12.png"/><Relationship Id="rId6" Type="http://schemas.openxmlformats.org/officeDocument/2006/relationships/image" Target="../media/image0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Relationship Id="rId4" Type="http://schemas.openxmlformats.org/officeDocument/2006/relationships/image" Target="../media/image0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Relationship Id="rId4" Type="http://schemas.openxmlformats.org/officeDocument/2006/relationships/image" Target="../media/image0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06.png"/><Relationship Id="rId4" Type="http://schemas.openxmlformats.org/officeDocument/2006/relationships/image" Target="../media/image08.png"/><Relationship Id="rId5" Type="http://schemas.openxmlformats.org/officeDocument/2006/relationships/image" Target="../media/image0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0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09.png"/><Relationship Id="rId4" Type="http://schemas.openxmlformats.org/officeDocument/2006/relationships/image" Target="../media/image14.png"/><Relationship Id="rId9" Type="http://schemas.openxmlformats.org/officeDocument/2006/relationships/image" Target="../media/image03.png"/><Relationship Id="rId5" Type="http://schemas.openxmlformats.org/officeDocument/2006/relationships/image" Target="../media/image11.png"/><Relationship Id="rId6" Type="http://schemas.openxmlformats.org/officeDocument/2006/relationships/image" Target="../media/image13.png"/><Relationship Id="rId7" Type="http://schemas.openxmlformats.org/officeDocument/2006/relationships/image" Target="../media/image02.png"/><Relationship Id="rId8" Type="http://schemas.openxmlformats.org/officeDocument/2006/relationships/image" Target="../media/image0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09.png"/><Relationship Id="rId4" Type="http://schemas.openxmlformats.org/officeDocument/2006/relationships/image" Target="../media/image14.png"/><Relationship Id="rId5" Type="http://schemas.openxmlformats.org/officeDocument/2006/relationships/image" Target="../media/image13.png"/><Relationship Id="rId6" Type="http://schemas.openxmlformats.org/officeDocument/2006/relationships/image" Target="../media/image0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09.png"/><Relationship Id="rId4" Type="http://schemas.openxmlformats.org/officeDocument/2006/relationships/image" Target="../media/image15.png"/><Relationship Id="rId5" Type="http://schemas.openxmlformats.org/officeDocument/2006/relationships/image" Target="../media/image18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06.png"/><Relationship Id="rId4" Type="http://schemas.openxmlformats.org/officeDocument/2006/relationships/image" Target="../media/image08.png"/><Relationship Id="rId5" Type="http://schemas.openxmlformats.org/officeDocument/2006/relationships/image" Target="../media/image0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BLOCKCHAIN</a:t>
            </a:r>
          </a:p>
        </p:txBody>
      </p:sp>
      <p:sp>
        <p:nvSpPr>
          <p:cNvPr id="55" name="Shape 5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666666"/>
                </a:solidFill>
              </a:rPr>
              <a:t>A briefing from Coin Center</a:t>
            </a:r>
          </a:p>
        </p:txBody>
      </p:sp>
      <p:pic>
        <p:nvPicPr>
          <p:cNvPr descr="LogoWeb2.png" id="56" name="Shape 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175" y="4375325"/>
            <a:ext cx="2698349" cy="495824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Shape 57"/>
          <p:cNvSpPr txBox="1"/>
          <p:nvPr/>
        </p:nvSpPr>
        <p:spPr>
          <a:xfrm>
            <a:off x="6234525" y="4415187"/>
            <a:ext cx="27900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Peter Van Valkenburgh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8E7CC3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Blockchain technology?</a:t>
            </a:r>
          </a:p>
        </p:txBody>
      </p:sp>
      <p:pic>
        <p:nvPicPr>
          <p:cNvPr descr="ETHEREUM-LOGO_PORTRAIT_Black_small.png" id="107" name="Shape 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304" y="381000"/>
            <a:ext cx="2246002" cy="17698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-description.png" id="108" name="Shape 108"/>
          <p:cNvPicPr preferRelativeResize="0"/>
          <p:nvPr/>
        </p:nvPicPr>
        <p:blipFill rotWithShape="1">
          <a:blip r:embed="rId4">
            <a:alphaModFix/>
          </a:blip>
          <a:srcRect b="44684" l="0" r="0" t="0"/>
          <a:stretch/>
        </p:blipFill>
        <p:spPr>
          <a:xfrm>
            <a:off x="3334983" y="935453"/>
            <a:ext cx="2875404" cy="8070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3.png" id="109" name="Shape 1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38721" y="686053"/>
            <a:ext cx="967974" cy="11597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.png" id="110" name="Shape 1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6125" y="3684975"/>
            <a:ext cx="1944400" cy="5047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ll_logo_light.png" id="111" name="Shape 1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96875" y="3684975"/>
            <a:ext cx="2743612" cy="504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zcash-logo-gold.png" id="112" name="Shape 11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04949" y="3357475"/>
            <a:ext cx="1932925" cy="115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A64D79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lockcha.png" id="117" name="Shape 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2774" y="2435700"/>
            <a:ext cx="1719674" cy="17241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ockp2p.png" id="118" name="Shape 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1562" y="2435700"/>
            <a:ext cx="1719650" cy="1719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ockcon.png" id="119" name="Shape 1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12168" y="2435700"/>
            <a:ext cx="1719650" cy="1719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 txBox="1"/>
          <p:nvPr/>
        </p:nvSpPr>
        <p:spPr>
          <a:xfrm>
            <a:off x="1417600" y="443675"/>
            <a:ext cx="6233100" cy="7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1" name="Shape 121"/>
          <p:cNvSpPr txBox="1"/>
          <p:nvPr/>
        </p:nvSpPr>
        <p:spPr>
          <a:xfrm>
            <a:off x="427750" y="496800"/>
            <a:ext cx="8212800" cy="163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All blockchain technologies have three essential components: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A64D79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lockcha.png" id="126" name="Shape 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2663" y="3419300"/>
            <a:ext cx="1309374" cy="13128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ockp2p.png" id="127" name="Shape 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2666" y="443675"/>
            <a:ext cx="1309374" cy="13093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ockcon.png" id="128" name="Shape 1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2661" y="1931487"/>
            <a:ext cx="1309374" cy="1309374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Shape 129"/>
          <p:cNvSpPr txBox="1"/>
          <p:nvPr/>
        </p:nvSpPr>
        <p:spPr>
          <a:xfrm>
            <a:off x="3073250" y="800775"/>
            <a:ext cx="6233100" cy="7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0" name="Shape 130"/>
          <p:cNvSpPr txBox="1"/>
          <p:nvPr/>
        </p:nvSpPr>
        <p:spPr>
          <a:xfrm>
            <a:off x="3203100" y="703375"/>
            <a:ext cx="6233100" cy="7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1" name="Shape 131"/>
          <p:cNvSpPr txBox="1"/>
          <p:nvPr>
            <p:ph type="title"/>
          </p:nvPr>
        </p:nvSpPr>
        <p:spPr>
          <a:xfrm>
            <a:off x="2634638" y="677462"/>
            <a:ext cx="5823900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Connected computers... </a:t>
            </a:r>
          </a:p>
        </p:txBody>
      </p:sp>
      <p:sp>
        <p:nvSpPr>
          <p:cNvPr id="132" name="Shape 132"/>
          <p:cNvSpPr txBox="1"/>
          <p:nvPr>
            <p:ph type="title"/>
          </p:nvPr>
        </p:nvSpPr>
        <p:spPr>
          <a:xfrm>
            <a:off x="2634638" y="2165274"/>
            <a:ext cx="5823900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...reach agreement over...</a:t>
            </a:r>
          </a:p>
        </p:txBody>
      </p:sp>
      <p:sp>
        <p:nvSpPr>
          <p:cNvPr id="133" name="Shape 133"/>
          <p:cNvSpPr txBox="1"/>
          <p:nvPr/>
        </p:nvSpPr>
        <p:spPr>
          <a:xfrm>
            <a:off x="3257200" y="3744175"/>
            <a:ext cx="6233100" cy="7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4" name="Shape 134"/>
          <p:cNvSpPr txBox="1"/>
          <p:nvPr>
            <p:ph type="title"/>
          </p:nvPr>
        </p:nvSpPr>
        <p:spPr>
          <a:xfrm>
            <a:off x="2634638" y="3654810"/>
            <a:ext cx="5823900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...shared data.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8E7CC3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Blockchain technology.</a:t>
            </a:r>
          </a:p>
        </p:txBody>
      </p:sp>
      <p:pic>
        <p:nvPicPr>
          <p:cNvPr descr="ETHEREUM-LOGO_PORTRAIT_Black_small.png" id="140" name="Shape 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304" y="381000"/>
            <a:ext cx="2246002" cy="17698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-description.png" id="141" name="Shape 141"/>
          <p:cNvPicPr preferRelativeResize="0"/>
          <p:nvPr/>
        </p:nvPicPr>
        <p:blipFill rotWithShape="1">
          <a:blip r:embed="rId4">
            <a:alphaModFix/>
          </a:blip>
          <a:srcRect b="44684" l="0" r="0" t="0"/>
          <a:stretch/>
        </p:blipFill>
        <p:spPr>
          <a:xfrm>
            <a:off x="3334983" y="935453"/>
            <a:ext cx="2875404" cy="8070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3.png" id="142" name="Shape 1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38721" y="686053"/>
            <a:ext cx="967974" cy="11597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.png" id="143" name="Shape 1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6125" y="3684975"/>
            <a:ext cx="1944400" cy="5047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ll_logo_light.png" id="144" name="Shape 14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96875" y="3684975"/>
            <a:ext cx="2743612" cy="504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zcash-logo-gold.png" id="145" name="Shape 1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04949" y="3357475"/>
            <a:ext cx="1932925" cy="115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itcoin-perfecthue.jpg" id="150" name="Shape 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85750"/>
            <a:ext cx="9144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Shape 151"/>
          <p:cNvSpPr txBox="1"/>
          <p:nvPr>
            <p:ph type="title"/>
          </p:nvPr>
        </p:nvSpPr>
        <p:spPr>
          <a:xfrm>
            <a:off x="311700" y="38714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Blockchain technology.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/>
          <p:nvPr>
            <p:ph type="title"/>
          </p:nvPr>
        </p:nvSpPr>
        <p:spPr>
          <a:xfrm>
            <a:off x="3219875" y="607350"/>
            <a:ext cx="5733000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8E7CC3"/>
                </a:solidFill>
              </a:rPr>
              <a:t>Connected computers</a:t>
            </a:r>
            <a:r>
              <a:rPr lang="en">
                <a:solidFill>
                  <a:srgbClr val="FFFFFF"/>
                </a:solidFill>
              </a:rPr>
              <a:t> reach agreement over shared data. </a:t>
            </a:r>
          </a:p>
        </p:txBody>
      </p:sp>
      <p:pic>
        <p:nvPicPr>
          <p:cNvPr descr="Bitcoin_Logo_Horizontal_Dark-4800px.png" id="157" name="Shape 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850" y="607351"/>
            <a:ext cx="2958000" cy="6174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ndroid-transparent-01-e1414988461901-930x1279.png" id="158" name="Shape 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31856">
            <a:off x="2789846" y="1994449"/>
            <a:ext cx="1920624" cy="26413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inbase.png" id="159" name="Shape 1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63400" y="2341625"/>
            <a:ext cx="3587699" cy="2111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ockp2p.png" id="160" name="Shape 1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4112" y="2455325"/>
            <a:ext cx="1719650" cy="171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>
            <p:ph type="title"/>
          </p:nvPr>
        </p:nvSpPr>
        <p:spPr>
          <a:xfrm>
            <a:off x="3219875" y="607350"/>
            <a:ext cx="5733000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Connected computers </a:t>
            </a:r>
            <a:r>
              <a:rPr lang="en">
                <a:solidFill>
                  <a:srgbClr val="8E7CC3"/>
                </a:solidFill>
              </a:rPr>
              <a:t>reach agreement over</a:t>
            </a:r>
            <a:r>
              <a:rPr lang="en">
                <a:solidFill>
                  <a:srgbClr val="FFFFFF"/>
                </a:solidFill>
              </a:rPr>
              <a:t> </a:t>
            </a:r>
            <a:r>
              <a:rPr lang="en">
                <a:solidFill>
                  <a:srgbClr val="FFFFFF"/>
                </a:solidFill>
              </a:rPr>
              <a:t>shared data. </a:t>
            </a:r>
          </a:p>
        </p:txBody>
      </p:sp>
      <p:pic>
        <p:nvPicPr>
          <p:cNvPr descr="Bitcoin_Logo_Horizontal_Dark-4800px.png" id="166" name="Shape 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850" y="607351"/>
            <a:ext cx="2958000" cy="61747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Shape 167"/>
          <p:cNvSpPr/>
          <p:nvPr/>
        </p:nvSpPr>
        <p:spPr>
          <a:xfrm>
            <a:off x="2471300" y="2118375"/>
            <a:ext cx="6403200" cy="2619600"/>
          </a:xfrm>
          <a:prstGeom prst="roundRect">
            <a:avLst>
              <a:gd fmla="val 16667" name="adj"/>
            </a:avLst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8" name="Shape 168"/>
          <p:cNvSpPr txBox="1"/>
          <p:nvPr/>
        </p:nvSpPr>
        <p:spPr>
          <a:xfrm>
            <a:off x="2761974" y="2276900"/>
            <a:ext cx="5602500" cy="24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Rules for Agreement: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Font typeface="Proxima Nova"/>
              <a:buAutoNum type="arabicPeriod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Nobody can send bitcoins that they have not first received from someone else.</a:t>
            </a:r>
            <a:b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Font typeface="Proxima Nova"/>
              <a:buAutoNum type="arabicPeriod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Every 10 minutes or so one of the connected computers will be selected to choose the order of valid transactions for that period.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blockcon.png" id="169" name="Shape 1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718" y="2568350"/>
            <a:ext cx="1719650" cy="171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/>
          <p:nvPr>
            <p:ph type="title"/>
          </p:nvPr>
        </p:nvSpPr>
        <p:spPr>
          <a:xfrm>
            <a:off x="3219875" y="607350"/>
            <a:ext cx="5733000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Connected computers reach agreement over </a:t>
            </a:r>
            <a:r>
              <a:rPr lang="en">
                <a:solidFill>
                  <a:srgbClr val="8E7CC3"/>
                </a:solidFill>
              </a:rPr>
              <a:t>shared data</a:t>
            </a:r>
            <a:r>
              <a:rPr lang="en">
                <a:solidFill>
                  <a:srgbClr val="FFFFFF"/>
                </a:solidFill>
              </a:rPr>
              <a:t>. </a:t>
            </a:r>
          </a:p>
        </p:txBody>
      </p:sp>
      <p:pic>
        <p:nvPicPr>
          <p:cNvPr descr="Bitcoin_Logo_Horizontal_Dark-4800px.png" id="175" name="Shape 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850" y="607351"/>
            <a:ext cx="2958000" cy="617474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Shape 176"/>
          <p:cNvSpPr/>
          <p:nvPr/>
        </p:nvSpPr>
        <p:spPr>
          <a:xfrm>
            <a:off x="1404500" y="2118375"/>
            <a:ext cx="6403200" cy="2619600"/>
          </a:xfrm>
          <a:prstGeom prst="roundRect">
            <a:avLst>
              <a:gd fmla="val 16667" name="adj"/>
            </a:avLst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7" name="Shape 177"/>
          <p:cNvSpPr txBox="1"/>
          <p:nvPr/>
        </p:nvSpPr>
        <p:spPr>
          <a:xfrm>
            <a:off x="1695174" y="2353100"/>
            <a:ext cx="5602500" cy="24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Shared Data: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TX 230: Mark sent Reuben 1 Bitcoin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TX 229: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Mark sent Robin 1 Bitcoin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TX 228: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Peter sent Mark 2 Bitcoin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TX 227: Robin sent Peter 2 Bitcoin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blockcha.png" id="178" name="Shape 1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7925" y="2605250"/>
            <a:ext cx="1719674" cy="1724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What about other blockchain technologies?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A64D79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lockcha.png" id="188" name="Shape 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2663" y="3419300"/>
            <a:ext cx="1309374" cy="13128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ockp2p.png" id="189" name="Shape 1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2666" y="443675"/>
            <a:ext cx="1309374" cy="13093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ockcon.png" id="190" name="Shape 19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2661" y="1931487"/>
            <a:ext cx="1309374" cy="1309374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Shape 191"/>
          <p:cNvSpPr txBox="1"/>
          <p:nvPr/>
        </p:nvSpPr>
        <p:spPr>
          <a:xfrm>
            <a:off x="3073250" y="800775"/>
            <a:ext cx="6233100" cy="7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2" name="Shape 192"/>
          <p:cNvSpPr txBox="1"/>
          <p:nvPr/>
        </p:nvSpPr>
        <p:spPr>
          <a:xfrm>
            <a:off x="3203100" y="703375"/>
            <a:ext cx="6233100" cy="7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3" name="Shape 193"/>
          <p:cNvSpPr txBox="1"/>
          <p:nvPr>
            <p:ph type="title"/>
          </p:nvPr>
        </p:nvSpPr>
        <p:spPr>
          <a:xfrm>
            <a:off x="2634638" y="677462"/>
            <a:ext cx="5823900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Connected computers... </a:t>
            </a:r>
          </a:p>
        </p:txBody>
      </p:sp>
      <p:sp>
        <p:nvSpPr>
          <p:cNvPr id="194" name="Shape 194"/>
          <p:cNvSpPr txBox="1"/>
          <p:nvPr>
            <p:ph type="title"/>
          </p:nvPr>
        </p:nvSpPr>
        <p:spPr>
          <a:xfrm>
            <a:off x="2634638" y="2165274"/>
            <a:ext cx="5823900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...reach agreement over...</a:t>
            </a:r>
          </a:p>
        </p:txBody>
      </p:sp>
      <p:sp>
        <p:nvSpPr>
          <p:cNvPr id="195" name="Shape 195"/>
          <p:cNvSpPr txBox="1"/>
          <p:nvPr/>
        </p:nvSpPr>
        <p:spPr>
          <a:xfrm>
            <a:off x="3257200" y="3744175"/>
            <a:ext cx="6233100" cy="7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6" name="Shape 196"/>
          <p:cNvSpPr txBox="1"/>
          <p:nvPr>
            <p:ph type="title"/>
          </p:nvPr>
        </p:nvSpPr>
        <p:spPr>
          <a:xfrm>
            <a:off x="2634638" y="3654810"/>
            <a:ext cx="5823900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...shared data.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The word</a:t>
            </a:r>
          </a:p>
          <a:p>
            <a:pPr lvl="0">
              <a:spcBef>
                <a:spcPts val="0"/>
              </a:spcBef>
              <a:buNone/>
            </a:pPr>
            <a:r>
              <a:rPr lang="en" sz="4800">
                <a:solidFill>
                  <a:srgbClr val="FFFFFF"/>
                </a:solidFill>
              </a:rPr>
              <a:t>“Blockchain”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is like the word</a:t>
            </a:r>
          </a:p>
          <a:p>
            <a:pPr lvl="0">
              <a:spcBef>
                <a:spcPts val="0"/>
              </a:spcBef>
              <a:buNone/>
            </a:pPr>
            <a:r>
              <a:rPr lang="en" sz="4800">
                <a:solidFill>
                  <a:srgbClr val="FFFFFF"/>
                </a:solidFill>
              </a:rPr>
              <a:t>“Vehicle”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A64D79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/>
          <p:nvPr/>
        </p:nvSpPr>
        <p:spPr>
          <a:xfrm>
            <a:off x="3073250" y="800775"/>
            <a:ext cx="6233100" cy="7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2" name="Shape 202"/>
          <p:cNvSpPr txBox="1"/>
          <p:nvPr/>
        </p:nvSpPr>
        <p:spPr>
          <a:xfrm>
            <a:off x="3203100" y="703375"/>
            <a:ext cx="6233100" cy="7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3" name="Shape 203"/>
          <p:cNvSpPr txBox="1"/>
          <p:nvPr/>
        </p:nvSpPr>
        <p:spPr>
          <a:xfrm>
            <a:off x="3257200" y="3744175"/>
            <a:ext cx="6233100" cy="7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4" name="Shape 204"/>
          <p:cNvSpPr txBox="1"/>
          <p:nvPr>
            <p:ph type="title"/>
          </p:nvPr>
        </p:nvSpPr>
        <p:spPr>
          <a:xfrm>
            <a:off x="311700" y="1913100"/>
            <a:ext cx="8520600" cy="3036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What data?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chemeClr val="accent1"/>
                </a:solidFill>
              </a:rPr>
              <a:t>Identity Credentials</a:t>
            </a:r>
          </a:p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chemeClr val="accent1"/>
                </a:solidFill>
              </a:rPr>
              <a:t>Votes</a:t>
            </a:r>
          </a:p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chemeClr val="accent1"/>
                </a:solidFill>
              </a:rPr>
              <a:t>IOT (permissions to open smart locks / turn on smart bulbs)</a:t>
            </a:r>
          </a:p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chemeClr val="accent1"/>
                </a:solidFill>
              </a:rPr>
              <a:t>Records of Securities Transactions</a:t>
            </a:r>
          </a:p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chemeClr val="accent1"/>
                </a:solidFill>
              </a:rPr>
              <a:t>Property Records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chemeClr val="accent1"/>
                </a:solidFill>
              </a:rPr>
              <a:t>Interbank Settlement Records</a:t>
            </a:r>
          </a:p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chemeClr val="accent1"/>
                </a:solidFill>
              </a:rPr>
              <a:t>Provision of digital goods (cloud storage, network infrastructure)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accent1"/>
              </a:solidFill>
            </a:endParaRPr>
          </a:p>
        </p:txBody>
      </p:sp>
      <p:pic>
        <p:nvPicPr>
          <p:cNvPr descr="blockcha.png" id="205" name="Shape 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7312" y="367550"/>
            <a:ext cx="1309374" cy="1312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0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0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0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0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0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0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0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0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0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A64D79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/>
          <p:nvPr/>
        </p:nvSpPr>
        <p:spPr>
          <a:xfrm>
            <a:off x="3073250" y="800775"/>
            <a:ext cx="6233100" cy="7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1" name="Shape 211"/>
          <p:cNvSpPr txBox="1"/>
          <p:nvPr/>
        </p:nvSpPr>
        <p:spPr>
          <a:xfrm>
            <a:off x="3257200" y="3744175"/>
            <a:ext cx="6233100" cy="7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2" name="Shape 212"/>
          <p:cNvSpPr txBox="1"/>
          <p:nvPr>
            <p:ph type="title"/>
          </p:nvPr>
        </p:nvSpPr>
        <p:spPr>
          <a:xfrm>
            <a:off x="311700" y="852175"/>
            <a:ext cx="8520600" cy="4020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What rules and design choices?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2000">
                <a:solidFill>
                  <a:schemeClr val="accent1"/>
                </a:solidFill>
              </a:rPr>
              <a:t>Open network (like Internet)</a:t>
            </a:r>
            <a:r>
              <a:rPr lang="en" sz="2000">
                <a:solidFill>
                  <a:srgbClr val="FFFFFF"/>
                </a:solidFill>
              </a:rPr>
              <a:t> or </a:t>
            </a:r>
            <a:r>
              <a:rPr lang="en" sz="2000">
                <a:solidFill>
                  <a:schemeClr val="accent1"/>
                </a:solidFill>
              </a:rPr>
              <a:t>closed (like a company intranet)</a:t>
            </a:r>
            <a:r>
              <a:rPr lang="en" sz="2000">
                <a:solidFill>
                  <a:srgbClr val="FFFFFF"/>
                </a:solidFill>
              </a:rPr>
              <a:t>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descr="blockcon.png" id="213" name="Shape 2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17324" y="369275"/>
            <a:ext cx="1309374" cy="13093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itcoin_logo.png" id="214" name="Shape 2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5050" y="3973201"/>
            <a:ext cx="1615864" cy="9089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thereum_background.png" id="215" name="Shape 2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61059" y="3150124"/>
            <a:ext cx="1371696" cy="10808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zcash-logo-gold.png" id="216" name="Shape 2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80914" y="4138539"/>
            <a:ext cx="963710" cy="5782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3.png" id="217" name="Shape 2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33152" y="3442225"/>
            <a:ext cx="504947" cy="6049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.png" id="218" name="Shape 2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89023" y="4222302"/>
            <a:ext cx="1309375" cy="3398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ll_logo_light.png" id="219" name="Shape 21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033601" y="4260595"/>
            <a:ext cx="1431218" cy="263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1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1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1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1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1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1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A64D79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/>
          <p:nvPr/>
        </p:nvSpPr>
        <p:spPr>
          <a:xfrm>
            <a:off x="3073250" y="800775"/>
            <a:ext cx="6233100" cy="7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5" name="Shape 225"/>
          <p:cNvSpPr txBox="1"/>
          <p:nvPr/>
        </p:nvSpPr>
        <p:spPr>
          <a:xfrm>
            <a:off x="3257200" y="3744175"/>
            <a:ext cx="6233100" cy="7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6" name="Shape 226"/>
          <p:cNvSpPr txBox="1"/>
          <p:nvPr>
            <p:ph type="title"/>
          </p:nvPr>
        </p:nvSpPr>
        <p:spPr>
          <a:xfrm>
            <a:off x="311700" y="852175"/>
            <a:ext cx="8520600" cy="4020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What rules and design choices?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chemeClr val="accent1"/>
                </a:solidFill>
              </a:rPr>
              <a:t>Data privacy</a:t>
            </a:r>
            <a:r>
              <a:rPr lang="en" sz="2000">
                <a:solidFill>
                  <a:schemeClr val="lt1"/>
                </a:solidFill>
              </a:rPr>
              <a:t> or </a:t>
            </a:r>
            <a:r>
              <a:rPr lang="en" sz="2000">
                <a:solidFill>
                  <a:schemeClr val="accent1"/>
                </a:solidFill>
              </a:rPr>
              <a:t>data transparency / auditability</a:t>
            </a:r>
            <a:r>
              <a:rPr lang="en" sz="2000">
                <a:solidFill>
                  <a:schemeClr val="lt1"/>
                </a:solidFill>
              </a:rPr>
              <a:t>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descr="blockcon.png" id="227" name="Shape 2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17324" y="369275"/>
            <a:ext cx="1309374" cy="13093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itcoin_logo.png" id="228" name="Shape 2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8100" y="3653314"/>
            <a:ext cx="1615864" cy="9089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zcash-logo-gold.png" id="229" name="Shape 2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2714" y="3818651"/>
            <a:ext cx="963710" cy="5782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3.png" id="230" name="Shape 2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19527" y="3805287"/>
            <a:ext cx="504947" cy="6049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2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2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2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2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A64D79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/>
          <p:nvPr/>
        </p:nvSpPr>
        <p:spPr>
          <a:xfrm>
            <a:off x="3073250" y="800775"/>
            <a:ext cx="6233100" cy="7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6" name="Shape 236"/>
          <p:cNvSpPr txBox="1"/>
          <p:nvPr/>
        </p:nvSpPr>
        <p:spPr>
          <a:xfrm>
            <a:off x="3257200" y="3744175"/>
            <a:ext cx="6233100" cy="7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7" name="Shape 237"/>
          <p:cNvSpPr txBox="1"/>
          <p:nvPr>
            <p:ph type="title"/>
          </p:nvPr>
        </p:nvSpPr>
        <p:spPr>
          <a:xfrm>
            <a:off x="311700" y="852175"/>
            <a:ext cx="8520600" cy="4020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What rules and design choices?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2000">
                <a:solidFill>
                  <a:schemeClr val="accent1"/>
                </a:solidFill>
              </a:rPr>
              <a:t>Security at the edge (immutable)</a:t>
            </a:r>
            <a:r>
              <a:rPr lang="en" sz="2000">
                <a:solidFill>
                  <a:schemeClr val="lt1"/>
                </a:solidFill>
              </a:rPr>
              <a:t> or </a:t>
            </a:r>
            <a:r>
              <a:rPr lang="en" sz="2000">
                <a:solidFill>
                  <a:schemeClr val="accent1"/>
                </a:solidFill>
              </a:rPr>
              <a:t>security at the center (mutable)</a:t>
            </a:r>
            <a:r>
              <a:rPr lang="en" sz="2000">
                <a:solidFill>
                  <a:schemeClr val="lt1"/>
                </a:solidFill>
              </a:rPr>
              <a:t>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descr="blockcon.png" id="238" name="Shape 2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17324" y="369275"/>
            <a:ext cx="1309374" cy="13093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martphone-Transparent-Background.png" id="239" name="Shape 2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850" y="3304062"/>
            <a:ext cx="1404524" cy="14045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are-fb-google.jpg" id="240" name="Shape 2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17797" y="3498077"/>
            <a:ext cx="1514079" cy="1016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3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3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3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A64D79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lockcha.png" id="245" name="Shape 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2663" y="3419300"/>
            <a:ext cx="1309374" cy="13128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ockp2p.png" id="246" name="Shape 2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2666" y="443675"/>
            <a:ext cx="1309374" cy="13093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ockcon.png" id="247" name="Shape 2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2661" y="1931487"/>
            <a:ext cx="1309374" cy="1309374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Shape 248"/>
          <p:cNvSpPr txBox="1"/>
          <p:nvPr/>
        </p:nvSpPr>
        <p:spPr>
          <a:xfrm>
            <a:off x="3073250" y="800775"/>
            <a:ext cx="6233100" cy="7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9" name="Shape 249"/>
          <p:cNvSpPr txBox="1"/>
          <p:nvPr/>
        </p:nvSpPr>
        <p:spPr>
          <a:xfrm>
            <a:off x="3203100" y="703375"/>
            <a:ext cx="6233100" cy="7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0" name="Shape 250"/>
          <p:cNvSpPr txBox="1"/>
          <p:nvPr>
            <p:ph type="title"/>
          </p:nvPr>
        </p:nvSpPr>
        <p:spPr>
          <a:xfrm>
            <a:off x="2634638" y="677462"/>
            <a:ext cx="5823900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Connected computers... </a:t>
            </a:r>
          </a:p>
        </p:txBody>
      </p:sp>
      <p:sp>
        <p:nvSpPr>
          <p:cNvPr id="251" name="Shape 251"/>
          <p:cNvSpPr txBox="1"/>
          <p:nvPr>
            <p:ph type="title"/>
          </p:nvPr>
        </p:nvSpPr>
        <p:spPr>
          <a:xfrm>
            <a:off x="2634638" y="2165274"/>
            <a:ext cx="5823900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...reach agreement over...</a:t>
            </a:r>
          </a:p>
        </p:txBody>
      </p:sp>
      <p:sp>
        <p:nvSpPr>
          <p:cNvPr id="252" name="Shape 252"/>
          <p:cNvSpPr txBox="1"/>
          <p:nvPr/>
        </p:nvSpPr>
        <p:spPr>
          <a:xfrm>
            <a:off x="3257200" y="3744175"/>
            <a:ext cx="6233100" cy="7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3" name="Shape 253"/>
          <p:cNvSpPr txBox="1"/>
          <p:nvPr>
            <p:ph type="title"/>
          </p:nvPr>
        </p:nvSpPr>
        <p:spPr>
          <a:xfrm>
            <a:off x="2634638" y="3654810"/>
            <a:ext cx="5823900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...shared data.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ng_exposure_of_traffic_and_buildings_on_Massachusetts_Avenue_at_night_at_Thomas_Circle_in_Washington_DC..jpg" id="67" name="Shape 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9600"/>
            <a:ext cx="9144000" cy="609599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Shape 68"/>
          <p:cNvSpPr txBox="1"/>
          <p:nvPr/>
        </p:nvSpPr>
        <p:spPr>
          <a:xfrm>
            <a:off x="2001300" y="1071750"/>
            <a:ext cx="51414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No one says,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 sz="4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“how do you feel about </a:t>
            </a:r>
            <a:r>
              <a:rPr b="1" lang="en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vehicle</a:t>
            </a:r>
            <a:r>
              <a:rPr b="1" lang="en" sz="4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?”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op-Ships-Sells-Tanker-Pair.jpg" id="73" name="Shape 73"/>
          <p:cNvPicPr preferRelativeResize="0"/>
          <p:nvPr/>
        </p:nvPicPr>
        <p:blipFill rotWithShape="1">
          <a:blip r:embed="rId3">
            <a:alphaModFix/>
          </a:blip>
          <a:srcRect b="0" l="7813" r="7813" t="0"/>
          <a:stretch/>
        </p:blipFill>
        <p:spPr>
          <a:xfrm>
            <a:off x="0" y="-59600"/>
            <a:ext cx="9144000" cy="60959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Shape 74"/>
          <p:cNvSpPr txBox="1"/>
          <p:nvPr/>
        </p:nvSpPr>
        <p:spPr>
          <a:xfrm>
            <a:off x="2001300" y="1071750"/>
            <a:ext cx="51414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Or</a:t>
            </a:r>
            <a:r>
              <a:rPr b="1" lang="en"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,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 sz="4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“We can fix this problem with </a:t>
            </a:r>
            <a:r>
              <a:rPr b="1" lang="en" sz="7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vehicle!”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ast-Train-1920x1200-wide-wallpapers.net.jpg" id="79" name="Shape 79"/>
          <p:cNvPicPr preferRelativeResize="0"/>
          <p:nvPr/>
        </p:nvPicPr>
        <p:blipFill rotWithShape="1">
          <a:blip r:embed="rId3">
            <a:alphaModFix/>
          </a:blip>
          <a:srcRect b="0" l="3121" r="3131" t="0"/>
          <a:stretch/>
        </p:blipFill>
        <p:spPr>
          <a:xfrm>
            <a:off x="0" y="-59600"/>
            <a:ext cx="9144000" cy="6095991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Shape 80"/>
          <p:cNvSpPr txBox="1"/>
          <p:nvPr/>
        </p:nvSpPr>
        <p:spPr>
          <a:xfrm>
            <a:off x="1542000" y="1492600"/>
            <a:ext cx="6060000" cy="299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We might talk about </a:t>
            </a:r>
            <a:r>
              <a:rPr b="1" lang="en" sz="4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“vehicle technology”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but even that is strangely abstract.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4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And “blockchain”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is the same...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There is no</a:t>
            </a:r>
            <a:r>
              <a:rPr lang="en">
                <a:solidFill>
                  <a:srgbClr val="FFFFFF"/>
                </a:solidFill>
              </a:rPr>
              <a:t> “the blockchain”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Any more than there is “the vehicle”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and “Blockchain Technology”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is a broad category.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itcoin-perfecthue.jpg" id="100" name="Shape 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85750"/>
            <a:ext cx="9144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Shape 101"/>
          <p:cNvSpPr txBox="1"/>
          <p:nvPr>
            <p:ph type="title"/>
          </p:nvPr>
        </p:nvSpPr>
        <p:spPr>
          <a:xfrm>
            <a:off x="311700" y="38714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B</a:t>
            </a:r>
            <a:r>
              <a:rPr lang="en">
                <a:solidFill>
                  <a:srgbClr val="FFFFFF"/>
                </a:solidFill>
              </a:rPr>
              <a:t>lockchain technology.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