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60"/>
  </p:notesMasterIdLst>
  <p:sldIdLst>
    <p:sldId id="490" r:id="rId2"/>
    <p:sldId id="492" r:id="rId3"/>
    <p:sldId id="493" r:id="rId4"/>
    <p:sldId id="491" r:id="rId5"/>
    <p:sldId id="378" r:id="rId6"/>
    <p:sldId id="385" r:id="rId7"/>
    <p:sldId id="392" r:id="rId8"/>
    <p:sldId id="393" r:id="rId9"/>
    <p:sldId id="489" r:id="rId10"/>
    <p:sldId id="395" r:id="rId11"/>
    <p:sldId id="396" r:id="rId12"/>
    <p:sldId id="397" r:id="rId13"/>
    <p:sldId id="438" r:id="rId14"/>
    <p:sldId id="380" r:id="rId15"/>
    <p:sldId id="405" r:id="rId16"/>
    <p:sldId id="406" r:id="rId17"/>
    <p:sldId id="407" r:id="rId18"/>
    <p:sldId id="408" r:id="rId19"/>
    <p:sldId id="410" r:id="rId20"/>
    <p:sldId id="411" r:id="rId21"/>
    <p:sldId id="381" r:id="rId22"/>
    <p:sldId id="412" r:id="rId23"/>
    <p:sldId id="414" r:id="rId24"/>
    <p:sldId id="431" r:id="rId25"/>
    <p:sldId id="427" r:id="rId26"/>
    <p:sldId id="428" r:id="rId27"/>
    <p:sldId id="429" r:id="rId28"/>
    <p:sldId id="430" r:id="rId29"/>
    <p:sldId id="435" r:id="rId30"/>
    <p:sldId id="437" r:id="rId31"/>
    <p:sldId id="439" r:id="rId32"/>
    <p:sldId id="382" r:id="rId33"/>
    <p:sldId id="440" r:id="rId34"/>
    <p:sldId id="442" r:id="rId35"/>
    <p:sldId id="446" r:id="rId36"/>
    <p:sldId id="455" r:id="rId37"/>
    <p:sldId id="456" r:id="rId38"/>
    <p:sldId id="457" r:id="rId39"/>
    <p:sldId id="458" r:id="rId40"/>
    <p:sldId id="462" r:id="rId41"/>
    <p:sldId id="460" r:id="rId42"/>
    <p:sldId id="463" r:id="rId43"/>
    <p:sldId id="461" r:id="rId44"/>
    <p:sldId id="383" r:id="rId45"/>
    <p:sldId id="478" r:id="rId46"/>
    <p:sldId id="468" r:id="rId47"/>
    <p:sldId id="479" r:id="rId48"/>
    <p:sldId id="480" r:id="rId49"/>
    <p:sldId id="481" r:id="rId50"/>
    <p:sldId id="482" r:id="rId51"/>
    <p:sldId id="483" r:id="rId52"/>
    <p:sldId id="484" r:id="rId53"/>
    <p:sldId id="485" r:id="rId54"/>
    <p:sldId id="486" r:id="rId55"/>
    <p:sldId id="488" r:id="rId56"/>
    <p:sldId id="487" r:id="rId57"/>
    <p:sldId id="465" r:id="rId58"/>
    <p:sldId id="377" r:id="rId59"/>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088">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C7B9"/>
    <a:srgbClr val="E62C00"/>
    <a:srgbClr val="5B803C"/>
    <a:srgbClr val="000000"/>
    <a:srgbClr val="FF0000"/>
    <a:srgbClr val="FFFF8B"/>
    <a:srgbClr val="FFFF3B"/>
    <a:srgbClr val="EC19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44" autoAdjust="0"/>
    <p:restoredTop sz="94660"/>
  </p:normalViewPr>
  <p:slideViewPr>
    <p:cSldViewPr snapToGrid="0" showGuides="1">
      <p:cViewPr varScale="1">
        <p:scale>
          <a:sx n="95" d="100"/>
          <a:sy n="95" d="100"/>
        </p:scale>
        <p:origin x="53" y="178"/>
      </p:cViewPr>
      <p:guideLst>
        <p:guide orient="horz" pos="2088"/>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D69571E-8092-4F9B-A097-841BA2B17E40}" type="datetimeFigureOut">
              <a:rPr lang="en-US"/>
              <a:pPr>
                <a:defRPr/>
              </a:pPr>
              <a:t>8/12/2019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C115AD5-C758-44BB-97AD-D7E4FA4CF742}"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F141998-E03A-4D9E-BBE0-E7CE89720E20}" type="datetimeFigureOut">
              <a:rPr lang="en-US"/>
              <a:pPr>
                <a:defRPr/>
              </a:pPr>
              <a:t>8/12/2019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1617A02-A07A-4402-91A1-8BA1BF057DAC}" type="slidenum">
              <a:rPr lang="en-US" altLang="en-US"/>
              <a:pPr/>
              <a:t>‹#›</a:t>
            </a:fld>
            <a:endParaRPr lang="en-US" altLang="en-US"/>
          </a:p>
        </p:txBody>
      </p:sp>
    </p:spTree>
    <p:extLst>
      <p:ext uri="{BB962C8B-B14F-4D97-AF65-F5344CB8AC3E}">
        <p14:creationId xmlns:p14="http://schemas.microsoft.com/office/powerpoint/2010/main" val="3224148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7D60280-85AF-462F-8467-42355B93CFDD}" type="datetimeFigureOut">
              <a:rPr lang="en-US"/>
              <a:pPr>
                <a:defRPr/>
              </a:pPr>
              <a:t>8/12/2019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786ECB3-841D-41FF-AF2A-8114BE4288CF}" type="slidenum">
              <a:rPr lang="en-US" altLang="en-US"/>
              <a:pPr/>
              <a:t>‹#›</a:t>
            </a:fld>
            <a:endParaRPr lang="en-US" altLang="en-US"/>
          </a:p>
        </p:txBody>
      </p:sp>
    </p:spTree>
    <p:extLst>
      <p:ext uri="{BB962C8B-B14F-4D97-AF65-F5344CB8AC3E}">
        <p14:creationId xmlns:p14="http://schemas.microsoft.com/office/powerpoint/2010/main" val="3879334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0"/>
            <a:ext cx="12192000" cy="1976438"/>
          </a:xfrm>
          <a:prstGeom prst="rect">
            <a:avLst/>
          </a:prstGeom>
          <a:solidFill>
            <a:srgbClr val="E6F4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6537325"/>
            <a:ext cx="12192000" cy="320675"/>
          </a:xfrm>
          <a:prstGeom prst="rect">
            <a:avLst/>
          </a:prstGeom>
          <a:solidFill>
            <a:srgbClr val="E62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55300" y="5432425"/>
            <a:ext cx="1300163"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96913" y="76200"/>
            <a:ext cx="10607675" cy="190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83782" y="2594108"/>
            <a:ext cx="11314166" cy="717402"/>
          </a:xfrm>
        </p:spPr>
        <p:txBody>
          <a:bodyPr anchor="b">
            <a:noAutofit/>
          </a:bodyPr>
          <a:lstStyle>
            <a:lvl1pPr algn="r">
              <a:defRPr sz="4800" b="1">
                <a:latin typeface="Proxima Nova Rg" panose="02000506030000020004" pitchFamily="50"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311499" y="5084530"/>
            <a:ext cx="7757328" cy="1077807"/>
          </a:xfrm>
        </p:spPr>
        <p:txBody>
          <a:bodyPr>
            <a:normAutofit/>
          </a:bodyPr>
          <a:lstStyle>
            <a:lvl1pPr marL="0" indent="0">
              <a:lnSpc>
                <a:spcPts val="2400"/>
              </a:lnSpc>
              <a:buNone/>
              <a:defRPr sz="2000">
                <a:solidFill>
                  <a:schemeClr val="tx1">
                    <a:lumMod val="95000"/>
                    <a:lumOff val="5000"/>
                  </a:schemeClr>
                </a:solidFill>
                <a:latin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Edit Master text styles</a:t>
            </a:r>
          </a:p>
        </p:txBody>
      </p:sp>
    </p:spTree>
    <p:extLst>
      <p:ext uri="{BB962C8B-B14F-4D97-AF65-F5344CB8AC3E}">
        <p14:creationId xmlns:p14="http://schemas.microsoft.com/office/powerpoint/2010/main" val="746211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D1B5497-25B6-4DB0-A33A-91363ABA96B8}" type="datetimeFigureOut">
              <a:rPr lang="en-US"/>
              <a:pPr>
                <a:defRPr/>
              </a:pPr>
              <a:t>8/12/2019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2F2B507-D15D-46C2-AE21-7BDC3CB73125}" type="slidenum">
              <a:rPr lang="en-US" altLang="en-US"/>
              <a:pPr/>
              <a:t>‹#›</a:t>
            </a:fld>
            <a:endParaRPr lang="en-US" altLang="en-US"/>
          </a:p>
        </p:txBody>
      </p:sp>
    </p:spTree>
    <p:extLst>
      <p:ext uri="{BB962C8B-B14F-4D97-AF65-F5344CB8AC3E}">
        <p14:creationId xmlns:p14="http://schemas.microsoft.com/office/powerpoint/2010/main" val="3734064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5849E75-05F4-46E1-AEA4-E8194E72E0F1}" type="datetimeFigureOut">
              <a:rPr lang="en-US"/>
              <a:pPr>
                <a:defRPr/>
              </a:pPr>
              <a:t>8/12/2019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649F6E95-488A-422E-B186-714575513BD8}" type="slidenum">
              <a:rPr lang="en-US" altLang="en-US"/>
              <a:pPr/>
              <a:t>‹#›</a:t>
            </a:fld>
            <a:endParaRPr lang="en-US" altLang="en-US"/>
          </a:p>
        </p:txBody>
      </p:sp>
    </p:spTree>
    <p:extLst>
      <p:ext uri="{BB962C8B-B14F-4D97-AF65-F5344CB8AC3E}">
        <p14:creationId xmlns:p14="http://schemas.microsoft.com/office/powerpoint/2010/main" val="927225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279400" y="5994400"/>
            <a:ext cx="106045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r>
              <a:rPr lang="en-US" altLang="en-US" sz="3600" smtClean="0">
                <a:solidFill>
                  <a:srgbClr val="ECF7F3"/>
                </a:solidFill>
                <a:latin typeface="Proxima Nova Rg"/>
              </a:rPr>
              <a:t>……………………………………………………………………………………</a:t>
            </a:r>
          </a:p>
        </p:txBody>
      </p:sp>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26725" y="5570538"/>
            <a:ext cx="1411288"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a:off x="392113" y="6535738"/>
            <a:ext cx="10064750" cy="28575"/>
          </a:xfrm>
          <a:prstGeom prst="line">
            <a:avLst/>
          </a:prstGeom>
          <a:ln w="9525">
            <a:solidFill>
              <a:srgbClr val="E62C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82048" y="-20469"/>
            <a:ext cx="7609952" cy="664526"/>
          </a:xfrm>
          <a:solidFill>
            <a:srgbClr val="E62C00"/>
          </a:solidFill>
        </p:spPr>
        <p:txBody>
          <a:bodyPr tIns="91440" bIns="0"/>
          <a:lstStyle>
            <a:lvl1pPr algn="r">
              <a:lnSpc>
                <a:spcPts val="3600"/>
              </a:lnSpc>
              <a:defRPr b="1">
                <a:solidFill>
                  <a:schemeClr val="bg1"/>
                </a:solidFill>
                <a:latin typeface="Calibri" panose="020F0502020204030204"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2202322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ECF7F3"/>
        </a:solidFill>
        <a:effectLst/>
      </p:bgPr>
    </p:bg>
    <p:spTree>
      <p:nvGrpSpPr>
        <p:cNvPr id="1" name=""/>
        <p:cNvGrpSpPr/>
        <p:nvPr/>
      </p:nvGrpSpPr>
      <p:grpSpPr>
        <a:xfrm>
          <a:off x="0" y="0"/>
          <a:ext cx="0" cy="0"/>
          <a:chOff x="0" y="0"/>
          <a:chExt cx="0" cy="0"/>
        </a:xfrm>
      </p:grpSpPr>
      <p:sp>
        <p:nvSpPr>
          <p:cNvPr id="2" name="Rectangle 1"/>
          <p:cNvSpPr/>
          <p:nvPr userDrawn="1"/>
        </p:nvSpPr>
        <p:spPr>
          <a:xfrm>
            <a:off x="0" y="6537325"/>
            <a:ext cx="12192000" cy="320675"/>
          </a:xfrm>
          <a:prstGeom prst="rect">
            <a:avLst/>
          </a:prstGeom>
          <a:solidFill>
            <a:srgbClr val="E62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41050" y="5568950"/>
            <a:ext cx="1135063"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
          <p:cNvPicPr>
            <a:picLocks noChangeAspect="1"/>
          </p:cNvPicPr>
          <p:nvPr userDrawn="1"/>
        </p:nvPicPr>
        <p:blipFill>
          <a:blip r:embed="rId3">
            <a:extLst>
              <a:ext uri="{28A0092B-C50C-407E-A947-70E740481C1C}">
                <a14:useLocalDpi xmlns:a14="http://schemas.microsoft.com/office/drawing/2010/main" val="0"/>
              </a:ext>
            </a:extLst>
          </a:blip>
          <a:srcRect b="4147"/>
          <a:stretch>
            <a:fillRect/>
          </a:stretch>
        </p:blipFill>
        <p:spPr bwMode="auto">
          <a:xfrm>
            <a:off x="633413" y="514350"/>
            <a:ext cx="8761412" cy="604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userDrawn="1"/>
        </p:nvSpPr>
        <p:spPr>
          <a:xfrm>
            <a:off x="895350" y="763588"/>
            <a:ext cx="8218488" cy="5792787"/>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 name="Picture 10"/>
          <p:cNvPicPr>
            <a:picLocks noChangeAspect="1"/>
          </p:cNvPicPr>
          <p:nvPr userDrawn="1"/>
        </p:nvPicPr>
        <p:blipFill>
          <a:blip r:embed="rId4">
            <a:clrChange>
              <a:clrFrom>
                <a:srgbClr val="EBEBF3"/>
              </a:clrFrom>
              <a:clrTo>
                <a:srgbClr val="EBEBF3">
                  <a:alpha val="0"/>
                </a:srgbClr>
              </a:clrTo>
            </a:clrChange>
            <a:extLst>
              <a:ext uri="{28A0092B-C50C-407E-A947-70E740481C1C}">
                <a14:useLocalDpi xmlns:a14="http://schemas.microsoft.com/office/drawing/2010/main" val="0"/>
              </a:ext>
            </a:extLst>
          </a:blip>
          <a:srcRect/>
          <a:stretch>
            <a:fillRect/>
          </a:stretch>
        </p:blipFill>
        <p:spPr bwMode="auto">
          <a:xfrm>
            <a:off x="3768725" y="642938"/>
            <a:ext cx="2490788"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142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ECF7F3"/>
        </a:solidFill>
        <a:effectLst/>
      </p:bgPr>
    </p:bg>
    <p:spTree>
      <p:nvGrpSpPr>
        <p:cNvPr id="1" name=""/>
        <p:cNvGrpSpPr/>
        <p:nvPr/>
      </p:nvGrpSpPr>
      <p:grpSpPr>
        <a:xfrm>
          <a:off x="0" y="0"/>
          <a:ext cx="0" cy="0"/>
          <a:chOff x="0" y="0"/>
          <a:chExt cx="0" cy="0"/>
        </a:xfrm>
      </p:grpSpPr>
      <p:sp>
        <p:nvSpPr>
          <p:cNvPr id="3" name="Rectangle 2"/>
          <p:cNvSpPr/>
          <p:nvPr userDrawn="1"/>
        </p:nvSpPr>
        <p:spPr>
          <a:xfrm>
            <a:off x="0" y="6537325"/>
            <a:ext cx="12192000" cy="320675"/>
          </a:xfrm>
          <a:prstGeom prst="rect">
            <a:avLst/>
          </a:prstGeom>
          <a:solidFill>
            <a:srgbClr val="E62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41050" y="5568950"/>
            <a:ext cx="1135063"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0" y="-7950"/>
            <a:ext cx="7381875" cy="638176"/>
          </a:xfrm>
          <a:solidFill>
            <a:srgbClr val="E62C00"/>
          </a:solidFill>
        </p:spPr>
        <p:txBody>
          <a:bodyPr lIns="182880" tIns="91440" bIns="0"/>
          <a:lstStyle>
            <a:lvl1pPr algn="l">
              <a:lnSpc>
                <a:spcPts val="3600"/>
              </a:lnSpc>
              <a:defRPr b="1">
                <a:solidFill>
                  <a:schemeClr val="bg1"/>
                </a:solidFill>
                <a:latin typeface="Calibri" panose="020F0502020204030204"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4216075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Blank">
    <p:bg>
      <p:bgPr>
        <a:solidFill>
          <a:srgbClr val="ECF7F3"/>
        </a:solidFill>
        <a:effectLst/>
      </p:bgPr>
    </p:bg>
    <p:spTree>
      <p:nvGrpSpPr>
        <p:cNvPr id="1" name=""/>
        <p:cNvGrpSpPr/>
        <p:nvPr/>
      </p:nvGrpSpPr>
      <p:grpSpPr>
        <a:xfrm>
          <a:off x="0" y="0"/>
          <a:ext cx="0" cy="0"/>
          <a:chOff x="0" y="0"/>
          <a:chExt cx="0" cy="0"/>
        </a:xfrm>
      </p:grpSpPr>
      <p:sp>
        <p:nvSpPr>
          <p:cNvPr id="2" name="Rectangle 1"/>
          <p:cNvSpPr/>
          <p:nvPr userDrawn="1"/>
        </p:nvSpPr>
        <p:spPr>
          <a:xfrm>
            <a:off x="0" y="6537325"/>
            <a:ext cx="12192000" cy="320675"/>
          </a:xfrm>
          <a:prstGeom prst="rect">
            <a:avLst/>
          </a:prstGeom>
          <a:solidFill>
            <a:srgbClr val="E62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41050" y="5568950"/>
            <a:ext cx="1135063"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1338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Blank">
    <p:bg>
      <p:bgPr>
        <a:solidFill>
          <a:srgbClr val="ECF7F3"/>
        </a:solidFill>
        <a:effectLst/>
      </p:bgPr>
    </p:bg>
    <p:spTree>
      <p:nvGrpSpPr>
        <p:cNvPr id="1" name=""/>
        <p:cNvGrpSpPr/>
        <p:nvPr/>
      </p:nvGrpSpPr>
      <p:grpSpPr>
        <a:xfrm>
          <a:off x="0" y="0"/>
          <a:ext cx="0" cy="0"/>
          <a:chOff x="0" y="0"/>
          <a:chExt cx="0" cy="0"/>
        </a:xfrm>
      </p:grpSpPr>
      <p:sp>
        <p:nvSpPr>
          <p:cNvPr id="3" name="Rectangle 2"/>
          <p:cNvSpPr/>
          <p:nvPr userDrawn="1"/>
        </p:nvSpPr>
        <p:spPr>
          <a:xfrm>
            <a:off x="0" y="6537325"/>
            <a:ext cx="12192000" cy="320675"/>
          </a:xfrm>
          <a:prstGeom prst="rect">
            <a:avLst/>
          </a:prstGeom>
          <a:solidFill>
            <a:srgbClr val="E62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41050" y="5568950"/>
            <a:ext cx="1135063" cy="112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title"/>
          </p:nvPr>
        </p:nvSpPr>
        <p:spPr>
          <a:xfrm>
            <a:off x="4582048" y="-44322"/>
            <a:ext cx="7609952" cy="664526"/>
          </a:xfrm>
          <a:solidFill>
            <a:srgbClr val="E62C00"/>
          </a:solidFill>
        </p:spPr>
        <p:txBody>
          <a:bodyPr tIns="91440" bIns="0"/>
          <a:lstStyle>
            <a:lvl1pPr algn="r">
              <a:lnSpc>
                <a:spcPts val="3600"/>
              </a:lnSpc>
              <a:defRPr b="1">
                <a:solidFill>
                  <a:schemeClr val="bg1"/>
                </a:solidFill>
                <a:latin typeface="Calibri" panose="020F0502020204030204"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57967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extBox 1"/>
          <p:cNvSpPr txBox="1">
            <a:spLocks noChangeArrowheads="1"/>
          </p:cNvSpPr>
          <p:nvPr userDrawn="1"/>
        </p:nvSpPr>
        <p:spPr bwMode="auto">
          <a:xfrm>
            <a:off x="280988" y="6080125"/>
            <a:ext cx="106045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r>
              <a:rPr lang="en-US" altLang="en-US" sz="3600" smtClean="0">
                <a:solidFill>
                  <a:srgbClr val="ECF7F3"/>
                </a:solidFill>
                <a:latin typeface="Proxima Nova Rg"/>
              </a:rPr>
              <a:t>…………………………………………………………………………………….</a:t>
            </a:r>
          </a:p>
        </p:txBody>
      </p:sp>
      <p:pic>
        <p:nvPicPr>
          <p:cNvPr id="3"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26725" y="5657850"/>
            <a:ext cx="1411288" cy="106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p:cNvCxnSpPr/>
          <p:nvPr userDrawn="1"/>
        </p:nvCxnSpPr>
        <p:spPr>
          <a:xfrm>
            <a:off x="392113" y="6621463"/>
            <a:ext cx="10137775" cy="11112"/>
          </a:xfrm>
          <a:prstGeom prst="line">
            <a:avLst/>
          </a:prstGeom>
          <a:ln w="9525">
            <a:solidFill>
              <a:srgbClr val="E62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49344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27623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3"/>
          <p:cNvSpPr>
            <a:spLocks noGrp="1"/>
          </p:cNvSpPr>
          <p:nvPr>
            <p:ph type="dt" sz="half" idx="10"/>
          </p:nvPr>
        </p:nvSpPr>
        <p:spPr/>
        <p:txBody>
          <a:bodyPr/>
          <a:lstStyle>
            <a:lvl1pPr>
              <a:defRPr/>
            </a:lvl1pPr>
          </a:lstStyle>
          <a:p>
            <a:pPr>
              <a:defRPr/>
            </a:pPr>
            <a:fld id="{DCE044E0-D6EF-4186-BF14-FE8BA561D9D5}" type="datetimeFigureOut">
              <a:rPr lang="en-US"/>
              <a:pPr>
                <a:defRPr/>
              </a:pPr>
              <a:t>8/12/2019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48BAB03-B90C-40AA-90F0-8EDFCB492207}" type="slidenum">
              <a:rPr lang="en-US" altLang="en-US"/>
              <a:pPr/>
              <a:t>‹#›</a:t>
            </a:fld>
            <a:endParaRPr lang="en-US" altLang="en-US"/>
          </a:p>
        </p:txBody>
      </p:sp>
    </p:spTree>
    <p:extLst>
      <p:ext uri="{BB962C8B-B14F-4D97-AF65-F5344CB8AC3E}">
        <p14:creationId xmlns:p14="http://schemas.microsoft.com/office/powerpoint/2010/main" val="6684838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7EA5507-A2E5-47BA-AED5-8259739BACDC}" type="datetimeFigureOut">
              <a:rPr lang="en-US"/>
              <a:pPr>
                <a:defRPr/>
              </a:pPr>
              <a:t>8/12/2019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26F6699-B033-42F2-B5C2-12479508E2F5}" type="slidenum">
              <a:rPr lang="en-US" altLang="en-US"/>
              <a:pPr/>
              <a:t>‹#›</a:t>
            </a:fld>
            <a:endParaRPr lang="en-US" altLang="en-US"/>
          </a:p>
        </p:txBody>
      </p:sp>
    </p:spTree>
    <p:extLst>
      <p:ext uri="{BB962C8B-B14F-4D97-AF65-F5344CB8AC3E}">
        <p14:creationId xmlns:p14="http://schemas.microsoft.com/office/powerpoint/2010/main" val="26602396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1834DB3-CA2D-4BCE-AA13-6CC3835EA0D4}" type="datetimeFigureOut">
              <a:rPr lang="en-US"/>
              <a:pPr>
                <a:defRPr/>
              </a:pPr>
              <a:t>8/12/2019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6CC0760-FAFE-43BC-AB91-3308B99A02C2}" type="slidenum">
              <a:rPr lang="en-US" altLang="en-US"/>
              <a:pPr/>
              <a:t>‹#›</a:t>
            </a:fld>
            <a:endParaRPr lang="en-US" altLang="en-US"/>
          </a:p>
        </p:txBody>
      </p:sp>
    </p:spTree>
    <p:extLst>
      <p:ext uri="{BB962C8B-B14F-4D97-AF65-F5344CB8AC3E}">
        <p14:creationId xmlns:p14="http://schemas.microsoft.com/office/powerpoint/2010/main" val="1191769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7" name="Title 6"/>
          <p:cNvSpPr>
            <a:spLocks noGrp="1"/>
          </p:cNvSpPr>
          <p:nvPr>
            <p:ph type="title"/>
          </p:nvPr>
        </p:nvSpPr>
        <p:spPr>
          <a:xfrm>
            <a:off x="1219200" y="304800"/>
            <a:ext cx="10972800" cy="1143000"/>
          </a:xfrm>
        </p:spPr>
        <p:txBody>
          <a:bodyPr>
            <a:noAutofit/>
          </a:bodyPr>
          <a:lstStyle>
            <a:lvl1pPr algn="r">
              <a:lnSpc>
                <a:spcPts val="5200"/>
              </a:lnSpc>
              <a:defRPr sz="6600" b="1">
                <a:solidFill>
                  <a:srgbClr val="B00022"/>
                </a:solidFill>
                <a:latin typeface="Arial" pitchFamily="34" charset="0"/>
                <a:cs typeface="Arial" pitchFamily="34" charset="0"/>
              </a:defRPr>
            </a:lvl1pPr>
          </a:lstStyle>
          <a:p>
            <a:r>
              <a:rPr lang="en-US" dirty="0" smtClean="0"/>
              <a:t>Click to edit Master title style</a:t>
            </a:r>
            <a:endParaRPr lang="en-US" dirty="0"/>
          </a:p>
        </p:txBody>
      </p:sp>
      <p:sp>
        <p:nvSpPr>
          <p:cNvPr id="3" name="Slide Number Placeholder 5"/>
          <p:cNvSpPr>
            <a:spLocks noGrp="1"/>
          </p:cNvSpPr>
          <p:nvPr>
            <p:ph type="sldNum" sz="quarter" idx="10"/>
          </p:nvPr>
        </p:nvSpPr>
        <p:spPr>
          <a:xfrm>
            <a:off x="9042400" y="6324600"/>
            <a:ext cx="2844800" cy="366713"/>
          </a:xfrm>
        </p:spPr>
        <p:txBody>
          <a:bodyPr anchor="t"/>
          <a:lstStyle>
            <a:lvl1pPr>
              <a:defRPr b="1">
                <a:solidFill>
                  <a:srgbClr val="000000"/>
                </a:solidFill>
              </a:defRPr>
            </a:lvl1pPr>
          </a:lstStyle>
          <a:p>
            <a:fld id="{356C8101-CEE9-4FF0-89F3-DDEE3755D48A}" type="slidenum">
              <a:rPr lang="en-US" altLang="en-US"/>
              <a:pPr/>
              <a:t>‹#›</a:t>
            </a:fld>
            <a:endParaRPr lang="en-US" altLang="en-US"/>
          </a:p>
        </p:txBody>
      </p:sp>
    </p:spTree>
    <p:extLst>
      <p:ext uri="{BB962C8B-B14F-4D97-AF65-F5344CB8AC3E}">
        <p14:creationId xmlns:p14="http://schemas.microsoft.com/office/powerpoint/2010/main" val="4107463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2681DFE-24F1-49B3-AF0E-06EF2277C06A}" type="datetimeFigureOut">
              <a:rPr lang="en-US"/>
              <a:pPr>
                <a:defRPr/>
              </a:pPr>
              <a:t>8/12/2019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E8835842-B1B8-49F2-8284-1E870F3D949F}"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7" r:id="rId3"/>
    <p:sldLayoutId id="2147483702" r:id="rId4"/>
    <p:sldLayoutId id="2147483703" r:id="rId5"/>
    <p:sldLayoutId id="2147483708" r:id="rId6"/>
    <p:sldLayoutId id="2147483709" r:id="rId7"/>
    <p:sldLayoutId id="2147483710" r:id="rId8"/>
    <p:sldLayoutId id="2147483711" r:id="rId9"/>
    <p:sldLayoutId id="2147483712" r:id="rId10"/>
    <p:sldLayoutId id="2147483713" r:id="rId11"/>
    <p:sldLayoutId id="2147483714" r:id="rId12"/>
    <p:sldLayoutId id="2147483704" r:id="rId13"/>
    <p:sldLayoutId id="2147483705" r:id="rId14"/>
    <p:sldLayoutId id="2147483706" r:id="rId15"/>
    <p:sldLayoutId id="2147483715" r:id="rId16"/>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6.xml"/><Relationship Id="rId5" Type="http://schemas.openxmlformats.org/officeDocument/2006/relationships/image" Target="../media/image16.jpe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9.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9.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6.xml"/><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6.xml"/><Relationship Id="rId4" Type="http://schemas.openxmlformats.org/officeDocument/2006/relationships/image" Target="../media/image41.jpe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9.xml"/><Relationship Id="rId5" Type="http://schemas.openxmlformats.org/officeDocument/2006/relationships/image" Target="../media/image20.png"/><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8" Type="http://schemas.openxmlformats.org/officeDocument/2006/relationships/image" Target="../media/image56.jpeg"/><Relationship Id="rId13" Type="http://schemas.openxmlformats.org/officeDocument/2006/relationships/image" Target="../media/image61.png"/><Relationship Id="rId18" Type="http://schemas.openxmlformats.org/officeDocument/2006/relationships/image" Target="../media/image65.jpeg"/><Relationship Id="rId26" Type="http://schemas.openxmlformats.org/officeDocument/2006/relationships/image" Target="../media/image73.png"/><Relationship Id="rId3" Type="http://schemas.openxmlformats.org/officeDocument/2006/relationships/image" Target="../media/image52.jpeg"/><Relationship Id="rId21" Type="http://schemas.openxmlformats.org/officeDocument/2006/relationships/image" Target="../media/image68.jpeg"/><Relationship Id="rId34" Type="http://schemas.openxmlformats.org/officeDocument/2006/relationships/image" Target="../media/image80.png"/><Relationship Id="rId7" Type="http://schemas.openxmlformats.org/officeDocument/2006/relationships/image" Target="../media/image55.png"/><Relationship Id="rId12" Type="http://schemas.openxmlformats.org/officeDocument/2006/relationships/image" Target="../media/image60.jpeg"/><Relationship Id="rId17" Type="http://schemas.openxmlformats.org/officeDocument/2006/relationships/image" Target="../media/image64.jpeg"/><Relationship Id="rId25" Type="http://schemas.openxmlformats.org/officeDocument/2006/relationships/image" Target="../media/image72.png"/><Relationship Id="rId33" Type="http://schemas.openxmlformats.org/officeDocument/2006/relationships/image" Target="../media/image79.png"/><Relationship Id="rId2" Type="http://schemas.openxmlformats.org/officeDocument/2006/relationships/image" Target="../media/image51.png"/><Relationship Id="rId16" Type="http://schemas.openxmlformats.org/officeDocument/2006/relationships/hyperlink" Target="http://www.cartype.com/images/page/Honda_logo.jpg" TargetMode="External"/><Relationship Id="rId20" Type="http://schemas.openxmlformats.org/officeDocument/2006/relationships/image" Target="../media/image67.jpeg"/><Relationship Id="rId29" Type="http://schemas.openxmlformats.org/officeDocument/2006/relationships/image" Target="../media/image75.png"/><Relationship Id="rId1" Type="http://schemas.openxmlformats.org/officeDocument/2006/relationships/slideLayout" Target="../slideLayouts/slideLayout6.xml"/><Relationship Id="rId6" Type="http://schemas.openxmlformats.org/officeDocument/2006/relationships/hyperlink" Target="http://www.brandsoftheworld.com/brands/0003/0703/Stouffer_s.eps" TargetMode="External"/><Relationship Id="rId11" Type="http://schemas.openxmlformats.org/officeDocument/2006/relationships/image" Target="../media/image59.jpeg"/><Relationship Id="rId24" Type="http://schemas.openxmlformats.org/officeDocument/2006/relationships/image" Target="../media/image71.png"/><Relationship Id="rId32" Type="http://schemas.openxmlformats.org/officeDocument/2006/relationships/image" Target="../media/image78.png"/><Relationship Id="rId5" Type="http://schemas.openxmlformats.org/officeDocument/2006/relationships/image" Target="../media/image54.jpeg"/><Relationship Id="rId15" Type="http://schemas.openxmlformats.org/officeDocument/2006/relationships/image" Target="../media/image63.jpeg"/><Relationship Id="rId23" Type="http://schemas.openxmlformats.org/officeDocument/2006/relationships/image" Target="../media/image70.png"/><Relationship Id="rId28" Type="http://schemas.openxmlformats.org/officeDocument/2006/relationships/image" Target="../media/image74.jpeg"/><Relationship Id="rId10" Type="http://schemas.openxmlformats.org/officeDocument/2006/relationships/image" Target="../media/image58.jpeg"/><Relationship Id="rId19" Type="http://schemas.openxmlformats.org/officeDocument/2006/relationships/image" Target="../media/image66.jpeg"/><Relationship Id="rId31" Type="http://schemas.openxmlformats.org/officeDocument/2006/relationships/image" Target="../media/image77.jpeg"/><Relationship Id="rId4" Type="http://schemas.openxmlformats.org/officeDocument/2006/relationships/image" Target="../media/image53.jpeg"/><Relationship Id="rId9" Type="http://schemas.openxmlformats.org/officeDocument/2006/relationships/image" Target="../media/image57.jpeg"/><Relationship Id="rId14" Type="http://schemas.openxmlformats.org/officeDocument/2006/relationships/image" Target="../media/image62.jpeg"/><Relationship Id="rId22" Type="http://schemas.openxmlformats.org/officeDocument/2006/relationships/image" Target="../media/image69.png"/><Relationship Id="rId27" Type="http://schemas.openxmlformats.org/officeDocument/2006/relationships/hyperlink" Target="http://www.computerwhoswho.com/gateway/0541113279_gateway-logo.jpg" TargetMode="External"/><Relationship Id="rId30" Type="http://schemas.openxmlformats.org/officeDocument/2006/relationships/image" Target="../media/image76.png"/><Relationship Id="rId35" Type="http://schemas.openxmlformats.org/officeDocument/2006/relationships/image" Target="../media/image81.png"/></Relationships>
</file>

<file path=ppt/slides/_rels/slide4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png"/><Relationship Id="rId1" Type="http://schemas.openxmlformats.org/officeDocument/2006/relationships/slideLayout" Target="../slideLayouts/slideLayout6.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42.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9.xml"/><Relationship Id="rId5" Type="http://schemas.openxmlformats.org/officeDocument/2006/relationships/image" Target="../media/image20.png"/><Relationship Id="rId4" Type="http://schemas.openxmlformats.org/officeDocument/2006/relationships/image" Target="../media/image1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6.xml"/><Relationship Id="rId5" Type="http://schemas.openxmlformats.org/officeDocument/2006/relationships/image" Target="../media/image94.png"/><Relationship Id="rId4" Type="http://schemas.openxmlformats.org/officeDocument/2006/relationships/image" Target="../media/image93.png"/></Relationships>
</file>

<file path=ppt/slides/_rels/slide4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png"/><Relationship Id="rId1" Type="http://schemas.openxmlformats.org/officeDocument/2006/relationships/slideLayout" Target="../slideLayouts/slideLayout6.xml"/><Relationship Id="rId4" Type="http://schemas.openxmlformats.org/officeDocument/2006/relationships/image" Target="../media/image98.png"/></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99.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06.png"/></Relationships>
</file>

<file path=ppt/slides/_rels/slide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9.xml"/><Relationship Id="rId5" Type="http://schemas.openxmlformats.org/officeDocument/2006/relationships/image" Target="../media/image20.png"/><Relationship Id="rId4" Type="http://schemas.openxmlformats.org/officeDocument/2006/relationships/image" Target="../media/image1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453862" y="2142740"/>
            <a:ext cx="7284276" cy="1915913"/>
          </a:xfrm>
        </p:spPr>
        <p:txBody>
          <a:bodyPr anchor="t" anchorCtr="0"/>
          <a:lstStyle/>
          <a:p>
            <a:pPr algn="ctr" eaLnBrk="1" hangingPunct="1">
              <a:lnSpc>
                <a:spcPts val="2800"/>
              </a:lnSpc>
            </a:pPr>
            <a:r>
              <a:rPr lang="en-US" altLang="en-US" sz="2400" dirty="0" smtClean="0">
                <a:latin typeface="Arial" panose="020B0604020202020204" pitchFamily="34" charset="0"/>
                <a:cs typeface="Arial" panose="020B0604020202020204" pitchFamily="34" charset="0"/>
              </a:rPr>
              <a:t>sponsored by the Federal Trade Commission</a:t>
            </a:r>
            <a:br>
              <a:rPr lang="en-US" altLang="en-US" sz="2400" dirty="0" smtClean="0">
                <a:latin typeface="Arial" panose="020B0604020202020204" pitchFamily="34" charset="0"/>
                <a:cs typeface="Arial" panose="020B0604020202020204" pitchFamily="34" charset="0"/>
              </a:rPr>
            </a:br>
            <a:r>
              <a:rPr lang="en-US" altLang="en-US" sz="2400" dirty="0" smtClean="0">
                <a:latin typeface="Arial" panose="020B0604020202020204" pitchFamily="34" charset="0"/>
                <a:cs typeface="Arial" panose="020B0604020202020204" pitchFamily="34" charset="0"/>
              </a:rPr>
              <a:t>in cooperation with the</a:t>
            </a:r>
            <a:br>
              <a:rPr lang="en-US" altLang="en-US" sz="2400" dirty="0" smtClean="0">
                <a:latin typeface="Arial" panose="020B0604020202020204" pitchFamily="34" charset="0"/>
                <a:cs typeface="Arial" panose="020B0604020202020204" pitchFamily="34" charset="0"/>
              </a:rPr>
            </a:br>
            <a:r>
              <a:rPr lang="en-US" altLang="en-US" sz="2400" dirty="0" smtClean="0">
                <a:latin typeface="Arial" panose="020B0604020202020204" pitchFamily="34" charset="0"/>
                <a:cs typeface="Arial" panose="020B0604020202020204" pitchFamily="34" charset="0"/>
              </a:rPr>
              <a:t>Office of the Georgia Attorney General</a:t>
            </a:r>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r>
              <a:rPr lang="en-US" altLang="en-US" sz="2400" dirty="0" smtClean="0">
                <a:latin typeface="Arial" panose="020B0604020202020204" pitchFamily="34" charset="0"/>
                <a:cs typeface="Arial" panose="020B0604020202020204" pitchFamily="34" charset="0"/>
              </a:rPr>
              <a:t>State Bar of Georgia Antitrust Law Section</a:t>
            </a:r>
            <a:br>
              <a:rPr lang="en-US" altLang="en-US" sz="2400" dirty="0" smtClean="0">
                <a:latin typeface="Arial" panose="020B0604020202020204" pitchFamily="34" charset="0"/>
                <a:cs typeface="Arial" panose="020B0604020202020204" pitchFamily="34" charset="0"/>
              </a:rPr>
            </a:br>
            <a:r>
              <a:rPr lang="en-US" altLang="en-US" sz="2400" dirty="0" smtClean="0">
                <a:latin typeface="Arial" panose="020B0604020202020204" pitchFamily="34" charset="0"/>
                <a:cs typeface="Arial" panose="020B0604020202020204" pitchFamily="34" charset="0"/>
              </a:rPr>
              <a:t>Better Business Bureau Serving Metro Atlanta</a:t>
            </a:r>
          </a:p>
        </p:txBody>
      </p:sp>
      <p:sp>
        <p:nvSpPr>
          <p:cNvPr id="2" name="TextBox 1"/>
          <p:cNvSpPr txBox="1"/>
          <p:nvPr/>
        </p:nvSpPr>
        <p:spPr>
          <a:xfrm>
            <a:off x="251659" y="6145639"/>
            <a:ext cx="2053832" cy="430887"/>
          </a:xfrm>
          <a:prstGeom prst="rect">
            <a:avLst/>
          </a:prstGeom>
          <a:noFill/>
        </p:spPr>
        <p:txBody>
          <a:bodyPr wrap="none" rtlCol="0">
            <a:spAutoFit/>
          </a:bodyPr>
          <a:lstStyle/>
          <a:p>
            <a:r>
              <a:rPr lang="en-US" sz="2200" b="1" dirty="0" smtClean="0"/>
              <a:t>August 15, 2019</a:t>
            </a:r>
            <a:endParaRPr lang="en-US" sz="2200" b="1" dirty="0"/>
          </a:p>
        </p:txBody>
      </p:sp>
      <p:sp>
        <p:nvSpPr>
          <p:cNvPr id="5" name="TextBox 4"/>
          <p:cNvSpPr txBox="1"/>
          <p:nvPr/>
        </p:nvSpPr>
        <p:spPr>
          <a:xfrm>
            <a:off x="251659" y="5442608"/>
            <a:ext cx="7524380" cy="759182"/>
          </a:xfrm>
          <a:prstGeom prst="rect">
            <a:avLst/>
          </a:prstGeom>
          <a:solidFill>
            <a:srgbClr val="6AC7B9"/>
          </a:solidFill>
        </p:spPr>
        <p:txBody>
          <a:bodyPr wrap="square" rtlCol="0">
            <a:spAutoFit/>
          </a:bodyPr>
          <a:lstStyle/>
          <a:p>
            <a:pPr>
              <a:lnSpc>
                <a:spcPts val="2500"/>
              </a:lnSpc>
            </a:pPr>
            <a:r>
              <a:rPr lang="en-US" sz="2400" b="1" dirty="0" smtClean="0">
                <a:solidFill>
                  <a:schemeClr val="bg1"/>
                </a:solidFill>
                <a:effectLst>
                  <a:outerShdw blurRad="38100" dist="38100" dir="2700000" algn="tl">
                    <a:srgbClr val="000000">
                      <a:alpha val="43137"/>
                    </a:srgbClr>
                  </a:outerShdw>
                </a:effectLst>
              </a:rPr>
              <a:t>The speakers’ comments are their own and don’t reflect the official position of the sponsoring organizations.</a:t>
            </a:r>
            <a:endParaRPr lang="en-US" sz="2400" b="1" dirty="0">
              <a:solidFill>
                <a:schemeClr val="bg1"/>
              </a:solidFill>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2"/>
          <a:stretch>
            <a:fillRect/>
          </a:stretch>
        </p:blipFill>
        <p:spPr>
          <a:xfrm>
            <a:off x="6087979" y="4058653"/>
            <a:ext cx="731520" cy="731520"/>
          </a:xfrm>
          <a:prstGeom prst="rect">
            <a:avLst/>
          </a:prstGeom>
        </p:spPr>
      </p:pic>
      <p:pic>
        <p:nvPicPr>
          <p:cNvPr id="4" name="Picture 3"/>
          <p:cNvPicPr>
            <a:picLocks noChangeAspect="1"/>
          </p:cNvPicPr>
          <p:nvPr/>
        </p:nvPicPr>
        <p:blipFill rotWithShape="1">
          <a:blip r:embed="rId3"/>
          <a:srcRect l="24465" t="-517" r="24466" b="517"/>
          <a:stretch/>
        </p:blipFill>
        <p:spPr>
          <a:xfrm>
            <a:off x="6865219" y="4121556"/>
            <a:ext cx="614086" cy="579090"/>
          </a:xfrm>
          <a:prstGeom prst="rect">
            <a:avLst/>
          </a:prstGeom>
        </p:spPr>
      </p:pic>
      <p:pic>
        <p:nvPicPr>
          <p:cNvPr id="6" name="Picture 5"/>
          <p:cNvPicPr>
            <a:picLocks noChangeAspect="1"/>
          </p:cNvPicPr>
          <p:nvPr/>
        </p:nvPicPr>
        <p:blipFill>
          <a:blip r:embed="rId4"/>
          <a:stretch>
            <a:fillRect/>
          </a:stretch>
        </p:blipFill>
        <p:spPr>
          <a:xfrm>
            <a:off x="5402179" y="4116904"/>
            <a:ext cx="640080" cy="642938"/>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75724" y="4102124"/>
            <a:ext cx="640080" cy="644907"/>
          </a:xfrm>
          <a:prstGeom prst="rect">
            <a:avLst/>
          </a:prstGeom>
        </p:spPr>
      </p:pic>
    </p:spTree>
    <p:extLst>
      <p:ext uri="{BB962C8B-B14F-4D97-AF65-F5344CB8AC3E}">
        <p14:creationId xmlns:p14="http://schemas.microsoft.com/office/powerpoint/2010/main" val="11757434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31692"/>
            <a:ext cx="12135852" cy="3498394"/>
          </a:xfrm>
          <a:prstGeom prst="rect">
            <a:avLst/>
          </a:prstGeom>
          <a:noFill/>
        </p:spPr>
        <p:txBody>
          <a:bodyPr wrap="square" rtlCol="0">
            <a:spAutoFit/>
          </a:bodyPr>
          <a:lstStyle/>
          <a:p>
            <a:pPr algn="ctr">
              <a:lnSpc>
                <a:spcPts val="5200"/>
              </a:lnSpc>
            </a:pPr>
            <a:r>
              <a:rPr lang="en-US" sz="4800" b="1" dirty="0" smtClean="0">
                <a:latin typeface="Arial" panose="020B0604020202020204" pitchFamily="34" charset="0"/>
              </a:rPr>
              <a:t>Daniel Kaufman</a:t>
            </a:r>
          </a:p>
          <a:p>
            <a:pPr algn="ctr">
              <a:lnSpc>
                <a:spcPts val="5200"/>
              </a:lnSpc>
            </a:pPr>
            <a:r>
              <a:rPr lang="en-US" sz="4800" b="1" dirty="0" smtClean="0">
                <a:latin typeface="Arial" panose="020B0604020202020204" pitchFamily="34" charset="0"/>
              </a:rPr>
              <a:t>Deputy Director</a:t>
            </a:r>
          </a:p>
          <a:p>
            <a:pPr algn="ctr">
              <a:lnSpc>
                <a:spcPts val="5200"/>
              </a:lnSpc>
            </a:pPr>
            <a:r>
              <a:rPr lang="en-US" sz="4800" b="1" dirty="0" smtClean="0">
                <a:latin typeface="Arial" panose="020B0604020202020204" pitchFamily="34" charset="0"/>
              </a:rPr>
              <a:t>Bureau of Consumer Protection</a:t>
            </a:r>
          </a:p>
          <a:p>
            <a:pPr algn="ctr">
              <a:lnSpc>
                <a:spcPts val="5200"/>
              </a:lnSpc>
            </a:pPr>
            <a:r>
              <a:rPr lang="en-US" sz="4800" b="1" dirty="0" smtClean="0">
                <a:latin typeface="Arial" panose="020B0604020202020204" pitchFamily="34" charset="0"/>
              </a:rPr>
              <a:t>Federal Trade Commission</a:t>
            </a:r>
          </a:p>
          <a:p>
            <a:endParaRPr lang="en-US" sz="4800" b="1" dirty="0">
              <a:latin typeface="Arial" panose="020B0604020202020204" pitchFamily="34" charset="0"/>
            </a:endParaRPr>
          </a:p>
        </p:txBody>
      </p:sp>
    </p:spTree>
    <p:extLst>
      <p:ext uri="{BB962C8B-B14F-4D97-AF65-F5344CB8AC3E}">
        <p14:creationId xmlns:p14="http://schemas.microsoft.com/office/powerpoint/2010/main" val="3696349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31692"/>
            <a:ext cx="12135852" cy="2831544"/>
          </a:xfrm>
          <a:prstGeom prst="rect">
            <a:avLst/>
          </a:prstGeom>
          <a:noFill/>
        </p:spPr>
        <p:txBody>
          <a:bodyPr wrap="square" rtlCol="0">
            <a:spAutoFit/>
          </a:bodyPr>
          <a:lstStyle/>
          <a:p>
            <a:pPr algn="ctr">
              <a:lnSpc>
                <a:spcPts val="5200"/>
              </a:lnSpc>
            </a:pPr>
            <a:r>
              <a:rPr lang="en-US" sz="4800" b="1" dirty="0" smtClean="0">
                <a:latin typeface="Arial" panose="020B0604020202020204" pitchFamily="34" charset="0"/>
              </a:rPr>
              <a:t>Honorable Christopher M. Carr</a:t>
            </a:r>
          </a:p>
          <a:p>
            <a:pPr algn="ctr">
              <a:lnSpc>
                <a:spcPts val="5200"/>
              </a:lnSpc>
            </a:pPr>
            <a:r>
              <a:rPr lang="en-US" sz="4800" b="1" dirty="0" smtClean="0">
                <a:latin typeface="Arial" panose="020B0604020202020204" pitchFamily="34" charset="0"/>
              </a:rPr>
              <a:t>Attorney General</a:t>
            </a:r>
          </a:p>
          <a:p>
            <a:pPr algn="ctr">
              <a:lnSpc>
                <a:spcPts val="5200"/>
              </a:lnSpc>
            </a:pPr>
            <a:r>
              <a:rPr lang="en-US" sz="4800" b="1" dirty="0" smtClean="0">
                <a:latin typeface="Arial" panose="020B0604020202020204" pitchFamily="34" charset="0"/>
              </a:rPr>
              <a:t>State of Georgia</a:t>
            </a:r>
          </a:p>
          <a:p>
            <a:endParaRPr lang="en-US" sz="4800" b="1" dirty="0">
              <a:latin typeface="Arial" panose="020B0604020202020204" pitchFamily="34" charset="0"/>
            </a:endParaRPr>
          </a:p>
        </p:txBody>
      </p:sp>
    </p:spTree>
    <p:extLst>
      <p:ext uri="{BB962C8B-B14F-4D97-AF65-F5344CB8AC3E}">
        <p14:creationId xmlns:p14="http://schemas.microsoft.com/office/powerpoint/2010/main" val="2669806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46075" y="2220913"/>
            <a:ext cx="11568113" cy="1314450"/>
          </a:xfrm>
        </p:spPr>
        <p:txBody>
          <a:bodyPr/>
          <a:lstStyle/>
          <a:p>
            <a:pPr eaLnBrk="1" hangingPunct="1">
              <a:lnSpc>
                <a:spcPts val="4400"/>
              </a:lnSpc>
            </a:pPr>
            <a:r>
              <a:rPr lang="en-US" altLang="en-US" sz="4400" smtClean="0">
                <a:latin typeface="Arial" panose="020B0604020202020204" pitchFamily="34" charset="0"/>
                <a:cs typeface="Arial" panose="020B0604020202020204" pitchFamily="34" charset="0"/>
              </a:rPr>
              <a:t>THE TRUTH ABOUT FALSE ADVERTISING</a:t>
            </a:r>
            <a:br>
              <a:rPr lang="en-US" altLang="en-US" sz="4400" smtClean="0">
                <a:latin typeface="Arial" panose="020B0604020202020204" pitchFamily="34" charset="0"/>
                <a:cs typeface="Arial" panose="020B0604020202020204" pitchFamily="34" charset="0"/>
              </a:rPr>
            </a:br>
            <a:r>
              <a:rPr lang="en-US" altLang="en-US" sz="3600" smtClean="0">
                <a:latin typeface="Arial" panose="020B0604020202020204" pitchFamily="34" charset="0"/>
                <a:cs typeface="Arial" panose="020B0604020202020204" pitchFamily="34" charset="0"/>
              </a:rPr>
              <a:t>5 questions to ask before you run that ad</a:t>
            </a:r>
          </a:p>
        </p:txBody>
      </p:sp>
      <p:sp>
        <p:nvSpPr>
          <p:cNvPr id="7" name="TextBox 6"/>
          <p:cNvSpPr txBox="1"/>
          <p:nvPr/>
        </p:nvSpPr>
        <p:spPr>
          <a:xfrm>
            <a:off x="182563" y="5024438"/>
            <a:ext cx="8545512" cy="1374775"/>
          </a:xfrm>
          <a:prstGeom prst="rect">
            <a:avLst/>
          </a:prstGeom>
          <a:noFill/>
        </p:spPr>
        <p:txBody>
          <a:bodyPr wrap="none">
            <a:spAutoFit/>
          </a:bodyPr>
          <a:lstStyle/>
          <a:p>
            <a:pPr defTabSz="2058988" fontAlgn="auto">
              <a:lnSpc>
                <a:spcPts val="2000"/>
              </a:lnSpc>
              <a:spcBef>
                <a:spcPts val="0"/>
              </a:spcBef>
              <a:spcAft>
                <a:spcPts val="0"/>
              </a:spcAft>
              <a:tabLst>
                <a:tab pos="2346325" algn="l"/>
              </a:tabLst>
              <a:defRPr/>
            </a:pPr>
            <a:r>
              <a:rPr lang="en-US" sz="2000" dirty="0">
                <a:solidFill>
                  <a:schemeClr val="tx1">
                    <a:lumMod val="95000"/>
                    <a:lumOff val="5000"/>
                  </a:schemeClr>
                </a:solidFill>
                <a:cs typeface="+mn-cs"/>
              </a:rPr>
              <a:t>Lesley Fair  	Attorney, Bureau of Consumer Protection</a:t>
            </a:r>
          </a:p>
          <a:p>
            <a:pPr defTabSz="2058988" fontAlgn="auto">
              <a:lnSpc>
                <a:spcPts val="2000"/>
              </a:lnSpc>
              <a:spcBef>
                <a:spcPts val="0"/>
              </a:spcBef>
              <a:spcAft>
                <a:spcPts val="0"/>
              </a:spcAft>
              <a:tabLst>
                <a:tab pos="2346325" algn="l"/>
              </a:tabLst>
              <a:defRPr/>
            </a:pPr>
            <a:r>
              <a:rPr lang="en-US" sz="2000" dirty="0">
                <a:solidFill>
                  <a:schemeClr val="tx1">
                    <a:lumMod val="95000"/>
                    <a:lumOff val="5000"/>
                  </a:schemeClr>
                </a:solidFill>
                <a:cs typeface="+mn-cs"/>
              </a:rPr>
              <a:t>	Federal Trade Commission</a:t>
            </a:r>
          </a:p>
          <a:p>
            <a:pPr defTabSz="2058988" fontAlgn="auto">
              <a:lnSpc>
                <a:spcPts val="2000"/>
              </a:lnSpc>
              <a:spcBef>
                <a:spcPts val="0"/>
              </a:spcBef>
              <a:spcAft>
                <a:spcPts val="0"/>
              </a:spcAft>
              <a:tabLst>
                <a:tab pos="2346325" algn="l"/>
              </a:tabLst>
              <a:defRPr/>
            </a:pPr>
            <a:endParaRPr lang="en-US" sz="2000" dirty="0">
              <a:solidFill>
                <a:schemeClr val="tx1">
                  <a:lumMod val="95000"/>
                  <a:lumOff val="5000"/>
                </a:schemeClr>
              </a:solidFill>
              <a:cs typeface="+mn-cs"/>
            </a:endParaRPr>
          </a:p>
          <a:p>
            <a:pPr defTabSz="2058988" fontAlgn="auto">
              <a:lnSpc>
                <a:spcPts val="2000"/>
              </a:lnSpc>
              <a:spcBef>
                <a:spcPts val="0"/>
              </a:spcBef>
              <a:spcAft>
                <a:spcPts val="0"/>
              </a:spcAft>
              <a:tabLst>
                <a:tab pos="2346325" algn="l"/>
              </a:tabLst>
              <a:defRPr/>
            </a:pPr>
            <a:r>
              <a:rPr lang="en-US" sz="2000" dirty="0">
                <a:solidFill>
                  <a:schemeClr val="tx1">
                    <a:lumMod val="95000"/>
                    <a:lumOff val="5000"/>
                  </a:schemeClr>
                </a:solidFill>
                <a:cs typeface="+mn-cs"/>
              </a:rPr>
              <a:t>Melissa Devine	Assistant Attorney General, Consumer Protection Division</a:t>
            </a:r>
          </a:p>
          <a:p>
            <a:pPr defTabSz="2058988" fontAlgn="auto">
              <a:lnSpc>
                <a:spcPts val="2000"/>
              </a:lnSpc>
              <a:spcBef>
                <a:spcPts val="0"/>
              </a:spcBef>
              <a:spcAft>
                <a:spcPts val="0"/>
              </a:spcAft>
              <a:tabLst>
                <a:tab pos="2346325" algn="l"/>
              </a:tabLst>
              <a:defRPr/>
            </a:pPr>
            <a:r>
              <a:rPr lang="en-US" sz="2000" dirty="0">
                <a:solidFill>
                  <a:schemeClr val="tx1">
                    <a:lumMod val="95000"/>
                    <a:lumOff val="5000"/>
                  </a:schemeClr>
                </a:solidFill>
                <a:cs typeface="+mn-cs"/>
              </a:rPr>
              <a:t>	Office of the Georgia Attorney General</a:t>
            </a:r>
          </a:p>
        </p:txBody>
      </p:sp>
    </p:spTree>
    <p:extLst>
      <p:ext uri="{BB962C8B-B14F-4D97-AF65-F5344CB8AC3E}">
        <p14:creationId xmlns:p14="http://schemas.microsoft.com/office/powerpoint/2010/main" val="12935739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36825" y="1468438"/>
            <a:ext cx="6559550" cy="955675"/>
          </a:xfrm>
          <a:prstGeom prst="rect">
            <a:avLst/>
          </a:prstGeom>
          <a:solidFill>
            <a:srgbClr val="ECF7F3"/>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0" anchor="ctr"/>
          <a:lstStyle/>
          <a:p>
            <a:pPr fontAlgn="auto">
              <a:lnSpc>
                <a:spcPts val="3200"/>
              </a:lnSpc>
              <a:spcBef>
                <a:spcPts val="0"/>
              </a:spcBef>
              <a:spcAft>
                <a:spcPts val="0"/>
              </a:spcAft>
              <a:defRPr/>
            </a:pPr>
            <a:r>
              <a:rPr lang="en-US" sz="3200" b="1" dirty="0">
                <a:solidFill>
                  <a:schemeClr val="tx1"/>
                </a:solidFill>
                <a:latin typeface="Arial" panose="020B0604020202020204" pitchFamily="34" charset="0"/>
                <a:cs typeface="Arial" panose="020B0604020202020204" pitchFamily="34" charset="0"/>
              </a:rPr>
              <a:t>QUESTIONS TO ASK</a:t>
            </a:r>
          </a:p>
          <a:p>
            <a:pPr fontAlgn="auto">
              <a:lnSpc>
                <a:spcPts val="3200"/>
              </a:lnSpc>
              <a:spcBef>
                <a:spcPts val="0"/>
              </a:spcBef>
              <a:spcAft>
                <a:spcPts val="0"/>
              </a:spcAft>
              <a:defRPr/>
            </a:pPr>
            <a:r>
              <a:rPr lang="en-US" sz="3200" b="1" dirty="0">
                <a:solidFill>
                  <a:schemeClr val="tx1"/>
                </a:solidFill>
                <a:latin typeface="Arial" panose="020B0604020202020204" pitchFamily="34" charset="0"/>
                <a:cs typeface="Arial" panose="020B0604020202020204" pitchFamily="34" charset="0"/>
              </a:rPr>
              <a:t>BEFORE YOU RUN THAT AD</a:t>
            </a:r>
          </a:p>
        </p:txBody>
      </p:sp>
      <p:sp>
        <p:nvSpPr>
          <p:cNvPr id="12291" name="TextBox 4"/>
          <p:cNvSpPr txBox="1">
            <a:spLocks noChangeArrowheads="1"/>
          </p:cNvSpPr>
          <p:nvPr/>
        </p:nvSpPr>
        <p:spPr bwMode="auto">
          <a:xfrm>
            <a:off x="2571750" y="1296988"/>
            <a:ext cx="868363"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8000">
                <a:solidFill>
                  <a:srgbClr val="E62C00"/>
                </a:solidFill>
                <a:latin typeface="Arial Black" panose="020B0A04020102020204" pitchFamily="34" charset="0"/>
              </a:rPr>
              <a:t>5</a:t>
            </a:r>
          </a:p>
        </p:txBody>
      </p:sp>
      <p:sp>
        <p:nvSpPr>
          <p:cNvPr id="6" name="Oval 5"/>
          <p:cNvSpPr/>
          <p:nvPr/>
        </p:nvSpPr>
        <p:spPr>
          <a:xfrm>
            <a:off x="777875" y="2528888"/>
            <a:ext cx="639763" cy="639762"/>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1</a:t>
            </a:r>
          </a:p>
        </p:txBody>
      </p:sp>
      <p:sp>
        <p:nvSpPr>
          <p:cNvPr id="7" name="Oval 6"/>
          <p:cNvSpPr/>
          <p:nvPr/>
        </p:nvSpPr>
        <p:spPr>
          <a:xfrm>
            <a:off x="754063" y="5824538"/>
            <a:ext cx="639762" cy="639762"/>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5</a:t>
            </a:r>
          </a:p>
        </p:txBody>
      </p:sp>
      <p:sp>
        <p:nvSpPr>
          <p:cNvPr id="8" name="Oval 7"/>
          <p:cNvSpPr/>
          <p:nvPr/>
        </p:nvSpPr>
        <p:spPr>
          <a:xfrm>
            <a:off x="777875" y="4167188"/>
            <a:ext cx="639763" cy="639762"/>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3</a:t>
            </a:r>
          </a:p>
        </p:txBody>
      </p:sp>
      <p:sp>
        <p:nvSpPr>
          <p:cNvPr id="9" name="Oval 8"/>
          <p:cNvSpPr/>
          <p:nvPr/>
        </p:nvSpPr>
        <p:spPr>
          <a:xfrm>
            <a:off x="777875" y="3352800"/>
            <a:ext cx="639763" cy="639763"/>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2</a:t>
            </a:r>
          </a:p>
        </p:txBody>
      </p:sp>
      <p:sp>
        <p:nvSpPr>
          <p:cNvPr id="10" name="Oval 9"/>
          <p:cNvSpPr/>
          <p:nvPr/>
        </p:nvSpPr>
        <p:spPr>
          <a:xfrm>
            <a:off x="777875" y="5006975"/>
            <a:ext cx="639763" cy="639763"/>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4</a:t>
            </a:r>
          </a:p>
        </p:txBody>
      </p:sp>
      <p:sp>
        <p:nvSpPr>
          <p:cNvPr id="12" name="TextBox 11"/>
          <p:cNvSpPr txBox="1">
            <a:spLocks noChangeArrowheads="1"/>
          </p:cNvSpPr>
          <p:nvPr/>
        </p:nvSpPr>
        <p:spPr bwMode="auto">
          <a:xfrm>
            <a:off x="1393825" y="2530475"/>
            <a:ext cx="7542213" cy="39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4600"/>
              </a:lnSpc>
              <a:spcBef>
                <a:spcPts val="1800"/>
              </a:spcBef>
              <a:buClr>
                <a:srgbClr val="EC0044"/>
              </a:buClr>
              <a:buSzPct val="115000"/>
              <a:buFont typeface="Arial" panose="020B0604020202020204" pitchFamily="34" charset="0"/>
              <a:buNone/>
            </a:pPr>
            <a:r>
              <a:rPr lang="en-US" altLang="en-US"/>
              <a:t>What consumer protection laws apply?</a:t>
            </a:r>
          </a:p>
          <a:p>
            <a:pPr eaLnBrk="1" hangingPunct="1">
              <a:lnSpc>
                <a:spcPts val="4600"/>
              </a:lnSpc>
              <a:spcBef>
                <a:spcPts val="1800"/>
              </a:spcBef>
              <a:buClr>
                <a:srgbClr val="EC0044"/>
              </a:buClr>
              <a:buSzPct val="115000"/>
              <a:buFont typeface="Arial" panose="020B0604020202020204" pitchFamily="34" charset="0"/>
              <a:buNone/>
            </a:pPr>
            <a:r>
              <a:rPr lang="en-US" altLang="en-US"/>
              <a:t>What claims does the ad convey to consumers?</a:t>
            </a:r>
          </a:p>
          <a:p>
            <a:pPr eaLnBrk="1" hangingPunct="1">
              <a:lnSpc>
                <a:spcPts val="4600"/>
              </a:lnSpc>
              <a:spcBef>
                <a:spcPts val="1800"/>
              </a:spcBef>
              <a:buClr>
                <a:srgbClr val="EC0044"/>
              </a:buClr>
              <a:buSzPct val="115000"/>
              <a:buFont typeface="Arial" panose="020B0604020202020204" pitchFamily="34" charset="0"/>
              <a:buNone/>
            </a:pPr>
            <a:r>
              <a:rPr lang="en-US" altLang="en-US"/>
              <a:t>Do we have proof to support those claims?</a:t>
            </a:r>
          </a:p>
          <a:p>
            <a:pPr eaLnBrk="1" hangingPunct="1">
              <a:lnSpc>
                <a:spcPts val="4600"/>
              </a:lnSpc>
              <a:spcBef>
                <a:spcPts val="1800"/>
              </a:spcBef>
              <a:buClr>
                <a:srgbClr val="EC0044"/>
              </a:buClr>
              <a:buSzPct val="115000"/>
              <a:buFont typeface="Arial" panose="020B0604020202020204" pitchFamily="34" charset="0"/>
              <a:buNone/>
            </a:pPr>
            <a:r>
              <a:rPr lang="en-US" altLang="en-US"/>
              <a:t>Have we clearly disclosed material information?</a:t>
            </a:r>
          </a:p>
          <a:p>
            <a:pPr eaLnBrk="1" hangingPunct="1">
              <a:lnSpc>
                <a:spcPts val="4600"/>
              </a:lnSpc>
              <a:spcBef>
                <a:spcPts val="1800"/>
              </a:spcBef>
              <a:buClr>
                <a:srgbClr val="EC0044"/>
              </a:buClr>
              <a:buSzPct val="115000"/>
              <a:buFont typeface="Arial" panose="020B0604020202020204" pitchFamily="34" charset="0"/>
              <a:buNone/>
            </a:pPr>
            <a:r>
              <a:rPr lang="en-US" altLang="en-US"/>
              <a:t>Do our claims raise any compliance red flags?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nodeType="clickEffect">
                                  <p:stCondLst>
                                    <p:cond delay="0"/>
                                  </p:stCondLst>
                                  <p:childTnLst>
                                    <p:animEffect transition="out" filter="fade">
                                      <p:cBhvr>
                                        <p:cTn id="26" dur="500"/>
                                        <p:tgtEl>
                                          <p:spTgt spid="12">
                                            <p:txEl>
                                              <p:pRg st="1" end="1"/>
                                            </p:txEl>
                                          </p:spTgt>
                                        </p:tgtEl>
                                      </p:cBhvr>
                                    </p:animEffect>
                                    <p:set>
                                      <p:cBhvr>
                                        <p:cTn id="27" dur="1" fill="hold">
                                          <p:stCondLst>
                                            <p:cond delay="499"/>
                                          </p:stCondLst>
                                        </p:cTn>
                                        <p:tgtEl>
                                          <p:spTgt spid="12">
                                            <p:txEl>
                                              <p:pRg st="1" end="1"/>
                                            </p:txEl>
                                          </p:spTgt>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12">
                                            <p:txEl>
                                              <p:pRg st="2" end="2"/>
                                            </p:txEl>
                                          </p:spTgt>
                                        </p:tgtEl>
                                      </p:cBhvr>
                                    </p:animEffect>
                                    <p:set>
                                      <p:cBhvr>
                                        <p:cTn id="30" dur="1" fill="hold">
                                          <p:stCondLst>
                                            <p:cond delay="499"/>
                                          </p:stCondLst>
                                        </p:cTn>
                                        <p:tgtEl>
                                          <p:spTgt spid="12">
                                            <p:txEl>
                                              <p:pRg st="2" end="2"/>
                                            </p:txEl>
                                          </p:spTgt>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12">
                                            <p:txEl>
                                              <p:pRg st="3" end="3"/>
                                            </p:txEl>
                                          </p:spTgt>
                                        </p:tgtEl>
                                      </p:cBhvr>
                                    </p:animEffect>
                                    <p:set>
                                      <p:cBhvr>
                                        <p:cTn id="33" dur="1" fill="hold">
                                          <p:stCondLst>
                                            <p:cond delay="499"/>
                                          </p:stCondLst>
                                        </p:cTn>
                                        <p:tgtEl>
                                          <p:spTgt spid="12">
                                            <p:txEl>
                                              <p:pRg st="3" end="3"/>
                                            </p:txEl>
                                          </p:spTgt>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12">
                                            <p:txEl>
                                              <p:pRg st="4" end="4"/>
                                            </p:txEl>
                                          </p:spTgt>
                                        </p:tgtEl>
                                      </p:cBhvr>
                                    </p:animEffect>
                                    <p:set>
                                      <p:cBhvr>
                                        <p:cTn id="36" dur="1" fill="hold">
                                          <p:stCondLst>
                                            <p:cond delay="499"/>
                                          </p:stCondLst>
                                        </p:cTn>
                                        <p:tgtEl>
                                          <p:spTgt spid="12">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02450" y="284163"/>
            <a:ext cx="4948238" cy="404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02613" y="4257675"/>
            <a:ext cx="2878137" cy="247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287713" y="-20638"/>
            <a:ext cx="8904287" cy="1117601"/>
          </a:xfrm>
        </p:spPr>
        <p:txBody>
          <a:bodyPr/>
          <a:lstStyle/>
          <a:p>
            <a:pPr eaLnBrk="1" hangingPunct="1"/>
            <a:r>
              <a:rPr lang="en-US" altLang="en-US" smtClean="0"/>
              <a:t>Under FTC law,</a:t>
            </a:r>
            <a:br>
              <a:rPr lang="en-US" altLang="en-US" smtClean="0"/>
            </a:br>
            <a:r>
              <a:rPr lang="en-US" altLang="en-US" smtClean="0"/>
              <a:t>an act or practice is </a:t>
            </a:r>
            <a:r>
              <a:rPr lang="en-US" altLang="en-US" u="sng" smtClean="0"/>
              <a:t>DECEPTIVE</a:t>
            </a:r>
            <a:r>
              <a:rPr lang="en-US" altLang="en-US" smtClean="0"/>
              <a:t> if:</a:t>
            </a:r>
          </a:p>
        </p:txBody>
      </p:sp>
      <p:sp>
        <p:nvSpPr>
          <p:cNvPr id="3" name="Rectangle 2"/>
          <p:cNvSpPr/>
          <p:nvPr/>
        </p:nvSpPr>
        <p:spPr>
          <a:xfrm>
            <a:off x="688975" y="2011363"/>
            <a:ext cx="3352800" cy="3352800"/>
          </a:xfrm>
          <a:prstGeom prst="rect">
            <a:avLst/>
          </a:prstGeom>
          <a:solidFill>
            <a:srgbClr val="6AC7B9"/>
          </a:solidFill>
          <a:ln w="63500" cap="flat" cmpd="sng" algn="ctr">
            <a:noFill/>
            <a:prstDash val="solid"/>
          </a:ln>
          <a:effectLst/>
        </p:spPr>
        <p:txBody>
          <a:bodyPr lIns="45720" rIns="45720" anchor="ctr"/>
          <a:lstStyle/>
          <a:p>
            <a:pPr algn="ctr" defTabSz="914377" fontAlgn="auto">
              <a:lnSpc>
                <a:spcPts val="2933"/>
              </a:lnSpc>
              <a:spcBef>
                <a:spcPts val="0"/>
              </a:spcBef>
              <a:spcAft>
                <a:spcPts val="0"/>
              </a:spcAft>
              <a:defRPr/>
            </a:pPr>
            <a:r>
              <a:rPr lang="en-US" sz="3200" b="1" kern="0" dirty="0">
                <a:solidFill>
                  <a:schemeClr val="bg1"/>
                </a:solidFill>
                <a:effectLst>
                  <a:outerShdw blurRad="38100" dist="38100" dir="2700000" algn="tl">
                    <a:srgbClr val="000000">
                      <a:alpha val="43137"/>
                    </a:srgbClr>
                  </a:outerShdw>
                </a:effectLst>
                <a:cs typeface="+mn-cs"/>
              </a:rPr>
              <a:t>it contains a misrepresentation or omission of information</a:t>
            </a:r>
          </a:p>
        </p:txBody>
      </p:sp>
      <p:sp>
        <p:nvSpPr>
          <p:cNvPr id="11" name="Rectangle 10"/>
          <p:cNvSpPr/>
          <p:nvPr/>
        </p:nvSpPr>
        <p:spPr>
          <a:xfrm>
            <a:off x="4419600" y="2011363"/>
            <a:ext cx="3352800" cy="3352800"/>
          </a:xfrm>
          <a:prstGeom prst="rect">
            <a:avLst/>
          </a:prstGeom>
          <a:solidFill>
            <a:srgbClr val="6AC7B9"/>
          </a:solidFill>
          <a:ln w="63500" cap="flat" cmpd="sng" algn="ctr">
            <a:noFill/>
            <a:prstDash val="solid"/>
          </a:ln>
          <a:effectLst/>
        </p:spPr>
        <p:txBody>
          <a:bodyPr lIns="45720" rIns="45720" anchor="ctr"/>
          <a:lstStyle/>
          <a:p>
            <a:pPr algn="ctr" defTabSz="914377" fontAlgn="auto">
              <a:lnSpc>
                <a:spcPts val="2933"/>
              </a:lnSpc>
              <a:spcBef>
                <a:spcPts val="0"/>
              </a:spcBef>
              <a:spcAft>
                <a:spcPts val="0"/>
              </a:spcAft>
              <a:defRPr/>
            </a:pPr>
            <a:r>
              <a:rPr lang="en-US" sz="3200" b="1" kern="0" dirty="0">
                <a:solidFill>
                  <a:schemeClr val="bg1"/>
                </a:solidFill>
                <a:effectLst>
                  <a:outerShdw blurRad="38100" dist="38100" dir="2700000" algn="tl">
                    <a:srgbClr val="000000">
                      <a:alpha val="43137"/>
                    </a:srgbClr>
                  </a:outerShdw>
                </a:effectLst>
                <a:cs typeface="+mn-cs"/>
              </a:rPr>
              <a:t>likely to mislead consumers acting reasonably under the circumstances </a:t>
            </a:r>
          </a:p>
        </p:txBody>
      </p:sp>
      <p:sp>
        <p:nvSpPr>
          <p:cNvPr id="12" name="Rectangle 11"/>
          <p:cNvSpPr/>
          <p:nvPr/>
        </p:nvSpPr>
        <p:spPr>
          <a:xfrm>
            <a:off x="8156575" y="2011363"/>
            <a:ext cx="3352800" cy="3352800"/>
          </a:xfrm>
          <a:prstGeom prst="rect">
            <a:avLst/>
          </a:prstGeom>
          <a:solidFill>
            <a:srgbClr val="6AC7B9"/>
          </a:solidFill>
          <a:ln w="63500" cap="flat" cmpd="sng" algn="ctr">
            <a:noFill/>
            <a:prstDash val="solid"/>
          </a:ln>
          <a:effectLst/>
        </p:spPr>
        <p:txBody>
          <a:bodyPr lIns="45720" rIns="45720" anchor="ctr"/>
          <a:lstStyle/>
          <a:p>
            <a:pPr algn="ctr" defTabSz="914377" fontAlgn="auto">
              <a:lnSpc>
                <a:spcPts val="2933"/>
              </a:lnSpc>
              <a:spcBef>
                <a:spcPts val="0"/>
              </a:spcBef>
              <a:spcAft>
                <a:spcPts val="0"/>
              </a:spcAft>
              <a:defRPr/>
            </a:pPr>
            <a:r>
              <a:rPr lang="en-US" sz="3200" b="1" kern="0" dirty="0">
                <a:solidFill>
                  <a:schemeClr val="bg1"/>
                </a:solidFill>
                <a:effectLst>
                  <a:outerShdw blurRad="38100" dist="38100" dir="2700000" algn="tl">
                    <a:srgbClr val="000000">
                      <a:alpha val="43137"/>
                    </a:srgbClr>
                  </a:outerShdw>
                </a:effectLst>
                <a:cs typeface="+mn-cs"/>
              </a:rPr>
              <a:t>and it would be material</a:t>
            </a:r>
          </a:p>
          <a:p>
            <a:pPr algn="ctr" defTabSz="914377" fontAlgn="auto">
              <a:lnSpc>
                <a:spcPts val="2933"/>
              </a:lnSpc>
              <a:spcBef>
                <a:spcPts val="0"/>
              </a:spcBef>
              <a:spcAft>
                <a:spcPts val="0"/>
              </a:spcAft>
              <a:defRPr/>
            </a:pPr>
            <a:r>
              <a:rPr lang="en-US" sz="3200" b="1" kern="0" dirty="0">
                <a:solidFill>
                  <a:schemeClr val="bg1"/>
                </a:solidFill>
                <a:effectLst>
                  <a:outerShdw blurRad="38100" dist="38100" dir="2700000" algn="tl">
                    <a:srgbClr val="000000">
                      <a:alpha val="43137"/>
                    </a:srgbClr>
                  </a:outerShdw>
                </a:effectLst>
                <a:cs typeface="+mn-cs"/>
              </a:rPr>
              <a:t> – important –</a:t>
            </a:r>
          </a:p>
          <a:p>
            <a:pPr algn="ctr" defTabSz="914377" fontAlgn="auto">
              <a:lnSpc>
                <a:spcPts val="2933"/>
              </a:lnSpc>
              <a:spcBef>
                <a:spcPts val="0"/>
              </a:spcBef>
              <a:spcAft>
                <a:spcPts val="0"/>
              </a:spcAft>
              <a:defRPr/>
            </a:pPr>
            <a:r>
              <a:rPr lang="en-US" sz="3200" b="1" kern="0" dirty="0">
                <a:solidFill>
                  <a:schemeClr val="bg1"/>
                </a:solidFill>
                <a:effectLst>
                  <a:outerShdw blurRad="38100" dist="38100" dir="2700000" algn="tl">
                    <a:srgbClr val="000000">
                      <a:alpha val="43137"/>
                    </a:srgbClr>
                  </a:outerShdw>
                </a:effectLst>
                <a:cs typeface="+mn-cs"/>
              </a:rPr>
              <a:t>to their decision</a:t>
            </a:r>
          </a:p>
          <a:p>
            <a:pPr algn="ctr" defTabSz="914377" fontAlgn="auto">
              <a:lnSpc>
                <a:spcPts val="2933"/>
              </a:lnSpc>
              <a:spcBef>
                <a:spcPts val="0"/>
              </a:spcBef>
              <a:spcAft>
                <a:spcPts val="0"/>
              </a:spcAft>
              <a:defRPr/>
            </a:pPr>
            <a:r>
              <a:rPr lang="en-US" sz="3200" b="1" kern="0" dirty="0">
                <a:solidFill>
                  <a:schemeClr val="bg1"/>
                </a:solidFill>
                <a:effectLst>
                  <a:outerShdw blurRad="38100" dist="38100" dir="2700000" algn="tl">
                    <a:srgbClr val="000000">
                      <a:alpha val="43137"/>
                    </a:srgbClr>
                  </a:outerShdw>
                </a:effectLst>
                <a:cs typeface="+mn-cs"/>
              </a:rPr>
              <a:t>to buy the product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321175" y="-20638"/>
            <a:ext cx="7870825" cy="1117601"/>
          </a:xfrm>
        </p:spPr>
        <p:txBody>
          <a:bodyPr/>
          <a:lstStyle/>
          <a:p>
            <a:pPr eaLnBrk="1" hangingPunct="1"/>
            <a:r>
              <a:rPr lang="en-US" altLang="en-US" smtClean="0"/>
              <a:t>Under FTC law,</a:t>
            </a:r>
            <a:br>
              <a:rPr lang="en-US" altLang="en-US" smtClean="0"/>
            </a:br>
            <a:r>
              <a:rPr lang="en-US" altLang="en-US" smtClean="0"/>
              <a:t>an act or practice is </a:t>
            </a:r>
            <a:r>
              <a:rPr lang="en-US" altLang="en-US" u="sng" smtClean="0"/>
              <a:t>UNFAIR</a:t>
            </a:r>
            <a:r>
              <a:rPr lang="en-US" altLang="en-US" smtClean="0"/>
              <a:t> if:</a:t>
            </a:r>
          </a:p>
        </p:txBody>
      </p:sp>
      <p:sp>
        <p:nvSpPr>
          <p:cNvPr id="6" name="Oval 5"/>
          <p:cNvSpPr/>
          <p:nvPr/>
        </p:nvSpPr>
        <p:spPr>
          <a:xfrm>
            <a:off x="749300" y="2209800"/>
            <a:ext cx="3352800" cy="3352800"/>
          </a:xfrm>
          <a:prstGeom prst="ellipse">
            <a:avLst/>
          </a:prstGeom>
          <a:solidFill>
            <a:srgbClr val="6AC7B9"/>
          </a:solidFill>
          <a:ln w="635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377" fontAlgn="auto">
              <a:lnSpc>
                <a:spcPts val="2933"/>
              </a:lnSpc>
              <a:spcBef>
                <a:spcPts val="0"/>
              </a:spcBef>
              <a:spcAft>
                <a:spcPts val="0"/>
              </a:spcAft>
              <a:defRPr/>
            </a:pPr>
            <a:r>
              <a:rPr lang="en-US" sz="3200" b="1" dirty="0">
                <a:solidFill>
                  <a:prstClr val="white"/>
                </a:solidFill>
                <a:effectLst>
                  <a:outerShdw blurRad="38100" dist="38100" dir="2700000" algn="tl">
                    <a:srgbClr val="000000">
                      <a:alpha val="43137"/>
                    </a:srgbClr>
                  </a:outerShdw>
                </a:effectLst>
                <a:cs typeface="Arial" panose="020B0604020202020204" pitchFamily="34" charset="0"/>
              </a:rPr>
              <a:t>it causes substantial injury – physical, financial, or otherwise</a:t>
            </a:r>
          </a:p>
        </p:txBody>
      </p:sp>
      <p:sp>
        <p:nvSpPr>
          <p:cNvPr id="7" name="Oval 6"/>
          <p:cNvSpPr/>
          <p:nvPr/>
        </p:nvSpPr>
        <p:spPr>
          <a:xfrm>
            <a:off x="4419600" y="2209800"/>
            <a:ext cx="3352800" cy="3352800"/>
          </a:xfrm>
          <a:prstGeom prst="ellipse">
            <a:avLst/>
          </a:prstGeom>
          <a:solidFill>
            <a:srgbClr val="6AC7B9"/>
          </a:solidFill>
          <a:ln w="635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377" fontAlgn="auto">
              <a:lnSpc>
                <a:spcPts val="3200"/>
              </a:lnSpc>
              <a:spcBef>
                <a:spcPts val="0"/>
              </a:spcBef>
              <a:spcAft>
                <a:spcPts val="0"/>
              </a:spcAft>
              <a:defRPr/>
            </a:pPr>
            <a:r>
              <a:rPr lang="en-US" sz="3200" b="1" dirty="0">
                <a:solidFill>
                  <a:prstClr val="white"/>
                </a:solidFill>
                <a:effectLst>
                  <a:outerShdw blurRad="38100" dist="38100" dir="2700000" algn="tl">
                    <a:srgbClr val="000000">
                      <a:alpha val="43137"/>
                    </a:srgbClr>
                  </a:outerShdw>
                </a:effectLst>
                <a:cs typeface="Arial" panose="020B0604020202020204" pitchFamily="34" charset="0"/>
              </a:rPr>
              <a:t>not reasonably avoidable by consumers themselves</a:t>
            </a:r>
          </a:p>
        </p:txBody>
      </p:sp>
      <p:sp>
        <p:nvSpPr>
          <p:cNvPr id="8" name="Oval 7"/>
          <p:cNvSpPr/>
          <p:nvPr/>
        </p:nvSpPr>
        <p:spPr>
          <a:xfrm>
            <a:off x="8128000" y="2235200"/>
            <a:ext cx="3352800" cy="3352800"/>
          </a:xfrm>
          <a:prstGeom prst="ellipse">
            <a:avLst/>
          </a:prstGeom>
          <a:solidFill>
            <a:srgbClr val="6AC7B9"/>
          </a:solidFill>
          <a:ln w="635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4377" fontAlgn="auto">
              <a:lnSpc>
                <a:spcPts val="3200"/>
              </a:lnSpc>
              <a:spcBef>
                <a:spcPts val="0"/>
              </a:spcBef>
              <a:spcAft>
                <a:spcPts val="0"/>
              </a:spcAft>
              <a:defRPr/>
            </a:pPr>
            <a:r>
              <a:rPr lang="en-US" sz="3200" b="1" dirty="0">
                <a:solidFill>
                  <a:prstClr val="white"/>
                </a:solidFill>
                <a:effectLst>
                  <a:outerShdw blurRad="38100" dist="38100" dir="2700000" algn="tl">
                    <a:srgbClr val="000000">
                      <a:alpha val="43137"/>
                    </a:srgbClr>
                  </a:outerShdw>
                </a:effectLst>
                <a:cs typeface="Arial" panose="020B0604020202020204" pitchFamily="34" charset="0"/>
              </a:rPr>
              <a:t>and not outweighed by benefits to </a:t>
            </a:r>
            <a:r>
              <a:rPr lang="en-US" sz="3200" b="1" dirty="0" smtClean="0">
                <a:solidFill>
                  <a:prstClr val="white"/>
                </a:solidFill>
                <a:effectLst>
                  <a:outerShdw blurRad="38100" dist="38100" dir="2700000" algn="tl">
                    <a:srgbClr val="000000">
                      <a:alpha val="43137"/>
                    </a:srgbClr>
                  </a:outerShdw>
                </a:effectLst>
                <a:cs typeface="Arial" panose="020B0604020202020204" pitchFamily="34" charset="0"/>
              </a:rPr>
              <a:t>consumers </a:t>
            </a:r>
            <a:r>
              <a:rPr lang="en-US" sz="3200" b="1" dirty="0">
                <a:solidFill>
                  <a:prstClr val="white"/>
                </a:solidFill>
                <a:effectLst>
                  <a:outerShdw blurRad="38100" dist="38100" dir="2700000" algn="tl">
                    <a:srgbClr val="000000">
                      <a:alpha val="43137"/>
                    </a:srgbClr>
                  </a:outerShdw>
                </a:effectLst>
                <a:cs typeface="Arial" panose="020B0604020202020204" pitchFamily="34" charset="0"/>
              </a:rPr>
              <a:t>or competition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257425" y="-20638"/>
            <a:ext cx="9934575" cy="760413"/>
          </a:xfrm>
        </p:spPr>
        <p:txBody>
          <a:bodyPr/>
          <a:lstStyle/>
          <a:p>
            <a:pPr eaLnBrk="1" hangingPunct="1"/>
            <a:r>
              <a:rPr lang="en-US" altLang="en-US" smtClean="0"/>
              <a:t>Other sources of FTC law and guidance</a:t>
            </a:r>
          </a:p>
        </p:txBody>
      </p:sp>
      <p:grpSp>
        <p:nvGrpSpPr>
          <p:cNvPr id="16387" name="Group 9"/>
          <p:cNvGrpSpPr>
            <a:grpSpLocks/>
          </p:cNvGrpSpPr>
          <p:nvPr/>
        </p:nvGrpSpPr>
        <p:grpSpPr bwMode="auto">
          <a:xfrm>
            <a:off x="85725" y="2557463"/>
            <a:ext cx="5080000" cy="2960687"/>
            <a:chOff x="435864" y="2546603"/>
            <a:chExt cx="5080000" cy="2834640"/>
          </a:xfrm>
        </p:grpSpPr>
        <p:pic>
          <p:nvPicPr>
            <p:cNvPr id="1639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5864" y="2546603"/>
              <a:ext cx="5080000"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4743" y="2642616"/>
              <a:ext cx="3726285" cy="2441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4"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43584" y="3858768"/>
              <a:ext cx="3465576" cy="1133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3822002" y="3520868"/>
              <a:ext cx="863600" cy="337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pic>
        <p:nvPicPr>
          <p:cNvPr id="13"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074025" y="3975100"/>
            <a:ext cx="4117975"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5165725" y="2557463"/>
            <a:ext cx="6457950" cy="3709987"/>
          </a:xfrm>
          <a:prstGeom prst="rect">
            <a:avLst/>
          </a:prstGeom>
          <a:noFill/>
        </p:spPr>
        <p:txBody>
          <a:bodyPr>
            <a:spAutoFit/>
          </a:bodyPr>
          <a:lstStyle/>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800" kern="0" dirty="0">
                <a:solidFill>
                  <a:prstClr val="black"/>
                </a:solidFill>
                <a:cs typeface="Times New Roman" panose="02020603050405020304" pitchFamily="18" charset="0"/>
              </a:rPr>
              <a:t>Fair Debt Collection Practices Act</a:t>
            </a:r>
          </a:p>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800" kern="0" dirty="0">
                <a:solidFill>
                  <a:prstClr val="black"/>
                </a:solidFill>
                <a:cs typeface="Times New Roman" panose="02020603050405020304" pitchFamily="18" charset="0"/>
              </a:rPr>
              <a:t>Fair Credit Reporting Act</a:t>
            </a:r>
          </a:p>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800" kern="0" dirty="0">
                <a:solidFill>
                  <a:prstClr val="black"/>
                </a:solidFill>
                <a:cs typeface="Times New Roman" panose="02020603050405020304" pitchFamily="18" charset="0"/>
              </a:rPr>
              <a:t>Children’s Online Privacy Protection Rule</a:t>
            </a:r>
          </a:p>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800" kern="0" dirty="0">
                <a:solidFill>
                  <a:prstClr val="black"/>
                </a:solidFill>
                <a:cs typeface="Times New Roman" panose="02020603050405020304" pitchFamily="18" charset="0"/>
              </a:rPr>
              <a:t>CAN-SPAM Rule</a:t>
            </a:r>
          </a:p>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800" kern="0" dirty="0">
                <a:solidFill>
                  <a:prstClr val="black"/>
                </a:solidFill>
                <a:cs typeface="Times New Roman" panose="02020603050405020304" pitchFamily="18" charset="0"/>
              </a:rPr>
              <a:t>Funeral Rule</a:t>
            </a:r>
          </a:p>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800" kern="0" dirty="0">
                <a:solidFill>
                  <a:prstClr val="black"/>
                </a:solidFill>
                <a:cs typeface="Times New Roman" panose="02020603050405020304" pitchFamily="18" charset="0"/>
              </a:rPr>
              <a:t>Textile Rules</a:t>
            </a:r>
          </a:p>
          <a:p>
            <a:pPr marL="228600" indent="-228600" fontAlgn="auto">
              <a:lnSpc>
                <a:spcPts val="2400"/>
              </a:lnSpc>
              <a:spcBef>
                <a:spcPts val="2400"/>
              </a:spcBef>
              <a:spcAft>
                <a:spcPts val="0"/>
              </a:spcAft>
              <a:buClr>
                <a:srgbClr val="E62C00"/>
              </a:buClr>
              <a:buFont typeface="Arial" panose="020B0604020202020204" pitchFamily="34" charset="0"/>
              <a:buChar char="•"/>
              <a:defRPr/>
            </a:pPr>
            <a:endParaRPr lang="en-US" sz="2400" kern="0" dirty="0">
              <a:solidFill>
                <a:prstClr val="black"/>
              </a:solidFill>
              <a:latin typeface="Times New Roman" panose="02020603050405020304" pitchFamily="18" charset="0"/>
              <a:cs typeface="Times New Roman" panose="02020603050405020304" pitchFamily="18" charset="0"/>
            </a:endParaRPr>
          </a:p>
        </p:txBody>
      </p:sp>
      <p:sp>
        <p:nvSpPr>
          <p:cNvPr id="16" name="TextBox 15"/>
          <p:cNvSpPr txBox="1"/>
          <p:nvPr/>
        </p:nvSpPr>
        <p:spPr>
          <a:xfrm>
            <a:off x="5630378" y="1738312"/>
            <a:ext cx="6082748" cy="828817"/>
          </a:xfrm>
          <a:prstGeom prst="rect">
            <a:avLst/>
          </a:prstGeom>
          <a:noFill/>
        </p:spPr>
        <p:txBody>
          <a:bodyPr wrap="square">
            <a:spAutoFit/>
          </a:bodyPr>
          <a:lstStyle/>
          <a:p>
            <a:pPr fontAlgn="auto">
              <a:lnSpc>
                <a:spcPts val="2800"/>
              </a:lnSpc>
              <a:spcBef>
                <a:spcPts val="0"/>
              </a:spcBef>
              <a:spcAft>
                <a:spcPts val="0"/>
              </a:spcAft>
              <a:defRPr/>
            </a:pPr>
            <a:r>
              <a:rPr lang="en-US" sz="3200" spc="-150" dirty="0" smtClean="0">
                <a:latin typeface="Arial Black" panose="020B0A04020102020204" pitchFamily="34" charset="0"/>
                <a:cs typeface="+mn-cs"/>
              </a:rPr>
              <a:t>SOME LAWS AND RULES ENFORCED </a:t>
            </a:r>
            <a:r>
              <a:rPr lang="en-US" sz="3200" spc="-150" dirty="0">
                <a:latin typeface="Arial Black" panose="020B0A04020102020204" pitchFamily="34" charset="0"/>
                <a:cs typeface="+mn-cs"/>
              </a:rPr>
              <a:t>BY THE FTC</a:t>
            </a:r>
          </a:p>
        </p:txBody>
      </p:sp>
      <p:sp>
        <p:nvSpPr>
          <p:cNvPr id="2" name="Rectangle 1"/>
          <p:cNvSpPr/>
          <p:nvPr/>
        </p:nvSpPr>
        <p:spPr>
          <a:xfrm>
            <a:off x="624550" y="1738311"/>
            <a:ext cx="391721" cy="685800"/>
          </a:xfrm>
          <a:prstGeom prst="rect">
            <a:avLst/>
          </a:prstGeom>
          <a:solidFill>
            <a:srgbClr val="E6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289316" y="1738311"/>
            <a:ext cx="391721" cy="685800"/>
          </a:xfrm>
          <a:prstGeom prst="rect">
            <a:avLst/>
          </a:prstGeom>
          <a:solidFill>
            <a:srgbClr val="E6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962417" y="1738312"/>
            <a:ext cx="3060453" cy="828817"/>
          </a:xfrm>
          <a:prstGeom prst="rect">
            <a:avLst/>
          </a:prstGeom>
          <a:noFill/>
        </p:spPr>
        <p:txBody>
          <a:bodyPr wrap="none">
            <a:spAutoFit/>
          </a:bodyPr>
          <a:lstStyle/>
          <a:p>
            <a:pPr fontAlgn="auto">
              <a:lnSpc>
                <a:spcPts val="2800"/>
              </a:lnSpc>
              <a:spcBef>
                <a:spcPts val="0"/>
              </a:spcBef>
              <a:spcAft>
                <a:spcPts val="0"/>
              </a:spcAft>
              <a:defRPr/>
            </a:pPr>
            <a:r>
              <a:rPr lang="en-US" sz="3200" spc="-150" dirty="0">
                <a:latin typeface="Arial Black" panose="020B0A04020102020204" pitchFamily="34" charset="0"/>
                <a:cs typeface="+mn-cs"/>
              </a:rPr>
              <a:t>FTC POLICY</a:t>
            </a:r>
          </a:p>
          <a:p>
            <a:pPr fontAlgn="auto">
              <a:lnSpc>
                <a:spcPts val="2800"/>
              </a:lnSpc>
              <a:spcBef>
                <a:spcPts val="0"/>
              </a:spcBef>
              <a:spcAft>
                <a:spcPts val="0"/>
              </a:spcAft>
              <a:defRPr/>
            </a:pPr>
            <a:r>
              <a:rPr lang="en-US" sz="3200" spc="-150" dirty="0">
                <a:latin typeface="Arial Black" panose="020B0A04020102020204" pitchFamily="34" charset="0"/>
                <a:cs typeface="+mn-cs"/>
              </a:rPr>
              <a:t>STATEMENTS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038"/>
            <a:ext cx="6284913" cy="703262"/>
          </a:xfrm>
          <a:prstGeom prst="rect">
            <a:avLst/>
          </a:prstGeom>
          <a:solidFill>
            <a:schemeClr val="bg1"/>
          </a:solidFill>
        </p:spPr>
        <p:txBody>
          <a:bodyPr wrap="none" bIns="0">
            <a:spAutoFit/>
          </a:bodyPr>
          <a:lstStyle/>
          <a:p>
            <a:pPr defTabSz="1219170" fontAlgn="auto">
              <a:spcBef>
                <a:spcPts val="0"/>
              </a:spcBef>
              <a:spcAft>
                <a:spcPts val="0"/>
              </a:spcAft>
              <a:defRPr/>
            </a:pPr>
            <a:r>
              <a:rPr lang="en-US" sz="4267" b="1" dirty="0">
                <a:solidFill>
                  <a:srgbClr val="7F7F7F">
                    <a:lumMod val="50000"/>
                  </a:srgbClr>
                </a:solidFill>
                <a:cs typeface="+mn-cs"/>
              </a:rPr>
              <a:t>O.C.G.A. § 10-1-391 et seq.</a:t>
            </a:r>
          </a:p>
        </p:txBody>
      </p:sp>
      <p:sp>
        <p:nvSpPr>
          <p:cNvPr id="17411" name="Title 1"/>
          <p:cNvSpPr>
            <a:spLocks noGrp="1"/>
          </p:cNvSpPr>
          <p:nvPr>
            <p:ph type="title"/>
          </p:nvPr>
        </p:nvSpPr>
        <p:spPr>
          <a:xfrm>
            <a:off x="0" y="0"/>
            <a:ext cx="6557963" cy="665163"/>
          </a:xfrm>
        </p:spPr>
        <p:txBody>
          <a:bodyPr/>
          <a:lstStyle/>
          <a:p>
            <a:pPr algn="l" eaLnBrk="1" hangingPunct="1"/>
            <a:r>
              <a:rPr lang="en-US" altLang="en-US" smtClean="0"/>
              <a:t>Fair Business Practices Act</a:t>
            </a:r>
          </a:p>
        </p:txBody>
      </p:sp>
      <p:sp>
        <p:nvSpPr>
          <p:cNvPr id="17412" name="TextBox 3"/>
          <p:cNvSpPr txBox="1">
            <a:spLocks noChangeArrowheads="1"/>
          </p:cNvSpPr>
          <p:nvPr/>
        </p:nvSpPr>
        <p:spPr bwMode="auto">
          <a:xfrm>
            <a:off x="1227138" y="1811338"/>
            <a:ext cx="9737725" cy="235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4400"/>
              </a:lnSpc>
              <a:spcBef>
                <a:spcPct val="0"/>
              </a:spcBef>
              <a:buFontTx/>
              <a:buNone/>
            </a:pPr>
            <a:r>
              <a:rPr lang="en-US" altLang="en-US" sz="4400" b="1">
                <a:solidFill>
                  <a:srgbClr val="210001"/>
                </a:solidFill>
              </a:rPr>
              <a:t>“Unfair or deceptive acts or practices in the conduct of consumer transactions and consumer acts or practices in trade or commerce are declared unlawful.”</a:t>
            </a:r>
          </a:p>
        </p:txBody>
      </p:sp>
      <p:sp>
        <p:nvSpPr>
          <p:cNvPr id="17413" name="TextBox 4"/>
          <p:cNvSpPr txBox="1">
            <a:spLocks noChangeArrowheads="1"/>
          </p:cNvSpPr>
          <p:nvPr/>
        </p:nvSpPr>
        <p:spPr bwMode="auto">
          <a:xfrm>
            <a:off x="1227138" y="4537075"/>
            <a:ext cx="9737725"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2600"/>
              </a:lnSpc>
              <a:spcBef>
                <a:spcPct val="0"/>
              </a:spcBef>
              <a:buFontTx/>
              <a:buNone/>
            </a:pPr>
            <a:r>
              <a:rPr lang="en-US" altLang="en-US" sz="2600" b="1"/>
              <a:t>NOTE:</a:t>
            </a:r>
            <a:r>
              <a:rPr lang="en-US" altLang="en-US" sz="2600"/>
              <a:t> Section 393(a) applies to “consumer transactions and consumer acts or practices.”  However, B2B deception can also be an FBPA violation pursuant to O.C.G.A. § 10-1-393.1 (“office supply” transactions – BROAD)</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038"/>
            <a:ext cx="5276850" cy="703262"/>
          </a:xfrm>
          <a:prstGeom prst="rect">
            <a:avLst/>
          </a:prstGeom>
          <a:solidFill>
            <a:schemeClr val="bg1"/>
          </a:solidFill>
        </p:spPr>
        <p:txBody>
          <a:bodyPr wrap="none" bIns="0">
            <a:spAutoFit/>
          </a:bodyPr>
          <a:lstStyle/>
          <a:p>
            <a:pPr defTabSz="1219170" fontAlgn="auto">
              <a:spcBef>
                <a:spcPts val="0"/>
              </a:spcBef>
              <a:spcAft>
                <a:spcPts val="0"/>
              </a:spcAft>
              <a:defRPr/>
            </a:pPr>
            <a:r>
              <a:rPr lang="en-US" sz="4267" b="1" dirty="0">
                <a:solidFill>
                  <a:srgbClr val="7F7F7F">
                    <a:lumMod val="50000"/>
                  </a:srgbClr>
                </a:solidFill>
                <a:cs typeface="+mn-cs"/>
              </a:rPr>
              <a:t>O.C.G.A. § 10-1-393(b)</a:t>
            </a:r>
          </a:p>
        </p:txBody>
      </p:sp>
      <p:sp>
        <p:nvSpPr>
          <p:cNvPr id="18435" name="Title 1"/>
          <p:cNvSpPr>
            <a:spLocks noGrp="1"/>
          </p:cNvSpPr>
          <p:nvPr>
            <p:ph type="title"/>
          </p:nvPr>
        </p:nvSpPr>
        <p:spPr>
          <a:xfrm>
            <a:off x="0" y="0"/>
            <a:ext cx="6557963" cy="665163"/>
          </a:xfrm>
        </p:spPr>
        <p:txBody>
          <a:bodyPr/>
          <a:lstStyle/>
          <a:p>
            <a:pPr algn="l" eaLnBrk="1" hangingPunct="1"/>
            <a:r>
              <a:rPr lang="en-US" altLang="en-US" smtClean="0"/>
              <a:t>Fair Business Practices Act</a:t>
            </a:r>
          </a:p>
        </p:txBody>
      </p:sp>
      <p:sp>
        <p:nvSpPr>
          <p:cNvPr id="6" name="Content Placeholder 2"/>
          <p:cNvSpPr txBox="1">
            <a:spLocks/>
          </p:cNvSpPr>
          <p:nvPr/>
        </p:nvSpPr>
        <p:spPr>
          <a:xfrm>
            <a:off x="209550" y="1974850"/>
            <a:ext cx="11677650" cy="457041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ts val="1600"/>
              </a:lnSpc>
              <a:spcAft>
                <a:spcPts val="0"/>
              </a:spcAft>
              <a:buClr>
                <a:srgbClr val="E62C00"/>
              </a:buClr>
              <a:defRPr/>
            </a:pPr>
            <a:r>
              <a:rPr lang="en-US" sz="1600" dirty="0" smtClean="0">
                <a:solidFill>
                  <a:schemeClr val="tx1">
                    <a:lumMod val="95000"/>
                    <a:lumOff val="5000"/>
                  </a:schemeClr>
                </a:solidFill>
              </a:rPr>
              <a:t>Passing off goods or services as those of another;</a:t>
            </a:r>
          </a:p>
          <a:p>
            <a:pPr fontAlgn="auto">
              <a:lnSpc>
                <a:spcPts val="1600"/>
              </a:lnSpc>
              <a:spcAft>
                <a:spcPts val="0"/>
              </a:spcAft>
              <a:buClr>
                <a:srgbClr val="E62C00"/>
              </a:buClr>
              <a:defRPr/>
            </a:pPr>
            <a:r>
              <a:rPr lang="en-US" sz="1600" dirty="0" smtClean="0">
                <a:solidFill>
                  <a:schemeClr val="tx1">
                    <a:lumMod val="95000"/>
                    <a:lumOff val="5000"/>
                  </a:schemeClr>
                </a:solidFill>
              </a:rPr>
              <a:t>Causing actual confusion or actual misunderstanding as to the source, sponsorship, approval, or certification of goods or services;</a:t>
            </a:r>
          </a:p>
          <a:p>
            <a:pPr fontAlgn="auto">
              <a:lnSpc>
                <a:spcPts val="1600"/>
              </a:lnSpc>
              <a:spcAft>
                <a:spcPts val="0"/>
              </a:spcAft>
              <a:buClr>
                <a:srgbClr val="E62C00"/>
              </a:buClr>
              <a:defRPr/>
            </a:pPr>
            <a:r>
              <a:rPr lang="en-US" sz="1600" dirty="0" smtClean="0">
                <a:solidFill>
                  <a:schemeClr val="tx1">
                    <a:lumMod val="95000"/>
                    <a:lumOff val="5000"/>
                  </a:schemeClr>
                </a:solidFill>
              </a:rPr>
              <a:t>Causing actual confusion or actual misunderstanding as to affiliation, connection, or association with or certification by another;</a:t>
            </a:r>
          </a:p>
          <a:p>
            <a:pPr fontAlgn="auto">
              <a:lnSpc>
                <a:spcPts val="1600"/>
              </a:lnSpc>
              <a:spcAft>
                <a:spcPts val="0"/>
              </a:spcAft>
              <a:buClr>
                <a:srgbClr val="E62C00"/>
              </a:buClr>
              <a:defRPr/>
            </a:pPr>
            <a:r>
              <a:rPr lang="en-US" sz="1600" dirty="0" smtClean="0">
                <a:solidFill>
                  <a:schemeClr val="tx1">
                    <a:lumMod val="95000"/>
                    <a:lumOff val="5000"/>
                  </a:schemeClr>
                </a:solidFill>
              </a:rPr>
              <a:t>Using deceptive representations or designations of geographic origin in connection with goods or services … ;</a:t>
            </a:r>
          </a:p>
          <a:p>
            <a:pPr fontAlgn="auto">
              <a:lnSpc>
                <a:spcPts val="1600"/>
              </a:lnSpc>
              <a:spcAft>
                <a:spcPts val="0"/>
              </a:spcAft>
              <a:buClr>
                <a:srgbClr val="E62C00"/>
              </a:buClr>
              <a:defRPr/>
            </a:pPr>
            <a:r>
              <a:rPr lang="en-US" sz="1600" dirty="0" smtClean="0">
                <a:solidFill>
                  <a:schemeClr val="tx1">
                    <a:lumMod val="95000"/>
                    <a:lumOff val="5000"/>
                  </a:schemeClr>
                </a:solidFill>
              </a:rPr>
              <a:t>Representing that goods or services have sponsorship, approval, characteristics, ingredients, uses, benefits, or quantities that they do not have or that a person has a sponsorship, approval, status, affiliation, or connection that he or she does not have;</a:t>
            </a:r>
          </a:p>
          <a:p>
            <a:pPr fontAlgn="auto">
              <a:lnSpc>
                <a:spcPts val="1600"/>
              </a:lnSpc>
              <a:spcAft>
                <a:spcPts val="0"/>
              </a:spcAft>
              <a:buClr>
                <a:srgbClr val="E62C00"/>
              </a:buClr>
              <a:defRPr/>
            </a:pPr>
            <a:r>
              <a:rPr lang="en-US" sz="1600" dirty="0" smtClean="0">
                <a:solidFill>
                  <a:schemeClr val="tx1">
                    <a:lumMod val="95000"/>
                    <a:lumOff val="5000"/>
                  </a:schemeClr>
                </a:solidFill>
              </a:rPr>
              <a:t>Representing that goods or services are of a particular standard, quality, or grade or that goods are of a particular style or model, if they are of another;</a:t>
            </a:r>
          </a:p>
          <a:p>
            <a:pPr fontAlgn="auto">
              <a:lnSpc>
                <a:spcPts val="1600"/>
              </a:lnSpc>
              <a:spcAft>
                <a:spcPts val="0"/>
              </a:spcAft>
              <a:buClr>
                <a:srgbClr val="E62C00"/>
              </a:buClr>
              <a:defRPr/>
            </a:pPr>
            <a:r>
              <a:rPr lang="en-US" sz="1600" dirty="0" smtClean="0">
                <a:solidFill>
                  <a:schemeClr val="tx1">
                    <a:lumMod val="95000"/>
                    <a:lumOff val="5000"/>
                  </a:schemeClr>
                </a:solidFill>
              </a:rPr>
              <a:t>Disparaging goods, services, or business of another by false or misleading representation;</a:t>
            </a:r>
          </a:p>
          <a:p>
            <a:pPr fontAlgn="auto">
              <a:lnSpc>
                <a:spcPts val="1600"/>
              </a:lnSpc>
              <a:spcAft>
                <a:spcPts val="0"/>
              </a:spcAft>
              <a:buClr>
                <a:srgbClr val="E62C00"/>
              </a:buClr>
              <a:defRPr/>
            </a:pPr>
            <a:r>
              <a:rPr lang="en-US" sz="1600" dirty="0" smtClean="0">
                <a:solidFill>
                  <a:schemeClr val="tx1">
                    <a:lumMod val="95000"/>
                    <a:lumOff val="5000"/>
                  </a:schemeClr>
                </a:solidFill>
              </a:rPr>
              <a:t>Advertising goods or services with intent not to sell them as advertised;</a:t>
            </a:r>
          </a:p>
          <a:p>
            <a:pPr fontAlgn="auto">
              <a:lnSpc>
                <a:spcPts val="1600"/>
              </a:lnSpc>
              <a:spcAft>
                <a:spcPts val="0"/>
              </a:spcAft>
              <a:buClr>
                <a:srgbClr val="E62C00"/>
              </a:buClr>
              <a:defRPr/>
            </a:pPr>
            <a:r>
              <a:rPr lang="en-US" sz="1600" dirty="0" smtClean="0">
                <a:solidFill>
                  <a:schemeClr val="tx1">
                    <a:lumMod val="95000"/>
                    <a:lumOff val="5000"/>
                  </a:schemeClr>
                </a:solidFill>
              </a:rPr>
              <a:t>Advertising goods or services with intent not to supply reasonably expectable public demand, unless the advertisement discloses a limitation of quantity;</a:t>
            </a:r>
          </a:p>
          <a:p>
            <a:pPr fontAlgn="auto">
              <a:lnSpc>
                <a:spcPts val="1600"/>
              </a:lnSpc>
              <a:spcAft>
                <a:spcPts val="0"/>
              </a:spcAft>
              <a:buClr>
                <a:srgbClr val="E62C00"/>
              </a:buClr>
              <a:defRPr/>
            </a:pPr>
            <a:r>
              <a:rPr lang="en-US" sz="1600" dirty="0" smtClean="0">
                <a:solidFill>
                  <a:schemeClr val="tx1">
                    <a:lumMod val="95000"/>
                    <a:lumOff val="5000"/>
                  </a:schemeClr>
                </a:solidFill>
              </a:rPr>
              <a:t>Making false or misleading statements concerning the reasons for, existence of, or amounts of price reductions; </a:t>
            </a:r>
          </a:p>
          <a:p>
            <a:pPr fontAlgn="auto">
              <a:lnSpc>
                <a:spcPts val="1600"/>
              </a:lnSpc>
              <a:spcAft>
                <a:spcPts val="0"/>
              </a:spcAft>
              <a:buClr>
                <a:srgbClr val="E62C00"/>
              </a:buClr>
              <a:defRPr/>
            </a:pPr>
            <a:r>
              <a:rPr lang="en-US" sz="1600" dirty="0" smtClean="0">
                <a:solidFill>
                  <a:schemeClr val="tx1">
                    <a:lumMod val="95000"/>
                    <a:lumOff val="5000"/>
                  </a:schemeClr>
                </a:solidFill>
              </a:rPr>
              <a:t>Deceptive promotions and prizes;</a:t>
            </a:r>
          </a:p>
          <a:p>
            <a:pPr fontAlgn="auto">
              <a:lnSpc>
                <a:spcPts val="1600"/>
              </a:lnSpc>
              <a:spcAft>
                <a:spcPts val="0"/>
              </a:spcAft>
              <a:buClr>
                <a:srgbClr val="E62C00"/>
              </a:buClr>
              <a:defRPr/>
            </a:pPr>
            <a:r>
              <a:rPr lang="en-US" sz="1600" dirty="0" smtClean="0">
                <a:solidFill>
                  <a:schemeClr val="tx1">
                    <a:lumMod val="95000"/>
                    <a:lumOff val="5000"/>
                  </a:schemeClr>
                </a:solidFill>
              </a:rPr>
              <a:t>Conducting a going-out-of-business sale for more than 90 days. </a:t>
            </a:r>
            <a:endParaRPr lang="en-US" sz="1600" dirty="0">
              <a:solidFill>
                <a:schemeClr val="tx1">
                  <a:lumMod val="95000"/>
                  <a:lumOff val="5000"/>
                </a:schemeClr>
              </a:solidFill>
            </a:endParaRPr>
          </a:p>
        </p:txBody>
      </p:sp>
      <p:sp>
        <p:nvSpPr>
          <p:cNvPr id="7" name="Rectangle 6"/>
          <p:cNvSpPr/>
          <p:nvPr/>
        </p:nvSpPr>
        <p:spPr>
          <a:xfrm>
            <a:off x="209550" y="1512888"/>
            <a:ext cx="9799638" cy="461962"/>
          </a:xfrm>
          <a:prstGeom prst="rect">
            <a:avLst/>
          </a:prstGeom>
        </p:spPr>
        <p:txBody>
          <a:bodyPr>
            <a:spAutoFit/>
          </a:bodyPr>
          <a:lstStyle/>
          <a:p>
            <a:pPr fontAlgn="auto">
              <a:spcBef>
                <a:spcPts val="0"/>
              </a:spcBef>
              <a:spcAft>
                <a:spcPts val="0"/>
              </a:spcAft>
              <a:defRPr/>
            </a:pPr>
            <a:r>
              <a:rPr lang="en-US" sz="2400" b="1" u="sng" dirty="0">
                <a:solidFill>
                  <a:schemeClr val="tx1">
                    <a:lumMod val="95000"/>
                    <a:lumOff val="5000"/>
                  </a:schemeClr>
                </a:solidFill>
                <a:latin typeface="+mn-lt"/>
                <a:cs typeface="+mn-cs"/>
              </a:rPr>
              <a:t>By way of illustration </a:t>
            </a:r>
            <a:r>
              <a:rPr lang="en-US" sz="2400" b="1" i="1" u="sng" dirty="0">
                <a:solidFill>
                  <a:schemeClr val="tx1">
                    <a:lumMod val="95000"/>
                    <a:lumOff val="5000"/>
                  </a:schemeClr>
                </a:solidFill>
                <a:latin typeface="+mn-lt"/>
                <a:cs typeface="+mn-cs"/>
              </a:rPr>
              <a:t>only</a:t>
            </a:r>
            <a:r>
              <a:rPr lang="en-US" sz="2400" b="1" dirty="0">
                <a:solidFill>
                  <a:schemeClr val="tx1">
                    <a:lumMod val="95000"/>
                    <a:lumOff val="5000"/>
                  </a:schemeClr>
                </a:solidFill>
                <a:latin typeface="+mn-lt"/>
                <a:cs typeface="+mn-cs"/>
              </a:rPr>
              <a:t>, the following practices are declared unlawful: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54038"/>
            <a:ext cx="5276850" cy="703262"/>
          </a:xfrm>
          <a:prstGeom prst="rect">
            <a:avLst/>
          </a:prstGeom>
          <a:solidFill>
            <a:schemeClr val="bg1"/>
          </a:solidFill>
        </p:spPr>
        <p:txBody>
          <a:bodyPr wrap="none" bIns="0">
            <a:spAutoFit/>
          </a:bodyPr>
          <a:lstStyle/>
          <a:p>
            <a:pPr defTabSz="1219170" fontAlgn="auto">
              <a:spcBef>
                <a:spcPts val="0"/>
              </a:spcBef>
              <a:spcAft>
                <a:spcPts val="0"/>
              </a:spcAft>
              <a:defRPr/>
            </a:pPr>
            <a:r>
              <a:rPr lang="en-US" sz="4267" b="1" dirty="0">
                <a:solidFill>
                  <a:srgbClr val="7F7F7F">
                    <a:lumMod val="50000"/>
                  </a:srgbClr>
                </a:solidFill>
                <a:cs typeface="+mn-cs"/>
              </a:rPr>
              <a:t>O.C.G.A. § 10-1-391(b)</a:t>
            </a:r>
          </a:p>
        </p:txBody>
      </p:sp>
      <p:sp>
        <p:nvSpPr>
          <p:cNvPr id="19459" name="Title 1"/>
          <p:cNvSpPr>
            <a:spLocks noGrp="1"/>
          </p:cNvSpPr>
          <p:nvPr>
            <p:ph type="title"/>
          </p:nvPr>
        </p:nvSpPr>
        <p:spPr>
          <a:xfrm>
            <a:off x="0" y="0"/>
            <a:ext cx="6557963" cy="665163"/>
          </a:xfrm>
        </p:spPr>
        <p:txBody>
          <a:bodyPr/>
          <a:lstStyle/>
          <a:p>
            <a:pPr algn="l" eaLnBrk="1" hangingPunct="1"/>
            <a:r>
              <a:rPr lang="en-US" altLang="en-US" smtClean="0"/>
              <a:t>Fair Business Practices Act</a:t>
            </a:r>
          </a:p>
        </p:txBody>
      </p:sp>
      <p:sp>
        <p:nvSpPr>
          <p:cNvPr id="19460" name="TextBox 3"/>
          <p:cNvSpPr txBox="1">
            <a:spLocks noChangeArrowheads="1"/>
          </p:cNvSpPr>
          <p:nvPr/>
        </p:nvSpPr>
        <p:spPr bwMode="auto">
          <a:xfrm>
            <a:off x="1158875" y="2020888"/>
            <a:ext cx="10534650"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7613"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1217613"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1217613"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1217613"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1217613"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1217613"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4000"/>
              </a:lnSpc>
              <a:spcBef>
                <a:spcPct val="0"/>
              </a:spcBef>
              <a:buFontTx/>
              <a:buNone/>
            </a:pPr>
            <a:r>
              <a:rPr lang="en-US" altLang="en-US" sz="4000" b="1">
                <a:solidFill>
                  <a:srgbClr val="210001"/>
                </a:solidFill>
              </a:rPr>
              <a:t>The FBPA must “be interpreted and construed consistently with interpretations given by the Federal Trade Commission in the federal courts pursuant to Section 5(a)(1) of the Federal Trade Commission Act ….”</a:t>
            </a:r>
          </a:p>
        </p:txBody>
      </p:sp>
      <p:sp>
        <p:nvSpPr>
          <p:cNvPr id="19461" name="TextBox 4"/>
          <p:cNvSpPr txBox="1">
            <a:spLocks noChangeArrowheads="1"/>
          </p:cNvSpPr>
          <p:nvPr/>
        </p:nvSpPr>
        <p:spPr bwMode="auto">
          <a:xfrm>
            <a:off x="1158875" y="4846638"/>
            <a:ext cx="106140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2600"/>
              </a:lnSpc>
              <a:spcBef>
                <a:spcPct val="0"/>
              </a:spcBef>
              <a:buFontTx/>
              <a:buNone/>
            </a:pPr>
            <a:r>
              <a:rPr lang="en-US" altLang="en-US" sz="2600" b="1"/>
              <a:t>REMEMBER:</a:t>
            </a:r>
            <a:r>
              <a:rPr lang="en-US" altLang="en-US" sz="2600"/>
              <a:t>  You cannot contract around the FBPA!  O.C.G.A. § 10-1-393(c)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19461">
                                            <p:txEl>
                                              <p:pRg st="0" end="0"/>
                                            </p:txEl>
                                          </p:spTgt>
                                        </p:tgtEl>
                                        <p:attrNameLst>
                                          <p:attrName>style.visibility</p:attrName>
                                        </p:attrNameLst>
                                      </p:cBhvr>
                                      <p:to>
                                        <p:strVal val="visible"/>
                                      </p:to>
                                    </p:set>
                                    <p:anim calcmode="lin" valueType="num">
                                      <p:cBhvr>
                                        <p:cTn id="7" dur="500" fill="hold"/>
                                        <p:tgtEl>
                                          <p:spTgt spid="1946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946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946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p:cNvPicPr>
          <p:nvPr/>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52463" y="769938"/>
            <a:ext cx="6053137" cy="560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912813" y="1114425"/>
            <a:ext cx="5527675" cy="5016500"/>
          </a:xfrm>
          <a:prstGeom prst="rect">
            <a:avLst/>
          </a:prstGeom>
          <a:noFill/>
        </p:spPr>
        <p:txBody>
          <a:bodyPr>
            <a:spAutoFit/>
          </a:bodyPr>
          <a:lstStyle/>
          <a:p>
            <a:pPr marL="228600" indent="-228600" fontAlgn="auto">
              <a:lnSpc>
                <a:spcPts val="2800"/>
              </a:lnSpc>
              <a:spcBef>
                <a:spcPts val="2400"/>
              </a:spcBef>
              <a:spcAft>
                <a:spcPts val="0"/>
              </a:spcAft>
              <a:buClr>
                <a:srgbClr val="E62C00"/>
              </a:buClr>
              <a:buFont typeface="Arial" panose="020B0604020202020204" pitchFamily="34" charset="0"/>
              <a:buChar char="•"/>
              <a:defRPr/>
            </a:pPr>
            <a:r>
              <a:rPr lang="en-US" sz="2800" kern="0" dirty="0">
                <a:solidFill>
                  <a:prstClr val="black"/>
                </a:solidFill>
                <a:latin typeface="Times New Roman" panose="02020603050405020304" pitchFamily="18" charset="0"/>
                <a:cs typeface="Times New Roman" panose="02020603050405020304" pitchFamily="18" charset="0"/>
              </a:rPr>
              <a:t>Before running an ad, be mindful of federal and state consumer protection law.</a:t>
            </a:r>
          </a:p>
          <a:p>
            <a:pPr marL="228600" indent="-228600" fontAlgn="auto">
              <a:lnSpc>
                <a:spcPts val="2800"/>
              </a:lnSpc>
              <a:spcBef>
                <a:spcPts val="2400"/>
              </a:spcBef>
              <a:spcAft>
                <a:spcPts val="0"/>
              </a:spcAft>
              <a:buClr>
                <a:srgbClr val="E62C00"/>
              </a:buClr>
              <a:buFont typeface="Arial" panose="020B0604020202020204" pitchFamily="34" charset="0"/>
              <a:buChar char="•"/>
              <a:defRPr/>
            </a:pPr>
            <a:r>
              <a:rPr lang="en-US" sz="2800" kern="0" dirty="0">
                <a:solidFill>
                  <a:prstClr val="black"/>
                </a:solidFill>
                <a:latin typeface="Times New Roman" panose="02020603050405020304" pitchFamily="18" charset="0"/>
                <a:cs typeface="Times New Roman" panose="02020603050405020304" pitchFamily="18" charset="0"/>
              </a:rPr>
              <a:t>The scope of “advertising” is broad – TV, radio, print, direct mail, online, social media, etc. </a:t>
            </a:r>
          </a:p>
          <a:p>
            <a:pPr marL="228600" indent="-228600" fontAlgn="auto">
              <a:lnSpc>
                <a:spcPts val="2800"/>
              </a:lnSpc>
              <a:spcBef>
                <a:spcPts val="2400"/>
              </a:spcBef>
              <a:spcAft>
                <a:spcPts val="0"/>
              </a:spcAft>
              <a:buClr>
                <a:srgbClr val="E62C00"/>
              </a:buClr>
              <a:buFont typeface="Arial" panose="020B0604020202020204" pitchFamily="34" charset="0"/>
              <a:buChar char="•"/>
              <a:defRPr/>
            </a:pPr>
            <a:r>
              <a:rPr lang="en-US" sz="2800" kern="0" dirty="0">
                <a:solidFill>
                  <a:prstClr val="black"/>
                </a:solidFill>
                <a:latin typeface="Times New Roman" panose="02020603050405020304" pitchFamily="18" charset="0"/>
                <a:cs typeface="Times New Roman" panose="02020603050405020304" pitchFamily="18" charset="0"/>
              </a:rPr>
              <a:t>Depending on the facts, the scope of liability for violations of consumer protection laws can be broad – companies, ad agencies, PR firms, individual corporate officers, etc.</a:t>
            </a:r>
            <a:endParaRPr lang="en-US" sz="2400" kern="0" dirty="0">
              <a:solidFill>
                <a:prstClr val="black"/>
              </a:solidFill>
              <a:latin typeface="Times New Roman" panose="02020603050405020304" pitchFamily="18" charset="0"/>
              <a:cs typeface="Times New Roman" panose="02020603050405020304" pitchFamily="18" charset="0"/>
            </a:endParaRPr>
          </a:p>
        </p:txBody>
      </p:sp>
      <p:grpSp>
        <p:nvGrpSpPr>
          <p:cNvPr id="20484" name="Group 13"/>
          <p:cNvGrpSpPr>
            <a:grpSpLocks/>
          </p:cNvGrpSpPr>
          <p:nvPr/>
        </p:nvGrpSpPr>
        <p:grpSpPr bwMode="auto">
          <a:xfrm rot="275639">
            <a:off x="8188325" y="471488"/>
            <a:ext cx="3586163" cy="2208212"/>
            <a:chOff x="7641740" y="817666"/>
            <a:chExt cx="3586653" cy="2208396"/>
          </a:xfrm>
        </p:grpSpPr>
        <p:sp>
          <p:nvSpPr>
            <p:cNvPr id="9" name="Rectangle 8"/>
            <p:cNvSpPr/>
            <p:nvPr/>
          </p:nvSpPr>
          <p:spPr>
            <a:xfrm>
              <a:off x="7641740" y="817666"/>
              <a:ext cx="3586653" cy="2208396"/>
            </a:xfrm>
            <a:prstGeom prst="rect">
              <a:avLst/>
            </a:prstGeom>
            <a:solidFill>
              <a:srgbClr val="FFFF8B"/>
            </a:solidFill>
            <a:ln>
              <a:noFill/>
            </a:ln>
            <a:effectLst>
              <a:outerShdw blurRad="50800" dist="88900" dir="38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20487" name="Picture 11"/>
            <p:cNvPicPr>
              <a:picLocks noChangeAspect="1"/>
            </p:cNvPicPr>
            <p:nvPr/>
          </p:nvPicPr>
          <p:blipFill>
            <a:blip r:embed="rId3">
              <a:extLst>
                <a:ext uri="{28A0092B-C50C-407E-A947-70E740481C1C}">
                  <a14:useLocalDpi xmlns:a14="http://schemas.microsoft.com/office/drawing/2010/main" val="0"/>
                </a:ext>
              </a:extLst>
            </a:blip>
            <a:srcRect t="-1172" b="-2"/>
            <a:stretch>
              <a:fillRect/>
            </a:stretch>
          </p:blipFill>
          <p:spPr bwMode="auto">
            <a:xfrm>
              <a:off x="7897905" y="1413961"/>
              <a:ext cx="3074321" cy="477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12"/>
            <p:cNvPicPr>
              <a:picLocks noChangeAspect="1"/>
            </p:cNvPicPr>
            <p:nvPr/>
          </p:nvPicPr>
          <p:blipFill>
            <a:blip r:embed="rId4">
              <a:extLst>
                <a:ext uri="{28A0092B-C50C-407E-A947-70E740481C1C}">
                  <a14:useLocalDpi xmlns:a14="http://schemas.microsoft.com/office/drawing/2010/main" val="0"/>
                </a:ext>
              </a:extLst>
            </a:blip>
            <a:srcRect t="-1239"/>
            <a:stretch>
              <a:fillRect/>
            </a:stretch>
          </p:blipFill>
          <p:spPr bwMode="auto">
            <a:xfrm>
              <a:off x="8606028" y="1980050"/>
              <a:ext cx="1658076" cy="47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485"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836150" y="209550"/>
            <a:ext cx="733425"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36825" y="1468438"/>
            <a:ext cx="6559550" cy="955675"/>
          </a:xfrm>
          <a:prstGeom prst="rect">
            <a:avLst/>
          </a:prstGeom>
          <a:solidFill>
            <a:srgbClr val="ECF7F3"/>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0" anchor="ctr"/>
          <a:lstStyle/>
          <a:p>
            <a:pPr fontAlgn="auto">
              <a:lnSpc>
                <a:spcPts val="3200"/>
              </a:lnSpc>
              <a:spcBef>
                <a:spcPts val="0"/>
              </a:spcBef>
              <a:spcAft>
                <a:spcPts val="0"/>
              </a:spcAft>
              <a:defRPr/>
            </a:pPr>
            <a:r>
              <a:rPr lang="en-US" sz="3200" b="1" dirty="0">
                <a:solidFill>
                  <a:schemeClr val="tx1"/>
                </a:solidFill>
                <a:latin typeface="Arial" panose="020B0604020202020204" pitchFamily="34" charset="0"/>
                <a:cs typeface="Arial" panose="020B0604020202020204" pitchFamily="34" charset="0"/>
              </a:rPr>
              <a:t>QUESTIONS TO ASK</a:t>
            </a:r>
          </a:p>
          <a:p>
            <a:pPr fontAlgn="auto">
              <a:lnSpc>
                <a:spcPts val="3200"/>
              </a:lnSpc>
              <a:spcBef>
                <a:spcPts val="0"/>
              </a:spcBef>
              <a:spcAft>
                <a:spcPts val="0"/>
              </a:spcAft>
              <a:defRPr/>
            </a:pPr>
            <a:r>
              <a:rPr lang="en-US" sz="3200" b="1" dirty="0">
                <a:solidFill>
                  <a:schemeClr val="tx1"/>
                </a:solidFill>
                <a:latin typeface="Arial" panose="020B0604020202020204" pitchFamily="34" charset="0"/>
                <a:cs typeface="Arial" panose="020B0604020202020204" pitchFamily="34" charset="0"/>
              </a:rPr>
              <a:t>BEFORE YOU RUN THAT AD</a:t>
            </a:r>
          </a:p>
        </p:txBody>
      </p:sp>
      <p:sp>
        <p:nvSpPr>
          <p:cNvPr id="21507" name="TextBox 4"/>
          <p:cNvSpPr txBox="1">
            <a:spLocks noChangeArrowheads="1"/>
          </p:cNvSpPr>
          <p:nvPr/>
        </p:nvSpPr>
        <p:spPr bwMode="auto">
          <a:xfrm>
            <a:off x="2571750" y="1296988"/>
            <a:ext cx="868363"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8000">
                <a:solidFill>
                  <a:srgbClr val="E62C00"/>
                </a:solidFill>
                <a:latin typeface="Arial Black" panose="020B0A04020102020204" pitchFamily="34" charset="0"/>
              </a:rPr>
              <a:t>5</a:t>
            </a:r>
          </a:p>
        </p:txBody>
      </p:sp>
      <p:sp>
        <p:nvSpPr>
          <p:cNvPr id="6" name="Oval 5"/>
          <p:cNvSpPr/>
          <p:nvPr/>
        </p:nvSpPr>
        <p:spPr>
          <a:xfrm>
            <a:off x="777875" y="2528888"/>
            <a:ext cx="639763" cy="639762"/>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1</a:t>
            </a:r>
          </a:p>
        </p:txBody>
      </p:sp>
      <p:sp>
        <p:nvSpPr>
          <p:cNvPr id="9" name="Oval 8"/>
          <p:cNvSpPr/>
          <p:nvPr/>
        </p:nvSpPr>
        <p:spPr>
          <a:xfrm>
            <a:off x="777875" y="3352800"/>
            <a:ext cx="639763" cy="639763"/>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2</a:t>
            </a:r>
          </a:p>
        </p:txBody>
      </p:sp>
      <p:sp>
        <p:nvSpPr>
          <p:cNvPr id="12" name="TextBox 11"/>
          <p:cNvSpPr txBox="1">
            <a:spLocks noChangeArrowheads="1"/>
          </p:cNvSpPr>
          <p:nvPr/>
        </p:nvSpPr>
        <p:spPr bwMode="auto">
          <a:xfrm>
            <a:off x="1393825" y="2530475"/>
            <a:ext cx="7542213" cy="150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4600"/>
              </a:lnSpc>
              <a:spcBef>
                <a:spcPts val="1800"/>
              </a:spcBef>
              <a:buClr>
                <a:srgbClr val="EC0044"/>
              </a:buClr>
              <a:buSzPct val="115000"/>
              <a:buFont typeface="Arial" panose="020B0604020202020204" pitchFamily="34" charset="0"/>
              <a:buNone/>
            </a:pPr>
            <a:r>
              <a:rPr lang="en-US" altLang="en-US"/>
              <a:t>What consumer protection laws apply?</a:t>
            </a:r>
          </a:p>
          <a:p>
            <a:pPr eaLnBrk="1" hangingPunct="1">
              <a:lnSpc>
                <a:spcPts val="4600"/>
              </a:lnSpc>
              <a:spcBef>
                <a:spcPts val="1800"/>
              </a:spcBef>
              <a:buClr>
                <a:srgbClr val="EC0044"/>
              </a:buClr>
              <a:buSzPct val="115000"/>
              <a:buFont typeface="Arial" panose="020B0604020202020204" pitchFamily="34" charset="0"/>
              <a:buNone/>
            </a:pPr>
            <a:r>
              <a:rPr lang="en-US" altLang="en-US"/>
              <a:t>What claims does the ad convey to consumers?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983413" y="-42863"/>
            <a:ext cx="5208587" cy="663576"/>
          </a:xfrm>
        </p:spPr>
        <p:txBody>
          <a:bodyPr/>
          <a:lstStyle/>
          <a:p>
            <a:pPr eaLnBrk="1" hangingPunct="1"/>
            <a:r>
              <a:rPr lang="en-US" altLang="en-US" smtClean="0"/>
              <a:t>Consumer perception</a:t>
            </a:r>
          </a:p>
        </p:txBody>
      </p:sp>
      <p:sp>
        <p:nvSpPr>
          <p:cNvPr id="22531" name="TextBox 6"/>
          <p:cNvSpPr txBox="1">
            <a:spLocks noChangeArrowheads="1"/>
          </p:cNvSpPr>
          <p:nvPr/>
        </p:nvSpPr>
        <p:spPr bwMode="auto">
          <a:xfrm>
            <a:off x="354013" y="6162675"/>
            <a:ext cx="2384425"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a:latin typeface="Times New Roman" panose="02020603050405020304" pitchFamily="18" charset="0"/>
                <a:cs typeface="Times New Roman" panose="02020603050405020304" pitchFamily="18" charset="0"/>
              </a:rPr>
              <a:t>Isaly Klondike</a:t>
            </a:r>
            <a:r>
              <a:rPr lang="en-US" altLang="en-US" sz="1400">
                <a:latin typeface="Times New Roman" panose="02020603050405020304" pitchFamily="18" charset="0"/>
                <a:cs typeface="Times New Roman" panose="02020603050405020304" pitchFamily="18" charset="0"/>
              </a:rPr>
              <a:t> (consent order)</a:t>
            </a:r>
          </a:p>
        </p:txBody>
      </p:sp>
      <p:pic>
        <p:nvPicPr>
          <p:cNvPr id="22532"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4013" y="1065213"/>
            <a:ext cx="6818312" cy="479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Text Box 6"/>
          <p:cNvSpPr txBox="1">
            <a:spLocks noChangeArrowheads="1"/>
          </p:cNvSpPr>
          <p:nvPr/>
        </p:nvSpPr>
        <p:spPr bwMode="auto">
          <a:xfrm>
            <a:off x="6983413" y="1570038"/>
            <a:ext cx="4403725" cy="2236787"/>
          </a:xfrm>
          <a:prstGeom prst="rect">
            <a:avLst/>
          </a:prstGeom>
          <a:solidFill>
            <a:srgbClr val="FFFF00"/>
          </a:solidFill>
          <a:ln w="50800">
            <a:solidFill>
              <a:srgbClr val="000000"/>
            </a:solidFill>
            <a:miter lim="800000"/>
            <a:headEnd/>
            <a:tailEnd/>
          </a:ln>
        </p:spPr>
        <p:txBody>
          <a:bodyPr tIns="91440" bIns="91440">
            <a:spAutoFit/>
          </a:bodyPr>
          <a:lstStyle>
            <a:lvl1pPr defTabSz="685800"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8580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858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858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858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3200"/>
              </a:lnSpc>
              <a:spcBef>
                <a:spcPct val="0"/>
              </a:spcBef>
              <a:buFontTx/>
              <a:buNone/>
            </a:pPr>
            <a:r>
              <a:rPr lang="en-US" altLang="en-US" sz="3200" b="1">
                <a:solidFill>
                  <a:srgbClr val="000000"/>
                </a:solidFill>
              </a:rPr>
              <a:t>If you don’t believe that something lite can taste delicious, then try new Klondike Lite.  It’s 93% fat-free.</a:t>
            </a:r>
          </a:p>
        </p:txBody>
      </p:sp>
      <p:sp>
        <p:nvSpPr>
          <p:cNvPr id="5" name="Curved Up Arrow 4"/>
          <p:cNvSpPr/>
          <p:nvPr/>
        </p:nvSpPr>
        <p:spPr>
          <a:xfrm rot="16200000">
            <a:off x="7010401" y="3795712"/>
            <a:ext cx="989012" cy="665163"/>
          </a:xfrm>
          <a:prstGeom prst="curvedUpArrow">
            <a:avLst>
              <a:gd name="adj1" fmla="val 34254"/>
              <a:gd name="adj2" fmla="val 60663"/>
              <a:gd name="adj3" fmla="val 25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fontAlgn="auto">
              <a:spcBef>
                <a:spcPts val="0"/>
              </a:spcBef>
              <a:spcAft>
                <a:spcPts val="0"/>
              </a:spcAft>
              <a:defRPr/>
            </a:pPr>
            <a:endParaRPr lang="en-US">
              <a:solidFill>
                <a:prstClr val="black"/>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983413" y="-42863"/>
            <a:ext cx="5208587" cy="663576"/>
          </a:xfrm>
        </p:spPr>
        <p:txBody>
          <a:bodyPr/>
          <a:lstStyle/>
          <a:p>
            <a:pPr eaLnBrk="1" hangingPunct="1"/>
            <a:r>
              <a:rPr lang="en-US" altLang="en-US" smtClean="0"/>
              <a:t>Consumer perception</a:t>
            </a:r>
          </a:p>
        </p:txBody>
      </p:sp>
      <p:sp>
        <p:nvSpPr>
          <p:cNvPr id="23555" name="TextBox 6"/>
          <p:cNvSpPr txBox="1">
            <a:spLocks noChangeArrowheads="1"/>
          </p:cNvSpPr>
          <p:nvPr/>
        </p:nvSpPr>
        <p:spPr bwMode="auto">
          <a:xfrm>
            <a:off x="354013" y="6162675"/>
            <a:ext cx="4770437"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a:latin typeface="Times New Roman" panose="02020603050405020304" pitchFamily="18" charset="0"/>
                <a:cs typeface="Times New Roman" panose="02020603050405020304" pitchFamily="18" charset="0"/>
              </a:rPr>
              <a:t>Nissan North America</a:t>
            </a:r>
            <a:r>
              <a:rPr lang="en-US" altLang="en-US" sz="1400">
                <a:latin typeface="Times New Roman" panose="02020603050405020304" pitchFamily="18" charset="0"/>
                <a:cs typeface="Times New Roman" panose="02020603050405020304" pitchFamily="18" charset="0"/>
              </a:rPr>
              <a:t> and </a:t>
            </a:r>
            <a:r>
              <a:rPr lang="en-US" altLang="en-US" sz="1400" u="sng">
                <a:latin typeface="Times New Roman" panose="02020603050405020304" pitchFamily="18" charset="0"/>
                <a:cs typeface="Times New Roman" panose="02020603050405020304" pitchFamily="18" charset="0"/>
              </a:rPr>
              <a:t>TBWA Worldwide</a:t>
            </a:r>
            <a:r>
              <a:rPr lang="en-US" altLang="en-US" sz="1400">
                <a:latin typeface="Times New Roman" panose="02020603050405020304" pitchFamily="18" charset="0"/>
                <a:cs typeface="Times New Roman" panose="02020603050405020304" pitchFamily="18" charset="0"/>
              </a:rPr>
              <a:t> (consent orders)</a:t>
            </a:r>
          </a:p>
        </p:txBody>
      </p:sp>
      <p:pic>
        <p:nvPicPr>
          <p:cNvPr id="2" name="Video Nissa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51401" y="1159210"/>
            <a:ext cx="8216482" cy="4609885"/>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100000">
                <p:cTn id="7"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7513" y="306388"/>
            <a:ext cx="2900362" cy="270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7513" y="3143250"/>
            <a:ext cx="4645025" cy="286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itle 1"/>
          <p:cNvSpPr>
            <a:spLocks noGrp="1"/>
          </p:cNvSpPr>
          <p:nvPr>
            <p:ph type="title"/>
          </p:nvPr>
        </p:nvSpPr>
        <p:spPr>
          <a:xfrm>
            <a:off x="6983413" y="-42863"/>
            <a:ext cx="5208587" cy="663576"/>
          </a:xfrm>
        </p:spPr>
        <p:txBody>
          <a:bodyPr/>
          <a:lstStyle/>
          <a:p>
            <a:pPr eaLnBrk="1" hangingPunct="1"/>
            <a:r>
              <a:rPr lang="en-US" altLang="en-US" smtClean="0"/>
              <a:t>Consumer perception</a:t>
            </a:r>
          </a:p>
        </p:txBody>
      </p:sp>
      <p:sp>
        <p:nvSpPr>
          <p:cNvPr id="24581" name="TextBox 6"/>
          <p:cNvSpPr txBox="1">
            <a:spLocks noChangeArrowheads="1"/>
          </p:cNvSpPr>
          <p:nvPr/>
        </p:nvSpPr>
        <p:spPr bwMode="auto">
          <a:xfrm>
            <a:off x="354013" y="6162675"/>
            <a:ext cx="3260725"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a:solidFill>
                  <a:srgbClr val="000000"/>
                </a:solidFill>
                <a:latin typeface="Times New Roman" panose="02020603050405020304" pitchFamily="18" charset="0"/>
                <a:cs typeface="Times New Roman" panose="02020603050405020304" pitchFamily="18" charset="0"/>
              </a:rPr>
              <a:t>Premiere Dermatology</a:t>
            </a:r>
            <a:r>
              <a:rPr lang="en-US" altLang="en-US" sz="1400">
                <a:solidFill>
                  <a:srgbClr val="000000"/>
                </a:solidFill>
                <a:latin typeface="Times New Roman" panose="02020603050405020304" pitchFamily="18" charset="0"/>
                <a:cs typeface="Times New Roman" panose="02020603050405020304" pitchFamily="18" charset="0"/>
              </a:rPr>
              <a:t> (consent judgment)</a:t>
            </a:r>
          </a:p>
        </p:txBody>
      </p:sp>
      <p:pic>
        <p:nvPicPr>
          <p:cNvPr id="2458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9800" y="306388"/>
            <a:ext cx="2178050" cy="268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p:nvPr/>
        </p:nvPicPr>
        <p:blipFill rotWithShape="1">
          <a:blip r:embed="rId5"/>
          <a:srcRect/>
          <a:stretch/>
        </p:blipFill>
        <p:spPr bwMode="auto">
          <a:xfrm>
            <a:off x="3649663" y="1341438"/>
            <a:ext cx="8315325" cy="617537"/>
          </a:xfrm>
          <a:prstGeom prst="rect">
            <a:avLst/>
          </a:prstGeom>
          <a:ln w="127000" cap="sq">
            <a:noFill/>
            <a:miter lim="800000"/>
          </a:ln>
          <a:effectLst>
            <a:outerShdw blurRad="63500" sx="102000" sy="102000" algn="ctr" rotWithShape="0">
              <a:prstClr val="black">
                <a:alpha val="40000"/>
              </a:prstClr>
            </a:outerShdw>
          </a:effectLst>
          <a:extLst>
            <a:ext uri="{53640926-AAD7-44D8-BBD7-CCE9431645EC}">
              <a14:shadowObscured xmlns:a14="http://schemas.microsoft.com/office/drawing/2010/main"/>
            </a:ext>
          </a:extLst>
        </p:spPr>
      </p:pic>
      <p:pic>
        <p:nvPicPr>
          <p:cNvPr id="11" name="Picture 10"/>
          <p:cNvPicPr/>
          <p:nvPr/>
        </p:nvPicPr>
        <p:blipFill rotWithShape="1">
          <a:blip r:embed="rId6"/>
          <a:srcRect/>
          <a:stretch/>
        </p:blipFill>
        <p:spPr bwMode="auto">
          <a:xfrm>
            <a:off x="1835150" y="2306638"/>
            <a:ext cx="9583738" cy="836612"/>
          </a:xfrm>
          <a:prstGeom prst="rect">
            <a:avLst/>
          </a:prstGeom>
          <a:ln w="127000" cap="sq">
            <a:noFill/>
            <a:miter lim="800000"/>
          </a:ln>
          <a:effectLst>
            <a:outerShdw blurRad="63500" sx="102000" sy="102000" algn="ctr" rotWithShape="0">
              <a:prstClr val="black">
                <a:alpha val="40000"/>
              </a:prstClr>
            </a:outerShdw>
          </a:effectLst>
          <a:extLst>
            <a:ext uri="{53640926-AAD7-44D8-BBD7-CCE9431645EC}">
              <a14:shadowObscured xmlns:a14="http://schemas.microsoft.com/office/drawing/2010/main"/>
            </a:ext>
          </a:extLst>
        </p:spPr>
      </p:pic>
      <p:sp>
        <p:nvSpPr>
          <p:cNvPr id="12" name="TextBox 11"/>
          <p:cNvSpPr txBox="1"/>
          <p:nvPr/>
        </p:nvSpPr>
        <p:spPr>
          <a:xfrm>
            <a:off x="4821154" y="3666289"/>
            <a:ext cx="4122738" cy="1323975"/>
          </a:xfrm>
          <a:prstGeom prst="rect">
            <a:avLst/>
          </a:prstGeom>
          <a:solidFill>
            <a:srgbClr val="F9F9F9"/>
          </a:solidFill>
          <a:ln w="76200">
            <a:noFill/>
          </a:ln>
          <a:effectLst>
            <a:outerShdw blurRad="63500" sx="102000" sy="102000" algn="ctr" rotWithShape="0">
              <a:prstClr val="black">
                <a:alpha val="40000"/>
              </a:prstClr>
            </a:outerShdw>
          </a:effectLst>
        </p:spPr>
        <p:txBody>
          <a:bodyPr>
            <a:spAutoFit/>
          </a:bodyPr>
          <a:lstStyle/>
          <a:p>
            <a:pPr algn="r" fontAlgn="auto">
              <a:lnSpc>
                <a:spcPts val="2400"/>
              </a:lnSpc>
              <a:spcBef>
                <a:spcPts val="0"/>
              </a:spcBef>
              <a:spcAft>
                <a:spcPts val="0"/>
              </a:spcAft>
              <a:defRPr/>
            </a:pPr>
            <a:r>
              <a:rPr lang="en-US" sz="2200" dirty="0">
                <a:solidFill>
                  <a:srgbClr val="4B4B4B"/>
                </a:solidFill>
                <a:latin typeface="Arial" panose="020B0604020202020204" pitchFamily="34" charset="0"/>
              </a:rPr>
              <a:t>Dr. </a:t>
            </a:r>
            <a:r>
              <a:rPr lang="en-US" sz="2200" dirty="0" err="1">
                <a:solidFill>
                  <a:srgbClr val="4B4B4B"/>
                </a:solidFill>
                <a:latin typeface="Arial" panose="020B0604020202020204" pitchFamily="34" charset="0"/>
              </a:rPr>
              <a:t>Boutté</a:t>
            </a:r>
            <a:r>
              <a:rPr lang="en-US" sz="2200" dirty="0">
                <a:solidFill>
                  <a:srgbClr val="4B4B4B"/>
                </a:solidFill>
                <a:latin typeface="Arial" panose="020B0604020202020204" pitchFamily="34" charset="0"/>
              </a:rPr>
              <a:t> is </a:t>
            </a:r>
          </a:p>
          <a:p>
            <a:pPr algn="r" fontAlgn="auto">
              <a:lnSpc>
                <a:spcPts val="2400"/>
              </a:lnSpc>
              <a:spcBef>
                <a:spcPts val="0"/>
              </a:spcBef>
              <a:spcAft>
                <a:spcPts val="0"/>
              </a:spcAft>
              <a:defRPr/>
            </a:pPr>
            <a:r>
              <a:rPr lang="en-US" sz="2200" dirty="0">
                <a:solidFill>
                  <a:srgbClr val="4B4B4B"/>
                </a:solidFill>
                <a:latin typeface="Arial" panose="020B0604020202020204" pitchFamily="34" charset="0"/>
              </a:rPr>
              <a:t>Board Certified</a:t>
            </a:r>
          </a:p>
          <a:p>
            <a:pPr algn="r" fontAlgn="auto">
              <a:lnSpc>
                <a:spcPts val="2400"/>
              </a:lnSpc>
              <a:spcBef>
                <a:spcPts val="0"/>
              </a:spcBef>
              <a:spcAft>
                <a:spcPts val="0"/>
              </a:spcAft>
              <a:defRPr/>
            </a:pPr>
            <a:r>
              <a:rPr lang="en-US" sz="2200" dirty="0">
                <a:solidFill>
                  <a:srgbClr val="4B4B4B"/>
                </a:solidFill>
                <a:latin typeface="Arial" panose="020B0604020202020204" pitchFamily="34" charset="0"/>
              </a:rPr>
              <a:t>#1 Female Cosmetic Surgeon</a:t>
            </a:r>
          </a:p>
          <a:p>
            <a:pPr algn="r" fontAlgn="auto">
              <a:lnSpc>
                <a:spcPts val="2400"/>
              </a:lnSpc>
              <a:spcBef>
                <a:spcPts val="0"/>
              </a:spcBef>
              <a:spcAft>
                <a:spcPts val="0"/>
              </a:spcAft>
              <a:defRPr/>
            </a:pPr>
            <a:r>
              <a:rPr lang="en-US" sz="2200" dirty="0">
                <a:solidFill>
                  <a:srgbClr val="4B4B4B"/>
                </a:solidFill>
                <a:latin typeface="Arial" panose="020B0604020202020204" pitchFamily="34" charset="0"/>
              </a:rPr>
              <a:t>In the Southeast!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6983413" y="-42863"/>
            <a:ext cx="5208587" cy="663576"/>
          </a:xfrm>
        </p:spPr>
        <p:txBody>
          <a:bodyPr/>
          <a:lstStyle/>
          <a:p>
            <a:pPr eaLnBrk="1" hangingPunct="1"/>
            <a:r>
              <a:rPr lang="en-US" altLang="en-US" smtClean="0"/>
              <a:t>Consumer perception</a:t>
            </a:r>
          </a:p>
        </p:txBody>
      </p:sp>
      <p:sp>
        <p:nvSpPr>
          <p:cNvPr id="25603" name="TextBox 6"/>
          <p:cNvSpPr txBox="1">
            <a:spLocks noChangeArrowheads="1"/>
          </p:cNvSpPr>
          <p:nvPr/>
        </p:nvSpPr>
        <p:spPr bwMode="auto">
          <a:xfrm>
            <a:off x="354013" y="6162675"/>
            <a:ext cx="9607550"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a:solidFill>
                  <a:srgbClr val="000000"/>
                </a:solidFill>
                <a:latin typeface="Times New Roman" panose="02020603050405020304" pitchFamily="18" charset="0"/>
                <a:cs typeface="Times New Roman" panose="02020603050405020304" pitchFamily="18" charset="0"/>
              </a:rPr>
              <a:t>State of Georgia ex rel. Chris Carr v. Marvelay, LLC</a:t>
            </a:r>
            <a:r>
              <a:rPr lang="en-US" altLang="en-US" sz="1400">
                <a:solidFill>
                  <a:srgbClr val="000000"/>
                </a:solidFill>
                <a:latin typeface="Times New Roman" panose="02020603050405020304" pitchFamily="18" charset="0"/>
                <a:cs typeface="Times New Roman" panose="02020603050405020304" pitchFamily="18" charset="0"/>
              </a:rPr>
              <a:t> (judgment entered against company, action against individuals still pending)</a:t>
            </a:r>
          </a:p>
        </p:txBody>
      </p:sp>
      <p:pic>
        <p:nvPicPr>
          <p:cNvPr id="256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725" y="1122363"/>
            <a:ext cx="9804400" cy="46212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1650" y="930275"/>
            <a:ext cx="9086850"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itle 1"/>
          <p:cNvSpPr>
            <a:spLocks noGrp="1"/>
          </p:cNvSpPr>
          <p:nvPr>
            <p:ph type="title"/>
          </p:nvPr>
        </p:nvSpPr>
        <p:spPr>
          <a:xfrm>
            <a:off x="6983413" y="-42863"/>
            <a:ext cx="5208587" cy="663576"/>
          </a:xfrm>
        </p:spPr>
        <p:txBody>
          <a:bodyPr/>
          <a:lstStyle/>
          <a:p>
            <a:pPr eaLnBrk="1" hangingPunct="1"/>
            <a:r>
              <a:rPr lang="en-US" altLang="en-US" smtClean="0"/>
              <a:t>Consumer perception</a:t>
            </a:r>
          </a:p>
        </p:txBody>
      </p:sp>
      <p:sp>
        <p:nvSpPr>
          <p:cNvPr id="26628" name="TextBox 6"/>
          <p:cNvSpPr txBox="1">
            <a:spLocks noChangeArrowheads="1"/>
          </p:cNvSpPr>
          <p:nvPr/>
        </p:nvSpPr>
        <p:spPr bwMode="auto">
          <a:xfrm>
            <a:off x="354013" y="6162675"/>
            <a:ext cx="9601200"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a:solidFill>
                  <a:srgbClr val="000000"/>
                </a:solidFill>
                <a:latin typeface="Times New Roman" panose="02020603050405020304" pitchFamily="18" charset="0"/>
                <a:cs typeface="Times New Roman" panose="02020603050405020304" pitchFamily="18" charset="0"/>
              </a:rPr>
              <a:t>State of Georgia ex rel. Chris Carr v. Marvelay, LLC</a:t>
            </a:r>
            <a:r>
              <a:rPr lang="en-US" altLang="en-US" sz="1400">
                <a:solidFill>
                  <a:srgbClr val="000000"/>
                </a:solidFill>
                <a:latin typeface="Times New Roman" panose="02020603050405020304" pitchFamily="18" charset="0"/>
                <a:cs typeface="Times New Roman" panose="02020603050405020304" pitchFamily="18" charset="0"/>
              </a:rPr>
              <a:t> (judgment entered against company, action against individuals still pending)</a:t>
            </a: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0163" y="2894013"/>
            <a:ext cx="4156075" cy="2714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p:cNvPicPr>
          <p:nvPr/>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52463" y="769938"/>
            <a:ext cx="6053137" cy="560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89000" y="1079500"/>
            <a:ext cx="5399088" cy="5018088"/>
          </a:xfrm>
          <a:prstGeom prst="rect">
            <a:avLst/>
          </a:prstGeom>
          <a:noFill/>
        </p:spPr>
        <p:txBody>
          <a:bodyPr>
            <a:spAutoFit/>
          </a:bodyPr>
          <a:lstStyle/>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600" kern="0" dirty="0">
                <a:solidFill>
                  <a:prstClr val="black"/>
                </a:solidFill>
                <a:latin typeface="Times New Roman" panose="02020603050405020304" pitchFamily="18" charset="0"/>
                <a:cs typeface="Times New Roman" panose="02020603050405020304" pitchFamily="18" charset="0"/>
              </a:rPr>
              <a:t>The FTC and the AG’s Office look at ads from the point of view of consumers.</a:t>
            </a:r>
          </a:p>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600" kern="0" dirty="0">
                <a:solidFill>
                  <a:prstClr val="black"/>
                </a:solidFill>
                <a:latin typeface="Times New Roman" panose="02020603050405020304" pitchFamily="18" charset="0"/>
                <a:cs typeface="Times New Roman" panose="02020603050405020304" pitchFamily="18" charset="0"/>
              </a:rPr>
              <a:t>Consider all claims – express </a:t>
            </a:r>
            <a:r>
              <a:rPr lang="en-US" sz="2600" u="sng" kern="0" dirty="0">
                <a:solidFill>
                  <a:prstClr val="black"/>
                </a:solidFill>
                <a:latin typeface="Times New Roman" panose="02020603050405020304" pitchFamily="18" charset="0"/>
                <a:cs typeface="Times New Roman" panose="02020603050405020304" pitchFamily="18" charset="0"/>
              </a:rPr>
              <a:t>and</a:t>
            </a:r>
            <a:r>
              <a:rPr lang="en-US" sz="2600" kern="0" dirty="0">
                <a:solidFill>
                  <a:prstClr val="black"/>
                </a:solidFill>
                <a:latin typeface="Times New Roman" panose="02020603050405020304" pitchFamily="18" charset="0"/>
                <a:cs typeface="Times New Roman" panose="02020603050405020304" pitchFamily="18" charset="0"/>
              </a:rPr>
              <a:t> implied – your ads convey to consumers.</a:t>
            </a:r>
          </a:p>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600" kern="0" dirty="0">
                <a:solidFill>
                  <a:prstClr val="black"/>
                </a:solidFill>
                <a:latin typeface="Times New Roman" panose="02020603050405020304" pitchFamily="18" charset="0"/>
                <a:cs typeface="Times New Roman" panose="02020603050405020304" pitchFamily="18" charset="0"/>
              </a:rPr>
              <a:t>Ads can convey multiple claims to reasonable consumers.</a:t>
            </a:r>
          </a:p>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600" kern="0" dirty="0">
                <a:solidFill>
                  <a:prstClr val="black"/>
                </a:solidFill>
                <a:latin typeface="Times New Roman" panose="02020603050405020304" pitchFamily="18" charset="0"/>
                <a:cs typeface="Times New Roman" panose="02020603050405020304" pitchFamily="18" charset="0"/>
              </a:rPr>
              <a:t>Advertisers can convey claims by words, images, and even omissions of information.</a:t>
            </a:r>
          </a:p>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600" kern="0" dirty="0">
                <a:solidFill>
                  <a:prstClr val="black"/>
                </a:solidFill>
                <a:latin typeface="Times New Roman" panose="02020603050405020304" pitchFamily="18" charset="0"/>
                <a:cs typeface="Times New Roman" panose="02020603050405020304" pitchFamily="18" charset="0"/>
              </a:rPr>
              <a:t>Ads can be literally truthful, and yet still deceptive to consumers.</a:t>
            </a:r>
          </a:p>
        </p:txBody>
      </p:sp>
      <p:grpSp>
        <p:nvGrpSpPr>
          <p:cNvPr id="27652" name="Group 13"/>
          <p:cNvGrpSpPr>
            <a:grpSpLocks/>
          </p:cNvGrpSpPr>
          <p:nvPr/>
        </p:nvGrpSpPr>
        <p:grpSpPr bwMode="auto">
          <a:xfrm rot="275639">
            <a:off x="8188325" y="471488"/>
            <a:ext cx="3586163" cy="2208212"/>
            <a:chOff x="7641740" y="817666"/>
            <a:chExt cx="3586653" cy="2208396"/>
          </a:xfrm>
        </p:grpSpPr>
        <p:sp>
          <p:nvSpPr>
            <p:cNvPr id="9" name="Rectangle 8"/>
            <p:cNvSpPr/>
            <p:nvPr/>
          </p:nvSpPr>
          <p:spPr>
            <a:xfrm>
              <a:off x="7641740" y="817666"/>
              <a:ext cx="3586653" cy="2208396"/>
            </a:xfrm>
            <a:prstGeom prst="rect">
              <a:avLst/>
            </a:prstGeom>
            <a:solidFill>
              <a:srgbClr val="FFFF8B"/>
            </a:solidFill>
            <a:ln>
              <a:noFill/>
            </a:ln>
            <a:effectLst>
              <a:outerShdw blurRad="50800" dist="88900" dir="38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7655" name="Picture 11"/>
            <p:cNvPicPr>
              <a:picLocks noChangeAspect="1"/>
            </p:cNvPicPr>
            <p:nvPr/>
          </p:nvPicPr>
          <p:blipFill>
            <a:blip r:embed="rId3">
              <a:extLst>
                <a:ext uri="{28A0092B-C50C-407E-A947-70E740481C1C}">
                  <a14:useLocalDpi xmlns:a14="http://schemas.microsoft.com/office/drawing/2010/main" val="0"/>
                </a:ext>
              </a:extLst>
            </a:blip>
            <a:srcRect t="-1172" b="-2"/>
            <a:stretch>
              <a:fillRect/>
            </a:stretch>
          </p:blipFill>
          <p:spPr bwMode="auto">
            <a:xfrm>
              <a:off x="7897905" y="1413961"/>
              <a:ext cx="3074321" cy="477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12"/>
            <p:cNvPicPr>
              <a:picLocks noChangeAspect="1"/>
            </p:cNvPicPr>
            <p:nvPr/>
          </p:nvPicPr>
          <p:blipFill>
            <a:blip r:embed="rId4">
              <a:extLst>
                <a:ext uri="{28A0092B-C50C-407E-A947-70E740481C1C}">
                  <a14:useLocalDpi xmlns:a14="http://schemas.microsoft.com/office/drawing/2010/main" val="0"/>
                </a:ext>
              </a:extLst>
            </a:blip>
            <a:srcRect t="-1239"/>
            <a:stretch>
              <a:fillRect/>
            </a:stretch>
          </p:blipFill>
          <p:spPr bwMode="auto">
            <a:xfrm>
              <a:off x="8606028" y="1980050"/>
              <a:ext cx="1658076" cy="47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653"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836150" y="209550"/>
            <a:ext cx="733425"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36825" y="1468438"/>
            <a:ext cx="6559550" cy="955675"/>
          </a:xfrm>
          <a:prstGeom prst="rect">
            <a:avLst/>
          </a:prstGeom>
          <a:solidFill>
            <a:srgbClr val="ECF7F3"/>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0" anchor="ctr"/>
          <a:lstStyle/>
          <a:p>
            <a:pPr fontAlgn="auto">
              <a:lnSpc>
                <a:spcPts val="3200"/>
              </a:lnSpc>
              <a:spcBef>
                <a:spcPts val="0"/>
              </a:spcBef>
              <a:spcAft>
                <a:spcPts val="0"/>
              </a:spcAft>
              <a:defRPr/>
            </a:pPr>
            <a:r>
              <a:rPr lang="en-US" sz="3200" b="1" dirty="0">
                <a:solidFill>
                  <a:schemeClr val="tx1"/>
                </a:solidFill>
                <a:latin typeface="Arial" panose="020B0604020202020204" pitchFamily="34" charset="0"/>
                <a:cs typeface="Arial" panose="020B0604020202020204" pitchFamily="34" charset="0"/>
              </a:rPr>
              <a:t>QUESTIONS TO ASK</a:t>
            </a:r>
          </a:p>
          <a:p>
            <a:pPr fontAlgn="auto">
              <a:lnSpc>
                <a:spcPts val="3200"/>
              </a:lnSpc>
              <a:spcBef>
                <a:spcPts val="0"/>
              </a:spcBef>
              <a:spcAft>
                <a:spcPts val="0"/>
              </a:spcAft>
              <a:defRPr/>
            </a:pPr>
            <a:r>
              <a:rPr lang="en-US" sz="3200" b="1" dirty="0">
                <a:solidFill>
                  <a:schemeClr val="tx1"/>
                </a:solidFill>
                <a:latin typeface="Arial" panose="020B0604020202020204" pitchFamily="34" charset="0"/>
                <a:cs typeface="Arial" panose="020B0604020202020204" pitchFamily="34" charset="0"/>
              </a:rPr>
              <a:t>BEFORE YOU RUN THAT AD</a:t>
            </a:r>
          </a:p>
        </p:txBody>
      </p:sp>
      <p:sp>
        <p:nvSpPr>
          <p:cNvPr id="28675" name="TextBox 4"/>
          <p:cNvSpPr txBox="1">
            <a:spLocks noChangeArrowheads="1"/>
          </p:cNvSpPr>
          <p:nvPr/>
        </p:nvSpPr>
        <p:spPr bwMode="auto">
          <a:xfrm>
            <a:off x="2571750" y="1296988"/>
            <a:ext cx="868363"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8000">
                <a:solidFill>
                  <a:srgbClr val="E62C00"/>
                </a:solidFill>
                <a:latin typeface="Arial Black" panose="020B0A04020102020204" pitchFamily="34" charset="0"/>
              </a:rPr>
              <a:t>5</a:t>
            </a:r>
          </a:p>
        </p:txBody>
      </p:sp>
      <p:sp>
        <p:nvSpPr>
          <p:cNvPr id="6" name="Oval 5"/>
          <p:cNvSpPr/>
          <p:nvPr/>
        </p:nvSpPr>
        <p:spPr>
          <a:xfrm>
            <a:off x="777875" y="2528888"/>
            <a:ext cx="639763" cy="639762"/>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1</a:t>
            </a:r>
          </a:p>
        </p:txBody>
      </p:sp>
      <p:sp>
        <p:nvSpPr>
          <p:cNvPr id="8" name="Oval 7"/>
          <p:cNvSpPr/>
          <p:nvPr/>
        </p:nvSpPr>
        <p:spPr>
          <a:xfrm>
            <a:off x="777875" y="4167188"/>
            <a:ext cx="639763" cy="639762"/>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3</a:t>
            </a:r>
          </a:p>
        </p:txBody>
      </p:sp>
      <p:sp>
        <p:nvSpPr>
          <p:cNvPr id="9" name="Oval 8"/>
          <p:cNvSpPr/>
          <p:nvPr/>
        </p:nvSpPr>
        <p:spPr>
          <a:xfrm>
            <a:off x="777875" y="3352800"/>
            <a:ext cx="639763" cy="639763"/>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2</a:t>
            </a:r>
          </a:p>
        </p:txBody>
      </p:sp>
      <p:sp>
        <p:nvSpPr>
          <p:cNvPr id="12" name="TextBox 11"/>
          <p:cNvSpPr txBox="1">
            <a:spLocks noChangeArrowheads="1"/>
          </p:cNvSpPr>
          <p:nvPr/>
        </p:nvSpPr>
        <p:spPr bwMode="auto">
          <a:xfrm>
            <a:off x="1393825" y="2530475"/>
            <a:ext cx="7542213"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4600"/>
              </a:lnSpc>
              <a:spcBef>
                <a:spcPts val="1800"/>
              </a:spcBef>
              <a:buClr>
                <a:srgbClr val="EC0044"/>
              </a:buClr>
              <a:buSzPct val="115000"/>
              <a:buFont typeface="Arial" panose="020B0604020202020204" pitchFamily="34" charset="0"/>
              <a:buNone/>
            </a:pPr>
            <a:r>
              <a:rPr lang="en-US" altLang="en-US"/>
              <a:t>What consumer protection laws apply?</a:t>
            </a:r>
          </a:p>
          <a:p>
            <a:pPr eaLnBrk="1" hangingPunct="1">
              <a:lnSpc>
                <a:spcPts val="4600"/>
              </a:lnSpc>
              <a:spcBef>
                <a:spcPts val="1800"/>
              </a:spcBef>
              <a:buClr>
                <a:srgbClr val="EC0044"/>
              </a:buClr>
              <a:buSzPct val="115000"/>
              <a:buFont typeface="Arial" panose="020B0604020202020204" pitchFamily="34" charset="0"/>
              <a:buNone/>
            </a:pPr>
            <a:r>
              <a:rPr lang="en-US" altLang="en-US"/>
              <a:t>What claims does the ad convey to consumers?</a:t>
            </a:r>
          </a:p>
          <a:p>
            <a:pPr eaLnBrk="1" hangingPunct="1">
              <a:lnSpc>
                <a:spcPts val="4600"/>
              </a:lnSpc>
              <a:spcBef>
                <a:spcPts val="1800"/>
              </a:spcBef>
              <a:buClr>
                <a:srgbClr val="EC0044"/>
              </a:buClr>
              <a:buSzPct val="115000"/>
              <a:buFont typeface="Arial" panose="020B0604020202020204" pitchFamily="34" charset="0"/>
              <a:buNone/>
            </a:pPr>
            <a:r>
              <a:rPr lang="en-US" altLang="en-US"/>
              <a:t>Do we have proof to support those claims?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Effect transition="in" filter="fade">
                                      <p:cBhvr>
                                        <p:cTn id="7"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0" y="-7938"/>
            <a:ext cx="4281488" cy="638176"/>
          </a:xfrm>
        </p:spPr>
        <p:txBody>
          <a:bodyPr/>
          <a:lstStyle/>
          <a:p>
            <a:pPr eaLnBrk="1" hangingPunct="1"/>
            <a:r>
              <a:rPr lang="en-US" altLang="en-US" smtClean="0"/>
              <a:t>Substantiation</a:t>
            </a:r>
          </a:p>
        </p:txBody>
      </p:sp>
      <p:sp>
        <p:nvSpPr>
          <p:cNvPr id="29699" name="TextBox 3"/>
          <p:cNvSpPr txBox="1">
            <a:spLocks noChangeArrowheads="1"/>
          </p:cNvSpPr>
          <p:nvPr/>
        </p:nvSpPr>
        <p:spPr bwMode="auto">
          <a:xfrm>
            <a:off x="222920" y="1157288"/>
            <a:ext cx="7838238" cy="3893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71500" indent="-571500" defTabSz="685800"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8580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858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858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858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288925" indent="-288925" eaLnBrk="1" hangingPunct="1">
              <a:lnSpc>
                <a:spcPts val="2800"/>
              </a:lnSpc>
              <a:spcBef>
                <a:spcPts val="2400"/>
              </a:spcBef>
              <a:buClr>
                <a:srgbClr val="E62C00"/>
              </a:buClr>
              <a:buSzPct val="110000"/>
            </a:pPr>
            <a:r>
              <a:rPr lang="en-US" altLang="en-US" dirty="0">
                <a:ea typeface="Century Gothic" panose="020B0502020202020204" pitchFamily="34" charset="0"/>
                <a:cs typeface="Century Gothic" panose="020B0502020202020204" pitchFamily="34" charset="0"/>
              </a:rPr>
              <a:t>Objective product claims convey the implied representation that </a:t>
            </a:r>
            <a:r>
              <a:rPr lang="en-US" altLang="en-US" dirty="0" smtClean="0">
                <a:ea typeface="Century Gothic" panose="020B0502020202020204" pitchFamily="34" charset="0"/>
                <a:cs typeface="Century Gothic" panose="020B0502020202020204" pitchFamily="34" charset="0"/>
              </a:rPr>
              <a:t>the advertiser </a:t>
            </a:r>
            <a:r>
              <a:rPr lang="en-US" altLang="en-US" dirty="0">
                <a:ea typeface="Century Gothic" panose="020B0502020202020204" pitchFamily="34" charset="0"/>
                <a:cs typeface="Century Gothic" panose="020B0502020202020204" pitchFamily="34" charset="0"/>
              </a:rPr>
              <a:t>has </a:t>
            </a:r>
            <a:r>
              <a:rPr lang="en-US" altLang="en-US" dirty="0" smtClean="0">
                <a:ea typeface="Century Gothic" panose="020B0502020202020204" pitchFamily="34" charset="0"/>
                <a:cs typeface="Century Gothic" panose="020B0502020202020204" pitchFamily="34" charset="0"/>
              </a:rPr>
              <a:t>proof.</a:t>
            </a:r>
            <a:endParaRPr lang="en-US" altLang="en-US" dirty="0">
              <a:ea typeface="Century Gothic" panose="020B0502020202020204" pitchFamily="34" charset="0"/>
              <a:cs typeface="Century Gothic" panose="020B0502020202020204" pitchFamily="34" charset="0"/>
            </a:endParaRPr>
          </a:p>
          <a:p>
            <a:pPr marL="288925" indent="-288925" eaLnBrk="1" hangingPunct="1">
              <a:lnSpc>
                <a:spcPts val="2800"/>
              </a:lnSpc>
              <a:spcBef>
                <a:spcPts val="2400"/>
              </a:spcBef>
              <a:buClr>
                <a:srgbClr val="E62C00"/>
              </a:buClr>
              <a:buSzPct val="110000"/>
            </a:pPr>
            <a:r>
              <a:rPr lang="en-US" altLang="en-US" b="1" u="sng" dirty="0">
                <a:ea typeface="Century Gothic" panose="020B0502020202020204" pitchFamily="34" charset="0"/>
                <a:cs typeface="Century Gothic" panose="020B0502020202020204" pitchFamily="34" charset="0"/>
              </a:rPr>
              <a:t>NARROW</a:t>
            </a:r>
            <a:r>
              <a:rPr lang="en-US" altLang="en-US" b="1" dirty="0">
                <a:ea typeface="Century Gothic" panose="020B0502020202020204" pitchFamily="34" charset="0"/>
                <a:cs typeface="Century Gothic" panose="020B0502020202020204" pitchFamily="34" charset="0"/>
              </a:rPr>
              <a:t> EXCEPTION:  </a:t>
            </a:r>
            <a:r>
              <a:rPr lang="en-US" altLang="en-US" dirty="0">
                <a:ea typeface="Century Gothic" panose="020B0502020202020204" pitchFamily="34" charset="0"/>
                <a:cs typeface="Century Gothic" panose="020B0502020202020204" pitchFamily="34" charset="0"/>
              </a:rPr>
              <a:t>Puffery</a:t>
            </a:r>
          </a:p>
          <a:p>
            <a:pPr marL="288925" indent="-288925" eaLnBrk="1" hangingPunct="1">
              <a:lnSpc>
                <a:spcPts val="2800"/>
              </a:lnSpc>
              <a:spcBef>
                <a:spcPts val="2400"/>
              </a:spcBef>
              <a:buClr>
                <a:srgbClr val="E62C00"/>
              </a:buClr>
              <a:buSzPct val="110000"/>
            </a:pPr>
            <a:r>
              <a:rPr lang="en-US" altLang="en-US" dirty="0">
                <a:ea typeface="Century Gothic" panose="020B0502020202020204" pitchFamily="34" charset="0"/>
                <a:cs typeface="Century Gothic" panose="020B0502020202020204" pitchFamily="34" charset="0"/>
              </a:rPr>
              <a:t>At minimum, advertisers must have the </a:t>
            </a:r>
            <a:r>
              <a:rPr lang="en-US" altLang="en-US" dirty="0" smtClean="0">
                <a:ea typeface="Century Gothic" panose="020B0502020202020204" pitchFamily="34" charset="0"/>
                <a:cs typeface="Century Gothic" panose="020B0502020202020204" pitchFamily="34" charset="0"/>
              </a:rPr>
              <a:t>proof they </a:t>
            </a:r>
            <a:r>
              <a:rPr lang="en-US" altLang="en-US" dirty="0">
                <a:ea typeface="Century Gothic" panose="020B0502020202020204" pitchFamily="34" charset="0"/>
                <a:cs typeface="Century Gothic" panose="020B0502020202020204" pitchFamily="34" charset="0"/>
              </a:rPr>
              <a:t>claim to have – “Doctors recommend,” “A university study shows,” “Test prove,” etc.</a:t>
            </a:r>
          </a:p>
          <a:p>
            <a:pPr marL="288925" indent="-288925" eaLnBrk="1" hangingPunct="1">
              <a:lnSpc>
                <a:spcPts val="2800"/>
              </a:lnSpc>
              <a:spcBef>
                <a:spcPts val="2400"/>
              </a:spcBef>
              <a:buClr>
                <a:srgbClr val="E62C00"/>
              </a:buClr>
              <a:buSzPct val="110000"/>
            </a:pPr>
            <a:r>
              <a:rPr lang="en-US" altLang="en-US" dirty="0">
                <a:ea typeface="Century Gothic" panose="020B0502020202020204" pitchFamily="34" charset="0"/>
                <a:cs typeface="Century Gothic" panose="020B0502020202020204" pitchFamily="34" charset="0"/>
              </a:rPr>
              <a:t>But what if the advertiser doesn’t state or imply a level of substantiation?</a:t>
            </a:r>
          </a:p>
        </p:txBody>
      </p:sp>
      <p:pic>
        <p:nvPicPr>
          <p:cNvPr id="297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580" y="630238"/>
            <a:ext cx="3228139" cy="462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09575" y="555625"/>
            <a:ext cx="3465513" cy="2797175"/>
          </a:xfrm>
          <a:prstGeom prst="rect">
            <a:avLst/>
          </a:prstGeom>
          <a:solidFill>
            <a:srgbClr val="E62C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lnSpc>
                <a:spcPts val="3800"/>
              </a:lnSpc>
              <a:spcBef>
                <a:spcPts val="0"/>
              </a:spcBef>
              <a:spcAft>
                <a:spcPts val="0"/>
              </a:spcAft>
              <a:defRPr/>
            </a:pPr>
            <a:r>
              <a:rPr lang="en-US" sz="4000" b="1" dirty="0" smtClean="0"/>
              <a:t>OBJECTIVE </a:t>
            </a:r>
            <a:r>
              <a:rPr lang="en-US" sz="4000" b="1" dirty="0"/>
              <a:t>PRODUCT CLAIMS</a:t>
            </a:r>
          </a:p>
        </p:txBody>
      </p:sp>
      <p:sp>
        <p:nvSpPr>
          <p:cNvPr id="30723" name="TextBox 3"/>
          <p:cNvSpPr txBox="1">
            <a:spLocks noChangeArrowheads="1"/>
          </p:cNvSpPr>
          <p:nvPr/>
        </p:nvSpPr>
        <p:spPr bwMode="auto">
          <a:xfrm>
            <a:off x="409575" y="4144963"/>
            <a:ext cx="357822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ts val="3200"/>
              </a:lnSpc>
              <a:spcBef>
                <a:spcPct val="0"/>
              </a:spcBef>
              <a:buFontTx/>
              <a:buNone/>
            </a:pPr>
            <a:r>
              <a:rPr lang="en-US" altLang="en-US" sz="3600" b="1"/>
              <a:t>competent and reliable evidence</a:t>
            </a:r>
          </a:p>
        </p:txBody>
      </p:sp>
      <p:sp>
        <p:nvSpPr>
          <p:cNvPr id="6" name="Down Arrow 5"/>
          <p:cNvSpPr/>
          <p:nvPr/>
        </p:nvSpPr>
        <p:spPr>
          <a:xfrm>
            <a:off x="1643063" y="3121025"/>
            <a:ext cx="996950" cy="933450"/>
          </a:xfrm>
          <a:prstGeom prst="downArrow">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0" name="Group 9"/>
          <p:cNvGrpSpPr>
            <a:grpSpLocks/>
          </p:cNvGrpSpPr>
          <p:nvPr/>
        </p:nvGrpSpPr>
        <p:grpSpPr bwMode="auto">
          <a:xfrm>
            <a:off x="4306888" y="555625"/>
            <a:ext cx="3578225" cy="4932363"/>
            <a:chOff x="4307205" y="556260"/>
            <a:chExt cx="3577590" cy="4931760"/>
          </a:xfrm>
        </p:grpSpPr>
        <p:sp>
          <p:nvSpPr>
            <p:cNvPr id="8" name="Rectangle 7"/>
            <p:cNvSpPr/>
            <p:nvPr/>
          </p:nvSpPr>
          <p:spPr>
            <a:xfrm>
              <a:off x="4362757" y="556260"/>
              <a:ext cx="3466485" cy="2796833"/>
            </a:xfrm>
            <a:prstGeom prst="rect">
              <a:avLst/>
            </a:prstGeom>
            <a:solidFill>
              <a:srgbClr val="E62C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lnSpc>
                  <a:spcPts val="3800"/>
                </a:lnSpc>
                <a:spcBef>
                  <a:spcPts val="0"/>
                </a:spcBef>
                <a:spcAft>
                  <a:spcPts val="0"/>
                </a:spcAft>
                <a:defRPr/>
              </a:pPr>
              <a:r>
                <a:rPr lang="en-US" sz="4000" b="1" dirty="0"/>
                <a:t>HEALTH, SAFETY </a:t>
              </a:r>
              <a:r>
                <a:rPr lang="en-US" sz="4000" b="1" dirty="0" smtClean="0"/>
                <a:t>OR </a:t>
              </a:r>
              <a:r>
                <a:rPr lang="en-US" sz="4000" b="1" dirty="0"/>
                <a:t>EFFICACY CLAIMS</a:t>
              </a:r>
            </a:p>
          </p:txBody>
        </p:sp>
        <p:sp>
          <p:nvSpPr>
            <p:cNvPr id="30731" name="TextBox 11"/>
            <p:cNvSpPr txBox="1">
              <a:spLocks noChangeArrowheads="1"/>
            </p:cNvSpPr>
            <p:nvPr/>
          </p:nvSpPr>
          <p:spPr bwMode="auto">
            <a:xfrm>
              <a:off x="4307205" y="4145280"/>
              <a:ext cx="3577590" cy="13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ts val="3200"/>
                </a:lnSpc>
                <a:spcBef>
                  <a:spcPct val="0"/>
                </a:spcBef>
                <a:buFontTx/>
                <a:buNone/>
              </a:pPr>
              <a:r>
                <a:rPr lang="en-US" altLang="en-US" sz="3600" b="1"/>
                <a:t>competent and reliable scientific evidence</a:t>
              </a:r>
            </a:p>
          </p:txBody>
        </p:sp>
        <p:sp>
          <p:nvSpPr>
            <p:cNvPr id="14" name="Down Arrow 13"/>
            <p:cNvSpPr/>
            <p:nvPr/>
          </p:nvSpPr>
          <p:spPr>
            <a:xfrm>
              <a:off x="5597613" y="3119760"/>
              <a:ext cx="996773" cy="933336"/>
            </a:xfrm>
            <a:prstGeom prst="downArrow">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3" name="Group 12"/>
          <p:cNvGrpSpPr>
            <a:grpSpLocks/>
          </p:cNvGrpSpPr>
          <p:nvPr/>
        </p:nvGrpSpPr>
        <p:grpSpPr bwMode="auto">
          <a:xfrm>
            <a:off x="8194675" y="555625"/>
            <a:ext cx="3465513" cy="4522788"/>
            <a:chOff x="8195309" y="556260"/>
            <a:chExt cx="3465195" cy="4521390"/>
          </a:xfrm>
        </p:grpSpPr>
        <p:sp>
          <p:nvSpPr>
            <p:cNvPr id="9" name="Rectangle 8"/>
            <p:cNvSpPr/>
            <p:nvPr/>
          </p:nvSpPr>
          <p:spPr>
            <a:xfrm>
              <a:off x="8195309" y="556260"/>
              <a:ext cx="3465195" cy="2796310"/>
            </a:xfrm>
            <a:prstGeom prst="rect">
              <a:avLst/>
            </a:prstGeom>
            <a:solidFill>
              <a:srgbClr val="E62C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lnSpc>
                  <a:spcPts val="3800"/>
                </a:lnSpc>
                <a:spcBef>
                  <a:spcPts val="0"/>
                </a:spcBef>
                <a:spcAft>
                  <a:spcPts val="0"/>
                </a:spcAft>
                <a:defRPr/>
              </a:pPr>
              <a:r>
                <a:rPr lang="en-US" sz="4000" b="1" dirty="0"/>
                <a:t>MOST </a:t>
              </a:r>
            </a:p>
            <a:p>
              <a:pPr algn="ctr" fontAlgn="auto">
                <a:lnSpc>
                  <a:spcPts val="3800"/>
                </a:lnSpc>
                <a:spcBef>
                  <a:spcPts val="0"/>
                </a:spcBef>
                <a:spcAft>
                  <a:spcPts val="0"/>
                </a:spcAft>
                <a:defRPr/>
              </a:pPr>
              <a:r>
                <a:rPr lang="en-US" sz="4000" b="1" dirty="0"/>
                <a:t>DISEASE-RELATED</a:t>
              </a:r>
            </a:p>
            <a:p>
              <a:pPr algn="ctr" fontAlgn="auto">
                <a:lnSpc>
                  <a:spcPts val="3800"/>
                </a:lnSpc>
                <a:spcBef>
                  <a:spcPts val="0"/>
                </a:spcBef>
                <a:spcAft>
                  <a:spcPts val="0"/>
                </a:spcAft>
                <a:defRPr/>
              </a:pPr>
              <a:r>
                <a:rPr lang="en-US" sz="4000" b="1" dirty="0"/>
                <a:t>CLAIMS</a:t>
              </a:r>
            </a:p>
          </p:txBody>
        </p:sp>
        <p:sp>
          <p:nvSpPr>
            <p:cNvPr id="30728" name="TextBox 10"/>
            <p:cNvSpPr txBox="1">
              <a:spLocks noChangeArrowheads="1"/>
            </p:cNvSpPr>
            <p:nvPr/>
          </p:nvSpPr>
          <p:spPr bwMode="auto">
            <a:xfrm>
              <a:off x="8252458" y="4145279"/>
              <a:ext cx="3350895" cy="932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ts val="3200"/>
                </a:lnSpc>
                <a:spcBef>
                  <a:spcPct val="0"/>
                </a:spcBef>
                <a:buFontTx/>
                <a:buNone/>
              </a:pPr>
              <a:r>
                <a:rPr lang="en-US" altLang="en-US" sz="3600" b="1"/>
                <a:t>randomized clinical testing</a:t>
              </a:r>
            </a:p>
          </p:txBody>
        </p:sp>
        <p:sp>
          <p:nvSpPr>
            <p:cNvPr id="15" name="Down Arrow 14"/>
            <p:cNvSpPr/>
            <p:nvPr/>
          </p:nvSpPr>
          <p:spPr>
            <a:xfrm>
              <a:off x="9428684" y="3171234"/>
              <a:ext cx="998445" cy="933161"/>
            </a:xfrm>
            <a:prstGeom prst="downArrow">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096000" y="-20638"/>
            <a:ext cx="6096000" cy="971551"/>
          </a:xfrm>
        </p:spPr>
        <p:txBody>
          <a:bodyPr/>
          <a:lstStyle/>
          <a:p>
            <a:pPr eaLnBrk="1" hangingPunct="1"/>
            <a:r>
              <a:rPr lang="en-US" altLang="en-US" smtClean="0"/>
              <a:t>Competent and reliable</a:t>
            </a:r>
            <a:br>
              <a:rPr lang="en-US" altLang="en-US" smtClean="0"/>
            </a:br>
            <a:r>
              <a:rPr lang="en-US" altLang="en-US" smtClean="0"/>
              <a:t>scientific evidence</a:t>
            </a:r>
          </a:p>
        </p:txBody>
      </p:sp>
      <p:sp>
        <p:nvSpPr>
          <p:cNvPr id="3" name="Text Box 2"/>
          <p:cNvSpPr txBox="1">
            <a:spLocks noChangeArrowheads="1"/>
          </p:cNvSpPr>
          <p:nvPr/>
        </p:nvSpPr>
        <p:spPr bwMode="auto">
          <a:xfrm>
            <a:off x="195263" y="2417763"/>
            <a:ext cx="5729287" cy="371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defTabSz="685800"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8580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858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858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858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2400"/>
              </a:lnSpc>
              <a:spcBef>
                <a:spcPts val="1800"/>
              </a:spcBef>
              <a:buClr>
                <a:srgbClr val="E62C00"/>
              </a:buClr>
              <a:buSzPct val="110000"/>
            </a:pPr>
            <a:r>
              <a:rPr lang="en-US" altLang="en-US" sz="2400"/>
              <a:t>Methodologically sound tests, studies, scientific research</a:t>
            </a:r>
          </a:p>
          <a:p>
            <a:pPr eaLnBrk="1" hangingPunct="1">
              <a:lnSpc>
                <a:spcPts val="2400"/>
              </a:lnSpc>
              <a:spcBef>
                <a:spcPts val="1800"/>
              </a:spcBef>
              <a:buClr>
                <a:srgbClr val="E62C00"/>
              </a:buClr>
              <a:buSzPct val="110000"/>
            </a:pPr>
            <a:r>
              <a:rPr lang="en-US" altLang="en-US" sz="2400"/>
              <a:t>Based on expertise of professionals in field</a:t>
            </a:r>
          </a:p>
          <a:p>
            <a:pPr eaLnBrk="1" hangingPunct="1">
              <a:lnSpc>
                <a:spcPts val="2400"/>
              </a:lnSpc>
              <a:spcBef>
                <a:spcPts val="1800"/>
              </a:spcBef>
              <a:buClr>
                <a:srgbClr val="E62C00"/>
              </a:buClr>
              <a:buSzPct val="110000"/>
            </a:pPr>
            <a:r>
              <a:rPr lang="en-US" altLang="en-US" sz="2400"/>
              <a:t>Objectively conducted by qualified people</a:t>
            </a:r>
          </a:p>
          <a:p>
            <a:pPr eaLnBrk="1" hangingPunct="1">
              <a:lnSpc>
                <a:spcPts val="2400"/>
              </a:lnSpc>
              <a:spcBef>
                <a:spcPts val="1800"/>
              </a:spcBef>
              <a:buClr>
                <a:srgbClr val="E62C00"/>
              </a:buClr>
              <a:buSzPct val="110000"/>
            </a:pPr>
            <a:r>
              <a:rPr lang="en-US" altLang="en-US" sz="2400"/>
              <a:t>Using procedures accepted as accurate</a:t>
            </a:r>
          </a:p>
          <a:p>
            <a:pPr eaLnBrk="1" hangingPunct="1">
              <a:lnSpc>
                <a:spcPts val="2400"/>
              </a:lnSpc>
              <a:spcBef>
                <a:spcPts val="1800"/>
              </a:spcBef>
              <a:buClr>
                <a:srgbClr val="E62C00"/>
              </a:buClr>
              <a:buSzPct val="110000"/>
            </a:pPr>
            <a:r>
              <a:rPr lang="en-US" altLang="en-US" sz="2400"/>
              <a:t>Yielding statistically significant results</a:t>
            </a:r>
          </a:p>
          <a:p>
            <a:pPr eaLnBrk="1" hangingPunct="1">
              <a:lnSpc>
                <a:spcPts val="2400"/>
              </a:lnSpc>
              <a:spcBef>
                <a:spcPts val="1800"/>
              </a:spcBef>
              <a:buClr>
                <a:srgbClr val="E62C00"/>
              </a:buClr>
              <a:buSzPct val="110000"/>
            </a:pPr>
            <a:r>
              <a:rPr lang="en-US" altLang="en-US" sz="2400"/>
              <a:t>Considered in light of the entire body of relevant and reliable scientific evidence</a:t>
            </a:r>
          </a:p>
        </p:txBody>
      </p:sp>
      <p:sp>
        <p:nvSpPr>
          <p:cNvPr id="4" name="Text Box 2"/>
          <p:cNvSpPr txBox="1">
            <a:spLocks noChangeArrowheads="1"/>
          </p:cNvSpPr>
          <p:nvPr/>
        </p:nvSpPr>
        <p:spPr bwMode="auto">
          <a:xfrm>
            <a:off x="6613525" y="2417763"/>
            <a:ext cx="5273675" cy="340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defTabSz="685800"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8580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858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858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858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2400"/>
              </a:lnSpc>
              <a:spcBef>
                <a:spcPts val="1800"/>
              </a:spcBef>
              <a:buClr>
                <a:srgbClr val="E62C00"/>
              </a:buClr>
              <a:buSzPct val="110000"/>
            </a:pPr>
            <a:r>
              <a:rPr lang="en-US" altLang="en-US" sz="2400" dirty="0"/>
              <a:t>Endorsements from people who use the product</a:t>
            </a:r>
          </a:p>
          <a:p>
            <a:pPr eaLnBrk="1" hangingPunct="1">
              <a:lnSpc>
                <a:spcPts val="2400"/>
              </a:lnSpc>
              <a:spcBef>
                <a:spcPts val="1800"/>
              </a:spcBef>
              <a:buClr>
                <a:srgbClr val="E62C00"/>
              </a:buClr>
              <a:buSzPct val="110000"/>
            </a:pPr>
            <a:r>
              <a:rPr lang="en-US" altLang="en-US" sz="2400" dirty="0"/>
              <a:t>Popular press articles</a:t>
            </a:r>
          </a:p>
          <a:p>
            <a:pPr eaLnBrk="1" hangingPunct="1">
              <a:lnSpc>
                <a:spcPts val="2400"/>
              </a:lnSpc>
              <a:spcBef>
                <a:spcPts val="1800"/>
              </a:spcBef>
              <a:buClr>
                <a:srgbClr val="E62C00"/>
              </a:buClr>
              <a:buSzPct val="110000"/>
            </a:pPr>
            <a:r>
              <a:rPr lang="en-US" altLang="en-US" sz="2400" dirty="0"/>
              <a:t>Sales materials from manufacturer</a:t>
            </a:r>
          </a:p>
          <a:p>
            <a:pPr eaLnBrk="1" hangingPunct="1">
              <a:lnSpc>
                <a:spcPts val="2400"/>
              </a:lnSpc>
              <a:spcBef>
                <a:spcPts val="1800"/>
              </a:spcBef>
              <a:buClr>
                <a:srgbClr val="E62C00"/>
              </a:buClr>
              <a:buSzPct val="110000"/>
            </a:pPr>
            <a:r>
              <a:rPr lang="en-US" altLang="en-US" sz="2400" dirty="0"/>
              <a:t>Low return rate</a:t>
            </a:r>
          </a:p>
          <a:p>
            <a:pPr eaLnBrk="1" hangingPunct="1">
              <a:lnSpc>
                <a:spcPts val="2400"/>
              </a:lnSpc>
              <a:spcBef>
                <a:spcPts val="1800"/>
              </a:spcBef>
              <a:buClr>
                <a:srgbClr val="E62C00"/>
              </a:buClr>
              <a:buSzPct val="110000"/>
            </a:pPr>
            <a:r>
              <a:rPr lang="en-US" altLang="en-US" sz="2400" dirty="0"/>
              <a:t>Money-back guarantee</a:t>
            </a:r>
          </a:p>
          <a:p>
            <a:pPr eaLnBrk="1" hangingPunct="1">
              <a:lnSpc>
                <a:spcPts val="2400"/>
              </a:lnSpc>
              <a:spcBef>
                <a:spcPts val="1800"/>
              </a:spcBef>
              <a:buClr>
                <a:srgbClr val="E62C00"/>
              </a:buClr>
              <a:buSzPct val="110000"/>
            </a:pPr>
            <a:endParaRPr lang="en-US" altLang="en-US" sz="2400" dirty="0"/>
          </a:p>
        </p:txBody>
      </p:sp>
      <p:sp>
        <p:nvSpPr>
          <p:cNvPr id="7" name="TextBox 6"/>
          <p:cNvSpPr txBox="1"/>
          <p:nvPr/>
        </p:nvSpPr>
        <p:spPr>
          <a:xfrm>
            <a:off x="660484" y="1832560"/>
            <a:ext cx="3151187" cy="708025"/>
          </a:xfrm>
          <a:prstGeom prst="rect">
            <a:avLst/>
          </a:prstGeom>
          <a:noFill/>
        </p:spPr>
        <p:txBody>
          <a:bodyPr wrap="none">
            <a:spAutoFit/>
          </a:bodyPr>
          <a:lstStyle/>
          <a:p>
            <a:pPr fontAlgn="auto">
              <a:spcBef>
                <a:spcPts val="0"/>
              </a:spcBef>
              <a:spcAft>
                <a:spcPts val="0"/>
              </a:spcAft>
              <a:defRPr/>
            </a:pPr>
            <a:r>
              <a:rPr lang="en-US" sz="4000" spc="-150" dirty="0">
                <a:latin typeface="Arial Black" panose="020B0A04020102020204" pitchFamily="34" charset="0"/>
                <a:cs typeface="+mn-cs"/>
              </a:rPr>
              <a:t>WHAT IT IS</a:t>
            </a:r>
          </a:p>
        </p:txBody>
      </p:sp>
      <p:sp>
        <p:nvSpPr>
          <p:cNvPr id="8" name="TextBox 7"/>
          <p:cNvSpPr txBox="1"/>
          <p:nvPr/>
        </p:nvSpPr>
        <p:spPr>
          <a:xfrm>
            <a:off x="7021025" y="1776413"/>
            <a:ext cx="4033838" cy="708025"/>
          </a:xfrm>
          <a:prstGeom prst="rect">
            <a:avLst/>
          </a:prstGeom>
          <a:noFill/>
        </p:spPr>
        <p:txBody>
          <a:bodyPr wrap="none">
            <a:spAutoFit/>
          </a:bodyPr>
          <a:lstStyle/>
          <a:p>
            <a:pPr fontAlgn="auto">
              <a:spcBef>
                <a:spcPts val="0"/>
              </a:spcBef>
              <a:spcAft>
                <a:spcPts val="0"/>
              </a:spcAft>
              <a:defRPr/>
            </a:pPr>
            <a:r>
              <a:rPr lang="en-US" sz="4000" spc="-150" dirty="0">
                <a:latin typeface="Arial Black" panose="020B0A04020102020204" pitchFamily="34" charset="0"/>
                <a:cs typeface="+mn-cs"/>
              </a:rPr>
              <a:t>WHAT IT ISN’T</a:t>
            </a:r>
          </a:p>
        </p:txBody>
      </p:sp>
      <p:sp>
        <p:nvSpPr>
          <p:cNvPr id="2" name="Rectangle 1"/>
          <p:cNvSpPr/>
          <p:nvPr/>
        </p:nvSpPr>
        <p:spPr>
          <a:xfrm>
            <a:off x="311393" y="1982210"/>
            <a:ext cx="368969" cy="368968"/>
          </a:xfrm>
          <a:prstGeom prst="rect">
            <a:avLst/>
          </a:prstGeom>
          <a:solidFill>
            <a:srgbClr val="E6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681873" y="1912604"/>
            <a:ext cx="368969" cy="368968"/>
          </a:xfrm>
          <a:prstGeom prst="rect">
            <a:avLst/>
          </a:prstGeom>
          <a:solidFill>
            <a:srgbClr val="E62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8547100" y="-20638"/>
            <a:ext cx="3644900" cy="665163"/>
          </a:xfrm>
        </p:spPr>
        <p:txBody>
          <a:bodyPr/>
          <a:lstStyle/>
          <a:p>
            <a:pPr eaLnBrk="1" hangingPunct="1"/>
            <a:r>
              <a:rPr lang="en-US" altLang="en-US" smtClean="0"/>
              <a:t>Substantiation</a:t>
            </a:r>
          </a:p>
        </p:txBody>
      </p:sp>
      <p:pic>
        <p:nvPicPr>
          <p:cNvPr id="3277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41584" y="986422"/>
            <a:ext cx="8310562" cy="515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374650" y="6234113"/>
            <a:ext cx="4546600" cy="307975"/>
          </a:xfrm>
          <a:prstGeom prst="rect">
            <a:avLst/>
          </a:prstGeom>
          <a:solidFill>
            <a:schemeClr val="bg1"/>
          </a:solidFill>
        </p:spPr>
        <p:txBody>
          <a:bodyPr wrap="none">
            <a:spAutoFit/>
          </a:bodyPr>
          <a:lstStyle/>
          <a:p>
            <a:pPr fontAlgn="auto">
              <a:spcBef>
                <a:spcPts val="0"/>
              </a:spcBef>
              <a:spcAft>
                <a:spcPts val="0"/>
              </a:spcAft>
              <a:defRPr/>
            </a:pPr>
            <a:r>
              <a:rPr lang="en-US" sz="1400" u="sng" dirty="0">
                <a:solidFill>
                  <a:schemeClr val="tx2">
                    <a:lumMod val="50000"/>
                  </a:schemeClr>
                </a:solidFill>
                <a:latin typeface="Times New Roman" panose="02020603050405020304" pitchFamily="18" charset="0"/>
                <a:cs typeface="Times New Roman" panose="02020603050405020304" pitchFamily="18" charset="0"/>
              </a:rPr>
              <a:t>POM Wonderful LLC v. FTC</a:t>
            </a:r>
            <a:r>
              <a:rPr lang="en-US" sz="1400" dirty="0">
                <a:solidFill>
                  <a:schemeClr val="tx2">
                    <a:lumMod val="50000"/>
                  </a:schemeClr>
                </a:solidFill>
                <a:latin typeface="Times New Roman" panose="02020603050405020304" pitchFamily="18" charset="0"/>
                <a:cs typeface="Times New Roman" panose="02020603050405020304" pitchFamily="18" charset="0"/>
              </a:rPr>
              <a:t>, 777 F.3d 478 (D.C. Cir. 2015)</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8547100" y="-20638"/>
            <a:ext cx="3644900" cy="665163"/>
          </a:xfrm>
        </p:spPr>
        <p:txBody>
          <a:bodyPr/>
          <a:lstStyle/>
          <a:p>
            <a:pPr eaLnBrk="1" hangingPunct="1"/>
            <a:r>
              <a:rPr lang="en-US" altLang="en-US" smtClean="0"/>
              <a:t>Substantiation</a:t>
            </a:r>
          </a:p>
        </p:txBody>
      </p:sp>
      <p:sp>
        <p:nvSpPr>
          <p:cNvPr id="33795" name="TextBox 3"/>
          <p:cNvSpPr txBox="1">
            <a:spLocks noChangeArrowheads="1"/>
          </p:cNvSpPr>
          <p:nvPr/>
        </p:nvSpPr>
        <p:spPr bwMode="auto">
          <a:xfrm>
            <a:off x="374650" y="6234113"/>
            <a:ext cx="4048125"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a:solidFill>
                  <a:srgbClr val="222A35"/>
                </a:solidFill>
                <a:latin typeface="Times New Roman" panose="02020603050405020304" pitchFamily="18" charset="0"/>
                <a:cs typeface="Times New Roman" panose="02020603050405020304" pitchFamily="18" charset="0"/>
              </a:rPr>
              <a:t>i-Health, Inc. and Martek Biosciences</a:t>
            </a:r>
            <a:r>
              <a:rPr lang="en-US" altLang="en-US" sz="1400">
                <a:solidFill>
                  <a:srgbClr val="222A35"/>
                </a:solidFill>
                <a:latin typeface="Times New Roman" panose="02020603050405020304" pitchFamily="18" charset="0"/>
                <a:cs typeface="Times New Roman" panose="02020603050405020304" pitchFamily="18" charset="0"/>
              </a:rPr>
              <a:t> (consent order)</a:t>
            </a:r>
          </a:p>
        </p:txBody>
      </p:sp>
      <p:pic>
        <p:nvPicPr>
          <p:cNvPr id="2" name="Video BrainStro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081462" y="976562"/>
            <a:ext cx="7415464" cy="494364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100000">
                <p:cTn id="7" fill="hold" display="0">
                  <p:stCondLst>
                    <p:cond delay="indefinite"/>
                  </p:stCondLst>
                </p:cTn>
                <p:tgtEl>
                  <p:spTgt spid="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8547100" y="-20638"/>
            <a:ext cx="3644900" cy="665163"/>
          </a:xfrm>
        </p:spPr>
        <p:txBody>
          <a:bodyPr/>
          <a:lstStyle/>
          <a:p>
            <a:pPr eaLnBrk="1" hangingPunct="1"/>
            <a:r>
              <a:rPr lang="en-US" altLang="en-US" smtClean="0"/>
              <a:t>Substantiation</a:t>
            </a:r>
          </a:p>
        </p:txBody>
      </p:sp>
      <p:sp>
        <p:nvSpPr>
          <p:cNvPr id="34819" name="TextBox 3"/>
          <p:cNvSpPr txBox="1">
            <a:spLocks noChangeArrowheads="1"/>
          </p:cNvSpPr>
          <p:nvPr/>
        </p:nvSpPr>
        <p:spPr bwMode="auto">
          <a:xfrm>
            <a:off x="374650" y="6234113"/>
            <a:ext cx="5395913"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a:solidFill>
                  <a:srgbClr val="222A35"/>
                </a:solidFill>
                <a:latin typeface="Times New Roman" panose="02020603050405020304" pitchFamily="18" charset="0"/>
                <a:cs typeface="Times New Roman" panose="02020603050405020304" pitchFamily="18" charset="0"/>
              </a:rPr>
              <a:t>Skechers U.S.A., Inc.</a:t>
            </a:r>
            <a:r>
              <a:rPr lang="en-US" altLang="en-US" sz="1400">
                <a:solidFill>
                  <a:srgbClr val="222A35"/>
                </a:solidFill>
                <a:latin typeface="Times New Roman" panose="02020603050405020304" pitchFamily="18" charset="0"/>
                <a:cs typeface="Times New Roman" panose="02020603050405020304" pitchFamily="18" charset="0"/>
              </a:rPr>
              <a:t> and </a:t>
            </a:r>
            <a:r>
              <a:rPr lang="en-US" altLang="en-US" sz="1400" u="sng">
                <a:solidFill>
                  <a:srgbClr val="222A35"/>
                </a:solidFill>
                <a:latin typeface="Times New Roman" panose="02020603050405020304" pitchFamily="18" charset="0"/>
                <a:cs typeface="Times New Roman" panose="02020603050405020304" pitchFamily="18" charset="0"/>
              </a:rPr>
              <a:t>Reebok International, Ltd.</a:t>
            </a:r>
            <a:r>
              <a:rPr lang="en-US" altLang="en-US" sz="1400">
                <a:solidFill>
                  <a:srgbClr val="222A35"/>
                </a:solidFill>
                <a:latin typeface="Times New Roman" panose="02020603050405020304" pitchFamily="18" charset="0"/>
                <a:cs typeface="Times New Roman" panose="02020603050405020304" pitchFamily="18" charset="0"/>
              </a:rPr>
              <a:t> (stipulated orders)</a:t>
            </a:r>
          </a:p>
        </p:txBody>
      </p:sp>
      <p:pic>
        <p:nvPicPr>
          <p:cNvPr id="34820"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18200" y="1573213"/>
            <a:ext cx="5953125" cy="321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4650" y="1571625"/>
            <a:ext cx="5303838"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8547100" y="-20638"/>
            <a:ext cx="3644900" cy="665163"/>
          </a:xfrm>
        </p:spPr>
        <p:txBody>
          <a:bodyPr/>
          <a:lstStyle/>
          <a:p>
            <a:pPr eaLnBrk="1" hangingPunct="1"/>
            <a:r>
              <a:rPr lang="en-US" altLang="en-US" smtClean="0"/>
              <a:t>Substantiation</a:t>
            </a:r>
          </a:p>
        </p:txBody>
      </p:sp>
      <p:sp>
        <p:nvSpPr>
          <p:cNvPr id="35843" name="TextBox 3"/>
          <p:cNvSpPr txBox="1">
            <a:spLocks noChangeArrowheads="1"/>
          </p:cNvSpPr>
          <p:nvPr/>
        </p:nvSpPr>
        <p:spPr bwMode="auto">
          <a:xfrm>
            <a:off x="374650" y="6234113"/>
            <a:ext cx="2947988"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a:solidFill>
                  <a:srgbClr val="222A35"/>
                </a:solidFill>
                <a:latin typeface="Times New Roman" panose="02020603050405020304" pitchFamily="18" charset="0"/>
                <a:cs typeface="Times New Roman" panose="02020603050405020304" pitchFamily="18" charset="0"/>
              </a:rPr>
              <a:t>Mars Petcare U.S, Inc.</a:t>
            </a:r>
            <a:r>
              <a:rPr lang="en-US" altLang="en-US" sz="1400">
                <a:solidFill>
                  <a:srgbClr val="222A35"/>
                </a:solidFill>
                <a:latin typeface="Times New Roman" panose="02020603050405020304" pitchFamily="18" charset="0"/>
                <a:cs typeface="Times New Roman" panose="02020603050405020304" pitchFamily="18" charset="0"/>
              </a:rPr>
              <a:t> (consent order)</a:t>
            </a:r>
          </a:p>
        </p:txBody>
      </p:sp>
      <p:pic>
        <p:nvPicPr>
          <p:cNvPr id="3584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5613" y="465138"/>
            <a:ext cx="4267200"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35613" y="1325563"/>
            <a:ext cx="2822575" cy="363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rcRect t="-441"/>
          <a:stretch>
            <a:fillRect/>
          </a:stretch>
        </p:blipFill>
        <p:spPr bwMode="auto">
          <a:xfrm>
            <a:off x="8675688" y="1301750"/>
            <a:ext cx="2859087"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8547100" y="-20638"/>
            <a:ext cx="3644900" cy="665163"/>
          </a:xfrm>
        </p:spPr>
        <p:txBody>
          <a:bodyPr/>
          <a:lstStyle/>
          <a:p>
            <a:pPr eaLnBrk="1" hangingPunct="1"/>
            <a:r>
              <a:rPr lang="en-US" altLang="en-US" smtClean="0"/>
              <a:t>Substantiation</a:t>
            </a:r>
          </a:p>
        </p:txBody>
      </p:sp>
      <p:sp>
        <p:nvSpPr>
          <p:cNvPr id="36867" name="TextBox 3"/>
          <p:cNvSpPr txBox="1">
            <a:spLocks noChangeArrowheads="1"/>
          </p:cNvSpPr>
          <p:nvPr/>
        </p:nvSpPr>
        <p:spPr bwMode="auto">
          <a:xfrm>
            <a:off x="374650" y="6234113"/>
            <a:ext cx="3382963"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dirty="0" err="1" smtClean="0">
                <a:solidFill>
                  <a:srgbClr val="222A35"/>
                </a:solidFill>
                <a:latin typeface="Times New Roman" panose="02020603050405020304" pitchFamily="18" charset="0"/>
                <a:cs typeface="Times New Roman" panose="02020603050405020304" pitchFamily="18" charset="0"/>
              </a:rPr>
              <a:t>L’Envi</a:t>
            </a:r>
            <a:r>
              <a:rPr lang="en-US" altLang="en-US" sz="1400" dirty="0" smtClean="0">
                <a:solidFill>
                  <a:srgbClr val="222A35"/>
                </a:solidFill>
                <a:latin typeface="Times New Roman" panose="02020603050405020304" pitchFamily="18" charset="0"/>
                <a:cs typeface="Times New Roman" panose="02020603050405020304" pitchFamily="18" charset="0"/>
              </a:rPr>
              <a:t> </a:t>
            </a:r>
            <a:r>
              <a:rPr lang="en-US" altLang="en-US" sz="1400" dirty="0">
                <a:solidFill>
                  <a:srgbClr val="222A35"/>
                </a:solidFill>
                <a:latin typeface="Times New Roman" panose="02020603050405020304" pitchFamily="18" charset="0"/>
                <a:cs typeface="Times New Roman" panose="02020603050405020304" pitchFamily="18" charset="0"/>
              </a:rPr>
              <a:t>(assurance of voluntary compliance)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177925"/>
            <a:ext cx="7567612"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11275" y="1181100"/>
            <a:ext cx="7997825" cy="467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63788" y="1179513"/>
            <a:ext cx="7464425" cy="467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8547100" y="-20638"/>
            <a:ext cx="3644900" cy="665163"/>
          </a:xfrm>
        </p:spPr>
        <p:txBody>
          <a:bodyPr/>
          <a:lstStyle/>
          <a:p>
            <a:pPr eaLnBrk="1" hangingPunct="1"/>
            <a:r>
              <a:rPr lang="en-US" altLang="en-US" smtClean="0"/>
              <a:t>Substantiation</a:t>
            </a:r>
          </a:p>
        </p:txBody>
      </p:sp>
      <p:sp>
        <p:nvSpPr>
          <p:cNvPr id="38915" name="TextBox 3"/>
          <p:cNvSpPr txBox="1">
            <a:spLocks noChangeArrowheads="1"/>
          </p:cNvSpPr>
          <p:nvPr/>
        </p:nvSpPr>
        <p:spPr bwMode="auto">
          <a:xfrm>
            <a:off x="374650" y="6234113"/>
            <a:ext cx="3660775"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a:solidFill>
                  <a:srgbClr val="222A35"/>
                </a:solidFill>
                <a:latin typeface="Times New Roman" panose="02020603050405020304" pitchFamily="18" charset="0"/>
                <a:cs typeface="Times New Roman" panose="02020603050405020304" pitchFamily="18" charset="0"/>
              </a:rPr>
              <a:t>Vivint, Inc.</a:t>
            </a:r>
            <a:r>
              <a:rPr lang="en-US" altLang="en-US" sz="1400">
                <a:solidFill>
                  <a:srgbClr val="222A35"/>
                </a:solidFill>
                <a:latin typeface="Times New Roman" panose="02020603050405020304" pitchFamily="18" charset="0"/>
                <a:cs typeface="Times New Roman" panose="02020603050405020304" pitchFamily="18" charset="0"/>
              </a:rPr>
              <a:t> (assurance of voluntary compliance)</a:t>
            </a:r>
          </a:p>
        </p:txBody>
      </p:sp>
      <p:pic>
        <p:nvPicPr>
          <p:cNvPr id="3" name="Picture 2"/>
          <p:cNvPicPr>
            <a:picLocks noChangeAspect="1"/>
          </p:cNvPicPr>
          <p:nvPr/>
        </p:nvPicPr>
        <p:blipFill rotWithShape="1">
          <a:blip r:embed="rId2"/>
          <a:srcRect/>
          <a:stretch/>
        </p:blipFill>
        <p:spPr>
          <a:xfrm>
            <a:off x="663575" y="1390650"/>
            <a:ext cx="8062913" cy="4446588"/>
          </a:xfrm>
          <a:prstGeom prst="rect">
            <a:avLst/>
          </a:prstGeom>
          <a:ln w="3175">
            <a:solidFill>
              <a:schemeClr val="bg1">
                <a:lumMod val="85000"/>
              </a:schemeClr>
            </a:solidFill>
          </a:ln>
        </p:spPr>
      </p:pic>
      <p:pic>
        <p:nvPicPr>
          <p:cNvPr id="5" name="Picture 4"/>
          <p:cNvPicPr>
            <a:picLocks noChangeAspect="1"/>
          </p:cNvPicPr>
          <p:nvPr/>
        </p:nvPicPr>
        <p:blipFill rotWithShape="1">
          <a:blip r:embed="rId3"/>
          <a:srcRect/>
          <a:stretch/>
        </p:blipFill>
        <p:spPr>
          <a:xfrm>
            <a:off x="3498850" y="1920875"/>
            <a:ext cx="8348663" cy="2863850"/>
          </a:xfrm>
          <a:prstGeom prst="rect">
            <a:avLst/>
          </a:prstGeom>
          <a:ln w="3175">
            <a:solidFill>
              <a:schemeClr val="bg1">
                <a:lumMod val="65000"/>
              </a:schemeClr>
            </a:solidFill>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p:cNvPicPr>
          <p:nvPr/>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52463" y="769938"/>
            <a:ext cx="6053137" cy="560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73125" y="1101725"/>
            <a:ext cx="5543550" cy="4965700"/>
          </a:xfrm>
          <a:prstGeom prst="rect">
            <a:avLst/>
          </a:prstGeom>
          <a:noFill/>
        </p:spPr>
        <p:txBody>
          <a:bodyPr>
            <a:spAutoFit/>
          </a:bodyPr>
          <a:lstStyle/>
          <a:p>
            <a:pPr marL="228600" indent="-228600" fontAlgn="auto">
              <a:lnSpc>
                <a:spcPts val="2800"/>
              </a:lnSpc>
              <a:spcBef>
                <a:spcPts val="2400"/>
              </a:spcBef>
              <a:spcAft>
                <a:spcPts val="0"/>
              </a:spcAft>
              <a:buClr>
                <a:srgbClr val="E62C00"/>
              </a:buClr>
              <a:buFont typeface="Arial" panose="020B0604020202020204" pitchFamily="34" charset="0"/>
              <a:buChar char="•"/>
              <a:defRPr/>
            </a:pPr>
            <a:r>
              <a:rPr lang="en-US" sz="2800" kern="0" dirty="0">
                <a:solidFill>
                  <a:prstClr val="black"/>
                </a:solidFill>
                <a:latin typeface="Times New Roman" panose="02020603050405020304" pitchFamily="18" charset="0"/>
                <a:cs typeface="Times New Roman" panose="02020603050405020304" pitchFamily="18" charset="0"/>
              </a:rPr>
              <a:t>Advertisers must have proof in hand </a:t>
            </a:r>
            <a:r>
              <a:rPr lang="en-US" sz="2800" u="sng" kern="0" dirty="0">
                <a:solidFill>
                  <a:prstClr val="black"/>
                </a:solidFill>
                <a:latin typeface="Times New Roman" panose="02020603050405020304" pitchFamily="18" charset="0"/>
                <a:cs typeface="Times New Roman" panose="02020603050405020304" pitchFamily="18" charset="0"/>
              </a:rPr>
              <a:t>before</a:t>
            </a:r>
            <a:r>
              <a:rPr lang="en-US" sz="2800" kern="0" dirty="0">
                <a:solidFill>
                  <a:prstClr val="black"/>
                </a:solidFill>
                <a:latin typeface="Times New Roman" panose="02020603050405020304" pitchFamily="18" charset="0"/>
                <a:cs typeface="Times New Roman" panose="02020603050405020304" pitchFamily="18" charset="0"/>
              </a:rPr>
              <a:t> they run the ad.</a:t>
            </a:r>
          </a:p>
          <a:p>
            <a:pPr marL="228600" indent="-228600" fontAlgn="auto">
              <a:lnSpc>
                <a:spcPts val="2800"/>
              </a:lnSpc>
              <a:spcBef>
                <a:spcPts val="2400"/>
              </a:spcBef>
              <a:spcAft>
                <a:spcPts val="0"/>
              </a:spcAft>
              <a:buClr>
                <a:srgbClr val="E62C00"/>
              </a:buClr>
              <a:buFont typeface="Arial" panose="020B0604020202020204" pitchFamily="34" charset="0"/>
              <a:buChar char="•"/>
              <a:defRPr/>
            </a:pPr>
            <a:r>
              <a:rPr lang="en-US" sz="2800" kern="0" dirty="0">
                <a:solidFill>
                  <a:prstClr val="black"/>
                </a:solidFill>
                <a:latin typeface="Times New Roman" panose="02020603050405020304" pitchFamily="18" charset="0"/>
                <a:cs typeface="Times New Roman" panose="02020603050405020304" pitchFamily="18" charset="0"/>
              </a:rPr>
              <a:t>At minimum, advertisers must have the level of proof they claim they have.</a:t>
            </a:r>
          </a:p>
          <a:p>
            <a:pPr marL="228600" indent="-228600" fontAlgn="auto">
              <a:lnSpc>
                <a:spcPts val="2800"/>
              </a:lnSpc>
              <a:spcBef>
                <a:spcPts val="2400"/>
              </a:spcBef>
              <a:spcAft>
                <a:spcPts val="0"/>
              </a:spcAft>
              <a:buClr>
                <a:srgbClr val="E62C00"/>
              </a:buClr>
              <a:buFont typeface="Arial" panose="020B0604020202020204" pitchFamily="34" charset="0"/>
              <a:buChar char="•"/>
              <a:defRPr/>
            </a:pPr>
            <a:r>
              <a:rPr lang="en-US" sz="2800" kern="0" dirty="0">
                <a:solidFill>
                  <a:prstClr val="black"/>
                </a:solidFill>
                <a:latin typeface="Times New Roman" panose="02020603050405020304" pitchFamily="18" charset="0"/>
                <a:cs typeface="Times New Roman" panose="02020603050405020304" pitchFamily="18" charset="0"/>
              </a:rPr>
              <a:t>The FTC and the AG evaluate health and safety claims with particular care.</a:t>
            </a:r>
          </a:p>
          <a:p>
            <a:pPr marL="228600" indent="-228600" fontAlgn="auto">
              <a:lnSpc>
                <a:spcPts val="2800"/>
              </a:lnSpc>
              <a:spcBef>
                <a:spcPts val="2400"/>
              </a:spcBef>
              <a:spcAft>
                <a:spcPts val="0"/>
              </a:spcAft>
              <a:buClr>
                <a:srgbClr val="E62C00"/>
              </a:buClr>
              <a:buFont typeface="Arial" panose="020B0604020202020204" pitchFamily="34" charset="0"/>
              <a:buChar char="•"/>
              <a:defRPr/>
            </a:pPr>
            <a:r>
              <a:rPr lang="en-US" sz="2800" kern="0" dirty="0">
                <a:solidFill>
                  <a:prstClr val="black"/>
                </a:solidFill>
                <a:latin typeface="Times New Roman" panose="02020603050405020304" pitchFamily="18" charset="0"/>
                <a:cs typeface="Times New Roman" panose="02020603050405020304" pitchFamily="18" charset="0"/>
              </a:rPr>
              <a:t>Scientific evidence must be methodologically sound based on experts in the field.</a:t>
            </a:r>
            <a:endParaRPr lang="en-US" sz="2400" kern="0" dirty="0">
              <a:solidFill>
                <a:prstClr val="black"/>
              </a:solidFill>
              <a:latin typeface="Times New Roman" panose="02020603050405020304" pitchFamily="18" charset="0"/>
              <a:cs typeface="Times New Roman" panose="02020603050405020304" pitchFamily="18" charset="0"/>
            </a:endParaRPr>
          </a:p>
        </p:txBody>
      </p:sp>
      <p:grpSp>
        <p:nvGrpSpPr>
          <p:cNvPr id="39940" name="Group 13"/>
          <p:cNvGrpSpPr>
            <a:grpSpLocks/>
          </p:cNvGrpSpPr>
          <p:nvPr/>
        </p:nvGrpSpPr>
        <p:grpSpPr bwMode="auto">
          <a:xfrm rot="275639">
            <a:off x="8188325" y="490538"/>
            <a:ext cx="3586163" cy="2208212"/>
            <a:chOff x="7641740" y="817666"/>
            <a:chExt cx="3586653" cy="2208396"/>
          </a:xfrm>
        </p:grpSpPr>
        <p:sp>
          <p:nvSpPr>
            <p:cNvPr id="9" name="Rectangle 8"/>
            <p:cNvSpPr/>
            <p:nvPr/>
          </p:nvSpPr>
          <p:spPr>
            <a:xfrm>
              <a:off x="7641740" y="817666"/>
              <a:ext cx="3586653" cy="2208396"/>
            </a:xfrm>
            <a:prstGeom prst="rect">
              <a:avLst/>
            </a:prstGeom>
            <a:solidFill>
              <a:srgbClr val="FFFF8B"/>
            </a:solidFill>
            <a:ln>
              <a:noFill/>
            </a:ln>
            <a:effectLst>
              <a:outerShdw blurRad="50800" dist="88900" dir="38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9943" name="Picture 11"/>
            <p:cNvPicPr>
              <a:picLocks noChangeAspect="1"/>
            </p:cNvPicPr>
            <p:nvPr/>
          </p:nvPicPr>
          <p:blipFill>
            <a:blip r:embed="rId3">
              <a:extLst>
                <a:ext uri="{28A0092B-C50C-407E-A947-70E740481C1C}">
                  <a14:useLocalDpi xmlns:a14="http://schemas.microsoft.com/office/drawing/2010/main" val="0"/>
                </a:ext>
              </a:extLst>
            </a:blip>
            <a:srcRect t="-1172" b="-2"/>
            <a:stretch>
              <a:fillRect/>
            </a:stretch>
          </p:blipFill>
          <p:spPr bwMode="auto">
            <a:xfrm>
              <a:off x="7897905" y="1413961"/>
              <a:ext cx="3074321" cy="477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Picture 12"/>
            <p:cNvPicPr>
              <a:picLocks noChangeAspect="1"/>
            </p:cNvPicPr>
            <p:nvPr/>
          </p:nvPicPr>
          <p:blipFill>
            <a:blip r:embed="rId4">
              <a:extLst>
                <a:ext uri="{28A0092B-C50C-407E-A947-70E740481C1C}">
                  <a14:useLocalDpi xmlns:a14="http://schemas.microsoft.com/office/drawing/2010/main" val="0"/>
                </a:ext>
              </a:extLst>
            </a:blip>
            <a:srcRect t="-1239"/>
            <a:stretch>
              <a:fillRect/>
            </a:stretch>
          </p:blipFill>
          <p:spPr bwMode="auto">
            <a:xfrm>
              <a:off x="8606028" y="1980050"/>
              <a:ext cx="1658076" cy="47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9941"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836150" y="230188"/>
            <a:ext cx="733425"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36825" y="1468438"/>
            <a:ext cx="6559550" cy="955675"/>
          </a:xfrm>
          <a:prstGeom prst="rect">
            <a:avLst/>
          </a:prstGeom>
          <a:solidFill>
            <a:srgbClr val="ECF7F3"/>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0" anchor="ctr"/>
          <a:lstStyle/>
          <a:p>
            <a:pPr fontAlgn="auto">
              <a:lnSpc>
                <a:spcPts val="3200"/>
              </a:lnSpc>
              <a:spcBef>
                <a:spcPts val="0"/>
              </a:spcBef>
              <a:spcAft>
                <a:spcPts val="0"/>
              </a:spcAft>
              <a:defRPr/>
            </a:pPr>
            <a:r>
              <a:rPr lang="en-US" sz="3200" b="1" dirty="0">
                <a:solidFill>
                  <a:schemeClr val="tx1"/>
                </a:solidFill>
                <a:latin typeface="Arial" panose="020B0604020202020204" pitchFamily="34" charset="0"/>
                <a:cs typeface="Arial" panose="020B0604020202020204" pitchFamily="34" charset="0"/>
              </a:rPr>
              <a:t>QUESTIONS TO ASK</a:t>
            </a:r>
          </a:p>
          <a:p>
            <a:pPr fontAlgn="auto">
              <a:lnSpc>
                <a:spcPts val="3200"/>
              </a:lnSpc>
              <a:spcBef>
                <a:spcPts val="0"/>
              </a:spcBef>
              <a:spcAft>
                <a:spcPts val="0"/>
              </a:spcAft>
              <a:defRPr/>
            </a:pPr>
            <a:r>
              <a:rPr lang="en-US" sz="3200" b="1" dirty="0">
                <a:solidFill>
                  <a:schemeClr val="tx1"/>
                </a:solidFill>
                <a:latin typeface="Arial" panose="020B0604020202020204" pitchFamily="34" charset="0"/>
                <a:cs typeface="Arial" panose="020B0604020202020204" pitchFamily="34" charset="0"/>
              </a:rPr>
              <a:t>BEFORE YOU RUN THAT AD</a:t>
            </a:r>
          </a:p>
        </p:txBody>
      </p:sp>
      <p:sp>
        <p:nvSpPr>
          <p:cNvPr id="40963" name="TextBox 4"/>
          <p:cNvSpPr txBox="1">
            <a:spLocks noChangeArrowheads="1"/>
          </p:cNvSpPr>
          <p:nvPr/>
        </p:nvSpPr>
        <p:spPr bwMode="auto">
          <a:xfrm>
            <a:off x="2571750" y="1296988"/>
            <a:ext cx="868363"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8000">
                <a:solidFill>
                  <a:srgbClr val="E62C00"/>
                </a:solidFill>
                <a:latin typeface="Arial Black" panose="020B0A04020102020204" pitchFamily="34" charset="0"/>
              </a:rPr>
              <a:t>5</a:t>
            </a:r>
          </a:p>
        </p:txBody>
      </p:sp>
      <p:sp>
        <p:nvSpPr>
          <p:cNvPr id="6" name="Oval 5"/>
          <p:cNvSpPr/>
          <p:nvPr/>
        </p:nvSpPr>
        <p:spPr>
          <a:xfrm>
            <a:off x="777875" y="2528888"/>
            <a:ext cx="639763" cy="639762"/>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1</a:t>
            </a:r>
          </a:p>
        </p:txBody>
      </p:sp>
      <p:sp>
        <p:nvSpPr>
          <p:cNvPr id="8" name="Oval 7"/>
          <p:cNvSpPr/>
          <p:nvPr/>
        </p:nvSpPr>
        <p:spPr>
          <a:xfrm>
            <a:off x="777875" y="4167188"/>
            <a:ext cx="639763" cy="639762"/>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3</a:t>
            </a:r>
          </a:p>
        </p:txBody>
      </p:sp>
      <p:sp>
        <p:nvSpPr>
          <p:cNvPr id="9" name="Oval 8"/>
          <p:cNvSpPr/>
          <p:nvPr/>
        </p:nvSpPr>
        <p:spPr>
          <a:xfrm>
            <a:off x="777875" y="3352800"/>
            <a:ext cx="639763" cy="639763"/>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2</a:t>
            </a:r>
          </a:p>
        </p:txBody>
      </p:sp>
      <p:sp>
        <p:nvSpPr>
          <p:cNvPr id="10" name="Oval 9"/>
          <p:cNvSpPr/>
          <p:nvPr/>
        </p:nvSpPr>
        <p:spPr>
          <a:xfrm>
            <a:off x="777875" y="5006975"/>
            <a:ext cx="639763" cy="639763"/>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4</a:t>
            </a:r>
          </a:p>
        </p:txBody>
      </p:sp>
      <p:sp>
        <p:nvSpPr>
          <p:cNvPr id="12" name="TextBox 11"/>
          <p:cNvSpPr txBox="1">
            <a:spLocks noChangeArrowheads="1"/>
          </p:cNvSpPr>
          <p:nvPr/>
        </p:nvSpPr>
        <p:spPr bwMode="auto">
          <a:xfrm>
            <a:off x="1393825" y="2530475"/>
            <a:ext cx="7542213" cy="314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4600"/>
              </a:lnSpc>
              <a:spcBef>
                <a:spcPts val="1800"/>
              </a:spcBef>
              <a:buClr>
                <a:srgbClr val="EC0044"/>
              </a:buClr>
              <a:buSzPct val="115000"/>
              <a:buFont typeface="Arial" panose="020B0604020202020204" pitchFamily="34" charset="0"/>
              <a:buNone/>
            </a:pPr>
            <a:r>
              <a:rPr lang="en-US" altLang="en-US"/>
              <a:t>What consumer protection laws apply?</a:t>
            </a:r>
          </a:p>
          <a:p>
            <a:pPr eaLnBrk="1" hangingPunct="1">
              <a:lnSpc>
                <a:spcPts val="4600"/>
              </a:lnSpc>
              <a:spcBef>
                <a:spcPts val="1800"/>
              </a:spcBef>
              <a:buClr>
                <a:srgbClr val="EC0044"/>
              </a:buClr>
              <a:buSzPct val="115000"/>
              <a:buFont typeface="Arial" panose="020B0604020202020204" pitchFamily="34" charset="0"/>
              <a:buNone/>
            </a:pPr>
            <a:r>
              <a:rPr lang="en-US" altLang="en-US"/>
              <a:t>What claims does the ad convey to consumers?</a:t>
            </a:r>
          </a:p>
          <a:p>
            <a:pPr eaLnBrk="1" hangingPunct="1">
              <a:lnSpc>
                <a:spcPts val="4600"/>
              </a:lnSpc>
              <a:spcBef>
                <a:spcPts val="1800"/>
              </a:spcBef>
              <a:buClr>
                <a:srgbClr val="EC0044"/>
              </a:buClr>
              <a:buSzPct val="115000"/>
              <a:buFont typeface="Arial" panose="020B0604020202020204" pitchFamily="34" charset="0"/>
              <a:buNone/>
            </a:pPr>
            <a:r>
              <a:rPr lang="en-US" altLang="en-US"/>
              <a:t>Do we have proof to support those claims?</a:t>
            </a:r>
          </a:p>
          <a:p>
            <a:pPr eaLnBrk="1" hangingPunct="1">
              <a:lnSpc>
                <a:spcPts val="4600"/>
              </a:lnSpc>
              <a:spcBef>
                <a:spcPts val="1800"/>
              </a:spcBef>
              <a:buClr>
                <a:srgbClr val="EC0044"/>
              </a:buClr>
              <a:buSzPct val="115000"/>
              <a:buFont typeface="Arial" panose="020B0604020202020204" pitchFamily="34" charset="0"/>
              <a:buNone/>
            </a:pPr>
            <a:r>
              <a:rPr lang="en-US" altLang="en-US"/>
              <a:t>Have we clearly disclosed material information?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3" end="3"/>
                                            </p:txEl>
                                          </p:spTgt>
                                        </p:tgtEl>
                                        <p:attrNameLst>
                                          <p:attrName>style.visibility</p:attrName>
                                        </p:attrNameLst>
                                      </p:cBhvr>
                                      <p:to>
                                        <p:strVal val="visible"/>
                                      </p:to>
                                    </p:set>
                                    <p:animEffect transition="in" filter="fade">
                                      <p:cBhvr>
                                        <p:cTn id="7"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2"/>
          <p:cNvSpPr txBox="1">
            <a:spLocks noChangeArrowheads="1"/>
          </p:cNvSpPr>
          <p:nvPr/>
        </p:nvSpPr>
        <p:spPr bwMode="auto">
          <a:xfrm>
            <a:off x="762000" y="1557338"/>
            <a:ext cx="1066800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ts val="5000"/>
              </a:lnSpc>
              <a:spcBef>
                <a:spcPct val="0"/>
              </a:spcBef>
              <a:buFont typeface="Arial" panose="020B0604020202020204" pitchFamily="34" charset="0"/>
              <a:buNone/>
            </a:pPr>
            <a:r>
              <a:rPr lang="en-US" altLang="en-US" sz="5400" b="1"/>
              <a:t>If the disclosure of information</a:t>
            </a:r>
          </a:p>
          <a:p>
            <a:pPr algn="ctr" eaLnBrk="1" hangingPunct="1">
              <a:lnSpc>
                <a:spcPts val="5000"/>
              </a:lnSpc>
              <a:spcBef>
                <a:spcPct val="0"/>
              </a:spcBef>
              <a:buFont typeface="Arial" panose="020B0604020202020204" pitchFamily="34" charset="0"/>
              <a:buNone/>
            </a:pPr>
            <a:r>
              <a:rPr lang="en-US" altLang="en-US" sz="5400" b="1"/>
              <a:t>is necessary to prevent deception, </a:t>
            </a:r>
          </a:p>
          <a:p>
            <a:pPr algn="ctr" eaLnBrk="1" hangingPunct="1">
              <a:lnSpc>
                <a:spcPts val="5000"/>
              </a:lnSpc>
              <a:spcBef>
                <a:spcPct val="0"/>
              </a:spcBef>
              <a:buFont typeface="Arial" panose="020B0604020202020204" pitchFamily="34" charset="0"/>
              <a:buNone/>
            </a:pPr>
            <a:r>
              <a:rPr lang="en-US" altLang="en-US" sz="5400" b="1"/>
              <a:t>the disclosure must be </a:t>
            </a:r>
          </a:p>
        </p:txBody>
      </p:sp>
      <p:sp>
        <p:nvSpPr>
          <p:cNvPr id="3" name="TextBox 2"/>
          <p:cNvSpPr txBox="1"/>
          <p:nvPr/>
        </p:nvSpPr>
        <p:spPr>
          <a:xfrm>
            <a:off x="1195388" y="3794125"/>
            <a:ext cx="9801225" cy="923925"/>
          </a:xfrm>
          <a:prstGeom prst="rect">
            <a:avLst/>
          </a:prstGeom>
          <a:noFill/>
        </p:spPr>
        <p:txBody>
          <a:bodyPr wrap="none">
            <a:spAutoFit/>
          </a:bodyPr>
          <a:lstStyle/>
          <a:p>
            <a:pPr algn="ctr" fontAlgn="auto">
              <a:spcBef>
                <a:spcPts val="0"/>
              </a:spcBef>
              <a:spcAft>
                <a:spcPts val="0"/>
              </a:spcAft>
              <a:defRPr/>
            </a:pPr>
            <a:r>
              <a:rPr lang="en-US" sz="5400" spc="-300" dirty="0">
                <a:solidFill>
                  <a:srgbClr val="E62C00"/>
                </a:solidFill>
                <a:latin typeface="Arial Black" panose="020B0A04020102020204" pitchFamily="34" charset="0"/>
                <a:cs typeface="+mn-cs"/>
              </a:rPr>
              <a:t>CLEAR AND CONSPICUOUS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txBox="1">
            <a:spLocks/>
          </p:cNvSpPr>
          <p:nvPr/>
        </p:nvSpPr>
        <p:spPr bwMode="auto">
          <a:xfrm>
            <a:off x="3473450" y="571500"/>
            <a:ext cx="8081963"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3200"/>
              </a:lnSpc>
              <a:spcBef>
                <a:spcPct val="20000"/>
              </a:spcBef>
              <a:buClr>
                <a:srgbClr val="DE7315"/>
              </a:buClr>
              <a:buSzPct val="125000"/>
              <a:buFont typeface="Arial" panose="020B0604020202020204" pitchFamily="34" charset="0"/>
              <a:buNone/>
            </a:pPr>
            <a:r>
              <a:rPr lang="en-US" altLang="en-US" sz="4000" b="1"/>
              <a:t>Is it big enough for consumers to notice and read?</a:t>
            </a:r>
          </a:p>
        </p:txBody>
      </p:sp>
      <p:sp>
        <p:nvSpPr>
          <p:cNvPr id="45059" name="TextBox 12"/>
          <p:cNvSpPr txBox="1">
            <a:spLocks noChangeArrowheads="1"/>
          </p:cNvSpPr>
          <p:nvPr/>
        </p:nvSpPr>
        <p:spPr bwMode="auto">
          <a:xfrm>
            <a:off x="323850" y="434975"/>
            <a:ext cx="3149600" cy="1066800"/>
          </a:xfrm>
          <a:prstGeom prst="rect">
            <a:avLst/>
          </a:prstGeom>
          <a:solidFill>
            <a:srgbClr val="E62C00"/>
          </a:solidFill>
          <a:ln>
            <a:noFill/>
          </a:ln>
        </p:spPr>
        <p:txBody>
          <a:bodyPr tIns="243840" bIns="243840">
            <a:spAutoFit/>
          </a:bodyPr>
          <a:lstStyle>
            <a:lvl1pPr eaLnBrk="0" hangingPunct="0">
              <a:spcBef>
                <a:spcPct val="20000"/>
              </a:spcBef>
              <a:buClr>
                <a:schemeClr val="accent1"/>
              </a:buClr>
              <a:buFont typeface="Arial" panose="020B0604020202020204" pitchFamily="34" charset="0"/>
              <a:buChar char="•"/>
              <a:defRPr sz="2800">
                <a:solidFill>
                  <a:schemeClr val="tx1"/>
                </a:solidFill>
                <a:latin typeface="Arial" panose="020B060402020202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Arial" panose="020B060402020202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defRPr>
            </a:lvl3pPr>
            <a:lvl4pPr marL="1600200" indent="-228600" eaLnBrk="0" hangingPunct="0">
              <a:spcBef>
                <a:spcPct val="20000"/>
              </a:spcBef>
              <a:buFont typeface="Arial" panose="020B0604020202020204" pitchFamily="34" charset="0"/>
              <a:buChar char="–"/>
              <a:defRPr>
                <a:solidFill>
                  <a:schemeClr val="tx1"/>
                </a:solidFill>
                <a:latin typeface="Arial" panose="020B0604020202020204" pitchFamily="34" charset="0"/>
              </a:defRPr>
            </a:lvl4pPr>
            <a:lvl5pPr marL="2057400" indent="-228600" eaLnBrk="0" hangingPunct="0">
              <a:spcBef>
                <a:spcPct val="200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fontAlgn="auto" hangingPunct="1">
              <a:spcBef>
                <a:spcPct val="0"/>
              </a:spcBef>
              <a:spcAft>
                <a:spcPts val="0"/>
              </a:spcAft>
              <a:buClrTx/>
              <a:buFontTx/>
              <a:buNone/>
              <a:defRPr/>
            </a:pPr>
            <a:r>
              <a:rPr lang="en-US" altLang="en-US" sz="3733" b="1" dirty="0">
                <a:solidFill>
                  <a:schemeClr val="bg1"/>
                </a:solidFill>
                <a:latin typeface="Calibri" panose="020F0502020204030204" pitchFamily="34" charset="0"/>
                <a:cs typeface="+mn-cs"/>
              </a:rPr>
              <a:t>PROMINENCE</a:t>
            </a:r>
          </a:p>
        </p:txBody>
      </p:sp>
      <p:sp>
        <p:nvSpPr>
          <p:cNvPr id="14" name="TextBox 12"/>
          <p:cNvSpPr txBox="1">
            <a:spLocks noChangeArrowheads="1"/>
          </p:cNvSpPr>
          <p:nvPr/>
        </p:nvSpPr>
        <p:spPr bwMode="auto">
          <a:xfrm>
            <a:off x="293688" y="1951038"/>
            <a:ext cx="3149600" cy="1066800"/>
          </a:xfrm>
          <a:prstGeom prst="rect">
            <a:avLst/>
          </a:prstGeom>
          <a:solidFill>
            <a:srgbClr val="E62C00"/>
          </a:solidFill>
          <a:ln>
            <a:noFill/>
          </a:ln>
        </p:spPr>
        <p:txBody>
          <a:bodyPr tIns="243840" bIns="243840">
            <a:spAutoFit/>
          </a:bodyPr>
          <a:lstStyle>
            <a:lvl1pPr>
              <a:defRPr sz="1300">
                <a:solidFill>
                  <a:schemeClr val="tx1"/>
                </a:solidFill>
                <a:latin typeface="Arial" panose="020B0604020202020204" pitchFamily="34" charset="0"/>
              </a:defRPr>
            </a:lvl1pPr>
            <a:lvl2pPr marL="742950" indent="-285750">
              <a:defRPr sz="1300">
                <a:solidFill>
                  <a:schemeClr val="tx1"/>
                </a:solidFill>
                <a:latin typeface="Arial" panose="020B0604020202020204" pitchFamily="34" charset="0"/>
              </a:defRPr>
            </a:lvl2pPr>
            <a:lvl3pPr marL="1143000" indent="-228600">
              <a:defRPr sz="1300">
                <a:solidFill>
                  <a:schemeClr val="tx1"/>
                </a:solidFill>
                <a:latin typeface="Arial" panose="020B0604020202020204" pitchFamily="34" charset="0"/>
              </a:defRPr>
            </a:lvl3pPr>
            <a:lvl4pPr marL="1600200" indent="-228600">
              <a:defRPr sz="1300">
                <a:solidFill>
                  <a:schemeClr val="tx1"/>
                </a:solidFill>
                <a:latin typeface="Arial" panose="020B0604020202020204" pitchFamily="34" charset="0"/>
              </a:defRPr>
            </a:lvl4pPr>
            <a:lvl5pPr marL="2057400" indent="-228600">
              <a:defRPr sz="1300">
                <a:solidFill>
                  <a:schemeClr val="tx1"/>
                </a:solidFill>
                <a:latin typeface="Arial" panose="020B0604020202020204" pitchFamily="34" charset="0"/>
              </a:defRPr>
            </a:lvl5pPr>
            <a:lvl6pPr marL="2514600" indent="-228600" eaLnBrk="0" fontAlgn="base" hangingPunct="0">
              <a:spcBef>
                <a:spcPct val="0"/>
              </a:spcBef>
              <a:spcAft>
                <a:spcPct val="0"/>
              </a:spcAft>
              <a:defRPr sz="1300">
                <a:solidFill>
                  <a:schemeClr val="tx1"/>
                </a:solidFill>
                <a:latin typeface="Arial" panose="020B0604020202020204" pitchFamily="34" charset="0"/>
              </a:defRPr>
            </a:lvl6pPr>
            <a:lvl7pPr marL="2971800" indent="-228600" eaLnBrk="0" fontAlgn="base" hangingPunct="0">
              <a:spcBef>
                <a:spcPct val="0"/>
              </a:spcBef>
              <a:spcAft>
                <a:spcPct val="0"/>
              </a:spcAft>
              <a:defRPr sz="1300">
                <a:solidFill>
                  <a:schemeClr val="tx1"/>
                </a:solidFill>
                <a:latin typeface="Arial" panose="020B0604020202020204" pitchFamily="34" charset="0"/>
              </a:defRPr>
            </a:lvl7pPr>
            <a:lvl8pPr marL="3429000" indent="-228600" eaLnBrk="0" fontAlgn="base" hangingPunct="0">
              <a:spcBef>
                <a:spcPct val="0"/>
              </a:spcBef>
              <a:spcAft>
                <a:spcPct val="0"/>
              </a:spcAft>
              <a:defRPr sz="1300">
                <a:solidFill>
                  <a:schemeClr val="tx1"/>
                </a:solidFill>
                <a:latin typeface="Arial" panose="020B0604020202020204" pitchFamily="34" charset="0"/>
              </a:defRPr>
            </a:lvl8pPr>
            <a:lvl9pPr marL="3886200" indent="-228600" eaLnBrk="0" fontAlgn="base" hangingPunct="0">
              <a:spcBef>
                <a:spcPct val="0"/>
              </a:spcBef>
              <a:spcAft>
                <a:spcPct val="0"/>
              </a:spcAft>
              <a:defRPr sz="1300">
                <a:solidFill>
                  <a:schemeClr val="tx1"/>
                </a:solidFill>
                <a:latin typeface="Arial" panose="020B0604020202020204" pitchFamily="34" charset="0"/>
              </a:defRPr>
            </a:lvl9pPr>
          </a:lstStyle>
          <a:p>
            <a:pPr algn="ctr" fontAlgn="auto">
              <a:spcBef>
                <a:spcPts val="0"/>
              </a:spcBef>
              <a:spcAft>
                <a:spcPts val="0"/>
              </a:spcAft>
              <a:defRPr/>
            </a:pPr>
            <a:r>
              <a:rPr lang="en-US" altLang="en-US" sz="3733" b="1" spc="-53" dirty="0">
                <a:solidFill>
                  <a:schemeClr val="bg1"/>
                </a:solidFill>
                <a:latin typeface="Calibri" panose="020F0502020204030204" pitchFamily="34" charset="0"/>
                <a:cs typeface="+mn-cs"/>
              </a:rPr>
              <a:t>PRESENTATION</a:t>
            </a:r>
          </a:p>
        </p:txBody>
      </p:sp>
      <p:sp>
        <p:nvSpPr>
          <p:cNvPr id="45062" name="TextBox 12"/>
          <p:cNvSpPr txBox="1">
            <a:spLocks noChangeArrowheads="1"/>
          </p:cNvSpPr>
          <p:nvPr/>
        </p:nvSpPr>
        <p:spPr bwMode="auto">
          <a:xfrm>
            <a:off x="317500" y="3536950"/>
            <a:ext cx="3149600" cy="1066800"/>
          </a:xfrm>
          <a:prstGeom prst="rect">
            <a:avLst/>
          </a:prstGeom>
          <a:solidFill>
            <a:srgbClr val="E62C00"/>
          </a:solidFill>
          <a:ln>
            <a:noFill/>
          </a:ln>
        </p:spPr>
        <p:txBody>
          <a:bodyPr tIns="243840" bIns="243840">
            <a:spAutoFit/>
          </a:bodyPr>
          <a:lstStyle>
            <a:lvl1pPr eaLnBrk="0" hangingPunct="0">
              <a:spcBef>
                <a:spcPct val="20000"/>
              </a:spcBef>
              <a:buClr>
                <a:schemeClr val="accent1"/>
              </a:buClr>
              <a:buFont typeface="Arial" panose="020B0604020202020204" pitchFamily="34" charset="0"/>
              <a:buChar char="•"/>
              <a:defRPr sz="2800">
                <a:solidFill>
                  <a:schemeClr val="tx1"/>
                </a:solidFill>
                <a:latin typeface="Arial" panose="020B060402020202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Arial" panose="020B060402020202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defRPr>
            </a:lvl3pPr>
            <a:lvl4pPr marL="1600200" indent="-228600" eaLnBrk="0" hangingPunct="0">
              <a:spcBef>
                <a:spcPct val="20000"/>
              </a:spcBef>
              <a:buFont typeface="Arial" panose="020B0604020202020204" pitchFamily="34" charset="0"/>
              <a:buChar char="–"/>
              <a:defRPr>
                <a:solidFill>
                  <a:schemeClr val="tx1"/>
                </a:solidFill>
                <a:latin typeface="Arial" panose="020B0604020202020204" pitchFamily="34" charset="0"/>
              </a:defRPr>
            </a:lvl4pPr>
            <a:lvl5pPr marL="2057400" indent="-228600" eaLnBrk="0" hangingPunct="0">
              <a:spcBef>
                <a:spcPct val="200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fontAlgn="auto" hangingPunct="1">
              <a:spcBef>
                <a:spcPct val="0"/>
              </a:spcBef>
              <a:spcAft>
                <a:spcPts val="0"/>
              </a:spcAft>
              <a:buClrTx/>
              <a:buFontTx/>
              <a:buNone/>
              <a:defRPr/>
            </a:pPr>
            <a:r>
              <a:rPr lang="en-US" altLang="en-US" sz="3733" b="1">
                <a:solidFill>
                  <a:schemeClr val="bg1"/>
                </a:solidFill>
                <a:latin typeface="Calibri" panose="020F0502020204030204" pitchFamily="34" charset="0"/>
                <a:cs typeface="+mn-cs"/>
              </a:rPr>
              <a:t>PLACEMENT</a:t>
            </a:r>
          </a:p>
        </p:txBody>
      </p:sp>
      <p:sp>
        <p:nvSpPr>
          <p:cNvPr id="45063" name="TextBox 12"/>
          <p:cNvSpPr txBox="1">
            <a:spLocks noChangeArrowheads="1"/>
          </p:cNvSpPr>
          <p:nvPr/>
        </p:nvSpPr>
        <p:spPr bwMode="auto">
          <a:xfrm>
            <a:off x="317500" y="5011738"/>
            <a:ext cx="3149600" cy="1066800"/>
          </a:xfrm>
          <a:prstGeom prst="rect">
            <a:avLst/>
          </a:prstGeom>
          <a:solidFill>
            <a:srgbClr val="E62C00"/>
          </a:solidFill>
          <a:ln>
            <a:noFill/>
          </a:ln>
        </p:spPr>
        <p:txBody>
          <a:bodyPr tIns="243840" bIns="243840">
            <a:spAutoFit/>
          </a:bodyPr>
          <a:lstStyle>
            <a:lvl1pPr eaLnBrk="0" hangingPunct="0">
              <a:spcBef>
                <a:spcPct val="20000"/>
              </a:spcBef>
              <a:buClr>
                <a:schemeClr val="accent1"/>
              </a:buClr>
              <a:buFont typeface="Arial" panose="020B0604020202020204" pitchFamily="34" charset="0"/>
              <a:buChar char="•"/>
              <a:defRPr sz="2800">
                <a:solidFill>
                  <a:schemeClr val="tx1"/>
                </a:solidFill>
                <a:latin typeface="Arial" panose="020B0604020202020204" pitchFamily="34" charset="0"/>
              </a:defRPr>
            </a:lvl1pPr>
            <a:lvl2pPr marL="742950" indent="-285750" eaLnBrk="0" hangingPunct="0">
              <a:spcBef>
                <a:spcPct val="20000"/>
              </a:spcBef>
              <a:buFont typeface="Arial" panose="020B0604020202020204" pitchFamily="34" charset="0"/>
              <a:buChar char="–"/>
              <a:defRPr sz="2400">
                <a:solidFill>
                  <a:schemeClr val="tx1"/>
                </a:solidFill>
                <a:latin typeface="Arial" panose="020B0604020202020204" pitchFamily="34" charset="0"/>
              </a:defRPr>
            </a:lvl2pPr>
            <a:lvl3pPr marL="11430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defRPr>
            </a:lvl3pPr>
            <a:lvl4pPr marL="1600200" indent="-228600" eaLnBrk="0" hangingPunct="0">
              <a:spcBef>
                <a:spcPct val="20000"/>
              </a:spcBef>
              <a:buFont typeface="Arial" panose="020B0604020202020204" pitchFamily="34" charset="0"/>
              <a:buChar char="–"/>
              <a:defRPr>
                <a:solidFill>
                  <a:schemeClr val="tx1"/>
                </a:solidFill>
                <a:latin typeface="Arial" panose="020B0604020202020204" pitchFamily="34" charset="0"/>
              </a:defRPr>
            </a:lvl4pPr>
            <a:lvl5pPr marL="2057400" indent="-228600" eaLnBrk="0" hangingPunct="0">
              <a:spcBef>
                <a:spcPct val="200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fontAlgn="auto" hangingPunct="1">
              <a:spcBef>
                <a:spcPct val="0"/>
              </a:spcBef>
              <a:spcAft>
                <a:spcPts val="0"/>
              </a:spcAft>
              <a:buClrTx/>
              <a:buFontTx/>
              <a:buNone/>
              <a:defRPr/>
            </a:pPr>
            <a:r>
              <a:rPr lang="en-US" altLang="en-US" sz="3733" b="1">
                <a:solidFill>
                  <a:schemeClr val="bg1"/>
                </a:solidFill>
                <a:latin typeface="Calibri" panose="020F0502020204030204" pitchFamily="34" charset="0"/>
                <a:cs typeface="+mn-cs"/>
              </a:rPr>
              <a:t>PROXIMITY</a:t>
            </a:r>
          </a:p>
        </p:txBody>
      </p:sp>
      <p:sp>
        <p:nvSpPr>
          <p:cNvPr id="43015" name="Content Placeholder 2"/>
          <p:cNvSpPr txBox="1">
            <a:spLocks/>
          </p:cNvSpPr>
          <p:nvPr/>
        </p:nvSpPr>
        <p:spPr bwMode="auto">
          <a:xfrm>
            <a:off x="3473450" y="2084388"/>
            <a:ext cx="8081963"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3200"/>
              </a:lnSpc>
              <a:spcBef>
                <a:spcPct val="20000"/>
              </a:spcBef>
              <a:buClr>
                <a:srgbClr val="DE7315"/>
              </a:buClr>
              <a:buSzPct val="125000"/>
              <a:buFont typeface="Arial" panose="020B0604020202020204" pitchFamily="34" charset="0"/>
              <a:buNone/>
            </a:pPr>
            <a:r>
              <a:rPr lang="en-US" altLang="en-US" sz="4000" b="1"/>
              <a:t>Is it worded in a way that’s easy for consumers to understand?</a:t>
            </a:r>
          </a:p>
        </p:txBody>
      </p:sp>
      <p:sp>
        <p:nvSpPr>
          <p:cNvPr id="43016" name="Content Placeholder 2"/>
          <p:cNvSpPr txBox="1">
            <a:spLocks/>
          </p:cNvSpPr>
          <p:nvPr/>
        </p:nvSpPr>
        <p:spPr bwMode="auto">
          <a:xfrm>
            <a:off x="3467100" y="3660775"/>
            <a:ext cx="8628063"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3000"/>
              </a:lnSpc>
              <a:spcBef>
                <a:spcPct val="20000"/>
              </a:spcBef>
              <a:buClr>
                <a:srgbClr val="DE7315"/>
              </a:buClr>
              <a:buSzPct val="125000"/>
              <a:buFont typeface="Arial" panose="020B0604020202020204" pitchFamily="34" charset="0"/>
              <a:buNone/>
            </a:pPr>
            <a:r>
              <a:rPr lang="en-US" altLang="en-US" sz="4000" b="1"/>
              <a:t>Is it where consumers will see it and at a time that gives a meaningful choice?</a:t>
            </a:r>
          </a:p>
        </p:txBody>
      </p:sp>
      <p:sp>
        <p:nvSpPr>
          <p:cNvPr id="43017" name="Content Placeholder 2"/>
          <p:cNvSpPr txBox="1">
            <a:spLocks/>
          </p:cNvSpPr>
          <p:nvPr/>
        </p:nvSpPr>
        <p:spPr bwMode="auto">
          <a:xfrm>
            <a:off x="3443288" y="5286375"/>
            <a:ext cx="73152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3200"/>
              </a:lnSpc>
              <a:spcBef>
                <a:spcPct val="20000"/>
              </a:spcBef>
              <a:buClr>
                <a:srgbClr val="DE7315"/>
              </a:buClr>
              <a:buSzPct val="125000"/>
              <a:buFont typeface="Arial" panose="020B0604020202020204" pitchFamily="34" charset="0"/>
              <a:buNone/>
            </a:pPr>
            <a:r>
              <a:rPr lang="en-US" altLang="en-US" sz="4000" b="1"/>
              <a:t>Is it close to the claim it explains?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Sears_signu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900" y="1019175"/>
            <a:ext cx="4414838"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Text Box 3"/>
          <p:cNvSpPr txBox="1">
            <a:spLocks noChangeArrowheads="1"/>
          </p:cNvSpPr>
          <p:nvPr/>
        </p:nvSpPr>
        <p:spPr bwMode="auto">
          <a:xfrm>
            <a:off x="323850" y="6167438"/>
            <a:ext cx="3848100" cy="3063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a:latin typeface="Times New Roman" panose="02020603050405020304" pitchFamily="18" charset="0"/>
              </a:rPr>
              <a:t>Sears Holdings Management Corp.</a:t>
            </a:r>
            <a:r>
              <a:rPr lang="en-US" altLang="en-US" sz="1400">
                <a:latin typeface="Times New Roman" panose="02020603050405020304" pitchFamily="18" charset="0"/>
              </a:rPr>
              <a:t> (consent order)</a:t>
            </a:r>
            <a:endParaRPr lang="en-US" altLang="en-US" sz="1400" u="sng">
              <a:latin typeface="Times New Roman" panose="02020603050405020304" pitchFamily="18" charset="0"/>
            </a:endParaRPr>
          </a:p>
        </p:txBody>
      </p:sp>
      <p:sp>
        <p:nvSpPr>
          <p:cNvPr id="44036" name="Text Box 4"/>
          <p:cNvSpPr txBox="1">
            <a:spLocks noChangeArrowheads="1"/>
          </p:cNvSpPr>
          <p:nvPr/>
        </p:nvSpPr>
        <p:spPr bwMode="auto">
          <a:xfrm>
            <a:off x="4629150" y="1662113"/>
            <a:ext cx="6567488" cy="1979612"/>
          </a:xfrm>
          <a:prstGeom prst="rect">
            <a:avLst/>
          </a:prstGeom>
          <a:solidFill>
            <a:srgbClr val="FFFF00"/>
          </a:solidFill>
          <a:ln w="50800">
            <a:solidFill>
              <a:schemeClr val="tx1"/>
            </a:solidFill>
            <a:miter lim="800000"/>
            <a:headEnd/>
            <a:tailEnd/>
          </a:ln>
        </p:spPr>
        <p:txBody>
          <a:bodyPr tIns="91440" bIns="91440">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2800"/>
              </a:lnSpc>
              <a:spcBef>
                <a:spcPct val="0"/>
              </a:spcBef>
              <a:buFontTx/>
              <a:buNone/>
            </a:pPr>
            <a:r>
              <a:rPr lang="en-US" altLang="en-US"/>
              <a:t>Ever wish you could talk directly to a retailer?  Tell them about the products, services, and offers that would be right for you?  . . . We’d like to invite you to become a member of My SHC Community</a:t>
            </a:r>
          </a:p>
        </p:txBody>
      </p:sp>
      <p:sp>
        <p:nvSpPr>
          <p:cNvPr id="44037" name="AutoShape 5"/>
          <p:cNvSpPr>
            <a:spLocks noChangeArrowheads="1"/>
          </p:cNvSpPr>
          <p:nvPr/>
        </p:nvSpPr>
        <p:spPr bwMode="auto">
          <a:xfrm rot="10800000">
            <a:off x="5249696" y="3489325"/>
            <a:ext cx="504825" cy="1047750"/>
          </a:xfrm>
          <a:prstGeom prst="curvedRightArrow">
            <a:avLst>
              <a:gd name="adj1" fmla="val 53155"/>
              <a:gd name="adj2" fmla="val 83019"/>
              <a:gd name="adj3" fmla="val 33333"/>
            </a:avLst>
          </a:prstGeom>
          <a:solidFill>
            <a:srgbClr val="E62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latin typeface="Arial" panose="020B0604020202020204" pitchFamily="34" charset="0"/>
            </a:endParaRPr>
          </a:p>
        </p:txBody>
      </p:sp>
      <p:sp>
        <p:nvSpPr>
          <p:cNvPr id="44038" name="Title 1"/>
          <p:cNvSpPr>
            <a:spLocks noGrp="1"/>
          </p:cNvSpPr>
          <p:nvPr>
            <p:ph type="title"/>
          </p:nvPr>
        </p:nvSpPr>
        <p:spPr>
          <a:xfrm>
            <a:off x="8847138" y="-20638"/>
            <a:ext cx="3344862" cy="665163"/>
          </a:xfrm>
        </p:spPr>
        <p:txBody>
          <a:bodyPr/>
          <a:lstStyle/>
          <a:p>
            <a:pPr eaLnBrk="1" hangingPunct="1"/>
            <a:r>
              <a:rPr lang="en-US" altLang="en-US" smtClean="0"/>
              <a:t>Disclosures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8847138" y="-20638"/>
            <a:ext cx="3344862" cy="665163"/>
          </a:xfrm>
        </p:spPr>
        <p:txBody>
          <a:bodyPr/>
          <a:lstStyle/>
          <a:p>
            <a:pPr eaLnBrk="1" hangingPunct="1"/>
            <a:r>
              <a:rPr lang="en-US" altLang="en-US" smtClean="0"/>
              <a:t>Disclosures</a:t>
            </a:r>
          </a:p>
        </p:txBody>
      </p:sp>
      <p:pic>
        <p:nvPicPr>
          <p:cNvPr id="45059"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2650" y="1019175"/>
            <a:ext cx="35687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Sears User Agree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488" y="1019175"/>
            <a:ext cx="3568700" cy="4940300"/>
          </a:xfrm>
          <a:prstGeom prst="rect">
            <a:avLst/>
          </a:prstGeom>
          <a:noFill/>
          <a:ln w="9525">
            <a:solidFill>
              <a:srgbClr val="B2B2B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8847138" y="-20638"/>
            <a:ext cx="3344862" cy="665163"/>
          </a:xfrm>
        </p:spPr>
        <p:txBody>
          <a:bodyPr/>
          <a:lstStyle/>
          <a:p>
            <a:pPr eaLnBrk="1" hangingPunct="1"/>
            <a:r>
              <a:rPr lang="en-US" altLang="en-US" smtClean="0"/>
              <a:t>Disclosures</a:t>
            </a:r>
          </a:p>
        </p:txBody>
      </p:sp>
      <p:pic>
        <p:nvPicPr>
          <p:cNvPr id="46083" name="Picture 3" descr="Sears User Agree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0" y="1019175"/>
            <a:ext cx="3570288" cy="4940300"/>
          </a:xfrm>
          <a:prstGeom prst="rect">
            <a:avLst/>
          </a:prstGeom>
          <a:noFill/>
          <a:ln w="9525">
            <a:solidFill>
              <a:srgbClr val="B2B2B2"/>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4" descr="Sears User Agree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488" y="1019175"/>
            <a:ext cx="3568700" cy="4940300"/>
          </a:xfrm>
          <a:prstGeom prst="rect">
            <a:avLst/>
          </a:prstGeom>
          <a:noFill/>
          <a:ln w="9525">
            <a:solidFill>
              <a:srgbClr val="B2B2B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8847138" y="-20638"/>
            <a:ext cx="3344862" cy="665163"/>
          </a:xfrm>
        </p:spPr>
        <p:txBody>
          <a:bodyPr/>
          <a:lstStyle/>
          <a:p>
            <a:pPr eaLnBrk="1" hangingPunct="1"/>
            <a:r>
              <a:rPr lang="en-US" altLang="en-US" smtClean="0"/>
              <a:t>Disclosures</a:t>
            </a:r>
          </a:p>
        </p:txBody>
      </p:sp>
      <p:pic>
        <p:nvPicPr>
          <p:cNvPr id="47107" name="Picture 2" descr="Sears User Agree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550" y="1019175"/>
            <a:ext cx="3575050" cy="4929188"/>
          </a:xfrm>
          <a:prstGeom prst="rect">
            <a:avLst/>
          </a:prstGeom>
          <a:noFill/>
          <a:ln w="9525">
            <a:solidFill>
              <a:srgbClr val="B2B2B2"/>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3" descr="Sears User Agree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1075" y="1019175"/>
            <a:ext cx="3575050" cy="3370263"/>
          </a:xfrm>
          <a:prstGeom prst="rect">
            <a:avLst/>
          </a:prstGeom>
          <a:noFill/>
          <a:ln w="9525">
            <a:solidFill>
              <a:srgbClr val="B2B2B2"/>
            </a:solidFill>
            <a:miter lim="800000"/>
            <a:headEnd/>
            <a:tailEnd/>
          </a:ln>
          <a:extLst>
            <a:ext uri="{909E8E84-426E-40DD-AFC4-6F175D3DCCD1}">
              <a14:hiddenFill xmlns:a14="http://schemas.microsoft.com/office/drawing/2010/main">
                <a:solidFill>
                  <a:srgbClr val="FFFFFF"/>
                </a:solidFill>
              </a14:hiddenFill>
            </a:ext>
          </a:extLst>
        </p:spPr>
      </p:pic>
      <p:sp>
        <p:nvSpPr>
          <p:cNvPr id="8" name="Text Box 4"/>
          <p:cNvSpPr txBox="1">
            <a:spLocks noChangeArrowheads="1"/>
          </p:cNvSpPr>
          <p:nvPr/>
        </p:nvSpPr>
        <p:spPr bwMode="auto">
          <a:xfrm>
            <a:off x="3859213" y="2411413"/>
            <a:ext cx="6469062" cy="2541587"/>
          </a:xfrm>
          <a:prstGeom prst="rect">
            <a:avLst/>
          </a:prstGeom>
          <a:solidFill>
            <a:srgbClr val="FFFF00"/>
          </a:solidFill>
          <a:ln w="50800">
            <a:solidFill>
              <a:schemeClr val="tx1"/>
            </a:solidFill>
            <a:miter lim="800000"/>
            <a:headEnd/>
            <a:tailEnd/>
          </a:ln>
        </p:spPr>
        <p:txBody>
          <a:bodyPr tIns="91440" bIns="91440">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80000"/>
              </a:lnSpc>
              <a:spcBef>
                <a:spcPct val="0"/>
              </a:spcBef>
              <a:buFontTx/>
              <a:buNone/>
            </a:pPr>
            <a:r>
              <a:rPr lang="en-US" altLang="en-US" b="1" u="sng"/>
              <a:t>Beginning on the 75</a:t>
            </a:r>
            <a:r>
              <a:rPr lang="en-US" altLang="en-US" b="1" u="sng" baseline="30000"/>
              <a:t>th</a:t>
            </a:r>
            <a:r>
              <a:rPr lang="en-US" altLang="en-US" b="1" u="sng"/>
              <a:t> line</a:t>
            </a:r>
          </a:p>
          <a:p>
            <a:pPr eaLnBrk="1" hangingPunct="1">
              <a:lnSpc>
                <a:spcPts val="2600"/>
              </a:lnSpc>
              <a:spcBef>
                <a:spcPct val="0"/>
              </a:spcBef>
              <a:buFontTx/>
              <a:buNone/>
            </a:pPr>
            <a:r>
              <a:rPr lang="en-US" altLang="en-US"/>
              <a:t>Once you install our application, it monitors all of the Internet behavior that occurs on the computer on which you install the application, including both your normal web browsing and the activity that you undertake during secure sessions.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8842375" y="-20638"/>
            <a:ext cx="3349625" cy="665163"/>
          </a:xfrm>
        </p:spPr>
        <p:txBody>
          <a:bodyPr/>
          <a:lstStyle/>
          <a:p>
            <a:pPr eaLnBrk="1" hangingPunct="1"/>
            <a:r>
              <a:rPr lang="en-US" altLang="en-US" smtClean="0"/>
              <a:t>Disclosures</a:t>
            </a:r>
          </a:p>
        </p:txBody>
      </p:sp>
      <p:pic>
        <p:nvPicPr>
          <p:cNvPr id="48131" name="Picture 3" descr="exp_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563" y="5016500"/>
            <a:ext cx="1009650"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Picture 5" descr="mitsubishi_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2150" y="704056"/>
            <a:ext cx="1084263"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6" descr="Dell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1525" y="2041525"/>
            <a:ext cx="270510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7" descr="logo_haagen_dazs_2"/>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99100" y="5232400"/>
            <a:ext cx="168275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5" name="Picture 8" descr="Stouffer's">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75425" y="644525"/>
            <a:ext cx="1957388" cy="212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6" name="Picture 9" descr="GM%20Log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73963" y="4830763"/>
            <a:ext cx="1400175"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7" name="Picture 12" descr="palm_log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18855" y="1468437"/>
            <a:ext cx="682625"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8" name="Picture 14" descr="bayer_logo"/>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391775" y="4398963"/>
            <a:ext cx="1370013"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9" name="Picture 15" descr="HP%20logo"/>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01975" y="4081463"/>
            <a:ext cx="2081213"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0" name="Picture 16" descr="vw_logo"/>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029450" y="2698750"/>
            <a:ext cx="1250950"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1" name="Picture 18" descr="OfficeDepotLogo"/>
          <p:cNvPicPr>
            <a:picLocks noChangeAspect="1" noChangeArrowheads="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80538" y="4511675"/>
            <a:ext cx="10572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2" name="Picture 19" descr="toyota"/>
          <p:cNvPicPr>
            <a:picLocks noChangeAspect="1" noChangeArrowheads="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93188" y="5135563"/>
            <a:ext cx="1524000"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3" name="Picture 20" descr="KRAFT"/>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06525" y="5164138"/>
            <a:ext cx="2362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4" name="Picture 21" descr="Honda_logo">
            <a:hlinkClick r:id="rId16"/>
          </p:cNvPr>
          <p:cNvPicPr>
            <a:picLocks noChangeAspect="1" noChangeArrowheads="1"/>
          </p:cNvPicPr>
          <p:nvPr/>
        </p:nvPicPr>
        <p:blipFill>
          <a:blip r:embed="rId17">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778165" y="5018658"/>
            <a:ext cx="1697038" cy="1224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5" name="Picture 23" descr="kmart-2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681288" y="2935288"/>
            <a:ext cx="1524000" cy="11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7" name="Picture 25" descr="olive_garden_logo_a"/>
          <p:cNvPicPr>
            <a:picLocks noChangeAspect="1" noChangeArrowheads="1"/>
          </p:cNvPicPr>
          <p:nvPr/>
        </p:nvPicPr>
        <p:blipFill>
          <a:blip r:embed="rId19">
            <a:clrChange>
              <a:clrFrom>
                <a:srgbClr val="F2EAE7"/>
              </a:clrFrom>
              <a:clrTo>
                <a:srgbClr val="F2EAE7">
                  <a:alpha val="0"/>
                </a:srgbClr>
              </a:clrTo>
            </a:clrChange>
            <a:extLst>
              <a:ext uri="{28A0092B-C50C-407E-A947-70E740481C1C}">
                <a14:useLocalDpi xmlns:a14="http://schemas.microsoft.com/office/drawing/2010/main" val="0"/>
              </a:ext>
            </a:extLst>
          </a:blip>
          <a:srcRect/>
          <a:stretch>
            <a:fillRect/>
          </a:stretch>
        </p:blipFill>
        <p:spPr bwMode="auto">
          <a:xfrm>
            <a:off x="298450" y="2811463"/>
            <a:ext cx="2238375" cy="111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8" name="Picture 26" descr="castrol_logo"/>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42900" y="4008438"/>
            <a:ext cx="11287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9" name="Picture 30" descr="sears-logo"/>
          <p:cNvPicPr>
            <a:picLocks noChangeAspect="1" noChangeArrowheads="1"/>
          </p:cNvPicPr>
          <p:nvPr/>
        </p:nvPicPr>
        <p:blipFill>
          <a:blip r:embed="rId2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54111" y="4219992"/>
            <a:ext cx="2185988" cy="102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0" name="Picture 10" descr="aol-logo"/>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194635" y="2783891"/>
            <a:ext cx="1422734" cy="137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1" name="Picture 11" descr="JunoLogo"/>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249862" y="2692400"/>
            <a:ext cx="159702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2" name="Picture 32"/>
          <p:cNvPicPr>
            <a:picLocks noChangeAspect="1"/>
          </p:cNvPicPr>
          <p:nvPr/>
        </p:nvPicPr>
        <p:blipFill>
          <a:blip r:embed="rId24">
            <a:extLst>
              <a:ext uri="{28A0092B-C50C-407E-A947-70E740481C1C}">
                <a14:useLocalDpi xmlns:a14="http://schemas.microsoft.com/office/drawing/2010/main" val="0"/>
              </a:ext>
            </a:extLst>
          </a:blip>
          <a:srcRect/>
          <a:stretch>
            <a:fillRect/>
          </a:stretch>
        </p:blipFill>
        <p:spPr bwMode="auto">
          <a:xfrm>
            <a:off x="8424863" y="2463800"/>
            <a:ext cx="3405187" cy="102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3" name="Picture 33"/>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8364538" y="1103313"/>
            <a:ext cx="3552825" cy="11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4" name="Picture 34"/>
          <p:cNvPicPr>
            <a:picLocks noChangeAspect="1"/>
          </p:cNvPicPr>
          <p:nvPr/>
        </p:nvPicPr>
        <p:blipFill>
          <a:blip r:embed="rId26">
            <a:extLst>
              <a:ext uri="{28A0092B-C50C-407E-A947-70E740481C1C}">
                <a14:useLocalDpi xmlns:a14="http://schemas.microsoft.com/office/drawing/2010/main" val="0"/>
              </a:ext>
            </a:extLst>
          </a:blip>
          <a:srcRect/>
          <a:stretch>
            <a:fillRect/>
          </a:stretch>
        </p:blipFill>
        <p:spPr bwMode="auto">
          <a:xfrm>
            <a:off x="9545053" y="3273420"/>
            <a:ext cx="2372310" cy="1084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5" name="Picture 4" descr="0541113279_gateway-logo">
            <a:hlinkClick r:id="rId27"/>
          </p:cNvPr>
          <p:cNvPicPr>
            <a:picLocks noChangeAspect="1" noChangeArrowheads="1"/>
          </p:cNvPicPr>
          <p:nvPr/>
        </p:nvPicPr>
        <p:blipFill>
          <a:blip r:embed="rId28">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7756525" y="3505200"/>
            <a:ext cx="1538288" cy="121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6" name="Picture 35"/>
          <p:cNvPicPr>
            <a:picLocks noChangeAspect="1"/>
          </p:cNvPicPr>
          <p:nvPr/>
        </p:nvPicPr>
        <p:blipFill>
          <a:blip r:embed="rId29">
            <a:extLst>
              <a:ext uri="{28A0092B-C50C-407E-A947-70E740481C1C}">
                <a14:useLocalDpi xmlns:a14="http://schemas.microsoft.com/office/drawing/2010/main" val="0"/>
              </a:ext>
            </a:extLst>
          </a:blip>
          <a:srcRect/>
          <a:stretch>
            <a:fillRect/>
          </a:stretch>
        </p:blipFill>
        <p:spPr bwMode="auto">
          <a:xfrm>
            <a:off x="582175" y="927099"/>
            <a:ext cx="1309922" cy="1845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7" name="Picture 36"/>
          <p:cNvPicPr>
            <a:picLocks noChangeAspect="1"/>
          </p:cNvPicPr>
          <p:nvPr/>
        </p:nvPicPr>
        <p:blipFill>
          <a:blip r:embed="rId3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24539" y="879474"/>
            <a:ext cx="2210003" cy="106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8" name="Picture 17" descr="isuzu"/>
          <p:cNvPicPr>
            <a:picLocks noChangeAspect="1" noChangeArrowheads="1"/>
          </p:cNvPicPr>
          <p:nvPr/>
        </p:nvPicPr>
        <p:blipFill>
          <a:blip r:embed="rId3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37100" y="2133600"/>
            <a:ext cx="1995488"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59" name="Picture 37"/>
          <p:cNvPicPr>
            <a:picLocks noChangeAspect="1"/>
          </p:cNvPicPr>
          <p:nvPr/>
        </p:nvPicPr>
        <p:blipFill>
          <a:blip r:embed="rId32">
            <a:extLst>
              <a:ext uri="{28A0092B-C50C-407E-A947-70E740481C1C}">
                <a14:useLocalDpi xmlns:a14="http://schemas.microsoft.com/office/drawing/2010/main" val="0"/>
              </a:ext>
            </a:extLst>
          </a:blip>
          <a:srcRect/>
          <a:stretch>
            <a:fillRect/>
          </a:stretch>
        </p:blipFill>
        <p:spPr bwMode="auto">
          <a:xfrm>
            <a:off x="5734844" y="927100"/>
            <a:ext cx="84455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0" name="Picture 38"/>
          <p:cNvPicPr>
            <a:picLocks noChangeAspect="1"/>
          </p:cNvPicPr>
          <p:nvPr/>
        </p:nvPicPr>
        <p:blipFill>
          <a:blip r:embed="rId33">
            <a:extLst>
              <a:ext uri="{28A0092B-C50C-407E-A947-70E740481C1C}">
                <a14:useLocalDpi xmlns:a14="http://schemas.microsoft.com/office/drawing/2010/main" val="0"/>
              </a:ext>
            </a:extLst>
          </a:blip>
          <a:srcRect t="31630" b="34000"/>
          <a:stretch>
            <a:fillRect/>
          </a:stretch>
        </p:blipFill>
        <p:spPr bwMode="auto">
          <a:xfrm>
            <a:off x="9901238" y="2200275"/>
            <a:ext cx="157480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61" name="Picture 39"/>
          <p:cNvPicPr>
            <a:picLocks noChangeAspect="1"/>
          </p:cNvPicPr>
          <p:nvPr/>
        </p:nvPicPr>
        <p:blipFill>
          <a:blip r:embed="rId3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36713" y="4071938"/>
            <a:ext cx="1355725"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35" cstate="print">
            <a:extLst>
              <a:ext uri="{28A0092B-C50C-407E-A947-70E740481C1C}">
                <a14:useLocalDpi xmlns:a14="http://schemas.microsoft.com/office/drawing/2010/main" val="0"/>
              </a:ext>
            </a:extLst>
          </a:blip>
          <a:srcRect l="14270" t="18301" r="13669" b="17940"/>
          <a:stretch/>
        </p:blipFill>
        <p:spPr>
          <a:xfrm>
            <a:off x="5867608" y="3373477"/>
            <a:ext cx="1058947" cy="1075531"/>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4" name="Group 4"/>
          <p:cNvGrpSpPr>
            <a:grpSpLocks/>
          </p:cNvGrpSpPr>
          <p:nvPr/>
        </p:nvGrpSpPr>
        <p:grpSpPr bwMode="auto">
          <a:xfrm>
            <a:off x="1168400" y="311150"/>
            <a:ext cx="6296025" cy="5903913"/>
            <a:chOff x="1019078" y="311794"/>
            <a:chExt cx="6296122" cy="5902521"/>
          </a:xfrm>
        </p:grpSpPr>
        <p:pic>
          <p:nvPicPr>
            <p:cNvPr id="4915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9078" y="311794"/>
              <a:ext cx="6296122" cy="5902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9495" y="933152"/>
              <a:ext cx="1676401" cy="13735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9158" name="TextBox 3"/>
            <p:cNvSpPr txBox="1">
              <a:spLocks noChangeArrowheads="1"/>
            </p:cNvSpPr>
            <p:nvPr/>
          </p:nvSpPr>
          <p:spPr bwMode="auto">
            <a:xfrm>
              <a:off x="3935896" y="1500263"/>
              <a:ext cx="215315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6000" b="1">
                  <a:solidFill>
                    <a:srgbClr val="000000"/>
                  </a:solidFill>
                  <a:latin typeface="Old English Text MT" panose="03040902040508030806" pitchFamily="66" charset="0"/>
                </a:rPr>
                <a:t>hat the</a:t>
              </a:r>
            </a:p>
          </p:txBody>
        </p:sp>
        <p:sp>
          <p:nvSpPr>
            <p:cNvPr id="49159" name="TextBox 6"/>
            <p:cNvSpPr txBox="1">
              <a:spLocks noChangeArrowheads="1"/>
            </p:cNvSpPr>
            <p:nvPr/>
          </p:nvSpPr>
          <p:spPr bwMode="auto">
            <a:xfrm>
              <a:off x="1792853" y="2433857"/>
              <a:ext cx="4909308"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5400"/>
                </a:lnSpc>
                <a:spcBef>
                  <a:spcPct val="0"/>
                </a:spcBef>
                <a:buFontTx/>
                <a:buNone/>
              </a:pPr>
              <a:r>
                <a:rPr lang="en-US" altLang="en-US" sz="6000" b="1">
                  <a:solidFill>
                    <a:srgbClr val="000000"/>
                  </a:solidFill>
                  <a:latin typeface="Old English Text MT" panose="03040902040508030806" pitchFamily="66" charset="0"/>
                </a:rPr>
                <a:t>headline giveth</a:t>
              </a:r>
            </a:p>
            <a:p>
              <a:pPr eaLnBrk="1" hangingPunct="1">
                <a:lnSpc>
                  <a:spcPts val="5400"/>
                </a:lnSpc>
                <a:spcBef>
                  <a:spcPct val="0"/>
                </a:spcBef>
                <a:buFontTx/>
                <a:buNone/>
              </a:pPr>
              <a:r>
                <a:rPr lang="en-US" altLang="en-US" sz="6000" b="1">
                  <a:solidFill>
                    <a:srgbClr val="000000"/>
                  </a:solidFill>
                  <a:latin typeface="Old English Text MT" panose="03040902040508030806" pitchFamily="66" charset="0"/>
                </a:rPr>
                <a:t>the fine print cannot taketh away.</a:t>
              </a:r>
            </a:p>
          </p:txBody>
        </p:sp>
      </p:grpSp>
      <p:sp>
        <p:nvSpPr>
          <p:cNvPr id="49155" name="Title 2"/>
          <p:cNvSpPr>
            <a:spLocks noGrp="1"/>
          </p:cNvSpPr>
          <p:nvPr>
            <p:ph type="title"/>
          </p:nvPr>
        </p:nvSpPr>
        <p:spPr>
          <a:xfrm>
            <a:off x="8786813" y="-20638"/>
            <a:ext cx="3405187" cy="665163"/>
          </a:xfrm>
        </p:spPr>
        <p:txBody>
          <a:bodyPr/>
          <a:lstStyle/>
          <a:p>
            <a:pPr eaLnBrk="1" hangingPunct="1"/>
            <a:r>
              <a:rPr lang="en-US" altLang="en-US" smtClean="0"/>
              <a:t>Disclosures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3"/>
          <p:cNvSpPr txBox="1">
            <a:spLocks noChangeArrowheads="1"/>
          </p:cNvSpPr>
          <p:nvPr/>
        </p:nvSpPr>
        <p:spPr bwMode="auto">
          <a:xfrm>
            <a:off x="323850" y="6167438"/>
            <a:ext cx="5124450" cy="3063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a:latin typeface="Times New Roman" panose="02020603050405020304" pitchFamily="18" charset="0"/>
              </a:rPr>
              <a:t>Factory Buys Direct.com, Inc.</a:t>
            </a:r>
            <a:r>
              <a:rPr lang="en-US" altLang="en-US" sz="1400">
                <a:latin typeface="Times New Roman" panose="02020603050405020304" pitchFamily="18" charset="0"/>
              </a:rPr>
              <a:t> (assurance of voluntary compliance)</a:t>
            </a:r>
            <a:endParaRPr lang="en-US" altLang="en-US" sz="1400" u="sng">
              <a:latin typeface="Times New Roman" panose="02020603050405020304" pitchFamily="18" charset="0"/>
            </a:endParaRPr>
          </a:p>
        </p:txBody>
      </p:sp>
      <p:sp>
        <p:nvSpPr>
          <p:cNvPr id="50179" name="Title 1"/>
          <p:cNvSpPr>
            <a:spLocks noGrp="1"/>
          </p:cNvSpPr>
          <p:nvPr>
            <p:ph type="title"/>
          </p:nvPr>
        </p:nvSpPr>
        <p:spPr>
          <a:xfrm>
            <a:off x="8847138" y="-20638"/>
            <a:ext cx="3344862" cy="665163"/>
          </a:xfrm>
        </p:spPr>
        <p:txBody>
          <a:bodyPr/>
          <a:lstStyle/>
          <a:p>
            <a:pPr eaLnBrk="1" hangingPunct="1"/>
            <a:r>
              <a:rPr lang="en-US" altLang="en-US" smtClean="0"/>
              <a:t>Disclosures</a:t>
            </a:r>
          </a:p>
        </p:txBody>
      </p:sp>
      <p:pic>
        <p:nvPicPr>
          <p:cNvPr id="5018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420813"/>
            <a:ext cx="8253413" cy="1550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18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13" y="503238"/>
            <a:ext cx="3403600" cy="1077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77263" y="1143000"/>
            <a:ext cx="2955925" cy="424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p:cNvPicPr>
            <a:picLocks noChangeAspect="1" noChangeArrowheads="1"/>
          </p:cNvPicPr>
          <p:nvPr/>
        </p:nvPicPr>
        <p:blipFill>
          <a:blip r:embed="rId5"/>
          <a:srcRect/>
          <a:stretch>
            <a:fillRect/>
          </a:stretch>
        </p:blipFill>
        <p:spPr bwMode="auto">
          <a:xfrm>
            <a:off x="450850" y="3235325"/>
            <a:ext cx="11364913" cy="292100"/>
          </a:xfrm>
          <a:prstGeom prst="rect">
            <a:avLst/>
          </a:prstGeom>
          <a:noFill/>
          <a:ln w="19050">
            <a:solidFill>
              <a:schemeClr val="bg1">
                <a:lumMod val="50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6" name="Picture 7"/>
          <p:cNvPicPr>
            <a:picLocks noChangeAspect="1" noChangeArrowheads="1"/>
          </p:cNvPicPr>
          <p:nvPr/>
        </p:nvPicPr>
        <p:blipFill rotWithShape="1">
          <a:blip r:embed="rId6"/>
          <a:srcRect l="2880"/>
          <a:stretch/>
        </p:blipFill>
        <p:spPr bwMode="auto">
          <a:xfrm>
            <a:off x="450850" y="3965575"/>
            <a:ext cx="11326813" cy="412750"/>
          </a:xfrm>
          <a:prstGeom prst="rect">
            <a:avLst/>
          </a:prstGeom>
          <a:noFill/>
          <a:ln w="19050">
            <a:solidFill>
              <a:schemeClr val="bg1">
                <a:lumMod val="6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7" name="Picture 4"/>
          <p:cNvPicPr>
            <a:picLocks noChangeAspect="1" noChangeArrowheads="1"/>
          </p:cNvPicPr>
          <p:nvPr/>
        </p:nvPicPr>
        <p:blipFill>
          <a:blip r:embed="rId7"/>
          <a:srcRect/>
          <a:stretch>
            <a:fillRect/>
          </a:stretch>
        </p:blipFill>
        <p:spPr bwMode="auto">
          <a:xfrm>
            <a:off x="450850" y="4775200"/>
            <a:ext cx="5208588" cy="439738"/>
          </a:xfrm>
          <a:prstGeom prst="rect">
            <a:avLst/>
          </a:prstGeom>
          <a:noFill/>
          <a:ln w="19050">
            <a:solidFill>
              <a:schemeClr val="bg1">
                <a:lumMod val="50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2" name="TextBox 1"/>
          <p:cNvSpPr txBox="1">
            <a:spLocks noChangeArrowheads="1"/>
          </p:cNvSpPr>
          <p:nvPr/>
        </p:nvSpPr>
        <p:spPr bwMode="auto">
          <a:xfrm>
            <a:off x="5861050" y="4845050"/>
            <a:ext cx="1957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altLang="en-US"/>
              <a:t>(15 C.F.R. Part 239)</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8847138" y="-20638"/>
            <a:ext cx="3344862" cy="665163"/>
          </a:xfrm>
        </p:spPr>
        <p:txBody>
          <a:bodyPr/>
          <a:lstStyle/>
          <a:p>
            <a:pPr eaLnBrk="1" hangingPunct="1"/>
            <a:r>
              <a:rPr lang="en-US" altLang="en-US" smtClean="0"/>
              <a:t>Disclosures</a:t>
            </a:r>
          </a:p>
        </p:txBody>
      </p:sp>
      <p:pic>
        <p:nvPicPr>
          <p:cNvPr id="512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22700" y="982663"/>
            <a:ext cx="4051300" cy="530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p:cNvPicPr>
          <p:nvPr/>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52463" y="769938"/>
            <a:ext cx="6165850" cy="560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85825" y="1114425"/>
            <a:ext cx="5586413" cy="4784725"/>
          </a:xfrm>
          <a:prstGeom prst="rect">
            <a:avLst/>
          </a:prstGeom>
          <a:noFill/>
        </p:spPr>
        <p:txBody>
          <a:bodyPr>
            <a:spAutoFit/>
          </a:bodyPr>
          <a:lstStyle/>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600" kern="0" dirty="0">
                <a:solidFill>
                  <a:prstClr val="black"/>
                </a:solidFill>
                <a:latin typeface="Times New Roman" panose="02020603050405020304" pitchFamily="18" charset="0"/>
                <a:cs typeface="Times New Roman" panose="02020603050405020304" pitchFamily="18" charset="0"/>
              </a:rPr>
              <a:t>“Clear and conspicuous” is a performance standard, not a font size.</a:t>
            </a:r>
          </a:p>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600" kern="0" dirty="0">
                <a:solidFill>
                  <a:prstClr val="black"/>
                </a:solidFill>
                <a:latin typeface="Times New Roman" panose="02020603050405020304" pitchFamily="18" charset="0"/>
                <a:cs typeface="Times New Roman" panose="02020603050405020304" pitchFamily="18" charset="0"/>
              </a:rPr>
              <a:t>The test isn’t “Is it readable?” The test is “Is it read – and understood – by consumers?”</a:t>
            </a:r>
          </a:p>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600" kern="0" dirty="0">
                <a:solidFill>
                  <a:prstClr val="black"/>
                </a:solidFill>
                <a:latin typeface="Times New Roman" panose="02020603050405020304" pitchFamily="18" charset="0"/>
                <a:cs typeface="Times New Roman" panose="02020603050405020304" pitchFamily="18" charset="0"/>
              </a:rPr>
              <a:t>Consider the same tools you use when you want to catch a customer’s eye – color, size, sound, graphics, etc.</a:t>
            </a:r>
          </a:p>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600" kern="0" dirty="0">
                <a:solidFill>
                  <a:prstClr val="black"/>
                </a:solidFill>
                <a:latin typeface="Times New Roman" panose="02020603050405020304" pitchFamily="18" charset="0"/>
                <a:cs typeface="Times New Roman" panose="02020603050405020304" pitchFamily="18" charset="0"/>
              </a:rPr>
              <a:t>FTC cases establish that fine print, dense blocks of text, fleeting superscripts, footnotes, and obscure hyperlinks don’t meet the “clear and conspicuous” standard.</a:t>
            </a:r>
          </a:p>
        </p:txBody>
      </p:sp>
      <p:grpSp>
        <p:nvGrpSpPr>
          <p:cNvPr id="52228" name="Group 13"/>
          <p:cNvGrpSpPr>
            <a:grpSpLocks/>
          </p:cNvGrpSpPr>
          <p:nvPr/>
        </p:nvGrpSpPr>
        <p:grpSpPr bwMode="auto">
          <a:xfrm rot="275639">
            <a:off x="8188325" y="493713"/>
            <a:ext cx="3586163" cy="2208212"/>
            <a:chOff x="7641740" y="817666"/>
            <a:chExt cx="3586653" cy="2208396"/>
          </a:xfrm>
        </p:grpSpPr>
        <p:sp>
          <p:nvSpPr>
            <p:cNvPr id="9" name="Rectangle 8"/>
            <p:cNvSpPr/>
            <p:nvPr/>
          </p:nvSpPr>
          <p:spPr>
            <a:xfrm>
              <a:off x="7641740" y="817666"/>
              <a:ext cx="3586653" cy="2208396"/>
            </a:xfrm>
            <a:prstGeom prst="rect">
              <a:avLst/>
            </a:prstGeom>
            <a:solidFill>
              <a:srgbClr val="FFFF8B"/>
            </a:solidFill>
            <a:ln>
              <a:noFill/>
            </a:ln>
            <a:effectLst>
              <a:outerShdw blurRad="50800" dist="88900" dir="38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2231" name="Picture 11"/>
            <p:cNvPicPr>
              <a:picLocks noChangeAspect="1"/>
            </p:cNvPicPr>
            <p:nvPr/>
          </p:nvPicPr>
          <p:blipFill>
            <a:blip r:embed="rId3">
              <a:extLst>
                <a:ext uri="{28A0092B-C50C-407E-A947-70E740481C1C}">
                  <a14:useLocalDpi xmlns:a14="http://schemas.microsoft.com/office/drawing/2010/main" val="0"/>
                </a:ext>
              </a:extLst>
            </a:blip>
            <a:srcRect t="-1172" b="-2"/>
            <a:stretch>
              <a:fillRect/>
            </a:stretch>
          </p:blipFill>
          <p:spPr bwMode="auto">
            <a:xfrm>
              <a:off x="7897905" y="1413961"/>
              <a:ext cx="3074321" cy="477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2" name="Picture 12"/>
            <p:cNvPicPr>
              <a:picLocks noChangeAspect="1"/>
            </p:cNvPicPr>
            <p:nvPr/>
          </p:nvPicPr>
          <p:blipFill>
            <a:blip r:embed="rId4">
              <a:extLst>
                <a:ext uri="{28A0092B-C50C-407E-A947-70E740481C1C}">
                  <a14:useLocalDpi xmlns:a14="http://schemas.microsoft.com/office/drawing/2010/main" val="0"/>
                </a:ext>
              </a:extLst>
            </a:blip>
            <a:srcRect t="-1239"/>
            <a:stretch>
              <a:fillRect/>
            </a:stretch>
          </p:blipFill>
          <p:spPr bwMode="auto">
            <a:xfrm>
              <a:off x="8606028" y="1980050"/>
              <a:ext cx="1658076" cy="47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2229"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836150" y="231775"/>
            <a:ext cx="733425"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57463" y="1468438"/>
            <a:ext cx="6559550" cy="955675"/>
          </a:xfrm>
          <a:prstGeom prst="rect">
            <a:avLst/>
          </a:prstGeom>
          <a:solidFill>
            <a:srgbClr val="ECF7F3"/>
          </a:solidFill>
          <a:ln>
            <a:noFill/>
          </a:ln>
        </p:spPr>
        <p:style>
          <a:lnRef idx="2">
            <a:schemeClr val="accent1">
              <a:shade val="50000"/>
            </a:schemeClr>
          </a:lnRef>
          <a:fillRef idx="1">
            <a:schemeClr val="accent1"/>
          </a:fillRef>
          <a:effectRef idx="0">
            <a:schemeClr val="accent1"/>
          </a:effectRef>
          <a:fontRef idx="minor">
            <a:schemeClr val="lt1"/>
          </a:fontRef>
        </p:style>
        <p:txBody>
          <a:bodyPr lIns="822960" anchor="ctr"/>
          <a:lstStyle/>
          <a:p>
            <a:pPr fontAlgn="auto">
              <a:lnSpc>
                <a:spcPts val="3200"/>
              </a:lnSpc>
              <a:spcBef>
                <a:spcPts val="0"/>
              </a:spcBef>
              <a:spcAft>
                <a:spcPts val="0"/>
              </a:spcAft>
              <a:defRPr/>
            </a:pPr>
            <a:r>
              <a:rPr lang="en-US" sz="3200" b="1" dirty="0">
                <a:solidFill>
                  <a:schemeClr val="tx1"/>
                </a:solidFill>
                <a:latin typeface="Arial" panose="020B0604020202020204" pitchFamily="34" charset="0"/>
                <a:cs typeface="Arial" panose="020B0604020202020204" pitchFamily="34" charset="0"/>
              </a:rPr>
              <a:t>QUESTIONS TO ASK</a:t>
            </a:r>
          </a:p>
          <a:p>
            <a:pPr fontAlgn="auto">
              <a:lnSpc>
                <a:spcPts val="3200"/>
              </a:lnSpc>
              <a:spcBef>
                <a:spcPts val="0"/>
              </a:spcBef>
              <a:spcAft>
                <a:spcPts val="0"/>
              </a:spcAft>
              <a:defRPr/>
            </a:pPr>
            <a:r>
              <a:rPr lang="en-US" sz="3200" b="1" dirty="0">
                <a:solidFill>
                  <a:schemeClr val="tx1"/>
                </a:solidFill>
                <a:latin typeface="Arial" panose="020B0604020202020204" pitchFamily="34" charset="0"/>
                <a:cs typeface="Arial" panose="020B0604020202020204" pitchFamily="34" charset="0"/>
              </a:rPr>
              <a:t>BEFORE YOU RUN THAT AD</a:t>
            </a:r>
          </a:p>
        </p:txBody>
      </p:sp>
      <p:sp>
        <p:nvSpPr>
          <p:cNvPr id="53251" name="TextBox 4"/>
          <p:cNvSpPr txBox="1">
            <a:spLocks noChangeArrowheads="1"/>
          </p:cNvSpPr>
          <p:nvPr/>
        </p:nvSpPr>
        <p:spPr bwMode="auto">
          <a:xfrm>
            <a:off x="2571750" y="1296988"/>
            <a:ext cx="868363"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8000">
                <a:solidFill>
                  <a:srgbClr val="E62C00"/>
                </a:solidFill>
                <a:latin typeface="Arial Black" panose="020B0A04020102020204" pitchFamily="34" charset="0"/>
              </a:rPr>
              <a:t>5</a:t>
            </a:r>
          </a:p>
        </p:txBody>
      </p:sp>
      <p:sp>
        <p:nvSpPr>
          <p:cNvPr id="6" name="Oval 5"/>
          <p:cNvSpPr/>
          <p:nvPr/>
        </p:nvSpPr>
        <p:spPr>
          <a:xfrm>
            <a:off x="777875" y="2528888"/>
            <a:ext cx="639763" cy="639762"/>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1</a:t>
            </a:r>
          </a:p>
        </p:txBody>
      </p:sp>
      <p:sp>
        <p:nvSpPr>
          <p:cNvPr id="7" name="Oval 6"/>
          <p:cNvSpPr/>
          <p:nvPr/>
        </p:nvSpPr>
        <p:spPr>
          <a:xfrm>
            <a:off x="754063" y="5824538"/>
            <a:ext cx="639762" cy="639762"/>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5</a:t>
            </a:r>
          </a:p>
        </p:txBody>
      </p:sp>
      <p:sp>
        <p:nvSpPr>
          <p:cNvPr id="8" name="Oval 7"/>
          <p:cNvSpPr/>
          <p:nvPr/>
        </p:nvSpPr>
        <p:spPr>
          <a:xfrm>
            <a:off x="777875" y="4167188"/>
            <a:ext cx="639763" cy="639762"/>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3</a:t>
            </a:r>
          </a:p>
        </p:txBody>
      </p:sp>
      <p:sp>
        <p:nvSpPr>
          <p:cNvPr id="9" name="Oval 8"/>
          <p:cNvSpPr/>
          <p:nvPr/>
        </p:nvSpPr>
        <p:spPr>
          <a:xfrm>
            <a:off x="777875" y="3352800"/>
            <a:ext cx="639763" cy="639763"/>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2</a:t>
            </a:r>
          </a:p>
        </p:txBody>
      </p:sp>
      <p:sp>
        <p:nvSpPr>
          <p:cNvPr id="10" name="Oval 9"/>
          <p:cNvSpPr/>
          <p:nvPr/>
        </p:nvSpPr>
        <p:spPr>
          <a:xfrm>
            <a:off x="777875" y="5006975"/>
            <a:ext cx="639763" cy="639763"/>
          </a:xfrm>
          <a:prstGeom prst="ellipse">
            <a:avLst/>
          </a:prstGeom>
          <a:solidFill>
            <a:srgbClr val="6AC7B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latin typeface="Arial Black" panose="020B0A04020102020204" pitchFamily="34" charset="0"/>
              </a:rPr>
              <a:t>4</a:t>
            </a:r>
          </a:p>
        </p:txBody>
      </p:sp>
      <p:sp>
        <p:nvSpPr>
          <p:cNvPr id="12" name="TextBox 11"/>
          <p:cNvSpPr txBox="1">
            <a:spLocks noChangeArrowheads="1"/>
          </p:cNvSpPr>
          <p:nvPr/>
        </p:nvSpPr>
        <p:spPr bwMode="auto">
          <a:xfrm>
            <a:off x="1393825" y="2530475"/>
            <a:ext cx="7542213" cy="39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4600"/>
              </a:lnSpc>
              <a:spcBef>
                <a:spcPts val="1800"/>
              </a:spcBef>
              <a:buClr>
                <a:srgbClr val="EC0044"/>
              </a:buClr>
              <a:buSzPct val="115000"/>
              <a:buFont typeface="Arial" panose="020B0604020202020204" pitchFamily="34" charset="0"/>
              <a:buNone/>
            </a:pPr>
            <a:r>
              <a:rPr lang="en-US" altLang="en-US"/>
              <a:t>What consumer protection laws apply?</a:t>
            </a:r>
          </a:p>
          <a:p>
            <a:pPr eaLnBrk="1" hangingPunct="1">
              <a:lnSpc>
                <a:spcPts val="4600"/>
              </a:lnSpc>
              <a:spcBef>
                <a:spcPts val="1800"/>
              </a:spcBef>
              <a:buClr>
                <a:srgbClr val="EC0044"/>
              </a:buClr>
              <a:buSzPct val="115000"/>
              <a:buFont typeface="Arial" panose="020B0604020202020204" pitchFamily="34" charset="0"/>
              <a:buNone/>
            </a:pPr>
            <a:r>
              <a:rPr lang="en-US" altLang="en-US"/>
              <a:t>What claims does the ad convey to consumers?</a:t>
            </a:r>
          </a:p>
          <a:p>
            <a:pPr eaLnBrk="1" hangingPunct="1">
              <a:lnSpc>
                <a:spcPts val="4600"/>
              </a:lnSpc>
              <a:spcBef>
                <a:spcPts val="1800"/>
              </a:spcBef>
              <a:buClr>
                <a:srgbClr val="EC0044"/>
              </a:buClr>
              <a:buSzPct val="115000"/>
              <a:buFont typeface="Arial" panose="020B0604020202020204" pitchFamily="34" charset="0"/>
              <a:buNone/>
            </a:pPr>
            <a:r>
              <a:rPr lang="en-US" altLang="en-US"/>
              <a:t>Do we have proof to support those claims?</a:t>
            </a:r>
          </a:p>
          <a:p>
            <a:pPr eaLnBrk="1" hangingPunct="1">
              <a:lnSpc>
                <a:spcPts val="4600"/>
              </a:lnSpc>
              <a:spcBef>
                <a:spcPts val="1800"/>
              </a:spcBef>
              <a:buClr>
                <a:srgbClr val="EC0044"/>
              </a:buClr>
              <a:buSzPct val="115000"/>
              <a:buFont typeface="Arial" panose="020B0604020202020204" pitchFamily="34" charset="0"/>
              <a:buNone/>
            </a:pPr>
            <a:r>
              <a:rPr lang="en-US" altLang="en-US"/>
              <a:t>Have we clearly disclosed material information?</a:t>
            </a:r>
          </a:p>
          <a:p>
            <a:pPr eaLnBrk="1" hangingPunct="1">
              <a:lnSpc>
                <a:spcPts val="4600"/>
              </a:lnSpc>
              <a:spcBef>
                <a:spcPts val="1800"/>
              </a:spcBef>
              <a:buClr>
                <a:srgbClr val="EC0044"/>
              </a:buClr>
              <a:buSzPct val="115000"/>
              <a:buFont typeface="Arial" panose="020B0604020202020204" pitchFamily="34" charset="0"/>
              <a:buNone/>
            </a:pPr>
            <a:r>
              <a:rPr lang="en-US" altLang="en-US"/>
              <a:t>Do our claims raise any compliance red flags?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4" end="4"/>
                                            </p:txEl>
                                          </p:spTgt>
                                        </p:tgtEl>
                                        <p:attrNameLst>
                                          <p:attrName>style.visibility</p:attrName>
                                        </p:attrNameLst>
                                      </p:cBhvr>
                                      <p:to>
                                        <p:strVal val="visible"/>
                                      </p:to>
                                    </p:set>
                                    <p:animEffect transition="in" filter="fade">
                                      <p:cBhvr>
                                        <p:cTn id="7"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7912100" y="-20638"/>
            <a:ext cx="4279900" cy="665163"/>
          </a:xfrm>
        </p:spPr>
        <p:txBody>
          <a:bodyPr/>
          <a:lstStyle/>
          <a:p>
            <a:pPr eaLnBrk="1" hangingPunct="1"/>
            <a:r>
              <a:rPr lang="en-US" altLang="en-US" smtClean="0"/>
              <a:t>Deceptive pricing</a:t>
            </a:r>
          </a:p>
        </p:txBody>
      </p:sp>
      <p:sp>
        <p:nvSpPr>
          <p:cNvPr id="54275" name="TextBox 2"/>
          <p:cNvSpPr txBox="1">
            <a:spLocks noChangeArrowheads="1"/>
          </p:cNvSpPr>
          <p:nvPr/>
        </p:nvSpPr>
        <p:spPr bwMode="auto">
          <a:xfrm>
            <a:off x="596900" y="1630363"/>
            <a:ext cx="10266363" cy="2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8925" indent="-288925"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3200"/>
              </a:lnSpc>
              <a:spcBef>
                <a:spcPts val="3600"/>
              </a:spcBef>
              <a:buClr>
                <a:srgbClr val="E62C00"/>
              </a:buClr>
              <a:buSzPct val="110000"/>
            </a:pPr>
            <a:r>
              <a:rPr lang="en-US" altLang="en-US" sz="3200" b="1"/>
              <a:t>Price Comparisons/Discounts</a:t>
            </a:r>
            <a:r>
              <a:rPr lang="en-US" altLang="en-US" sz="3200"/>
              <a:t>, 16 CFR Part 233</a:t>
            </a:r>
          </a:p>
          <a:p>
            <a:pPr eaLnBrk="1" hangingPunct="1">
              <a:lnSpc>
                <a:spcPts val="3200"/>
              </a:lnSpc>
              <a:spcBef>
                <a:spcPts val="3600"/>
              </a:spcBef>
              <a:buClr>
                <a:srgbClr val="E62C00"/>
              </a:buClr>
              <a:buSzPct val="110000"/>
            </a:pPr>
            <a:r>
              <a:rPr lang="en-US" altLang="en-US" sz="3200" b="1"/>
              <a:t>Bait Advertising</a:t>
            </a:r>
            <a:r>
              <a:rPr lang="en-US" altLang="en-US" sz="3200"/>
              <a:t>, 16 CFR Part 238</a:t>
            </a:r>
          </a:p>
          <a:p>
            <a:pPr eaLnBrk="1" hangingPunct="1">
              <a:lnSpc>
                <a:spcPts val="3200"/>
              </a:lnSpc>
              <a:spcBef>
                <a:spcPts val="3600"/>
              </a:spcBef>
              <a:buClr>
                <a:srgbClr val="E62C00"/>
              </a:buClr>
              <a:buSzPct val="110000"/>
            </a:pPr>
            <a:r>
              <a:rPr lang="en-US" altLang="en-US" sz="3200" b="1"/>
              <a:t>The Use of the Word “Free” and Similar Representations</a:t>
            </a:r>
            <a:r>
              <a:rPr lang="en-US" altLang="en-US" sz="3200"/>
              <a:t>, 16 CFR Part 251</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2"/>
          <p:cNvSpPr txBox="1">
            <a:spLocks noChangeArrowheads="1"/>
          </p:cNvSpPr>
          <p:nvPr/>
        </p:nvSpPr>
        <p:spPr bwMode="auto">
          <a:xfrm>
            <a:off x="161925" y="179388"/>
            <a:ext cx="662622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2400"/>
              </a:lnSpc>
              <a:spcBef>
                <a:spcPts val="1200"/>
              </a:spcBef>
              <a:buClr>
                <a:srgbClr val="E62C00"/>
              </a:buClr>
              <a:buSzPct val="110000"/>
            </a:pPr>
            <a:r>
              <a:rPr lang="en-US" altLang="en-US" sz="2400" b="1"/>
              <a:t>Deceptive Pricing:  Comparative Pricing</a:t>
            </a:r>
            <a:r>
              <a:rPr lang="en-US" altLang="en-US" sz="2400"/>
              <a:t>, 16 CFR Part 233 </a:t>
            </a:r>
          </a:p>
          <a:p>
            <a:pPr eaLnBrk="1" hangingPunct="1">
              <a:lnSpc>
                <a:spcPts val="2400"/>
              </a:lnSpc>
              <a:spcBef>
                <a:spcPts val="1200"/>
              </a:spcBef>
              <a:buClr>
                <a:srgbClr val="E62C00"/>
              </a:buClr>
              <a:buSzPct val="110000"/>
            </a:pPr>
            <a:r>
              <a:rPr lang="en-US" altLang="en-US" sz="2400"/>
              <a:t>Former price must be an actual, </a:t>
            </a:r>
            <a:r>
              <a:rPr lang="en-US" altLang="en-US" sz="2400" i="1"/>
              <a:t>bona fide </a:t>
            </a:r>
            <a:r>
              <a:rPr lang="en-US" altLang="en-US" sz="2400"/>
              <a:t>price	</a:t>
            </a:r>
          </a:p>
          <a:p>
            <a:pPr eaLnBrk="1" hangingPunct="1">
              <a:lnSpc>
                <a:spcPts val="2400"/>
              </a:lnSpc>
              <a:spcBef>
                <a:spcPts val="1200"/>
              </a:spcBef>
              <a:buClr>
                <a:srgbClr val="E62C00"/>
              </a:buClr>
              <a:buSzPct val="110000"/>
            </a:pPr>
            <a:r>
              <a:rPr lang="en-US" altLang="en-US" sz="2400"/>
              <a:t>List price must be the price at which at which a substantial number of sales are made</a:t>
            </a:r>
          </a:p>
        </p:txBody>
      </p:sp>
      <p:sp>
        <p:nvSpPr>
          <p:cNvPr id="55299" name="TextBox 5"/>
          <p:cNvSpPr txBox="1">
            <a:spLocks noChangeArrowheads="1"/>
          </p:cNvSpPr>
          <p:nvPr/>
        </p:nvSpPr>
        <p:spPr bwMode="auto">
          <a:xfrm>
            <a:off x="295275" y="6213475"/>
            <a:ext cx="4494213"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685800"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8580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858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858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858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a:solidFill>
                  <a:srgbClr val="000000"/>
                </a:solidFill>
                <a:latin typeface="Times New Roman" panose="02020603050405020304" pitchFamily="18" charset="0"/>
                <a:cs typeface="Times New Roman" panose="02020603050405020304" pitchFamily="18" charset="0"/>
              </a:rPr>
              <a:t>Dick’s Sporting Goods</a:t>
            </a:r>
            <a:r>
              <a:rPr lang="en-US" altLang="en-US" sz="1400">
                <a:solidFill>
                  <a:srgbClr val="000000"/>
                </a:solidFill>
                <a:latin typeface="Times New Roman" panose="02020603050405020304" pitchFamily="18" charset="0"/>
                <a:cs typeface="Times New Roman" panose="02020603050405020304" pitchFamily="18" charset="0"/>
              </a:rPr>
              <a:t> (assurance of voluntary compliance)</a:t>
            </a:r>
          </a:p>
        </p:txBody>
      </p:sp>
      <p:pic>
        <p:nvPicPr>
          <p:cNvPr id="5530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2363" y="2271713"/>
            <a:ext cx="2647950" cy="377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9513" y="2757488"/>
            <a:ext cx="2478087" cy="351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0625" y="2514600"/>
            <a:ext cx="2335213" cy="388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p:cNvSpPr/>
          <p:nvPr/>
        </p:nvSpPr>
        <p:spPr>
          <a:xfrm>
            <a:off x="4799013" y="4824413"/>
            <a:ext cx="1727200" cy="711200"/>
          </a:xfrm>
          <a:prstGeom prst="ellipse">
            <a:avLst/>
          </a:prstGeom>
          <a:noFill/>
          <a:ln w="44450">
            <a:solidFill>
              <a:srgbClr val="E62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10" name="Oval 9"/>
          <p:cNvSpPr/>
          <p:nvPr/>
        </p:nvSpPr>
        <p:spPr>
          <a:xfrm>
            <a:off x="2298700" y="4837113"/>
            <a:ext cx="1727200" cy="711200"/>
          </a:xfrm>
          <a:prstGeom prst="ellipse">
            <a:avLst/>
          </a:prstGeom>
          <a:noFill/>
          <a:ln w="44450">
            <a:solidFill>
              <a:srgbClr val="E62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11" name="Oval 10"/>
          <p:cNvSpPr/>
          <p:nvPr/>
        </p:nvSpPr>
        <p:spPr>
          <a:xfrm>
            <a:off x="7269163" y="4837113"/>
            <a:ext cx="1828800" cy="762000"/>
          </a:xfrm>
          <a:prstGeom prst="ellipse">
            <a:avLst/>
          </a:prstGeom>
          <a:noFill/>
          <a:ln w="44450">
            <a:solidFill>
              <a:srgbClr val="E62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pic>
        <p:nvPicPr>
          <p:cNvPr id="53258"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175" y="3644900"/>
            <a:ext cx="11169650"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7" name="Title 1"/>
          <p:cNvSpPr>
            <a:spLocks noGrp="1"/>
          </p:cNvSpPr>
          <p:nvPr>
            <p:ph type="title"/>
          </p:nvPr>
        </p:nvSpPr>
        <p:spPr>
          <a:xfrm>
            <a:off x="7940675" y="-30163"/>
            <a:ext cx="4251325" cy="663576"/>
          </a:xfrm>
        </p:spPr>
        <p:txBody>
          <a:bodyPr/>
          <a:lstStyle/>
          <a:p>
            <a:pPr eaLnBrk="1" hangingPunct="1"/>
            <a:r>
              <a:rPr lang="en-US" altLang="en-US" smtClean="0"/>
              <a:t>Deceptive pricing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1)">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53258"/>
                                        </p:tgtEl>
                                        <p:attrNameLst>
                                          <p:attrName>style.visibility</p:attrName>
                                        </p:attrNameLst>
                                      </p:cBhvr>
                                      <p:to>
                                        <p:strVal val="visible"/>
                                      </p:to>
                                    </p:set>
                                    <p:animEffect transition="in" filter="fade">
                                      <p:cBhvr>
                                        <p:cTn id="22" dur="500"/>
                                        <p:tgtEl>
                                          <p:spTgt spid="53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7891463" y="-20638"/>
            <a:ext cx="4300537" cy="665163"/>
          </a:xfrm>
        </p:spPr>
        <p:txBody>
          <a:bodyPr/>
          <a:lstStyle/>
          <a:p>
            <a:pPr eaLnBrk="1" hangingPunct="1"/>
            <a:r>
              <a:rPr lang="en-US" altLang="en-US" smtClean="0"/>
              <a:t>Deceptive pricing</a:t>
            </a:r>
          </a:p>
        </p:txBody>
      </p:sp>
      <p:pic>
        <p:nvPicPr>
          <p:cNvPr id="56323" name="Picture 2" descr="C:\Users\melissad1\Desktop\Pink Plumber - 195 septic service 2.tif"/>
          <p:cNvPicPr>
            <a:picLocks noChangeAspect="1" noChangeArrowheads="1"/>
          </p:cNvPicPr>
          <p:nvPr/>
        </p:nvPicPr>
        <p:blipFill>
          <a:blip r:embed="rId2">
            <a:extLst>
              <a:ext uri="{28A0092B-C50C-407E-A947-70E740481C1C}">
                <a14:useLocalDpi xmlns:a14="http://schemas.microsoft.com/office/drawing/2010/main" val="0"/>
              </a:ext>
            </a:extLst>
          </a:blip>
          <a:srcRect l="-113" t="259" r="113" b="3809"/>
          <a:stretch>
            <a:fillRect/>
          </a:stretch>
        </p:blipFill>
        <p:spPr bwMode="auto">
          <a:xfrm>
            <a:off x="1844675" y="2716213"/>
            <a:ext cx="8043863" cy="350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p:nvPr/>
        </p:nvSpPr>
        <p:spPr>
          <a:xfrm>
            <a:off x="3981450" y="4044950"/>
            <a:ext cx="2005013" cy="1716088"/>
          </a:xfrm>
          <a:prstGeom prst="ellipse">
            <a:avLst/>
          </a:prstGeom>
          <a:noFill/>
          <a:ln w="73025">
            <a:solidFill>
              <a:srgbClr val="E62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400"/>
          </a:p>
        </p:txBody>
      </p:sp>
      <p:sp>
        <p:nvSpPr>
          <p:cNvPr id="56325" name="TextBox 5"/>
          <p:cNvSpPr txBox="1">
            <a:spLocks noChangeArrowheads="1"/>
          </p:cNvSpPr>
          <p:nvPr/>
        </p:nvSpPr>
        <p:spPr bwMode="auto">
          <a:xfrm>
            <a:off x="300038" y="6226175"/>
            <a:ext cx="7124700"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685800"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8580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858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858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858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a:solidFill>
                  <a:srgbClr val="000000"/>
                </a:solidFill>
                <a:latin typeface="Times New Roman" panose="02020603050405020304" pitchFamily="18" charset="0"/>
                <a:cs typeface="Times New Roman" panose="02020603050405020304" pitchFamily="18" charset="0"/>
              </a:rPr>
              <a:t>Aames Heating and Plumbing, Inc. d/b/a The Pink Plumber</a:t>
            </a:r>
            <a:r>
              <a:rPr lang="en-US" altLang="en-US" sz="1400">
                <a:solidFill>
                  <a:srgbClr val="000000"/>
                </a:solidFill>
                <a:latin typeface="Times New Roman" panose="02020603050405020304" pitchFamily="18" charset="0"/>
                <a:cs typeface="Times New Roman" panose="02020603050405020304" pitchFamily="18" charset="0"/>
              </a:rPr>
              <a:t> (assurance of voluntary compliance)</a:t>
            </a:r>
          </a:p>
        </p:txBody>
      </p:sp>
      <p:sp>
        <p:nvSpPr>
          <p:cNvPr id="56326" name="TextBox 7"/>
          <p:cNvSpPr txBox="1">
            <a:spLocks noChangeArrowheads="1"/>
          </p:cNvSpPr>
          <p:nvPr/>
        </p:nvSpPr>
        <p:spPr bwMode="auto">
          <a:xfrm>
            <a:off x="85725" y="157163"/>
            <a:ext cx="7964488" cy="209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2200"/>
              </a:lnSpc>
              <a:spcBef>
                <a:spcPts val="1200"/>
              </a:spcBef>
              <a:buClr>
                <a:srgbClr val="E62C00"/>
              </a:buClr>
              <a:buSzPct val="110000"/>
            </a:pPr>
            <a:r>
              <a:rPr lang="en-US" altLang="en-US" sz="2200" b="1"/>
              <a:t>Bait Advertising</a:t>
            </a:r>
            <a:r>
              <a:rPr lang="en-US" altLang="en-US" sz="2200"/>
              <a:t>, 16 CFR Part 238 </a:t>
            </a:r>
          </a:p>
          <a:p>
            <a:pPr eaLnBrk="1" hangingPunct="1">
              <a:lnSpc>
                <a:spcPts val="2200"/>
              </a:lnSpc>
              <a:spcBef>
                <a:spcPts val="1200"/>
              </a:spcBef>
              <a:buClr>
                <a:srgbClr val="E62C00"/>
              </a:buClr>
              <a:buSzPct val="110000"/>
            </a:pPr>
            <a:r>
              <a:rPr lang="en-US" altLang="en-US" sz="2200"/>
              <a:t>An alluring but insincere offer to sell a product/service which the advertiser in truth does not intend or want to sell. Its purpose is to switch consumers from buying the advertised merchandise, in order to sell something else, usually at a higher price.</a:t>
            </a:r>
          </a:p>
          <a:p>
            <a:pPr eaLnBrk="1" hangingPunct="1">
              <a:lnSpc>
                <a:spcPts val="2200"/>
              </a:lnSpc>
              <a:spcBef>
                <a:spcPts val="1200"/>
              </a:spcBef>
              <a:buClr>
                <a:srgbClr val="E62C00"/>
              </a:buClr>
              <a:buSzPct val="110000"/>
            </a:pPr>
            <a:r>
              <a:rPr lang="en-US" altLang="en-US" sz="2200"/>
              <a:t>The offer must be a </a:t>
            </a:r>
            <a:r>
              <a:rPr lang="en-US" altLang="en-US" sz="2200" i="1"/>
              <a:t>bona fide </a:t>
            </a:r>
            <a:r>
              <a:rPr lang="en-US" altLang="en-US" sz="2200"/>
              <a:t>effort to sell the advertised product!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7900988" y="-20638"/>
            <a:ext cx="4291012" cy="665163"/>
          </a:xfrm>
        </p:spPr>
        <p:txBody>
          <a:bodyPr/>
          <a:lstStyle/>
          <a:p>
            <a:pPr eaLnBrk="1" hangingPunct="1"/>
            <a:r>
              <a:rPr lang="en-US" altLang="en-US" smtClean="0"/>
              <a:t>Deceptive pricing</a:t>
            </a:r>
          </a:p>
        </p:txBody>
      </p:sp>
      <p:sp>
        <p:nvSpPr>
          <p:cNvPr id="57347" name="TextBox 5"/>
          <p:cNvSpPr txBox="1">
            <a:spLocks noChangeArrowheads="1"/>
          </p:cNvSpPr>
          <p:nvPr/>
        </p:nvSpPr>
        <p:spPr bwMode="auto">
          <a:xfrm>
            <a:off x="300038" y="6226175"/>
            <a:ext cx="4878387"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685800"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8580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858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858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858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a:solidFill>
                  <a:srgbClr val="000000"/>
                </a:solidFill>
                <a:latin typeface="Times New Roman" panose="02020603050405020304" pitchFamily="18" charset="0"/>
                <a:cs typeface="Times New Roman" panose="02020603050405020304" pitchFamily="18" charset="0"/>
              </a:rPr>
              <a:t>Alarm Force Industries, Inc.</a:t>
            </a:r>
            <a:r>
              <a:rPr lang="en-US" altLang="en-US" sz="1400">
                <a:solidFill>
                  <a:srgbClr val="000000"/>
                </a:solidFill>
                <a:latin typeface="Times New Roman" panose="02020603050405020304" pitchFamily="18" charset="0"/>
                <a:cs typeface="Times New Roman" panose="02020603050405020304" pitchFamily="18" charset="0"/>
              </a:rPr>
              <a:t> (assurance of voluntary compliance)</a:t>
            </a:r>
          </a:p>
        </p:txBody>
      </p:sp>
      <p:sp>
        <p:nvSpPr>
          <p:cNvPr id="57348" name="TextBox 7"/>
          <p:cNvSpPr txBox="1">
            <a:spLocks noChangeArrowheads="1"/>
          </p:cNvSpPr>
          <p:nvPr/>
        </p:nvSpPr>
        <p:spPr bwMode="auto">
          <a:xfrm>
            <a:off x="161925" y="179388"/>
            <a:ext cx="7631113"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2200"/>
              </a:lnSpc>
              <a:spcBef>
                <a:spcPts val="1200"/>
              </a:spcBef>
              <a:buClr>
                <a:srgbClr val="E62C00"/>
              </a:buClr>
              <a:buSzPct val="110000"/>
            </a:pPr>
            <a:r>
              <a:rPr lang="en-US" altLang="en-US" sz="2200" b="1"/>
              <a:t>Free and similar representations</a:t>
            </a:r>
          </a:p>
          <a:p>
            <a:pPr eaLnBrk="1" hangingPunct="1">
              <a:lnSpc>
                <a:spcPts val="2200"/>
              </a:lnSpc>
              <a:spcBef>
                <a:spcPts val="1200"/>
              </a:spcBef>
              <a:buClr>
                <a:srgbClr val="E62C00"/>
              </a:buClr>
              <a:buSzPct val="110000"/>
            </a:pPr>
            <a:r>
              <a:rPr lang="en-US" altLang="en-US" sz="2200"/>
              <a:t>Conditions and obligations on which receipt and retention of “free” item should be set forth clearly and conspicuously at the outset of the offer</a:t>
            </a:r>
          </a:p>
          <a:p>
            <a:pPr eaLnBrk="1" hangingPunct="1">
              <a:lnSpc>
                <a:spcPts val="2200"/>
              </a:lnSpc>
              <a:spcBef>
                <a:spcPts val="1200"/>
              </a:spcBef>
              <a:buClr>
                <a:srgbClr val="E62C00"/>
              </a:buClr>
              <a:buSzPct val="110000"/>
            </a:pPr>
            <a:r>
              <a:rPr lang="en-US" altLang="en-US" sz="2200"/>
              <a:t>Merchant not directly or immediately recover, in whole or in part, the cost of the “free” product/service by marking up the price of the other product/service, by the substitution of inferior merchandise, or otherwise.</a:t>
            </a:r>
          </a:p>
          <a:p>
            <a:pPr eaLnBrk="1" hangingPunct="1">
              <a:lnSpc>
                <a:spcPts val="2200"/>
              </a:lnSpc>
              <a:spcBef>
                <a:spcPts val="1200"/>
              </a:spcBef>
              <a:buClr>
                <a:srgbClr val="E62C00"/>
              </a:buClr>
              <a:buSzPct val="110000"/>
            </a:pPr>
            <a:endParaRPr lang="en-US" altLang="en-US" sz="2200"/>
          </a:p>
          <a:p>
            <a:pPr eaLnBrk="1" hangingPunct="1">
              <a:lnSpc>
                <a:spcPts val="2200"/>
              </a:lnSpc>
              <a:spcBef>
                <a:spcPts val="1200"/>
              </a:spcBef>
              <a:buClr>
                <a:srgbClr val="E62C00"/>
              </a:buClr>
              <a:buSzPct val="110000"/>
            </a:pPr>
            <a:endParaRPr lang="en-US" altLang="en-US" sz="2200"/>
          </a:p>
        </p:txBody>
      </p:sp>
      <p:pic>
        <p:nvPicPr>
          <p:cNvPr id="5734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3788" y="3022600"/>
            <a:ext cx="4645025" cy="301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350" name="Picture 4" descr="Image result for free deliv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988" y="2657475"/>
            <a:ext cx="2592387" cy="156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4138" y="4224338"/>
            <a:ext cx="5575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3389313" y="-20638"/>
            <a:ext cx="8802687" cy="665163"/>
          </a:xfrm>
        </p:spPr>
        <p:txBody>
          <a:bodyPr rIns="182880"/>
          <a:lstStyle/>
          <a:p>
            <a:pPr eaLnBrk="1" hangingPunct="1"/>
            <a:r>
              <a:rPr lang="en-US" altLang="en-US" smtClean="0"/>
              <a:t>Price Gouging, O.C.G.A. § 10-1-393.4 </a:t>
            </a:r>
          </a:p>
        </p:txBody>
      </p:sp>
      <p:sp>
        <p:nvSpPr>
          <p:cNvPr id="58371" name="TextBox 2"/>
          <p:cNvSpPr txBox="1">
            <a:spLocks noChangeArrowheads="1"/>
          </p:cNvSpPr>
          <p:nvPr/>
        </p:nvSpPr>
        <p:spPr bwMode="auto">
          <a:xfrm>
            <a:off x="268288" y="1350963"/>
            <a:ext cx="655955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2900"/>
              </a:lnSpc>
              <a:spcBef>
                <a:spcPct val="0"/>
              </a:spcBef>
              <a:buFontTx/>
              <a:buNone/>
            </a:pPr>
            <a:r>
              <a:rPr lang="en-US" altLang="en-US"/>
              <a:t>If the Georgia governor declares that a state of emergency exists in a certain location, a business may not sell or offer for sale in that location goods or services declared by the governor to be “necessary to preserve, protect, or sustain the life, health, or safety of persons or their property” at a price higher than the price at which such goods were sold or offered for sale immediately prior to the governor’s declaration.</a:t>
            </a:r>
          </a:p>
        </p:txBody>
      </p:sp>
      <p:graphicFrame>
        <p:nvGraphicFramePr>
          <p:cNvPr id="58372" name="Object 2"/>
          <p:cNvGraphicFramePr>
            <a:graphicFrameLocks noChangeAspect="1"/>
          </p:cNvGraphicFramePr>
          <p:nvPr/>
        </p:nvGraphicFramePr>
        <p:xfrm>
          <a:off x="6959600" y="1154113"/>
          <a:ext cx="2308225" cy="4008437"/>
        </p:xfrm>
        <a:graphic>
          <a:graphicData uri="http://schemas.openxmlformats.org/presentationml/2006/ole">
            <mc:AlternateContent xmlns:mc="http://schemas.openxmlformats.org/markup-compatibility/2006">
              <mc:Choice xmlns:v="urn:schemas-microsoft-com:vml" Requires="v">
                <p:oleObj spid="_x0000_s58387" name="Acrobat Document" r:id="rId3" imgW="1485731" imgH="2581200" progId="Acrobat.Document.2017">
                  <p:embed/>
                </p:oleObj>
              </mc:Choice>
              <mc:Fallback>
                <p:oleObj name="Acrobat Document" r:id="rId3" imgW="1485731" imgH="2581200" progId="Acrobat.Document.2017">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9600" y="1154113"/>
                        <a:ext cx="2308225" cy="400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373" name="TextBox 3"/>
          <p:cNvSpPr txBox="1">
            <a:spLocks noChangeArrowheads="1"/>
          </p:cNvSpPr>
          <p:nvPr/>
        </p:nvSpPr>
        <p:spPr bwMode="auto">
          <a:xfrm>
            <a:off x="8864600" y="3632200"/>
            <a:ext cx="3171825"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2400"/>
              </a:lnSpc>
              <a:spcBef>
                <a:spcPts val="1800"/>
              </a:spcBef>
              <a:buFontTx/>
              <a:buNone/>
            </a:pPr>
            <a:r>
              <a:rPr lang="en-US" altLang="en-US" sz="2400" b="1">
                <a:solidFill>
                  <a:srgbClr val="E3402C"/>
                </a:solidFill>
              </a:rPr>
              <a:t>$4.999 PER GALLON</a:t>
            </a:r>
          </a:p>
          <a:p>
            <a:pPr eaLnBrk="1" hangingPunct="1">
              <a:lnSpc>
                <a:spcPts val="2000"/>
              </a:lnSpc>
              <a:spcBef>
                <a:spcPts val="1200"/>
              </a:spcBef>
              <a:buFontTx/>
              <a:buNone/>
            </a:pPr>
            <a:r>
              <a:rPr lang="en-US" altLang="en-US" sz="2000">
                <a:solidFill>
                  <a:srgbClr val="E3402C"/>
                </a:solidFill>
              </a:rPr>
              <a:t>BP gas station</a:t>
            </a:r>
          </a:p>
          <a:p>
            <a:pPr eaLnBrk="1" hangingPunct="1">
              <a:lnSpc>
                <a:spcPts val="2000"/>
              </a:lnSpc>
              <a:spcBef>
                <a:spcPts val="1200"/>
              </a:spcBef>
              <a:buFontTx/>
              <a:buNone/>
            </a:pPr>
            <a:r>
              <a:rPr lang="en-US" altLang="en-US" sz="2000">
                <a:solidFill>
                  <a:srgbClr val="E3402C"/>
                </a:solidFill>
              </a:rPr>
              <a:t>Tropical Storm Fay 2008</a:t>
            </a:r>
          </a:p>
          <a:p>
            <a:pPr eaLnBrk="1" hangingPunct="1">
              <a:lnSpc>
                <a:spcPts val="2000"/>
              </a:lnSpc>
              <a:spcBef>
                <a:spcPts val="1200"/>
              </a:spcBef>
              <a:buFontTx/>
              <a:buNone/>
            </a:pPr>
            <a:r>
              <a:rPr lang="en-US" altLang="en-US" sz="2000">
                <a:solidFill>
                  <a:srgbClr val="E3402C"/>
                </a:solidFill>
              </a:rPr>
              <a:t>(assurance of voluntary compliance)</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7921625" y="-20638"/>
            <a:ext cx="4270375" cy="665163"/>
          </a:xfrm>
        </p:spPr>
        <p:txBody>
          <a:bodyPr rIns="182880"/>
          <a:lstStyle/>
          <a:p>
            <a:pPr eaLnBrk="1" hangingPunct="1"/>
            <a:r>
              <a:rPr lang="en-US" altLang="en-US" smtClean="0"/>
              <a:t>Mail Order Rule </a:t>
            </a:r>
          </a:p>
        </p:txBody>
      </p:sp>
      <p:sp>
        <p:nvSpPr>
          <p:cNvPr id="6" name="TextBox 5"/>
          <p:cNvSpPr txBox="1"/>
          <p:nvPr/>
        </p:nvSpPr>
        <p:spPr>
          <a:xfrm>
            <a:off x="454025" y="1122363"/>
            <a:ext cx="11283950" cy="4708525"/>
          </a:xfrm>
          <a:prstGeom prst="rect">
            <a:avLst/>
          </a:prstGeom>
          <a:noFill/>
        </p:spPr>
        <p:txBody>
          <a:bodyPr>
            <a:spAutoFit/>
          </a:bodyPr>
          <a:lstStyle/>
          <a:p>
            <a:pPr fontAlgn="auto">
              <a:lnSpc>
                <a:spcPts val="2400"/>
              </a:lnSpc>
              <a:spcBef>
                <a:spcPts val="0"/>
              </a:spcBef>
              <a:spcAft>
                <a:spcPts val="0"/>
              </a:spcAft>
              <a:defRPr/>
            </a:pPr>
            <a:r>
              <a:rPr lang="en-US" sz="2400" b="1" dirty="0" smtClean="0">
                <a:solidFill>
                  <a:srgbClr val="000000"/>
                </a:solidFill>
                <a:latin typeface="+mn-lt"/>
                <a:cs typeface="+mn-cs"/>
              </a:rPr>
              <a:t>IT IS AN UNFAIR OR DECEPTIVE TRADE PRACTICE:</a:t>
            </a:r>
          </a:p>
          <a:p>
            <a:pPr fontAlgn="auto">
              <a:lnSpc>
                <a:spcPts val="2400"/>
              </a:lnSpc>
              <a:spcBef>
                <a:spcPts val="0"/>
              </a:spcBef>
              <a:spcAft>
                <a:spcPts val="0"/>
              </a:spcAft>
              <a:defRPr/>
            </a:pPr>
            <a:endParaRPr lang="en-US" sz="2400" dirty="0">
              <a:solidFill>
                <a:srgbClr val="000000"/>
              </a:solidFill>
              <a:latin typeface="+mn-lt"/>
              <a:cs typeface="+mn-cs"/>
            </a:endParaRPr>
          </a:p>
          <a:p>
            <a:pPr marL="457200" fontAlgn="auto">
              <a:lnSpc>
                <a:spcPts val="2400"/>
              </a:lnSpc>
              <a:spcBef>
                <a:spcPts val="0"/>
              </a:spcBef>
              <a:spcAft>
                <a:spcPts val="0"/>
              </a:spcAft>
              <a:defRPr/>
            </a:pPr>
            <a:r>
              <a:rPr lang="en-US" sz="2400" dirty="0">
                <a:solidFill>
                  <a:srgbClr val="000000"/>
                </a:solidFill>
                <a:latin typeface="+mn-lt"/>
                <a:cs typeface="+mn-cs"/>
              </a:rPr>
              <a:t>To solicit any order for the sale of merchandise to be ordered by the buyer through the mail, via the Internet, or by telephone unless, at the time of the solicitation, the seller had a </a:t>
            </a:r>
            <a:r>
              <a:rPr lang="en-US" sz="2400" b="1" dirty="0">
                <a:solidFill>
                  <a:srgbClr val="E62C00"/>
                </a:solidFill>
                <a:latin typeface="+mn-lt"/>
                <a:cs typeface="+mn-cs"/>
              </a:rPr>
              <a:t>reasonable basis</a:t>
            </a:r>
            <a:r>
              <a:rPr lang="en-US" sz="2400" dirty="0">
                <a:solidFill>
                  <a:srgbClr val="000000"/>
                </a:solidFill>
                <a:latin typeface="+mn-lt"/>
                <a:cs typeface="+mn-cs"/>
              </a:rPr>
              <a:t> to expect that it will be able to ship any ordered merchandise to the buyer within a </a:t>
            </a:r>
            <a:r>
              <a:rPr lang="en-US" sz="2400" b="1" dirty="0">
                <a:solidFill>
                  <a:srgbClr val="E62C00"/>
                </a:solidFill>
                <a:latin typeface="+mn-lt"/>
                <a:cs typeface="+mn-cs"/>
              </a:rPr>
              <a:t>time clearly and conspicuously stated in the solicitation or within 30 days</a:t>
            </a:r>
            <a:r>
              <a:rPr lang="en-US" sz="2400" dirty="0">
                <a:solidFill>
                  <a:srgbClr val="000000"/>
                </a:solidFill>
                <a:latin typeface="+mn-lt"/>
                <a:cs typeface="+mn-cs"/>
              </a:rPr>
              <a:t>.  </a:t>
            </a:r>
            <a:r>
              <a:rPr lang="en-US" sz="2400" b="1" dirty="0">
                <a:solidFill>
                  <a:srgbClr val="000000"/>
                </a:solidFill>
                <a:latin typeface="+mn-lt"/>
                <a:cs typeface="+mn-cs"/>
              </a:rPr>
              <a:t>Ga. Comp. R. &amp; </a:t>
            </a:r>
            <a:r>
              <a:rPr lang="en-US" sz="2400" b="1" dirty="0" err="1">
                <a:solidFill>
                  <a:srgbClr val="000000"/>
                </a:solidFill>
                <a:latin typeface="+mn-lt"/>
                <a:cs typeface="+mn-cs"/>
              </a:rPr>
              <a:t>Regs</a:t>
            </a:r>
            <a:r>
              <a:rPr lang="en-US" sz="2400" b="1" dirty="0">
                <a:solidFill>
                  <a:srgbClr val="000000"/>
                </a:solidFill>
                <a:latin typeface="+mn-lt"/>
                <a:cs typeface="+mn-cs"/>
              </a:rPr>
              <a:t>. 60-2-2-.01 and 16 C.F.R.                 § 435.2(a)(1)</a:t>
            </a:r>
          </a:p>
          <a:p>
            <a:pPr marL="457200" fontAlgn="auto">
              <a:lnSpc>
                <a:spcPts val="2400"/>
              </a:lnSpc>
              <a:spcBef>
                <a:spcPts val="0"/>
              </a:spcBef>
              <a:spcAft>
                <a:spcPts val="0"/>
              </a:spcAft>
              <a:defRPr/>
            </a:pPr>
            <a:endParaRPr lang="en-US" sz="2400" dirty="0">
              <a:solidFill>
                <a:srgbClr val="000000"/>
              </a:solidFill>
              <a:latin typeface="+mn-lt"/>
              <a:cs typeface="+mn-cs"/>
            </a:endParaRPr>
          </a:p>
          <a:p>
            <a:pPr marL="457200" fontAlgn="auto">
              <a:lnSpc>
                <a:spcPts val="2400"/>
              </a:lnSpc>
              <a:spcBef>
                <a:spcPts val="0"/>
              </a:spcBef>
              <a:spcAft>
                <a:spcPts val="0"/>
              </a:spcAft>
              <a:defRPr/>
            </a:pPr>
            <a:r>
              <a:rPr lang="en-US" sz="2400" dirty="0">
                <a:solidFill>
                  <a:srgbClr val="000000"/>
                </a:solidFill>
                <a:latin typeface="+mn-lt"/>
                <a:cs typeface="+mn-cs"/>
              </a:rPr>
              <a:t>To, if a seller is unable to ship merchandise within the applicable time (CAC disclosed time or 30 days), fail to offer the buyer, </a:t>
            </a:r>
            <a:r>
              <a:rPr lang="en-US" sz="2400" b="1" dirty="0">
                <a:solidFill>
                  <a:srgbClr val="E62C00"/>
                </a:solidFill>
                <a:latin typeface="+mn-lt"/>
                <a:cs typeface="+mn-cs"/>
              </a:rPr>
              <a:t>clearly and conspicuously and without prior demand</a:t>
            </a:r>
            <a:r>
              <a:rPr lang="en-US" sz="2400" dirty="0">
                <a:solidFill>
                  <a:srgbClr val="000000"/>
                </a:solidFill>
                <a:latin typeface="+mn-lt"/>
                <a:cs typeface="+mn-cs"/>
              </a:rPr>
              <a:t>, the option either to </a:t>
            </a:r>
            <a:r>
              <a:rPr lang="en-US" sz="2400" b="1" dirty="0">
                <a:solidFill>
                  <a:srgbClr val="E62C00"/>
                </a:solidFill>
                <a:latin typeface="+mn-lt"/>
                <a:cs typeface="+mn-cs"/>
              </a:rPr>
              <a:t>consent to a delay in shipping or to cancel the order and receive a prompt refund</a:t>
            </a:r>
            <a:r>
              <a:rPr lang="en-US" sz="2400" dirty="0">
                <a:solidFill>
                  <a:srgbClr val="000000"/>
                </a:solidFill>
                <a:latin typeface="+mn-lt"/>
                <a:cs typeface="+mn-cs"/>
              </a:rPr>
              <a:t>.  </a:t>
            </a:r>
            <a:r>
              <a:rPr lang="en-US" sz="2400" b="1" dirty="0">
                <a:solidFill>
                  <a:srgbClr val="000000"/>
                </a:solidFill>
                <a:latin typeface="+mn-lt"/>
                <a:cs typeface="+mn-cs"/>
              </a:rPr>
              <a:t>Ga. Comp. R. &amp; </a:t>
            </a:r>
            <a:r>
              <a:rPr lang="en-US" sz="2400" b="1" dirty="0" err="1">
                <a:solidFill>
                  <a:srgbClr val="000000"/>
                </a:solidFill>
                <a:latin typeface="+mn-lt"/>
                <a:cs typeface="+mn-cs"/>
              </a:rPr>
              <a:t>Regs</a:t>
            </a:r>
            <a:r>
              <a:rPr lang="en-US" sz="2400" b="1" dirty="0">
                <a:solidFill>
                  <a:srgbClr val="000000"/>
                </a:solidFill>
                <a:latin typeface="+mn-lt"/>
                <a:cs typeface="+mn-cs"/>
              </a:rPr>
              <a:t>. 60-2-2-.01 and 16 C.F.R.               § 435.2(b)(1)</a:t>
            </a:r>
          </a:p>
          <a:p>
            <a:pPr fontAlgn="auto">
              <a:lnSpc>
                <a:spcPts val="2400"/>
              </a:lnSpc>
              <a:spcBef>
                <a:spcPts val="0"/>
              </a:spcBef>
              <a:spcAft>
                <a:spcPts val="0"/>
              </a:spcAft>
              <a:defRPr/>
            </a:pPr>
            <a:endParaRPr lang="en-US" sz="1600" dirty="0">
              <a:latin typeface="+mn-lt"/>
              <a:cs typeface="+mn-cs"/>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6096000" y="-20638"/>
            <a:ext cx="6096000" cy="665163"/>
          </a:xfrm>
        </p:spPr>
        <p:txBody>
          <a:bodyPr rIns="182880"/>
          <a:lstStyle/>
          <a:p>
            <a:pPr eaLnBrk="1" hangingPunct="1"/>
            <a:r>
              <a:rPr lang="en-US" altLang="en-US" smtClean="0"/>
              <a:t>Miscellaneous in Georgia </a:t>
            </a:r>
          </a:p>
        </p:txBody>
      </p:sp>
      <p:sp>
        <p:nvSpPr>
          <p:cNvPr id="4" name="Content Placeholder 3"/>
          <p:cNvSpPr txBox="1">
            <a:spLocks/>
          </p:cNvSpPr>
          <p:nvPr/>
        </p:nvSpPr>
        <p:spPr>
          <a:xfrm>
            <a:off x="231130" y="807244"/>
            <a:ext cx="11674475" cy="27362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ts val="2300"/>
              </a:lnSpc>
              <a:spcBef>
                <a:spcPts val="1400"/>
              </a:spcBef>
              <a:spcAft>
                <a:spcPts val="0"/>
              </a:spcAft>
              <a:buClr>
                <a:srgbClr val="E62C00"/>
              </a:buClr>
              <a:buSzPct val="110000"/>
              <a:defRPr/>
            </a:pPr>
            <a:r>
              <a:rPr lang="en-US" sz="2200" dirty="0" smtClean="0">
                <a:solidFill>
                  <a:schemeClr val="accent6">
                    <a:lumMod val="50000"/>
                  </a:schemeClr>
                </a:solidFill>
              </a:rPr>
              <a:t>Violations of consumer-facing statutes are unfair/deceptive practices, for example:</a:t>
            </a:r>
          </a:p>
          <a:p>
            <a:pPr lvl="1" fontAlgn="auto">
              <a:lnSpc>
                <a:spcPts val="2000"/>
              </a:lnSpc>
              <a:spcBef>
                <a:spcPts val="1400"/>
              </a:spcBef>
              <a:spcAft>
                <a:spcPts val="0"/>
              </a:spcAft>
              <a:buClr>
                <a:schemeClr val="tx1">
                  <a:lumMod val="95000"/>
                  <a:lumOff val="5000"/>
                </a:schemeClr>
              </a:buClr>
              <a:buSzPct val="90000"/>
              <a:buFont typeface="Wingdings" panose="05000000000000000000" pitchFamily="2" charset="2"/>
              <a:buChar char="§"/>
              <a:defRPr/>
            </a:pPr>
            <a:r>
              <a:rPr lang="en-US" sz="2200" dirty="0" smtClean="0">
                <a:solidFill>
                  <a:schemeClr val="accent6">
                    <a:lumMod val="50000"/>
                  </a:schemeClr>
                </a:solidFill>
              </a:rPr>
              <a:t>Credit repair services are generally </a:t>
            </a:r>
            <a:r>
              <a:rPr lang="en-US" sz="2200" b="1" u="sng" dirty="0" smtClean="0">
                <a:solidFill>
                  <a:srgbClr val="EA422D"/>
                </a:solidFill>
              </a:rPr>
              <a:t>ILLEGAL</a:t>
            </a:r>
            <a:r>
              <a:rPr lang="en-US" sz="2200" dirty="0" smtClean="0">
                <a:solidFill>
                  <a:schemeClr val="accent6">
                    <a:lumMod val="50000"/>
                  </a:schemeClr>
                </a:solidFill>
              </a:rPr>
              <a:t> in GA (O.C.G.A. § 16-9-59)</a:t>
            </a:r>
          </a:p>
          <a:p>
            <a:pPr lvl="1" fontAlgn="auto">
              <a:lnSpc>
                <a:spcPts val="2000"/>
              </a:lnSpc>
              <a:spcBef>
                <a:spcPts val="1400"/>
              </a:spcBef>
              <a:spcAft>
                <a:spcPts val="0"/>
              </a:spcAft>
              <a:buClr>
                <a:schemeClr val="tx1">
                  <a:lumMod val="95000"/>
                  <a:lumOff val="5000"/>
                </a:schemeClr>
              </a:buClr>
              <a:buSzPct val="90000"/>
              <a:buFont typeface="Wingdings" panose="05000000000000000000" pitchFamily="2" charset="2"/>
              <a:buChar char="§"/>
              <a:defRPr/>
            </a:pPr>
            <a:r>
              <a:rPr lang="en-US" sz="2200" dirty="0" smtClean="0">
                <a:solidFill>
                  <a:schemeClr val="accent6">
                    <a:lumMod val="50000"/>
                  </a:schemeClr>
                </a:solidFill>
              </a:rPr>
              <a:t>Payday loans are generally </a:t>
            </a:r>
            <a:r>
              <a:rPr lang="en-US" sz="2200" b="1" u="sng" dirty="0" smtClean="0">
                <a:solidFill>
                  <a:srgbClr val="EA422D"/>
                </a:solidFill>
              </a:rPr>
              <a:t>ILLEGAL</a:t>
            </a:r>
            <a:r>
              <a:rPr lang="en-US" sz="2200" dirty="0" smtClean="0">
                <a:solidFill>
                  <a:schemeClr val="accent6">
                    <a:lumMod val="50000"/>
                  </a:schemeClr>
                </a:solidFill>
              </a:rPr>
              <a:t> in GA (O.C.G.A. § 16-17-1 </a:t>
            </a:r>
            <a:r>
              <a:rPr lang="en-US" sz="2200" i="1" dirty="0" smtClean="0">
                <a:solidFill>
                  <a:schemeClr val="accent6">
                    <a:lumMod val="50000"/>
                  </a:schemeClr>
                </a:solidFill>
              </a:rPr>
              <a:t>et seq</a:t>
            </a:r>
            <a:r>
              <a:rPr lang="en-US" sz="2200" dirty="0" smtClean="0">
                <a:solidFill>
                  <a:schemeClr val="accent6">
                    <a:lumMod val="50000"/>
                  </a:schemeClr>
                </a:solidFill>
              </a:rPr>
              <a:t>.)</a:t>
            </a:r>
          </a:p>
          <a:p>
            <a:pPr lvl="1" fontAlgn="auto">
              <a:lnSpc>
                <a:spcPts val="2000"/>
              </a:lnSpc>
              <a:spcBef>
                <a:spcPts val="1400"/>
              </a:spcBef>
              <a:spcAft>
                <a:spcPts val="0"/>
              </a:spcAft>
              <a:buClr>
                <a:schemeClr val="tx1">
                  <a:lumMod val="95000"/>
                  <a:lumOff val="5000"/>
                </a:schemeClr>
              </a:buClr>
              <a:buSzPct val="90000"/>
              <a:buFont typeface="Wingdings" panose="05000000000000000000" pitchFamily="2" charset="2"/>
              <a:buChar char="§"/>
              <a:defRPr/>
            </a:pPr>
            <a:r>
              <a:rPr lang="en-US" sz="2200" dirty="0" smtClean="0">
                <a:solidFill>
                  <a:schemeClr val="accent6">
                    <a:lumMod val="50000"/>
                  </a:schemeClr>
                </a:solidFill>
              </a:rPr>
              <a:t>Gambling and raffles are generally </a:t>
            </a:r>
            <a:r>
              <a:rPr lang="en-US" sz="2200" b="1" u="sng" dirty="0" smtClean="0">
                <a:solidFill>
                  <a:srgbClr val="EA422D"/>
                </a:solidFill>
              </a:rPr>
              <a:t>ILLEGAL</a:t>
            </a:r>
            <a:r>
              <a:rPr lang="en-US" sz="2200" dirty="0" smtClean="0">
                <a:solidFill>
                  <a:schemeClr val="accent6">
                    <a:lumMod val="50000"/>
                  </a:schemeClr>
                </a:solidFill>
              </a:rPr>
              <a:t> in GA (O.C.G.A. § 16-12-20 </a:t>
            </a:r>
            <a:r>
              <a:rPr lang="en-US" sz="2200" i="1" dirty="0" smtClean="0">
                <a:solidFill>
                  <a:schemeClr val="accent6">
                    <a:lumMod val="50000"/>
                  </a:schemeClr>
                </a:solidFill>
              </a:rPr>
              <a:t>et seq.</a:t>
            </a:r>
            <a:r>
              <a:rPr lang="en-US" sz="2200" dirty="0" smtClean="0">
                <a:solidFill>
                  <a:schemeClr val="accent6">
                    <a:lumMod val="50000"/>
                  </a:schemeClr>
                </a:solidFill>
              </a:rPr>
              <a:t>)</a:t>
            </a:r>
          </a:p>
          <a:p>
            <a:pPr lvl="1" fontAlgn="auto">
              <a:lnSpc>
                <a:spcPts val="2000"/>
              </a:lnSpc>
              <a:spcBef>
                <a:spcPts val="1400"/>
              </a:spcBef>
              <a:spcAft>
                <a:spcPts val="0"/>
              </a:spcAft>
              <a:buClr>
                <a:schemeClr val="tx1">
                  <a:lumMod val="95000"/>
                  <a:lumOff val="5000"/>
                </a:schemeClr>
              </a:buClr>
              <a:buSzPct val="90000"/>
              <a:buFont typeface="Wingdings" panose="05000000000000000000" pitchFamily="2" charset="2"/>
              <a:buChar char="§"/>
              <a:defRPr/>
            </a:pPr>
            <a:r>
              <a:rPr lang="en-US" sz="2200" dirty="0" smtClean="0">
                <a:solidFill>
                  <a:schemeClr val="accent6">
                    <a:lumMod val="50000"/>
                  </a:schemeClr>
                </a:solidFill>
              </a:rPr>
              <a:t>Fair Debt Collection Practices Act (15 U.S.C. § 1692 </a:t>
            </a:r>
            <a:r>
              <a:rPr lang="en-US" sz="2200" i="1" dirty="0" smtClean="0">
                <a:solidFill>
                  <a:schemeClr val="accent6">
                    <a:lumMod val="50000"/>
                  </a:schemeClr>
                </a:solidFill>
              </a:rPr>
              <a:t>et seq.</a:t>
            </a:r>
            <a:r>
              <a:rPr lang="en-US" sz="2200" dirty="0" smtClean="0">
                <a:solidFill>
                  <a:schemeClr val="accent6">
                    <a:lumMod val="50000"/>
                  </a:schemeClr>
                </a:solidFill>
              </a:rPr>
              <a:t>)</a:t>
            </a:r>
          </a:p>
          <a:p>
            <a:pPr lvl="1" fontAlgn="auto">
              <a:lnSpc>
                <a:spcPts val="2000"/>
              </a:lnSpc>
              <a:spcBef>
                <a:spcPts val="1400"/>
              </a:spcBef>
              <a:spcAft>
                <a:spcPts val="0"/>
              </a:spcAft>
              <a:buClr>
                <a:schemeClr val="tx1">
                  <a:lumMod val="95000"/>
                  <a:lumOff val="5000"/>
                </a:schemeClr>
              </a:buClr>
              <a:buSzPct val="90000"/>
              <a:buFont typeface="Wingdings" panose="05000000000000000000" pitchFamily="2" charset="2"/>
              <a:buChar char="§"/>
              <a:defRPr/>
            </a:pPr>
            <a:r>
              <a:rPr lang="en-US" sz="2200" dirty="0" smtClean="0">
                <a:solidFill>
                  <a:schemeClr val="accent6">
                    <a:lumMod val="50000"/>
                  </a:schemeClr>
                </a:solidFill>
              </a:rPr>
              <a:t>Debt Adjustment Act (O.C.G.A. § 18-5-1 </a:t>
            </a:r>
            <a:r>
              <a:rPr lang="en-US" sz="2200" i="1" dirty="0" smtClean="0">
                <a:solidFill>
                  <a:schemeClr val="accent6">
                    <a:lumMod val="50000"/>
                  </a:schemeClr>
                </a:solidFill>
              </a:rPr>
              <a:t>et seq.</a:t>
            </a:r>
            <a:r>
              <a:rPr lang="en-US" sz="2200" dirty="0" smtClean="0">
                <a:solidFill>
                  <a:schemeClr val="accent6">
                    <a:lumMod val="50000"/>
                  </a:schemeClr>
                </a:solidFill>
              </a:rPr>
              <a:t>)</a:t>
            </a:r>
            <a:endParaRPr lang="en-US" sz="2200" dirty="0" smtClean="0"/>
          </a:p>
          <a:p>
            <a:pPr marL="0" indent="0" fontAlgn="auto">
              <a:spcAft>
                <a:spcPts val="0"/>
              </a:spcAft>
              <a:buFont typeface="Arial" panose="020B0604020202020204" pitchFamily="34" charset="0"/>
              <a:buNone/>
              <a:defRPr/>
            </a:pPr>
            <a:endParaRPr lang="en-US" sz="2133" dirty="0" smtClean="0"/>
          </a:p>
          <a:p>
            <a:pPr fontAlgn="auto">
              <a:spcAft>
                <a:spcPts val="0"/>
              </a:spcAft>
              <a:defRPr/>
            </a:pPr>
            <a:endParaRPr lang="en-US" sz="2667" dirty="0"/>
          </a:p>
        </p:txBody>
      </p:sp>
      <p:sp>
        <p:nvSpPr>
          <p:cNvPr id="5" name="Content Placeholder 3"/>
          <p:cNvSpPr txBox="1">
            <a:spLocks/>
          </p:cNvSpPr>
          <p:nvPr/>
        </p:nvSpPr>
        <p:spPr>
          <a:xfrm>
            <a:off x="258763" y="3475423"/>
            <a:ext cx="10538940" cy="2789187"/>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ts val="2100"/>
              </a:lnSpc>
              <a:spcBef>
                <a:spcPts val="1500"/>
              </a:spcBef>
              <a:spcAft>
                <a:spcPts val="0"/>
              </a:spcAft>
              <a:buClr>
                <a:srgbClr val="E62C00"/>
              </a:buClr>
              <a:buSzPct val="110000"/>
              <a:defRPr/>
            </a:pPr>
            <a:r>
              <a:rPr lang="en-US" sz="2400" dirty="0" smtClean="0">
                <a:solidFill>
                  <a:schemeClr val="accent6">
                    <a:lumMod val="50000"/>
                  </a:schemeClr>
                </a:solidFill>
              </a:rPr>
              <a:t>A business may not publicly post or display consumer SSNs (O.C.G.A. § 10-1-393.8), and must destroy records containing consumer PII (O.C.G.A. § 10-15-2)</a:t>
            </a:r>
          </a:p>
          <a:p>
            <a:pPr fontAlgn="auto">
              <a:lnSpc>
                <a:spcPts val="2100"/>
              </a:lnSpc>
              <a:spcBef>
                <a:spcPts val="1500"/>
              </a:spcBef>
              <a:spcAft>
                <a:spcPts val="0"/>
              </a:spcAft>
              <a:buClr>
                <a:srgbClr val="E62C00"/>
              </a:buClr>
              <a:buSzPct val="110000"/>
              <a:defRPr/>
            </a:pPr>
            <a:r>
              <a:rPr lang="en-US" sz="2400" dirty="0" smtClean="0">
                <a:solidFill>
                  <a:schemeClr val="accent6">
                    <a:lumMod val="50000"/>
                  </a:schemeClr>
                </a:solidFill>
              </a:rPr>
              <a:t>Prohibited uses of consumers’ credit card information (O.C.G.A. § 10-1-393.3)</a:t>
            </a:r>
          </a:p>
          <a:p>
            <a:pPr fontAlgn="auto">
              <a:lnSpc>
                <a:spcPts val="2100"/>
              </a:lnSpc>
              <a:spcBef>
                <a:spcPts val="1500"/>
              </a:spcBef>
              <a:spcAft>
                <a:spcPts val="0"/>
              </a:spcAft>
              <a:buClr>
                <a:srgbClr val="E62C00"/>
              </a:buClr>
              <a:buSzPct val="110000"/>
              <a:defRPr/>
            </a:pPr>
            <a:r>
              <a:rPr lang="en-US" sz="2400" dirty="0" smtClean="0">
                <a:solidFill>
                  <a:schemeClr val="accent6">
                    <a:lumMod val="50000"/>
                  </a:schemeClr>
                </a:solidFill>
              </a:rPr>
              <a:t>Prohibited fraud or deceit using telemarketing, internet activities, or home repair (O.C.G.A. § 393.5)</a:t>
            </a:r>
          </a:p>
          <a:p>
            <a:pPr fontAlgn="auto">
              <a:lnSpc>
                <a:spcPts val="2100"/>
              </a:lnSpc>
              <a:spcBef>
                <a:spcPts val="1500"/>
              </a:spcBef>
              <a:spcAft>
                <a:spcPts val="0"/>
              </a:spcAft>
              <a:buClr>
                <a:srgbClr val="E62C00"/>
              </a:buClr>
              <a:buSzPct val="110000"/>
              <a:defRPr/>
            </a:pPr>
            <a:r>
              <a:rPr lang="en-US" sz="2400" dirty="0">
                <a:solidFill>
                  <a:schemeClr val="accent6">
                    <a:lumMod val="50000"/>
                  </a:schemeClr>
                </a:solidFill>
              </a:rPr>
              <a:t>Health spas (O.C.G.A. § 10-1-393.2</a:t>
            </a:r>
            <a:r>
              <a:rPr lang="en-US" sz="2400" dirty="0" smtClean="0">
                <a:solidFill>
                  <a:schemeClr val="accent6">
                    <a:lumMod val="50000"/>
                  </a:schemeClr>
                </a:solidFill>
              </a:rPr>
              <a:t>)</a:t>
            </a:r>
          </a:p>
          <a:p>
            <a:pPr fontAlgn="auto">
              <a:lnSpc>
                <a:spcPts val="2100"/>
              </a:lnSpc>
              <a:spcBef>
                <a:spcPts val="1500"/>
              </a:spcBef>
              <a:spcAft>
                <a:spcPts val="0"/>
              </a:spcAft>
              <a:buClr>
                <a:srgbClr val="E62C00"/>
              </a:buClr>
              <a:buSzPct val="110000"/>
              <a:defRPr/>
            </a:pPr>
            <a:r>
              <a:rPr lang="en-US" sz="2400" dirty="0" err="1" smtClean="0">
                <a:solidFill>
                  <a:schemeClr val="accent6">
                    <a:lumMod val="50000"/>
                  </a:schemeClr>
                </a:solidFill>
              </a:rPr>
              <a:t>Add’l</a:t>
            </a:r>
            <a:r>
              <a:rPr lang="en-US" sz="2400" dirty="0" smtClean="0">
                <a:solidFill>
                  <a:schemeClr val="accent6">
                    <a:lumMod val="50000"/>
                  </a:schemeClr>
                </a:solidFill>
              </a:rPr>
              <a:t> penalties for violations against the elderly or disabled (O.C.G.A. § 10-1-850 </a:t>
            </a:r>
            <a:r>
              <a:rPr lang="en-US" sz="2400" i="1" dirty="0" smtClean="0">
                <a:solidFill>
                  <a:schemeClr val="accent6">
                    <a:lumMod val="50000"/>
                  </a:schemeClr>
                </a:solidFill>
              </a:rPr>
              <a:t>et seq.</a:t>
            </a:r>
            <a:endParaRPr lang="en-US" sz="2667"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fade">
                                      <p:cBhvr>
                                        <p:cTn id="3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8707438" y="-20638"/>
            <a:ext cx="3484562" cy="665163"/>
          </a:xfrm>
        </p:spPr>
        <p:txBody>
          <a:bodyPr rIns="182880"/>
          <a:lstStyle/>
          <a:p>
            <a:pPr eaLnBrk="1" hangingPunct="1"/>
            <a:r>
              <a:rPr lang="en-US" altLang="en-US" smtClean="0"/>
              <a:t>Credit Repair </a:t>
            </a:r>
          </a:p>
        </p:txBody>
      </p:sp>
      <p:sp>
        <p:nvSpPr>
          <p:cNvPr id="61443" name="TextBox 6"/>
          <p:cNvSpPr txBox="1">
            <a:spLocks noChangeArrowheads="1"/>
          </p:cNvSpPr>
          <p:nvPr/>
        </p:nvSpPr>
        <p:spPr bwMode="auto">
          <a:xfrm>
            <a:off x="314325" y="6218238"/>
            <a:ext cx="4079875"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685800"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8580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858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858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858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a:solidFill>
                  <a:srgbClr val="000000"/>
                </a:solidFill>
                <a:latin typeface="Times New Roman" panose="02020603050405020304" pitchFamily="18" charset="0"/>
                <a:cs typeface="Times New Roman" panose="02020603050405020304" pitchFamily="18" charset="0"/>
              </a:rPr>
              <a:t>Financial Education Services, Inc.</a:t>
            </a:r>
            <a:r>
              <a:rPr lang="en-US" altLang="en-US" sz="1400">
                <a:solidFill>
                  <a:srgbClr val="000000"/>
                </a:solidFill>
                <a:latin typeface="Times New Roman" panose="02020603050405020304" pitchFamily="18" charset="0"/>
                <a:cs typeface="Times New Roman" panose="02020603050405020304" pitchFamily="18" charset="0"/>
              </a:rPr>
              <a:t> (consent judgment)</a:t>
            </a:r>
          </a:p>
        </p:txBody>
      </p:sp>
      <p:pic>
        <p:nvPicPr>
          <p:cNvPr id="6144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101725"/>
            <a:ext cx="5630863" cy="417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54838" y="1087438"/>
            <a:ext cx="4217987" cy="420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7016750" y="-20638"/>
            <a:ext cx="5175250" cy="665163"/>
          </a:xfrm>
        </p:spPr>
        <p:txBody>
          <a:bodyPr rIns="182880"/>
          <a:lstStyle/>
          <a:p>
            <a:pPr eaLnBrk="1" hangingPunct="1"/>
            <a:r>
              <a:rPr lang="en-US" altLang="en-US" smtClean="0"/>
              <a:t>Debt Adjustment </a:t>
            </a:r>
          </a:p>
        </p:txBody>
      </p:sp>
      <p:sp>
        <p:nvSpPr>
          <p:cNvPr id="62467" name="TextBox 6"/>
          <p:cNvSpPr txBox="1">
            <a:spLocks noChangeArrowheads="1"/>
          </p:cNvSpPr>
          <p:nvPr/>
        </p:nvSpPr>
        <p:spPr bwMode="auto">
          <a:xfrm>
            <a:off x="314325" y="6218238"/>
            <a:ext cx="4533900"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685800"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68580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858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858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858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a:solidFill>
                  <a:srgbClr val="000000"/>
                </a:solidFill>
                <a:latin typeface="Times New Roman" panose="02020603050405020304" pitchFamily="18" charset="0"/>
                <a:cs typeface="Times New Roman" panose="02020603050405020304" pitchFamily="18" charset="0"/>
              </a:rPr>
              <a:t>Student Loan Solutions</a:t>
            </a:r>
            <a:r>
              <a:rPr lang="en-US" altLang="en-US" sz="1400">
                <a:solidFill>
                  <a:srgbClr val="000000"/>
                </a:solidFill>
                <a:latin typeface="Times New Roman" panose="02020603050405020304" pitchFamily="18" charset="0"/>
                <a:cs typeface="Times New Roman" panose="02020603050405020304" pitchFamily="18" charset="0"/>
              </a:rPr>
              <a:t> (assurance of voluntary compliance)</a:t>
            </a:r>
          </a:p>
        </p:txBody>
      </p:sp>
      <p:pic>
        <p:nvPicPr>
          <p:cNvPr id="624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7563" y="1292225"/>
            <a:ext cx="7294562" cy="454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7007225" y="-20638"/>
            <a:ext cx="5184775" cy="665163"/>
          </a:xfrm>
        </p:spPr>
        <p:txBody>
          <a:bodyPr/>
          <a:lstStyle/>
          <a:p>
            <a:pPr eaLnBrk="1" hangingPunct="1"/>
            <a:r>
              <a:rPr lang="en-US" altLang="en-US" smtClean="0"/>
              <a:t>Made in USA claims</a:t>
            </a:r>
          </a:p>
        </p:txBody>
      </p:sp>
      <p:pic>
        <p:nvPicPr>
          <p:cNvPr id="6349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84388" y="1068388"/>
            <a:ext cx="7675562" cy="491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Text Placeholder 1"/>
          <p:cNvSpPr txBox="1">
            <a:spLocks/>
          </p:cNvSpPr>
          <p:nvPr/>
        </p:nvSpPr>
        <p:spPr bwMode="auto">
          <a:xfrm>
            <a:off x="393700" y="6159500"/>
            <a:ext cx="2120900" cy="352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42900"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34290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3429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3429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3429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a:solidFill>
                  <a:srgbClr val="000000"/>
                </a:solidFill>
                <a:latin typeface="Times New Roman" panose="02020603050405020304" pitchFamily="18" charset="0"/>
                <a:cs typeface="Times New Roman" panose="02020603050405020304" pitchFamily="18" charset="0"/>
              </a:rPr>
              <a:t>Patriot Puck</a:t>
            </a:r>
            <a:r>
              <a:rPr lang="en-US" altLang="en-US" sz="1400">
                <a:solidFill>
                  <a:srgbClr val="000000"/>
                </a:solidFill>
                <a:latin typeface="Times New Roman" panose="02020603050405020304" pitchFamily="18" charset="0"/>
                <a:cs typeface="Times New Roman" panose="02020603050405020304" pitchFamily="18" charset="0"/>
              </a:rPr>
              <a:t> (consent order)</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4403725" y="-20638"/>
            <a:ext cx="7788275" cy="665163"/>
          </a:xfrm>
        </p:spPr>
        <p:txBody>
          <a:bodyPr/>
          <a:lstStyle/>
          <a:p>
            <a:pPr eaLnBrk="1" hangingPunct="1"/>
            <a:r>
              <a:rPr lang="en-US" altLang="en-US" smtClean="0"/>
              <a:t>Environmental marketing claims</a:t>
            </a:r>
          </a:p>
        </p:txBody>
      </p:sp>
      <p:pic>
        <p:nvPicPr>
          <p:cNvPr id="64515"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0860" y="1744913"/>
            <a:ext cx="4468812" cy="326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Picture 5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35638" y="958850"/>
            <a:ext cx="5934075" cy="559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4403725" y="-20638"/>
            <a:ext cx="7788275" cy="665163"/>
          </a:xfrm>
        </p:spPr>
        <p:txBody>
          <a:bodyPr/>
          <a:lstStyle/>
          <a:p>
            <a:pPr eaLnBrk="1" hangingPunct="1"/>
            <a:r>
              <a:rPr lang="en-US" altLang="en-US" smtClean="0"/>
              <a:t>Environmental marketing claims</a:t>
            </a:r>
          </a:p>
        </p:txBody>
      </p:sp>
      <p:sp>
        <p:nvSpPr>
          <p:cNvPr id="65539" name="Text Placeholder 1"/>
          <p:cNvSpPr txBox="1">
            <a:spLocks/>
          </p:cNvSpPr>
          <p:nvPr/>
        </p:nvSpPr>
        <p:spPr bwMode="auto">
          <a:xfrm>
            <a:off x="393700" y="6180138"/>
            <a:ext cx="4089400" cy="3508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342900"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34290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3429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3429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3429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u="sng">
                <a:solidFill>
                  <a:srgbClr val="000000"/>
                </a:solidFill>
                <a:latin typeface="Times New Roman" panose="02020603050405020304" pitchFamily="18" charset="0"/>
                <a:cs typeface="Times New Roman" panose="02020603050405020304" pitchFamily="18" charset="0"/>
              </a:rPr>
              <a:t>FTC v. Volkswagen Group of America</a:t>
            </a:r>
            <a:r>
              <a:rPr lang="en-US" altLang="en-US" sz="1400">
                <a:solidFill>
                  <a:srgbClr val="000000"/>
                </a:solidFill>
                <a:latin typeface="Times New Roman" panose="02020603050405020304" pitchFamily="18" charset="0"/>
                <a:cs typeface="Times New Roman" panose="02020603050405020304" pitchFamily="18" charset="0"/>
              </a:rPr>
              <a:t> (stipulated order</a:t>
            </a:r>
            <a:r>
              <a:rPr lang="en-US" altLang="en-US" sz="1400" u="sng">
                <a:solidFill>
                  <a:srgbClr val="000000"/>
                </a:solidFill>
                <a:latin typeface="Times New Roman" panose="02020603050405020304" pitchFamily="18" charset="0"/>
                <a:cs typeface="Times New Roman" panose="02020603050405020304" pitchFamily="18" charset="0"/>
              </a:rPr>
              <a:t>)</a:t>
            </a:r>
          </a:p>
        </p:txBody>
      </p:sp>
      <p:pic>
        <p:nvPicPr>
          <p:cNvPr id="2" name="Video VW Diesel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85656" y="1100263"/>
            <a:ext cx="8220688" cy="4624137"/>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100000">
                <p:cTn id="7" fill="hold" display="0">
                  <p:stCondLst>
                    <p:cond delay="indefinite"/>
                  </p:stCondLst>
                </p:cTn>
                <p:tgtEl>
                  <p:spTgt spid="2"/>
                </p:tgtEl>
              </p:cMediaNode>
            </p:vide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p:cNvPicPr>
            <a:picLocks noChangeAspect="1"/>
          </p:cNvPicPr>
          <p:nvPr/>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52463" y="769938"/>
            <a:ext cx="6399212" cy="560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881063" y="1023938"/>
            <a:ext cx="5837237" cy="5016500"/>
          </a:xfrm>
          <a:prstGeom prst="rect">
            <a:avLst/>
          </a:prstGeom>
          <a:noFill/>
        </p:spPr>
        <p:txBody>
          <a:bodyPr>
            <a:spAutoFit/>
          </a:bodyPr>
          <a:lstStyle/>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300" kern="0" dirty="0">
                <a:solidFill>
                  <a:prstClr val="black"/>
                </a:solidFill>
                <a:latin typeface="Times New Roman" panose="02020603050405020304" pitchFamily="18" charset="0"/>
                <a:cs typeface="Times New Roman" panose="02020603050405020304" pitchFamily="18" charset="0"/>
              </a:rPr>
              <a:t>Price comparisons must be based on </a:t>
            </a:r>
            <a:r>
              <a:rPr lang="en-US" sz="2300" i="1" kern="0" dirty="0">
                <a:solidFill>
                  <a:prstClr val="black"/>
                </a:solidFill>
                <a:latin typeface="Times New Roman" panose="02020603050405020304" pitchFamily="18" charset="0"/>
                <a:cs typeface="Times New Roman" panose="02020603050405020304" pitchFamily="18" charset="0"/>
              </a:rPr>
              <a:t>bona fide </a:t>
            </a:r>
            <a:r>
              <a:rPr lang="en-US" sz="2300" kern="0" dirty="0">
                <a:solidFill>
                  <a:prstClr val="black"/>
                </a:solidFill>
                <a:latin typeface="Times New Roman" panose="02020603050405020304" pitchFamily="18" charset="0"/>
                <a:cs typeface="Times New Roman" panose="02020603050405020304" pitchFamily="18" charset="0"/>
              </a:rPr>
              <a:t>former or reference prices. An advertised offer must be a </a:t>
            </a:r>
            <a:r>
              <a:rPr lang="en-US" sz="2300" i="1" kern="0" dirty="0">
                <a:solidFill>
                  <a:prstClr val="black"/>
                </a:solidFill>
                <a:latin typeface="Times New Roman" panose="02020603050405020304" pitchFamily="18" charset="0"/>
                <a:cs typeface="Times New Roman" panose="02020603050405020304" pitchFamily="18" charset="0"/>
              </a:rPr>
              <a:t>bona fide </a:t>
            </a:r>
            <a:r>
              <a:rPr lang="en-US" sz="2300" kern="0" dirty="0">
                <a:solidFill>
                  <a:prstClr val="black"/>
                </a:solidFill>
                <a:latin typeface="Times New Roman" panose="02020603050405020304" pitchFamily="18" charset="0"/>
                <a:cs typeface="Times New Roman" panose="02020603050405020304" pitchFamily="18" charset="0"/>
              </a:rPr>
              <a:t>effort to sell.</a:t>
            </a:r>
          </a:p>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300" kern="0" dirty="0">
                <a:solidFill>
                  <a:prstClr val="black"/>
                </a:solidFill>
                <a:latin typeface="Times New Roman" panose="02020603050405020304" pitchFamily="18" charset="0"/>
                <a:cs typeface="Times New Roman" panose="02020603050405020304" pitchFamily="18" charset="0"/>
              </a:rPr>
              <a:t>Don’t make promises about shipping dates that you cannot fulfill, and offer a refund if you can’t keep your promise.</a:t>
            </a:r>
          </a:p>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300" kern="0" dirty="0">
                <a:solidFill>
                  <a:prstClr val="black"/>
                </a:solidFill>
                <a:latin typeface="Times New Roman" panose="02020603050405020304" pitchFamily="18" charset="0"/>
                <a:cs typeface="Times New Roman" panose="02020603050405020304" pitchFamily="18" charset="0"/>
              </a:rPr>
              <a:t>The violation of a consumer-facing statute can also be an unfair or deceptive practice.</a:t>
            </a:r>
          </a:p>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300" kern="0" dirty="0">
                <a:solidFill>
                  <a:prstClr val="black"/>
                </a:solidFill>
                <a:latin typeface="Times New Roman" panose="02020603050405020304" pitchFamily="18" charset="0"/>
                <a:cs typeface="Times New Roman" panose="02020603050405020304" pitchFamily="18" charset="0"/>
              </a:rPr>
              <a:t>To make a Made in USA claim – without explanation or limitations – companies must meet the “all or virtually all” standard.</a:t>
            </a:r>
          </a:p>
          <a:p>
            <a:pPr marL="228600" indent="-228600" fontAlgn="auto">
              <a:lnSpc>
                <a:spcPts val="2400"/>
              </a:lnSpc>
              <a:spcBef>
                <a:spcPts val="1800"/>
              </a:spcBef>
              <a:spcAft>
                <a:spcPts val="0"/>
              </a:spcAft>
              <a:buClr>
                <a:srgbClr val="E62C00"/>
              </a:buClr>
              <a:buFont typeface="Arial" panose="020B0604020202020204" pitchFamily="34" charset="0"/>
              <a:buChar char="•"/>
              <a:defRPr/>
            </a:pPr>
            <a:r>
              <a:rPr lang="en-US" sz="2300" kern="0" dirty="0">
                <a:solidFill>
                  <a:prstClr val="black"/>
                </a:solidFill>
                <a:latin typeface="Times New Roman" panose="02020603050405020304" pitchFamily="18" charset="0"/>
                <a:cs typeface="Times New Roman" panose="02020603050405020304" pitchFamily="18" charset="0"/>
              </a:rPr>
              <a:t>Consult the FTC’s Green Guides before making environmental claims.</a:t>
            </a:r>
          </a:p>
        </p:txBody>
      </p:sp>
      <p:grpSp>
        <p:nvGrpSpPr>
          <p:cNvPr id="66564" name="Group 13"/>
          <p:cNvGrpSpPr>
            <a:grpSpLocks/>
          </p:cNvGrpSpPr>
          <p:nvPr/>
        </p:nvGrpSpPr>
        <p:grpSpPr bwMode="auto">
          <a:xfrm rot="275639">
            <a:off x="8188325" y="481013"/>
            <a:ext cx="3586163" cy="2208212"/>
            <a:chOff x="7641740" y="817666"/>
            <a:chExt cx="3586653" cy="2208396"/>
          </a:xfrm>
        </p:grpSpPr>
        <p:sp>
          <p:nvSpPr>
            <p:cNvPr id="9" name="Rectangle 8"/>
            <p:cNvSpPr/>
            <p:nvPr/>
          </p:nvSpPr>
          <p:spPr>
            <a:xfrm>
              <a:off x="7641740" y="817666"/>
              <a:ext cx="3586653" cy="2208396"/>
            </a:xfrm>
            <a:prstGeom prst="rect">
              <a:avLst/>
            </a:prstGeom>
            <a:solidFill>
              <a:srgbClr val="FFFF8B"/>
            </a:solidFill>
            <a:ln>
              <a:noFill/>
            </a:ln>
            <a:effectLst>
              <a:outerShdw blurRad="50800" dist="88900" dir="38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66567" name="Picture 11"/>
            <p:cNvPicPr>
              <a:picLocks noChangeAspect="1"/>
            </p:cNvPicPr>
            <p:nvPr/>
          </p:nvPicPr>
          <p:blipFill>
            <a:blip r:embed="rId3">
              <a:extLst>
                <a:ext uri="{28A0092B-C50C-407E-A947-70E740481C1C}">
                  <a14:useLocalDpi xmlns:a14="http://schemas.microsoft.com/office/drawing/2010/main" val="0"/>
                </a:ext>
              </a:extLst>
            </a:blip>
            <a:srcRect t="-1172" b="-2"/>
            <a:stretch>
              <a:fillRect/>
            </a:stretch>
          </p:blipFill>
          <p:spPr bwMode="auto">
            <a:xfrm>
              <a:off x="7897905" y="1413961"/>
              <a:ext cx="3074321" cy="477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8" name="Picture 12"/>
            <p:cNvPicPr>
              <a:picLocks noChangeAspect="1"/>
            </p:cNvPicPr>
            <p:nvPr/>
          </p:nvPicPr>
          <p:blipFill>
            <a:blip r:embed="rId4">
              <a:extLst>
                <a:ext uri="{28A0092B-C50C-407E-A947-70E740481C1C}">
                  <a14:useLocalDpi xmlns:a14="http://schemas.microsoft.com/office/drawing/2010/main" val="0"/>
                </a:ext>
              </a:extLst>
            </a:blip>
            <a:srcRect t="-1239"/>
            <a:stretch>
              <a:fillRect/>
            </a:stretch>
          </p:blipFill>
          <p:spPr bwMode="auto">
            <a:xfrm>
              <a:off x="8606028" y="1980050"/>
              <a:ext cx="1658076" cy="47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6565"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836150" y="220663"/>
            <a:ext cx="733425"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Box 2"/>
          <p:cNvSpPr txBox="1">
            <a:spLocks noChangeArrowheads="1"/>
          </p:cNvSpPr>
          <p:nvPr/>
        </p:nvSpPr>
        <p:spPr bwMode="auto">
          <a:xfrm>
            <a:off x="969963" y="2633663"/>
            <a:ext cx="465137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3000"/>
              </a:lnSpc>
              <a:spcBef>
                <a:spcPct val="0"/>
              </a:spcBef>
              <a:buFontTx/>
              <a:buNone/>
            </a:pPr>
            <a:r>
              <a:rPr lang="en-US" altLang="en-US" sz="3200" b="1" dirty="0">
                <a:solidFill>
                  <a:srgbClr val="210001"/>
                </a:solidFill>
              </a:rPr>
              <a:t>Federal Trade Commission</a:t>
            </a:r>
          </a:p>
          <a:p>
            <a:pPr eaLnBrk="1" hangingPunct="1">
              <a:lnSpc>
                <a:spcPts val="3000"/>
              </a:lnSpc>
              <a:spcBef>
                <a:spcPct val="0"/>
              </a:spcBef>
              <a:buFontTx/>
              <a:buNone/>
            </a:pPr>
            <a:r>
              <a:rPr lang="en-US" altLang="en-US" sz="3200" b="1" dirty="0">
                <a:solidFill>
                  <a:srgbClr val="210001"/>
                </a:solidFill>
              </a:rPr>
              <a:t>lfair@ftc.gov</a:t>
            </a:r>
          </a:p>
          <a:p>
            <a:pPr eaLnBrk="1" hangingPunct="1">
              <a:lnSpc>
                <a:spcPts val="3000"/>
              </a:lnSpc>
              <a:spcBef>
                <a:spcPct val="0"/>
              </a:spcBef>
              <a:buFontTx/>
              <a:buNone/>
            </a:pPr>
            <a:r>
              <a:rPr lang="en-US" altLang="en-US" sz="3200" b="1" dirty="0">
                <a:solidFill>
                  <a:srgbClr val="210001"/>
                </a:solidFill>
              </a:rPr>
              <a:t>(202) 326-3081</a:t>
            </a:r>
          </a:p>
        </p:txBody>
      </p:sp>
      <p:sp>
        <p:nvSpPr>
          <p:cNvPr id="67587" name="TextBox 3"/>
          <p:cNvSpPr txBox="1">
            <a:spLocks noChangeArrowheads="1"/>
          </p:cNvSpPr>
          <p:nvPr/>
        </p:nvSpPr>
        <p:spPr bwMode="auto">
          <a:xfrm>
            <a:off x="876300" y="1941513"/>
            <a:ext cx="4838700" cy="636587"/>
          </a:xfrm>
          <a:prstGeom prst="rect">
            <a:avLst/>
          </a:prstGeom>
          <a:solidFill>
            <a:srgbClr val="E62C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121920" bIns="0">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4000"/>
              </a:lnSpc>
              <a:spcBef>
                <a:spcPct val="0"/>
              </a:spcBef>
              <a:buFontTx/>
              <a:buNone/>
            </a:pPr>
            <a:r>
              <a:rPr lang="en-US" altLang="en-US" sz="4800" b="1">
                <a:solidFill>
                  <a:schemeClr val="bg1"/>
                </a:solidFill>
              </a:rPr>
              <a:t>LESLEY FAIR</a:t>
            </a:r>
          </a:p>
        </p:txBody>
      </p:sp>
      <p:sp>
        <p:nvSpPr>
          <p:cNvPr id="67588" name="TextBox 9"/>
          <p:cNvSpPr txBox="1">
            <a:spLocks noChangeArrowheads="1"/>
          </p:cNvSpPr>
          <p:nvPr/>
        </p:nvSpPr>
        <p:spPr bwMode="auto">
          <a:xfrm>
            <a:off x="6191250" y="2640013"/>
            <a:ext cx="499745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3000"/>
              </a:lnSpc>
              <a:spcBef>
                <a:spcPct val="0"/>
              </a:spcBef>
              <a:buFontTx/>
              <a:buNone/>
            </a:pPr>
            <a:r>
              <a:rPr lang="en-US" altLang="en-US" sz="3000" b="1">
                <a:solidFill>
                  <a:srgbClr val="210001"/>
                </a:solidFill>
              </a:rPr>
              <a:t>Office of the Attorney General</a:t>
            </a:r>
          </a:p>
          <a:p>
            <a:pPr eaLnBrk="1" hangingPunct="1">
              <a:lnSpc>
                <a:spcPts val="3000"/>
              </a:lnSpc>
              <a:spcBef>
                <a:spcPct val="0"/>
              </a:spcBef>
              <a:buFontTx/>
              <a:buNone/>
            </a:pPr>
            <a:r>
              <a:rPr lang="en-US" altLang="en-US" sz="3000" b="1">
                <a:solidFill>
                  <a:srgbClr val="210001"/>
                </a:solidFill>
              </a:rPr>
              <a:t>mdevine@law.ga.gov</a:t>
            </a:r>
          </a:p>
          <a:p>
            <a:pPr eaLnBrk="1" hangingPunct="1">
              <a:lnSpc>
                <a:spcPts val="3000"/>
              </a:lnSpc>
              <a:spcBef>
                <a:spcPct val="0"/>
              </a:spcBef>
              <a:buFontTx/>
              <a:buNone/>
            </a:pPr>
            <a:r>
              <a:rPr lang="en-US" altLang="en-US" sz="3000" b="1">
                <a:solidFill>
                  <a:srgbClr val="210001"/>
                </a:solidFill>
              </a:rPr>
              <a:t>(404) 656-3795</a:t>
            </a:r>
          </a:p>
        </p:txBody>
      </p:sp>
      <p:sp>
        <p:nvSpPr>
          <p:cNvPr id="67589" name="TextBox 10"/>
          <p:cNvSpPr txBox="1">
            <a:spLocks noChangeArrowheads="1"/>
          </p:cNvSpPr>
          <p:nvPr/>
        </p:nvSpPr>
        <p:spPr bwMode="auto">
          <a:xfrm>
            <a:off x="6096000" y="1957388"/>
            <a:ext cx="4962525" cy="636587"/>
          </a:xfrm>
          <a:prstGeom prst="rect">
            <a:avLst/>
          </a:prstGeom>
          <a:solidFill>
            <a:srgbClr val="E62C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82880" tIns="121920" bIns="0">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4000"/>
              </a:lnSpc>
              <a:spcBef>
                <a:spcPct val="0"/>
              </a:spcBef>
              <a:buFontTx/>
              <a:buNone/>
            </a:pPr>
            <a:r>
              <a:rPr lang="en-US" altLang="en-US" sz="4800" b="1">
                <a:solidFill>
                  <a:schemeClr val="bg1"/>
                </a:solidFill>
              </a:rPr>
              <a:t>MELISSA DEVINE</a:t>
            </a:r>
          </a:p>
        </p:txBody>
      </p:sp>
      <p:sp>
        <p:nvSpPr>
          <p:cNvPr id="6" name="TextBox 2"/>
          <p:cNvSpPr txBox="1">
            <a:spLocks noChangeArrowheads="1"/>
          </p:cNvSpPr>
          <p:nvPr/>
        </p:nvSpPr>
        <p:spPr bwMode="auto">
          <a:xfrm>
            <a:off x="876300" y="3966912"/>
            <a:ext cx="3207866" cy="861774"/>
          </a:xfrm>
          <a:prstGeom prst="rect">
            <a:avLst/>
          </a:prstGeom>
          <a:solidFill>
            <a:srgbClr val="6AC7B9"/>
          </a:solidFill>
          <a:ln w="9525">
            <a:solidFill>
              <a:srgbClr val="000000"/>
            </a:solidFill>
            <a:miter lim="800000"/>
            <a:headEnd/>
            <a:tailEnd/>
          </a:ln>
          <a:extLst/>
        </p:spPr>
        <p:txBody>
          <a:bodyPr wrap="none" lIns="182880">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ts val="3000"/>
              </a:lnSpc>
              <a:spcBef>
                <a:spcPct val="0"/>
              </a:spcBef>
              <a:buFontTx/>
              <a:buNone/>
            </a:pPr>
            <a:r>
              <a:rPr lang="en-US" altLang="en-US" sz="3200" b="1" dirty="0" smtClean="0">
                <a:solidFill>
                  <a:schemeClr val="bg1"/>
                </a:solidFill>
                <a:effectLst>
                  <a:outerShdw blurRad="38100" dist="38100" dir="2700000" algn="tl">
                    <a:srgbClr val="000000">
                      <a:alpha val="43137"/>
                    </a:srgbClr>
                  </a:outerShdw>
                </a:effectLst>
              </a:rPr>
              <a:t>business.ftc.gov</a:t>
            </a:r>
          </a:p>
          <a:p>
            <a:pPr eaLnBrk="1" hangingPunct="1">
              <a:lnSpc>
                <a:spcPts val="3000"/>
              </a:lnSpc>
              <a:spcBef>
                <a:spcPct val="0"/>
              </a:spcBef>
              <a:buFontTx/>
              <a:buNone/>
            </a:pPr>
            <a:r>
              <a:rPr lang="en-US" altLang="en-US" sz="3200" b="1" dirty="0" smtClean="0">
                <a:solidFill>
                  <a:schemeClr val="bg1"/>
                </a:solidFill>
                <a:effectLst>
                  <a:outerShdw blurRad="38100" dist="38100" dir="2700000" algn="tl">
                    <a:srgbClr val="000000">
                      <a:alpha val="43137"/>
                    </a:srgbClr>
                  </a:outerShdw>
                </a:effectLst>
              </a:rPr>
              <a:t>ftc</a:t>
            </a:r>
            <a:r>
              <a:rPr lang="en-US" altLang="en-US" sz="3200" b="1" dirty="0" smtClean="0">
                <a:solidFill>
                  <a:schemeClr val="bg1"/>
                </a:solidFill>
                <a:effectLst>
                  <a:outerShdw blurRad="38100" dist="38100" dir="2700000" algn="tl">
                    <a:srgbClr val="000000">
                      <a:alpha val="43137"/>
                    </a:srgbClr>
                  </a:outerShdw>
                </a:effectLst>
              </a:rPr>
              <a:t>.gov/subscribe</a:t>
            </a:r>
            <a:endParaRPr lang="en-US" altLang="en-US" sz="3200" b="1"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2477</Words>
  <Application>Microsoft Office PowerPoint</Application>
  <PresentationFormat>Widescreen</PresentationFormat>
  <Paragraphs>279</Paragraphs>
  <Slides>58</Slides>
  <Notes>0</Notes>
  <HiddenSlides>0</HiddenSlides>
  <MMClips>3</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69" baseType="lpstr">
      <vt:lpstr>Arial</vt:lpstr>
      <vt:lpstr>Arial Black</vt:lpstr>
      <vt:lpstr>Calibri</vt:lpstr>
      <vt:lpstr>Calibri Light</vt:lpstr>
      <vt:lpstr>Century Gothic</vt:lpstr>
      <vt:lpstr>Old English Text MT</vt:lpstr>
      <vt:lpstr>Proxima Nova Rg</vt:lpstr>
      <vt:lpstr>Times New Roman</vt:lpstr>
      <vt:lpstr>Wingdings</vt:lpstr>
      <vt:lpstr>Office Theme</vt:lpstr>
      <vt:lpstr>Acrobat Document</vt:lpstr>
      <vt:lpstr>sponsored by the Federal Trade Commission in cooperation with the Office of the Georgia Attorney General State Bar of Georgia Antitrust Law Section Better Business Bureau Serving Metro Atlanta</vt:lpstr>
      <vt:lpstr>PowerPoint Presentation</vt:lpstr>
      <vt:lpstr>PowerPoint Presentation</vt:lpstr>
      <vt:lpstr>THE TRUTH ABOUT FALSE ADVERTISING 5 questions to ask before you run that ad</vt:lpstr>
      <vt:lpstr>PowerPoint Presentation</vt:lpstr>
      <vt:lpstr>PowerPoint Presentation</vt:lpstr>
      <vt:lpstr>Under FTC law, an act or practice is DECEPTIVE if:</vt:lpstr>
      <vt:lpstr>Under FTC law, an act or practice is UNFAIR if:</vt:lpstr>
      <vt:lpstr>Other sources of FTC law and guidance</vt:lpstr>
      <vt:lpstr>Fair Business Practices Act</vt:lpstr>
      <vt:lpstr>Fair Business Practices Act</vt:lpstr>
      <vt:lpstr>Fair Business Practices Act</vt:lpstr>
      <vt:lpstr>PowerPoint Presentation</vt:lpstr>
      <vt:lpstr>PowerPoint Presentation</vt:lpstr>
      <vt:lpstr>Consumer perception</vt:lpstr>
      <vt:lpstr>Consumer perception</vt:lpstr>
      <vt:lpstr>Consumer perception</vt:lpstr>
      <vt:lpstr>Consumer perception</vt:lpstr>
      <vt:lpstr>Consumer perception</vt:lpstr>
      <vt:lpstr>PowerPoint Presentation</vt:lpstr>
      <vt:lpstr>PowerPoint Presentation</vt:lpstr>
      <vt:lpstr>Substantiation</vt:lpstr>
      <vt:lpstr>PowerPoint Presentation</vt:lpstr>
      <vt:lpstr>Competent and reliable scientific evidence</vt:lpstr>
      <vt:lpstr>Substantiation</vt:lpstr>
      <vt:lpstr>Substantiation</vt:lpstr>
      <vt:lpstr>Substantiation</vt:lpstr>
      <vt:lpstr>Substantiation</vt:lpstr>
      <vt:lpstr>Substantiation</vt:lpstr>
      <vt:lpstr>Substantiation</vt:lpstr>
      <vt:lpstr>PowerPoint Presentation</vt:lpstr>
      <vt:lpstr>PowerPoint Presentation</vt:lpstr>
      <vt:lpstr>PowerPoint Presentation</vt:lpstr>
      <vt:lpstr>PowerPoint Presentation</vt:lpstr>
      <vt:lpstr>Disclosures</vt:lpstr>
      <vt:lpstr>Disclosures</vt:lpstr>
      <vt:lpstr>Disclosures</vt:lpstr>
      <vt:lpstr>Disclosures</vt:lpstr>
      <vt:lpstr>Disclosures</vt:lpstr>
      <vt:lpstr>Disclosures</vt:lpstr>
      <vt:lpstr>Disclosures</vt:lpstr>
      <vt:lpstr>Disclosures</vt:lpstr>
      <vt:lpstr>PowerPoint Presentation</vt:lpstr>
      <vt:lpstr>PowerPoint Presentation</vt:lpstr>
      <vt:lpstr>Deceptive pricing</vt:lpstr>
      <vt:lpstr>Deceptive pricing</vt:lpstr>
      <vt:lpstr>Deceptive pricing</vt:lpstr>
      <vt:lpstr>Deceptive pricing</vt:lpstr>
      <vt:lpstr>Price Gouging, O.C.G.A. § 10-1-393.4 </vt:lpstr>
      <vt:lpstr>Mail Order Rule </vt:lpstr>
      <vt:lpstr>Miscellaneous in Georgia </vt:lpstr>
      <vt:lpstr>Credit Repair </vt:lpstr>
      <vt:lpstr>Debt Adjustment </vt:lpstr>
      <vt:lpstr>Made in USA claims</vt:lpstr>
      <vt:lpstr>Environmental marketing claims</vt:lpstr>
      <vt:lpstr>Environmental marketing claims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2019-08-09T03:10:40Z</dcterms:created>
  <dcterms:modified xsi:type="dcterms:W3CDTF">2019-08-12T20:25:53Z</dcterms:modified>
</cp:coreProperties>
</file>