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62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6699"/>
    <a:srgbClr val="CCECFF"/>
    <a:srgbClr val="FFFF99"/>
    <a:srgbClr val="CCFFFF"/>
    <a:srgbClr val="0099FF"/>
    <a:srgbClr val="0066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DFE83F80-DEFD-406E-BA20-35F9D9697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8AAF8965-3598-4F8B-AB40-AE10B23D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2" charset="0"/>
        <a:ea typeface="ＭＳ Ｐゴシック" pitchFamily="9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2" charset="0"/>
        <a:ea typeface="ＭＳ Ｐゴシック" pitchFamily="9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2" charset="0"/>
        <a:ea typeface="ＭＳ Ｐゴシック" pitchFamily="9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2" charset="0"/>
        <a:ea typeface="ＭＳ Ｐゴシック" pitchFamily="9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2" charset="0"/>
        <a:ea typeface="ＭＳ Ｐゴシック" pitchFamily="9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4CC3F-7245-48D0-9FFB-32AF4F362B82}" type="slidenum">
              <a:rPr lang="en-US" smtClean="0">
                <a:latin typeface="Times" pitchFamily="18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Times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6FB5D-A9DA-49B7-AAB7-F19A657447AC}" type="slidenum">
              <a:rPr lang="en-US" smtClean="0">
                <a:latin typeface="Times" pitchFamily="18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Times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C0565-12FE-4B4F-BC41-475284B03E12}" type="slidenum">
              <a:rPr lang="en-US" smtClean="0">
                <a:latin typeface="Times" pitchFamily="18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Times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FD851-6FAE-493D-8107-CCD07090C701}" type="slidenum">
              <a:rPr lang="en-US" smtClean="0">
                <a:latin typeface="Times" pitchFamily="18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Times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F9B0-D7CF-498A-A4E7-486962972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E9CCB-526D-4DBB-A48F-F39C61F35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5988" y="328613"/>
            <a:ext cx="1870075" cy="5233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28613"/>
            <a:ext cx="5462588" cy="5233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A983-A09A-472F-8665-7F9419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A21D2-CE74-42F2-9057-E39114E3B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361D-1C66-4E53-A9E1-82E1D4C26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36655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8938" y="1447800"/>
            <a:ext cx="36671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30B1-8D70-44F4-8122-AB6F9F362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008A-F4E4-4281-93F5-13FB7345B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712BA-661E-4152-8099-F293F328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A390C-15F6-4291-B7D2-03EF9FB3A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EBCA-EE5E-447C-9CDC-E3723F1B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FD99-C69A-4B2C-A7DA-B5A2773F8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lide Spectrum.jpg                                             00038C81Sunny II                       B846971C:"/>
          <p:cNvPicPr>
            <a:picLocks noChangeAspect="1" noChangeArrowheads="1"/>
          </p:cNvPicPr>
          <p:nvPr/>
        </p:nvPicPr>
        <p:blipFill>
          <a:blip r:embed="rId13"/>
          <a:srcRect t="7272"/>
          <a:stretch>
            <a:fillRect/>
          </a:stretch>
        </p:blipFill>
        <p:spPr bwMode="auto">
          <a:xfrm>
            <a:off x="0" y="0"/>
            <a:ext cx="91455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74850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254F3231-F783-4CA5-ACBF-43AD410AE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28613"/>
            <a:ext cx="709136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7729538" y="0"/>
            <a:ext cx="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92" charset="0"/>
              <a:ea typeface="ＭＳ Ｐゴシック" pitchFamily="92" charset="-128"/>
              <a:cs typeface="+mn-cs"/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729538" y="152400"/>
            <a:ext cx="0" cy="415925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92" charset="0"/>
              <a:ea typeface="+mn-ea"/>
              <a:cs typeface="+mn-cs"/>
            </a:endParaRPr>
          </a:p>
        </p:txBody>
      </p:sp>
      <p:pic>
        <p:nvPicPr>
          <p:cNvPr id="1034" name="Picture 23" descr="CTIA_TWA_K_SMALL.png                                           0005AFFBGroups                         BE036094: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190500"/>
            <a:ext cx="12573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pitchFamily="92" charset="-128"/>
          <a:cs typeface="ＭＳ Ｐゴシック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  <a:ea typeface="ＭＳ Ｐゴシック" pitchFamily="92" charset="-128"/>
          <a:cs typeface="ＭＳ Ｐゴシック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  <a:ea typeface="ＭＳ Ｐゴシック" pitchFamily="92" charset="-128"/>
          <a:cs typeface="ＭＳ Ｐゴシック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  <a:ea typeface="ＭＳ Ｐゴシック" pitchFamily="92" charset="-128"/>
          <a:cs typeface="ＭＳ Ｐゴシック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  <a:ea typeface="ＭＳ Ｐゴシック" pitchFamily="92" charset="-128"/>
          <a:cs typeface="ＭＳ Ｐゴシック"/>
        </a:defRPr>
      </a:lvl5pPr>
      <a:lvl6pPr marL="457200" algn="l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</a:defRPr>
      </a:lvl6pPr>
      <a:lvl7pPr marL="914400" algn="l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</a:defRPr>
      </a:lvl7pPr>
      <a:lvl8pPr marL="1371600" algn="l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</a:defRPr>
      </a:lvl8pPr>
      <a:lvl9pPr marL="1828800" algn="l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92" charset="0"/>
        </a:defRPr>
      </a:lvl9pPr>
    </p:titleStyle>
    <p:bodyStyle>
      <a:lvl1pPr marL="168275" indent="-168275" algn="l" rtl="0" fontAlgn="base">
        <a:lnSpc>
          <a:spcPts val="2300"/>
        </a:lnSpc>
        <a:spcBef>
          <a:spcPts val="1200"/>
        </a:spcBef>
        <a:spcAft>
          <a:spcPct val="0"/>
        </a:spcAft>
        <a:buClr>
          <a:schemeClr val="bg2"/>
        </a:buClr>
        <a:buSzPct val="125000"/>
        <a:buChar char="•"/>
        <a:defRPr sz="2000">
          <a:solidFill>
            <a:schemeClr val="tx1"/>
          </a:solidFill>
          <a:latin typeface="+mn-lt"/>
          <a:ea typeface="ＭＳ Ｐゴシック" pitchFamily="92" charset="-128"/>
          <a:cs typeface="ＭＳ Ｐゴシック"/>
        </a:defRPr>
      </a:lvl1pPr>
      <a:lvl2pPr marL="460375" indent="-177800" algn="l" rtl="0" fontAlgn="base">
        <a:lnSpc>
          <a:spcPts val="1800"/>
        </a:lnSpc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92" charset="-128"/>
          <a:cs typeface="ＭＳ Ｐゴシック"/>
        </a:defRPr>
      </a:lvl2pPr>
      <a:lvl3pPr marL="744538" indent="-169863" algn="l" rtl="0" fontAlgn="base">
        <a:lnSpc>
          <a:spcPts val="1800"/>
        </a:lnSpc>
        <a:spcBef>
          <a:spcPts val="4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  <a:ea typeface="ＭＳ Ｐゴシック" pitchFamily="92" charset="-128"/>
          <a:cs typeface="ＭＳ Ｐゴシック"/>
        </a:defRPr>
      </a:lvl3pPr>
      <a:lvl4pPr marL="1028700" indent="-52388" algn="l" rtl="0" fontAlgn="base">
        <a:lnSpc>
          <a:spcPts val="1800"/>
        </a:lnSpc>
        <a:spcBef>
          <a:spcPts val="4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tx1"/>
          </a:solidFill>
          <a:latin typeface="+mn-lt"/>
          <a:ea typeface="ＭＳ Ｐゴシック" pitchFamily="92" charset="-128"/>
          <a:cs typeface="ＭＳ Ｐゴシック"/>
        </a:defRPr>
      </a:lvl4pPr>
      <a:lvl5pPr marL="1427163" indent="-168275" algn="l" rtl="0" fontAlgn="base">
        <a:lnSpc>
          <a:spcPts val="1800"/>
        </a:lnSpc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92" charset="-128"/>
          <a:cs typeface="ＭＳ Ｐゴシック"/>
        </a:defRPr>
      </a:lvl5pPr>
      <a:lvl6pPr marL="1884363" indent="-168275" algn="l" rtl="0" eaLnBrk="1" fontAlgn="base" hangingPunct="1">
        <a:lnSpc>
          <a:spcPts val="1800"/>
        </a:lnSpc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92" charset="-128"/>
        </a:defRPr>
      </a:lvl6pPr>
      <a:lvl7pPr marL="2341563" indent="-168275" algn="l" rtl="0" eaLnBrk="1" fontAlgn="base" hangingPunct="1">
        <a:lnSpc>
          <a:spcPts val="1800"/>
        </a:lnSpc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92" charset="-128"/>
        </a:defRPr>
      </a:lvl7pPr>
      <a:lvl8pPr marL="2798763" indent="-168275" algn="l" rtl="0" eaLnBrk="1" fontAlgn="base" hangingPunct="1">
        <a:lnSpc>
          <a:spcPts val="1800"/>
        </a:lnSpc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92" charset="-128"/>
        </a:defRPr>
      </a:lvl8pPr>
      <a:lvl9pPr marL="3255963" indent="-168275" algn="l" rtl="0" eaLnBrk="1" fontAlgn="base" hangingPunct="1">
        <a:lnSpc>
          <a:spcPts val="1800"/>
        </a:lnSpc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9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0" y="3657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92" charset="-128"/>
                <a:cs typeface="Arial" pitchFamily="34" charset="0"/>
              </a:rPr>
              <a:t>Overview</a:t>
            </a:r>
            <a:endParaRPr lang="en-US" sz="900" dirty="0">
              <a:solidFill>
                <a:srgbClr val="005595"/>
              </a:solidFill>
              <a:latin typeface="Arial" pitchFamily="34" charset="0"/>
              <a:ea typeface="ＭＳ Ｐゴシック" pitchFamily="92" charset="-128"/>
              <a:cs typeface="Arial" pitchFamily="34" charset="0"/>
            </a:endParaRPr>
          </a:p>
          <a:p>
            <a:pPr algn="ctr">
              <a:defRPr/>
            </a:pPr>
            <a:r>
              <a:rPr lang="en-US" sz="900" i="1" dirty="0">
                <a:latin typeface="Arial" pitchFamily="34" charset="0"/>
                <a:ea typeface="ＭＳ Ｐゴシック" pitchFamily="92" charset="-128"/>
                <a:cs typeface="Arial" pitchFamily="34" charset="0"/>
              </a:rPr>
              <a:t>WMC Global proprietary and confidential • Do not distribute</a:t>
            </a:r>
            <a:endParaRPr lang="en-US" sz="900" dirty="0">
              <a:latin typeface="Arial" pitchFamily="34" charset="0"/>
              <a:ea typeface="ＭＳ Ｐゴシック" pitchFamily="92" charset="-128"/>
              <a:cs typeface="Arial" pitchFamily="34" charset="0"/>
            </a:endParaRPr>
          </a:p>
          <a:p>
            <a:pPr algn="ctr">
              <a:defRPr/>
            </a:pPr>
            <a:r>
              <a:rPr lang="en-US" sz="900" i="1" dirty="0">
                <a:latin typeface="Arial" pitchFamily="34" charset="0"/>
                <a:ea typeface="ＭＳ Ｐゴシック" pitchFamily="92" charset="-128"/>
                <a:cs typeface="Arial" pitchFamily="34" charset="0"/>
              </a:rPr>
              <a:t>© 2011 Wireless Media Consulting, Inc.</a:t>
            </a:r>
            <a:endParaRPr lang="en-US" sz="900" dirty="0">
              <a:latin typeface="Arial" pitchFamily="34" charset="0"/>
              <a:ea typeface="ＭＳ Ｐゴシック" pitchFamily="92" charset="-128"/>
              <a:cs typeface="Arial" pitchFamily="34" charset="0"/>
            </a:endParaRPr>
          </a:p>
        </p:txBody>
      </p:sp>
      <p:sp>
        <p:nvSpPr>
          <p:cNvPr id="1536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2949575"/>
            <a:ext cx="9144000" cy="708025"/>
          </a:xfrm>
        </p:spPr>
        <p:txBody>
          <a:bodyPr/>
          <a:lstStyle/>
          <a:p>
            <a:pPr algn="ctr"/>
            <a:r>
              <a:rPr lang="en-US" sz="4000" b="0" smtClean="0">
                <a:ea typeface="ＭＳ Ｐゴシック"/>
                <a:cs typeface="Arial" charset="0"/>
              </a:rPr>
              <a:t>CTIA Monitoring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CTIA Monitoring Program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34EE09-9F1B-43D4-BC03-8204DE01CBD1}" type="slidenum"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22275" y="2362200"/>
            <a:ext cx="3159125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Our reach and capabilities include: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Font typeface="Wingdings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All U.S. TV channels and more than 1,000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print </a:t>
            </a:r>
            <a:r>
              <a:rPr lang="en-US" sz="16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publications in national and local markets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Font typeface="Wingdings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Hundreds of thousands of targeted Internet properties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Font typeface="Wingdings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Mobile Internet sites, accessed via all carriers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Font typeface="Wingdings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Message flow monitoring across all carriers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22275" y="1295400"/>
            <a:ext cx="8299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We conduct extensive U.S. operations to intercept premium rate services as the customer experiences them</a:t>
            </a:r>
          </a:p>
        </p:txBody>
      </p:sp>
      <p:pic>
        <p:nvPicPr>
          <p:cNvPr id="17413" name="Picture 7" descr="WMC_intercept_process_US_10021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3475" y="2133600"/>
            <a:ext cx="53181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Interception Operations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3622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We perform message flow monitoring using M2M technology, allowing us to:</a:t>
            </a:r>
          </a:p>
          <a:p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Remain subscribed to programs, capturing and auditing subscription reminder messages and looking for unexpected messages received after opt-out</a:t>
            </a:r>
          </a:p>
          <a:p>
            <a:r>
              <a:rPr lang="en-US" sz="1800" smtClean="0">
                <a:solidFill>
                  <a:srgbClr val="000000"/>
                </a:solidFill>
                <a:ea typeface="ＭＳ Ｐゴシック"/>
              </a:rPr>
              <a:t>Intercept and monitor content providers’ repeat marketing, looking for ongoing abuse of customer details and spam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23199-FD5B-489C-BDC8-50F740D99002}" type="slidenum"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pic>
        <p:nvPicPr>
          <p:cNvPr id="19460" name="Picture 5" descr="WMC_cellnetwor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6150" y="1295400"/>
            <a:ext cx="6902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/>
              </a:rPr>
              <a:t>In-Market Monitoring Process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CFE43-00F4-4993-8B20-3CEFAA8851F6}" type="slidenum"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grpSp>
        <p:nvGrpSpPr>
          <p:cNvPr id="21507" name="Group 34"/>
          <p:cNvGrpSpPr>
            <a:grpSpLocks/>
          </p:cNvGrpSpPr>
          <p:nvPr/>
        </p:nvGrpSpPr>
        <p:grpSpPr bwMode="auto">
          <a:xfrm>
            <a:off x="560388" y="1193800"/>
            <a:ext cx="8048625" cy="1704975"/>
            <a:chOff x="560038" y="1250011"/>
            <a:chExt cx="8048492" cy="1704859"/>
          </a:xfrm>
        </p:grpSpPr>
        <p:sp>
          <p:nvSpPr>
            <p:cNvPr id="5" name="Rectangle 4"/>
            <p:cNvSpPr/>
            <p:nvPr/>
          </p:nvSpPr>
          <p:spPr>
            <a:xfrm>
              <a:off x="563213" y="1250011"/>
              <a:ext cx="1066782" cy="646069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Advertising Interception</a:t>
              </a:r>
              <a:endParaRPr lang="en-GB" sz="12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31626" y="1791312"/>
              <a:ext cx="1068370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Compliance Audit</a:t>
              </a:r>
              <a:endParaRPr lang="en-GB" sz="12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87480" y="1791312"/>
              <a:ext cx="1066782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Quality Assurance</a:t>
              </a:r>
              <a:endParaRPr lang="en-GB" sz="12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63820" y="1791312"/>
              <a:ext cx="1066782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Report Production</a:t>
              </a:r>
              <a:endParaRPr lang="en-GB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41748" y="1791312"/>
              <a:ext cx="1066782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Final Quality Assurance</a:t>
              </a:r>
              <a:endParaRPr lang="en-GB" sz="1200" b="1" dirty="0"/>
            </a:p>
          </p:txBody>
        </p:sp>
        <p:cxnSp>
          <p:nvCxnSpPr>
            <p:cNvPr id="12" name="Straight Arrow Connector 11"/>
            <p:cNvCxnSpPr>
              <a:stCxn id="5" idx="3"/>
              <a:endCxn id="6" idx="1"/>
            </p:cNvCxnSpPr>
            <p:nvPr/>
          </p:nvCxnSpPr>
          <p:spPr>
            <a:xfrm>
              <a:off x="1629995" y="1573839"/>
              <a:ext cx="401630" cy="541301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60038" y="2308802"/>
              <a:ext cx="1066782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Message Flow Interception</a:t>
              </a:r>
              <a:endParaRPr lang="en-GB" sz="1200" b="1" dirty="0"/>
            </a:p>
          </p:txBody>
        </p:sp>
        <p:cxnSp>
          <p:nvCxnSpPr>
            <p:cNvPr id="21" name="Straight Arrow Connector 20"/>
            <p:cNvCxnSpPr>
              <a:stCxn id="16" idx="3"/>
              <a:endCxn id="6" idx="1"/>
            </p:cNvCxnSpPr>
            <p:nvPr/>
          </p:nvCxnSpPr>
          <p:spPr>
            <a:xfrm flipV="1">
              <a:off x="1626820" y="2115140"/>
              <a:ext cx="404805" cy="515902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409553" y="1788137"/>
              <a:ext cx="1066782" cy="646068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/>
                <a:t>Verification of CSCA Data</a:t>
              </a:r>
              <a:endParaRPr lang="en-GB" sz="1200" b="1" dirty="0"/>
            </a:p>
          </p:txBody>
        </p:sp>
        <p:cxnSp>
          <p:nvCxnSpPr>
            <p:cNvPr id="24" name="Straight Arrow Connector 23"/>
            <p:cNvCxnSpPr>
              <a:stCxn id="6" idx="3"/>
              <a:endCxn id="22" idx="1"/>
            </p:cNvCxnSpPr>
            <p:nvPr/>
          </p:nvCxnSpPr>
          <p:spPr>
            <a:xfrm flipV="1">
              <a:off x="3099996" y="2110377"/>
              <a:ext cx="309557" cy="4763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  <a:endCxn id="7" idx="1"/>
            </p:cNvCxnSpPr>
            <p:nvPr/>
          </p:nvCxnSpPr>
          <p:spPr>
            <a:xfrm>
              <a:off x="4476335" y="2110377"/>
              <a:ext cx="311145" cy="4763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3"/>
              <a:endCxn id="8" idx="1"/>
            </p:cNvCxnSpPr>
            <p:nvPr/>
          </p:nvCxnSpPr>
          <p:spPr>
            <a:xfrm>
              <a:off x="5854263" y="2115140"/>
              <a:ext cx="309558" cy="1587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8" idx="3"/>
              <a:endCxn id="9" idx="1"/>
            </p:cNvCxnSpPr>
            <p:nvPr/>
          </p:nvCxnSpPr>
          <p:spPr>
            <a:xfrm>
              <a:off x="7230603" y="2115140"/>
              <a:ext cx="311145" cy="1587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5" idx="2"/>
              <a:endCxn id="16" idx="0"/>
            </p:cNvCxnSpPr>
            <p:nvPr/>
          </p:nvCxnSpPr>
          <p:spPr>
            <a:xfrm rot="5400000">
              <a:off x="888656" y="2100853"/>
              <a:ext cx="412722" cy="3175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08" name="Content Placeholder 2"/>
          <p:cNvSpPr>
            <a:spLocks noGrp="1"/>
          </p:cNvSpPr>
          <p:nvPr/>
        </p:nvSpPr>
        <p:spPr bwMode="auto">
          <a:xfrm>
            <a:off x="457200" y="31242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bg2"/>
              </a:buClr>
              <a:buSzPct val="108000"/>
              <a:buFont typeface="Wingdings" pitchFamily="2" charset="2"/>
              <a:buChar char="§"/>
            </a:pPr>
            <a:r>
              <a:rPr lang="en-GB" sz="1600">
                <a:solidFill>
                  <a:srgbClr val="000000"/>
                </a:solidFill>
                <a:latin typeface="Arial" charset="0"/>
                <a:cs typeface="Arial" charset="0"/>
              </a:rPr>
              <a:t>Advertising and message flow interception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Interception involves the advertising and the message flows triggered by responding to advertising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Ongoing interception captures marketing messages and subscription reminder messages</a:t>
            </a:r>
          </a:p>
          <a:p>
            <a:pPr marL="273050" indent="-273050">
              <a:spcBef>
                <a:spcPts val="600"/>
              </a:spcBef>
              <a:buClr>
                <a:schemeClr val="bg2"/>
              </a:buClr>
              <a:buSzPct val="108000"/>
              <a:buFont typeface="Wingdings" pitchFamily="2" charset="2"/>
              <a:buChar char="§"/>
            </a:pPr>
            <a:r>
              <a:rPr lang="en-GB" sz="1600">
                <a:solidFill>
                  <a:srgbClr val="000000"/>
                </a:solidFill>
                <a:latin typeface="Arial" charset="0"/>
                <a:cs typeface="Arial" charset="0"/>
              </a:rPr>
              <a:t>Compliance audit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An experienced team of media analysts audits all interceptions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Each interception is reviewed individually</a:t>
            </a:r>
          </a:p>
          <a:p>
            <a:pPr marL="273050" indent="-273050">
              <a:spcBef>
                <a:spcPts val="600"/>
              </a:spcBef>
              <a:buClr>
                <a:schemeClr val="bg2"/>
              </a:buClr>
              <a:buSzPct val="108000"/>
              <a:buFont typeface="Wingdings" pitchFamily="2" charset="2"/>
              <a:buChar char="§"/>
            </a:pPr>
            <a:r>
              <a:rPr lang="en-GB" sz="1600">
                <a:solidFill>
                  <a:srgbClr val="000000"/>
                </a:solidFill>
                <a:latin typeface="Arial" charset="0"/>
                <a:cs typeface="Arial" charset="0"/>
              </a:rPr>
              <a:t>CSCA data verification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CSCA data is compared with the program found in market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Additional violations might be raised if the data is inaccurate</a:t>
            </a:r>
          </a:p>
          <a:p>
            <a:pPr marL="273050" indent="-273050">
              <a:spcBef>
                <a:spcPts val="600"/>
              </a:spcBef>
              <a:buClr>
                <a:schemeClr val="bg2"/>
              </a:buClr>
              <a:buSzPct val="108000"/>
              <a:buFont typeface="Wingdings" pitchFamily="2" charset="2"/>
              <a:buChar char="§"/>
            </a:pPr>
            <a:r>
              <a:rPr lang="en-GB" sz="1600">
                <a:solidFill>
                  <a:srgbClr val="000000"/>
                </a:solidFill>
                <a:latin typeface="Arial" charset="0"/>
                <a:cs typeface="Arial" charset="0"/>
              </a:rPr>
              <a:t>Quality assurance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Quality assurance professionals verify every compliance audit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r>
              <a:rPr lang="en-GB" sz="1200">
                <a:solidFill>
                  <a:srgbClr val="000000"/>
                </a:solidFill>
                <a:latin typeface="Arial" charset="0"/>
                <a:cs typeface="Arial" charset="0"/>
              </a:rPr>
              <a:t>Further quality assurance checks are performed following report production, before any information is released to the carriers, aggregators, or others in the industry</a:t>
            </a:r>
          </a:p>
          <a:p>
            <a:pPr marL="742950" lvl="1" indent="-285750">
              <a:spcBef>
                <a:spcPct val="20000"/>
              </a:spcBef>
              <a:buClr>
                <a:srgbClr val="2D2DB9"/>
              </a:buClr>
              <a:buFont typeface="Arial" charset="0"/>
              <a:buChar char="–"/>
            </a:pPr>
            <a:endParaRPr lang="en-GB" sz="1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73050" indent="-273050">
              <a:spcBef>
                <a:spcPts val="600"/>
              </a:spcBef>
              <a:buClr>
                <a:srgbClr val="FF9807"/>
              </a:buClr>
              <a:buSzPct val="108000"/>
              <a:buFont typeface="Wingdings" pitchFamily="2" charset="2"/>
              <a:buChar char="§"/>
            </a:pPr>
            <a:endParaRPr lang="en-GB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IA PPT 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D4D4D"/>
      </a:hlink>
      <a:folHlink>
        <a:srgbClr val="4D4D4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9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9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CTIA PPT Template</Template>
  <TotalTime>56</TotalTime>
  <Words>248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ＭＳ Ｐゴシック</vt:lpstr>
      <vt:lpstr>Arial</vt:lpstr>
      <vt:lpstr>Times</vt:lpstr>
      <vt:lpstr>Wingdings</vt:lpstr>
      <vt:lpstr>CTIA PPT Template</vt:lpstr>
      <vt:lpstr>CTIA Monitoring Program</vt:lpstr>
      <vt:lpstr>CTIA Monitoring Program</vt:lpstr>
      <vt:lpstr>Interception Operations</vt:lpstr>
      <vt:lpstr>In-Market Monitoring Process</vt:lpstr>
    </vt:vector>
  </TitlesOfParts>
  <Company>CTIA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DDiggs</dc:creator>
  <cp:lastModifiedBy>mediateam</cp:lastModifiedBy>
  <cp:revision>28</cp:revision>
  <cp:lastPrinted>2004-04-19T15:52:44Z</cp:lastPrinted>
  <dcterms:created xsi:type="dcterms:W3CDTF">2011-05-09T16:22:34Z</dcterms:created>
  <dcterms:modified xsi:type="dcterms:W3CDTF">2011-05-10T18:11:45Z</dcterms:modified>
</cp:coreProperties>
</file>