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6"/>
  </p:notesMasterIdLst>
  <p:handoutMasterIdLst>
    <p:handoutMasterId r:id="rId7"/>
  </p:handoutMasterIdLst>
  <p:sldIdLst>
    <p:sldId id="262" r:id="rId2"/>
    <p:sldId id="264" r:id="rId3"/>
    <p:sldId id="265" r:id="rId4"/>
    <p:sldId id="266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4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4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4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4400" kern="1200">
        <a:solidFill>
          <a:schemeClr val="bg1"/>
        </a:solidFill>
        <a:latin typeface="Times New Roman" pitchFamily="18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666699"/>
    <a:srgbClr val="CCECFF"/>
    <a:srgbClr val="FFFF99"/>
    <a:srgbClr val="CCFFFF"/>
    <a:srgbClr val="0099FF"/>
    <a:srgbClr val="0066CC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92" charset="0"/>
                <a:ea typeface="ＭＳ Ｐゴシック" pitchFamily="9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92" charset="0"/>
                <a:ea typeface="ＭＳ Ｐゴシック" pitchFamily="9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92" charset="0"/>
                <a:ea typeface="ＭＳ Ｐゴシック" pitchFamily="9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92" charset="0"/>
                <a:ea typeface="ＭＳ Ｐゴシック" pitchFamily="92" charset="-128"/>
                <a:cs typeface="+mn-cs"/>
              </a:defRPr>
            </a:lvl1pPr>
          </a:lstStyle>
          <a:p>
            <a:pPr>
              <a:defRPr/>
            </a:pPr>
            <a:fld id="{DFE83F80-DEFD-406E-BA20-35F9D9697F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92" charset="0"/>
                <a:ea typeface="ＭＳ Ｐゴシック" pitchFamily="9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92" charset="0"/>
                <a:ea typeface="ＭＳ Ｐゴシック" pitchFamily="9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92" charset="0"/>
                <a:ea typeface="ＭＳ Ｐゴシック" pitchFamily="9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92" charset="0"/>
                <a:ea typeface="ＭＳ Ｐゴシック" pitchFamily="92" charset="-128"/>
                <a:cs typeface="+mn-cs"/>
              </a:defRPr>
            </a:lvl1pPr>
          </a:lstStyle>
          <a:p>
            <a:pPr>
              <a:defRPr/>
            </a:pPr>
            <a:fld id="{8AAF8965-3598-4F8B-AB40-AE10B23DE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92" charset="0"/>
        <a:ea typeface="ＭＳ Ｐゴシック" pitchFamily="92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92" charset="0"/>
        <a:ea typeface="ＭＳ Ｐゴシック" pitchFamily="92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92" charset="0"/>
        <a:ea typeface="ＭＳ Ｐゴシック" pitchFamily="92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92" charset="0"/>
        <a:ea typeface="ＭＳ Ｐゴシック" pitchFamily="92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92" charset="0"/>
        <a:ea typeface="ＭＳ Ｐゴシック" pitchFamily="92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B4CC3F-7245-48D0-9FFB-32AF4F362B82}" type="slidenum">
              <a:rPr lang="en-US" smtClean="0">
                <a:latin typeface="Times" pitchFamily="18" charset="0"/>
                <a:ea typeface="ＭＳ Ｐゴシック"/>
                <a:cs typeface="ＭＳ Ｐゴシック"/>
              </a:rPr>
              <a:pPr/>
              <a:t>1</a:t>
            </a:fld>
            <a:endParaRPr lang="en-US" smtClean="0">
              <a:latin typeface="Times" pitchFamily="18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26FB5D-A9DA-49B7-AAB7-F19A657447AC}" type="slidenum">
              <a:rPr lang="en-US" smtClean="0">
                <a:latin typeface="Times" pitchFamily="18" charset="0"/>
                <a:ea typeface="ＭＳ Ｐゴシック"/>
                <a:cs typeface="ＭＳ Ｐゴシック"/>
              </a:rPr>
              <a:pPr/>
              <a:t>2</a:t>
            </a:fld>
            <a:endParaRPr lang="en-US" smtClean="0">
              <a:latin typeface="Times" pitchFamily="18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8C0565-12FE-4B4F-BC41-475284B03E12}" type="slidenum">
              <a:rPr lang="en-US" smtClean="0">
                <a:latin typeface="Times" pitchFamily="18" charset="0"/>
                <a:ea typeface="ＭＳ Ｐゴシック"/>
                <a:cs typeface="ＭＳ Ｐゴシック"/>
              </a:rPr>
              <a:pPr/>
              <a:t>3</a:t>
            </a:fld>
            <a:endParaRPr lang="en-US" smtClean="0">
              <a:latin typeface="Times" pitchFamily="18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latin typeface="Times New Roman" pitchFamily="18" charset="0"/>
              <a:ea typeface="ＭＳ Ｐゴシック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3FD851-6FAE-493D-8107-CCD07090C701}" type="slidenum">
              <a:rPr lang="en-US" smtClean="0">
                <a:latin typeface="Times" pitchFamily="18" charset="0"/>
                <a:ea typeface="ＭＳ Ｐゴシック"/>
                <a:cs typeface="ＭＳ Ｐゴシック"/>
              </a:rPr>
              <a:pPr/>
              <a:t>4</a:t>
            </a:fld>
            <a:endParaRPr lang="en-US" smtClean="0">
              <a:latin typeface="Times" pitchFamily="18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EF9B0-D7CF-498A-A4E7-4869629728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E9CCB-526D-4DBB-A48F-F39C61F355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95988" y="328613"/>
            <a:ext cx="1870075" cy="5233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28613"/>
            <a:ext cx="5462588" cy="5233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8A983-A09A-472F-8665-7F9419BB8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A21D2-CE74-42F2-9057-E39114E3B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9361D-1C66-4E53-A9E1-82E1D4C26F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36655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8938" y="1447800"/>
            <a:ext cx="36671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230B1-8D70-44F4-8122-AB6F9F3621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6008A-F4E4-4281-93F5-13FB7345B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712BA-661E-4152-8099-F293F3289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A390C-15F6-4291-B7D2-03EF9FB3A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2EBCA-EE5E-447C-9CDC-E3723F1B95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9FD99-C69A-4B2C-A7DA-B5A2773F8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8" descr="Slide Spectrum.jpg                                             00038C81Sunny II                       B846971C:"/>
          <p:cNvPicPr>
            <a:picLocks noChangeAspect="1" noChangeArrowheads="1"/>
          </p:cNvPicPr>
          <p:nvPr/>
        </p:nvPicPr>
        <p:blipFill>
          <a:blip r:embed="rId13"/>
          <a:srcRect t="7272"/>
          <a:stretch>
            <a:fillRect/>
          </a:stretch>
        </p:blipFill>
        <p:spPr bwMode="auto">
          <a:xfrm>
            <a:off x="0" y="0"/>
            <a:ext cx="9145588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74850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Times New Roman" pitchFamily="92" charset="0"/>
                <a:ea typeface="ＭＳ Ｐゴシック" pitchFamily="9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248400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1"/>
                </a:solidFill>
                <a:latin typeface="Times New Roman" pitchFamily="92" charset="0"/>
                <a:ea typeface="ＭＳ Ｐゴシック" pitchFamily="9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2484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  <a:latin typeface="Times New Roman" pitchFamily="92" charset="0"/>
                <a:ea typeface="ＭＳ Ｐゴシック" pitchFamily="92" charset="-128"/>
                <a:cs typeface="+mn-cs"/>
              </a:defRPr>
            </a:lvl1pPr>
          </a:lstStyle>
          <a:p>
            <a:pPr>
              <a:defRPr/>
            </a:pPr>
            <a:fld id="{254F3231-F783-4CA5-ACBF-43AD410AE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28613"/>
            <a:ext cx="7091363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V="1">
            <a:off x="7729538" y="0"/>
            <a:ext cx="0" cy="1524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92" charset="0"/>
              <a:ea typeface="ＭＳ Ｐゴシック" pitchFamily="92" charset="-128"/>
              <a:cs typeface="+mn-cs"/>
            </a:endParaRPr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7729538" y="152400"/>
            <a:ext cx="0" cy="415925"/>
          </a:xfrm>
          <a:prstGeom prst="line">
            <a:avLst/>
          </a:prstGeom>
          <a:noFill/>
          <a:ln w="12700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92" charset="0"/>
              <a:ea typeface="+mn-ea"/>
              <a:cs typeface="+mn-cs"/>
            </a:endParaRPr>
          </a:p>
        </p:txBody>
      </p:sp>
      <p:pic>
        <p:nvPicPr>
          <p:cNvPr id="1034" name="Picture 23" descr="CTIA_TWA_K_SMALL.png                                           0005AFFBGroups                         BE036094: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772400" y="190500"/>
            <a:ext cx="12573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l" rtl="0" fontAlgn="base">
        <a:lnSpc>
          <a:spcPts val="31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ＭＳ Ｐゴシック" pitchFamily="92" charset="-128"/>
          <a:cs typeface="ＭＳ Ｐゴシック"/>
        </a:defRPr>
      </a:lvl1pPr>
      <a:lvl2pPr algn="l" rtl="0" fontAlgn="base">
        <a:lnSpc>
          <a:spcPts val="31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92" charset="0"/>
          <a:ea typeface="ＭＳ Ｐゴシック" pitchFamily="92" charset="-128"/>
          <a:cs typeface="ＭＳ Ｐゴシック"/>
        </a:defRPr>
      </a:lvl2pPr>
      <a:lvl3pPr algn="l" rtl="0" fontAlgn="base">
        <a:lnSpc>
          <a:spcPts val="31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92" charset="0"/>
          <a:ea typeface="ＭＳ Ｐゴシック" pitchFamily="92" charset="-128"/>
          <a:cs typeface="ＭＳ Ｐゴシック"/>
        </a:defRPr>
      </a:lvl3pPr>
      <a:lvl4pPr algn="l" rtl="0" fontAlgn="base">
        <a:lnSpc>
          <a:spcPts val="31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92" charset="0"/>
          <a:ea typeface="ＭＳ Ｐゴシック" pitchFamily="92" charset="-128"/>
          <a:cs typeface="ＭＳ Ｐゴシック"/>
        </a:defRPr>
      </a:lvl4pPr>
      <a:lvl5pPr algn="l" rtl="0" fontAlgn="base">
        <a:lnSpc>
          <a:spcPts val="31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92" charset="0"/>
          <a:ea typeface="ＭＳ Ｐゴシック" pitchFamily="92" charset="-128"/>
          <a:cs typeface="ＭＳ Ｐゴシック"/>
        </a:defRPr>
      </a:lvl5pPr>
      <a:lvl6pPr marL="457200" algn="l" rtl="0" eaLnBrk="1" fontAlgn="base" hangingPunct="1">
        <a:lnSpc>
          <a:spcPts val="31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92" charset="0"/>
        </a:defRPr>
      </a:lvl6pPr>
      <a:lvl7pPr marL="914400" algn="l" rtl="0" eaLnBrk="1" fontAlgn="base" hangingPunct="1">
        <a:lnSpc>
          <a:spcPts val="31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92" charset="0"/>
        </a:defRPr>
      </a:lvl7pPr>
      <a:lvl8pPr marL="1371600" algn="l" rtl="0" eaLnBrk="1" fontAlgn="base" hangingPunct="1">
        <a:lnSpc>
          <a:spcPts val="31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92" charset="0"/>
        </a:defRPr>
      </a:lvl8pPr>
      <a:lvl9pPr marL="1828800" algn="l" rtl="0" eaLnBrk="1" fontAlgn="base" hangingPunct="1">
        <a:lnSpc>
          <a:spcPts val="31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pitchFamily="92" charset="0"/>
        </a:defRPr>
      </a:lvl9pPr>
    </p:titleStyle>
    <p:bodyStyle>
      <a:lvl1pPr marL="168275" indent="-168275" algn="l" rtl="0" fontAlgn="base">
        <a:lnSpc>
          <a:spcPts val="2300"/>
        </a:lnSpc>
        <a:spcBef>
          <a:spcPts val="1200"/>
        </a:spcBef>
        <a:spcAft>
          <a:spcPct val="0"/>
        </a:spcAft>
        <a:buClr>
          <a:schemeClr val="bg2"/>
        </a:buClr>
        <a:buSzPct val="125000"/>
        <a:buChar char="•"/>
        <a:defRPr sz="2000">
          <a:solidFill>
            <a:schemeClr val="tx1"/>
          </a:solidFill>
          <a:latin typeface="+mn-lt"/>
          <a:ea typeface="ＭＳ Ｐゴシック" pitchFamily="92" charset="-128"/>
          <a:cs typeface="ＭＳ Ｐゴシック"/>
        </a:defRPr>
      </a:lvl1pPr>
      <a:lvl2pPr marL="460375" indent="-177800" algn="l" rtl="0" fontAlgn="base">
        <a:lnSpc>
          <a:spcPts val="1800"/>
        </a:lnSpc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92" charset="-128"/>
          <a:cs typeface="ＭＳ Ｐゴシック"/>
        </a:defRPr>
      </a:lvl2pPr>
      <a:lvl3pPr marL="744538" indent="-169863" algn="l" rtl="0" fontAlgn="base">
        <a:lnSpc>
          <a:spcPts val="1800"/>
        </a:lnSpc>
        <a:spcBef>
          <a:spcPts val="400"/>
        </a:spcBef>
        <a:spcAft>
          <a:spcPct val="0"/>
        </a:spcAft>
        <a:buClr>
          <a:schemeClr val="bg2"/>
        </a:buClr>
        <a:buChar char="•"/>
        <a:defRPr sz="1600">
          <a:solidFill>
            <a:schemeClr val="tx1"/>
          </a:solidFill>
          <a:latin typeface="+mn-lt"/>
          <a:ea typeface="ＭＳ Ｐゴシック" pitchFamily="92" charset="-128"/>
          <a:cs typeface="ＭＳ Ｐゴシック"/>
        </a:defRPr>
      </a:lvl3pPr>
      <a:lvl4pPr marL="1028700" indent="-52388" algn="l" rtl="0" fontAlgn="base">
        <a:lnSpc>
          <a:spcPts val="1800"/>
        </a:lnSpc>
        <a:spcBef>
          <a:spcPts val="400"/>
        </a:spcBef>
        <a:spcAft>
          <a:spcPct val="0"/>
        </a:spcAft>
        <a:buClr>
          <a:schemeClr val="bg1"/>
        </a:buClr>
        <a:buChar char="–"/>
        <a:defRPr sz="1600">
          <a:solidFill>
            <a:schemeClr val="tx1"/>
          </a:solidFill>
          <a:latin typeface="+mn-lt"/>
          <a:ea typeface="ＭＳ Ｐゴシック" pitchFamily="92" charset="-128"/>
          <a:cs typeface="ＭＳ Ｐゴシック"/>
        </a:defRPr>
      </a:lvl4pPr>
      <a:lvl5pPr marL="1427163" indent="-168275" algn="l" rtl="0" fontAlgn="base">
        <a:lnSpc>
          <a:spcPts val="1800"/>
        </a:lnSpc>
        <a:spcBef>
          <a:spcPts val="4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92" charset="-128"/>
          <a:cs typeface="ＭＳ Ｐゴシック"/>
        </a:defRPr>
      </a:lvl5pPr>
      <a:lvl6pPr marL="1884363" indent="-168275" algn="l" rtl="0" eaLnBrk="1" fontAlgn="base" hangingPunct="1">
        <a:lnSpc>
          <a:spcPts val="1800"/>
        </a:lnSpc>
        <a:spcBef>
          <a:spcPts val="4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92" charset="-128"/>
        </a:defRPr>
      </a:lvl6pPr>
      <a:lvl7pPr marL="2341563" indent="-168275" algn="l" rtl="0" eaLnBrk="1" fontAlgn="base" hangingPunct="1">
        <a:lnSpc>
          <a:spcPts val="1800"/>
        </a:lnSpc>
        <a:spcBef>
          <a:spcPts val="4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92" charset="-128"/>
        </a:defRPr>
      </a:lvl7pPr>
      <a:lvl8pPr marL="2798763" indent="-168275" algn="l" rtl="0" eaLnBrk="1" fontAlgn="base" hangingPunct="1">
        <a:lnSpc>
          <a:spcPts val="1800"/>
        </a:lnSpc>
        <a:spcBef>
          <a:spcPts val="4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92" charset="-128"/>
        </a:defRPr>
      </a:lvl8pPr>
      <a:lvl9pPr marL="3255963" indent="-168275" algn="l" rtl="0" eaLnBrk="1" fontAlgn="base" hangingPunct="1">
        <a:lnSpc>
          <a:spcPts val="1800"/>
        </a:lnSpc>
        <a:spcBef>
          <a:spcPts val="4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9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7"/>
          <p:cNvSpPr>
            <a:spLocks noChangeArrowheads="1"/>
          </p:cNvSpPr>
          <p:nvPr/>
        </p:nvSpPr>
        <p:spPr bwMode="auto">
          <a:xfrm>
            <a:off x="0" y="36576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40000"/>
              </a:lnSpc>
              <a:spcBef>
                <a:spcPct val="20000"/>
              </a:spcBef>
              <a:defRPr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ＭＳ Ｐゴシック" pitchFamily="92" charset="-128"/>
                <a:cs typeface="Arial" pitchFamily="34" charset="0"/>
              </a:rPr>
              <a:t>Overview</a:t>
            </a:r>
            <a:endParaRPr lang="en-US" sz="900" dirty="0">
              <a:solidFill>
                <a:srgbClr val="005595"/>
              </a:solidFill>
              <a:latin typeface="Arial" pitchFamily="34" charset="0"/>
              <a:ea typeface="ＭＳ Ｐゴシック" pitchFamily="92" charset="-128"/>
              <a:cs typeface="Arial" pitchFamily="34" charset="0"/>
            </a:endParaRPr>
          </a:p>
          <a:p>
            <a:pPr algn="ctr">
              <a:defRPr/>
            </a:pPr>
            <a:r>
              <a:rPr lang="en-US" sz="900" i="1" dirty="0">
                <a:latin typeface="Arial" pitchFamily="34" charset="0"/>
                <a:ea typeface="ＭＳ Ｐゴシック" pitchFamily="92" charset="-128"/>
                <a:cs typeface="Arial" pitchFamily="34" charset="0"/>
              </a:rPr>
              <a:t>WMC Global proprietary and confidential • Do not distribute</a:t>
            </a:r>
            <a:endParaRPr lang="en-US" sz="900" dirty="0">
              <a:latin typeface="Arial" pitchFamily="34" charset="0"/>
              <a:ea typeface="ＭＳ Ｐゴシック" pitchFamily="92" charset="-128"/>
              <a:cs typeface="Arial" pitchFamily="34" charset="0"/>
            </a:endParaRPr>
          </a:p>
          <a:p>
            <a:pPr algn="ctr">
              <a:defRPr/>
            </a:pPr>
            <a:r>
              <a:rPr lang="en-US" sz="900" i="1" dirty="0">
                <a:latin typeface="Arial" pitchFamily="34" charset="0"/>
                <a:ea typeface="ＭＳ Ｐゴシック" pitchFamily="92" charset="-128"/>
                <a:cs typeface="Arial" pitchFamily="34" charset="0"/>
              </a:rPr>
              <a:t>© 2011 Wireless Media Consulting, Inc.</a:t>
            </a:r>
            <a:endParaRPr lang="en-US" sz="900" dirty="0">
              <a:latin typeface="Arial" pitchFamily="34" charset="0"/>
              <a:ea typeface="ＭＳ Ｐゴシック" pitchFamily="92" charset="-128"/>
              <a:cs typeface="Arial" pitchFamily="34" charset="0"/>
            </a:endParaRPr>
          </a:p>
        </p:txBody>
      </p:sp>
      <p:sp>
        <p:nvSpPr>
          <p:cNvPr id="1536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0" y="2949575"/>
            <a:ext cx="9144000" cy="708025"/>
          </a:xfrm>
        </p:spPr>
        <p:txBody>
          <a:bodyPr/>
          <a:lstStyle/>
          <a:p>
            <a:pPr algn="ctr"/>
            <a:r>
              <a:rPr lang="en-US" sz="4000" b="0" smtClean="0">
                <a:ea typeface="ＭＳ Ｐゴシック"/>
                <a:cs typeface="Arial" charset="0"/>
              </a:rPr>
              <a:t>CTIA Monitoring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</a:rPr>
              <a:t>CTIA Monitoring Program</a:t>
            </a: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34EE09-9F1B-43D4-BC03-8204DE01CBD1}" type="slidenum">
              <a:rPr lang="en-US" smtClean="0">
                <a:latin typeface="Times New Roman" pitchFamily="18" charset="0"/>
                <a:ea typeface="ＭＳ Ｐゴシック"/>
                <a:cs typeface="ＭＳ Ｐゴシック"/>
              </a:rPr>
              <a:pPr/>
              <a:t>2</a:t>
            </a:fld>
            <a:endParaRPr lang="en-US" smtClean="0">
              <a:latin typeface="Times New Roman" pitchFamily="18" charset="0"/>
              <a:ea typeface="ＭＳ Ｐゴシック"/>
              <a:cs typeface="ＭＳ Ｐゴシック"/>
            </a:endParaRPr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422275" y="2362200"/>
            <a:ext cx="3159125" cy="3352800"/>
          </a:xfrm>
          <a:prstGeom prst="rect">
            <a:avLst/>
          </a:prstGeom>
        </p:spPr>
        <p:txBody>
          <a:bodyPr>
            <a:norm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tx1"/>
                </a:solidFill>
                <a:latin typeface="Arial"/>
                <a:ea typeface="+mn-ea"/>
                <a:cs typeface="Arial"/>
              </a:rPr>
              <a:t>Our reach and capabilities include: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Font typeface="Wingdings" charset="2"/>
              <a:buChar char="§"/>
              <a:defRPr/>
            </a:pPr>
            <a:r>
              <a:rPr lang="en-US" sz="1600" dirty="0">
                <a:solidFill>
                  <a:schemeClr val="tx1"/>
                </a:solidFill>
                <a:latin typeface="Arial"/>
                <a:ea typeface="+mn-ea"/>
                <a:cs typeface="Arial"/>
              </a:rPr>
              <a:t>All U.S. TV channels and more than 1,000 </a:t>
            </a:r>
            <a:r>
              <a:rPr lang="en-US" sz="1600" dirty="0">
                <a:solidFill>
                  <a:srgbClr val="000000"/>
                </a:solidFill>
                <a:latin typeface="Arial"/>
                <a:ea typeface="+mn-ea"/>
                <a:cs typeface="Arial"/>
              </a:rPr>
              <a:t>print </a:t>
            </a:r>
            <a:r>
              <a:rPr lang="en-US" sz="1600" dirty="0">
                <a:solidFill>
                  <a:schemeClr val="tx1"/>
                </a:solidFill>
                <a:latin typeface="Arial"/>
                <a:ea typeface="+mn-ea"/>
                <a:cs typeface="Arial"/>
              </a:rPr>
              <a:t>publications in national and local markets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Font typeface="Wingdings" charset="2"/>
              <a:buChar char="§"/>
              <a:defRPr/>
            </a:pPr>
            <a:r>
              <a:rPr lang="en-US" sz="1600" dirty="0">
                <a:solidFill>
                  <a:schemeClr val="tx1"/>
                </a:solidFill>
                <a:latin typeface="Arial"/>
                <a:ea typeface="+mn-ea"/>
                <a:cs typeface="Arial"/>
              </a:rPr>
              <a:t>Hundreds of thousands of targeted Internet properties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Font typeface="Wingdings" charset="2"/>
              <a:buChar char="§"/>
              <a:defRPr/>
            </a:pPr>
            <a:r>
              <a:rPr lang="en-US" sz="1600" dirty="0">
                <a:solidFill>
                  <a:schemeClr val="tx1"/>
                </a:solidFill>
                <a:latin typeface="Arial"/>
                <a:ea typeface="+mn-ea"/>
                <a:cs typeface="Arial"/>
              </a:rPr>
              <a:t>Mobile Internet sites, accessed via all carriers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Font typeface="Wingdings" charset="2"/>
              <a:buChar char="§"/>
              <a:defRPr/>
            </a:pPr>
            <a:r>
              <a:rPr lang="en-US" sz="1600" dirty="0">
                <a:solidFill>
                  <a:schemeClr val="tx1"/>
                </a:solidFill>
                <a:latin typeface="Arial"/>
                <a:ea typeface="+mn-ea"/>
                <a:cs typeface="Arial"/>
              </a:rPr>
              <a:t>Message flow monitoring across all carriers</a:t>
            </a:r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422275" y="1295400"/>
            <a:ext cx="8299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Arial" charset="0"/>
                <a:cs typeface="Arial" charset="0"/>
              </a:rPr>
              <a:t>We conduct extensive U.S. operations to intercept premium rate services as the customer experiences them</a:t>
            </a:r>
          </a:p>
        </p:txBody>
      </p:sp>
      <p:pic>
        <p:nvPicPr>
          <p:cNvPr id="17413" name="Picture 7" descr="WMC_intercept_process_US_100210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73475" y="2133600"/>
            <a:ext cx="5318125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</a:rPr>
              <a:t>Interception Operations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3657600"/>
            <a:ext cx="8229600" cy="2362200"/>
          </a:xfrm>
        </p:spPr>
        <p:txBody>
          <a:bodyPr/>
          <a:lstStyle/>
          <a:p>
            <a:pPr>
              <a:spcAft>
                <a:spcPts val="1200"/>
              </a:spcAft>
              <a:buFontTx/>
              <a:buNone/>
            </a:pPr>
            <a:r>
              <a:rPr lang="en-US" sz="1800" smtClean="0">
                <a:solidFill>
                  <a:srgbClr val="000000"/>
                </a:solidFill>
                <a:ea typeface="ＭＳ Ｐゴシック"/>
              </a:rPr>
              <a:t>We perform message flow monitoring using M2M technology, allowing us to:</a:t>
            </a:r>
          </a:p>
          <a:p>
            <a:r>
              <a:rPr lang="en-US" sz="1800" smtClean="0">
                <a:solidFill>
                  <a:srgbClr val="000000"/>
                </a:solidFill>
                <a:ea typeface="ＭＳ Ｐゴシック"/>
              </a:rPr>
              <a:t>Remain subscribed to programs, capturing and auditing subscription reminder messages and looking for unexpected messages received after opt-out</a:t>
            </a:r>
          </a:p>
          <a:p>
            <a:r>
              <a:rPr lang="en-US" sz="1800" smtClean="0">
                <a:solidFill>
                  <a:srgbClr val="000000"/>
                </a:solidFill>
                <a:ea typeface="ＭＳ Ｐゴシック"/>
              </a:rPr>
              <a:t>Intercept and monitor content providers’ repeat marketing, looking for ongoing abuse of customer details and spam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D23199-FD5B-489C-BDC8-50F740D99002}" type="slidenum">
              <a:rPr lang="en-US" smtClean="0">
                <a:latin typeface="Times New Roman" pitchFamily="18" charset="0"/>
                <a:ea typeface="ＭＳ Ｐゴシック"/>
                <a:cs typeface="ＭＳ Ｐゴシック"/>
              </a:rPr>
              <a:pPr/>
              <a:t>3</a:t>
            </a:fld>
            <a:endParaRPr lang="en-US" smtClean="0">
              <a:latin typeface="Times New Roman" pitchFamily="18" charset="0"/>
              <a:ea typeface="ＭＳ Ｐゴシック"/>
              <a:cs typeface="ＭＳ Ｐゴシック"/>
            </a:endParaRPr>
          </a:p>
        </p:txBody>
      </p:sp>
      <p:pic>
        <p:nvPicPr>
          <p:cNvPr id="19460" name="Picture 5" descr="WMC_cellnetwork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6150" y="1295400"/>
            <a:ext cx="690245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/>
              </a:rPr>
              <a:t>In-Market Monitoring Process</a:t>
            </a:r>
          </a:p>
        </p:txBody>
      </p:sp>
      <p:sp>
        <p:nvSpPr>
          <p:cNvPr id="215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BCFE43-00F4-4993-8B20-3CEFAA8851F6}" type="slidenum">
              <a:rPr lang="en-US" smtClean="0">
                <a:latin typeface="Times New Roman" pitchFamily="18" charset="0"/>
                <a:ea typeface="ＭＳ Ｐゴシック"/>
                <a:cs typeface="ＭＳ Ｐゴシック"/>
              </a:rPr>
              <a:pPr/>
              <a:t>4</a:t>
            </a:fld>
            <a:endParaRPr lang="en-US" smtClean="0">
              <a:latin typeface="Times New Roman" pitchFamily="18" charset="0"/>
              <a:ea typeface="ＭＳ Ｐゴシック"/>
              <a:cs typeface="ＭＳ Ｐゴシック"/>
            </a:endParaRPr>
          </a:p>
        </p:txBody>
      </p:sp>
      <p:grpSp>
        <p:nvGrpSpPr>
          <p:cNvPr id="21507" name="Group 34"/>
          <p:cNvGrpSpPr>
            <a:grpSpLocks/>
          </p:cNvGrpSpPr>
          <p:nvPr/>
        </p:nvGrpSpPr>
        <p:grpSpPr bwMode="auto">
          <a:xfrm>
            <a:off x="560388" y="1193800"/>
            <a:ext cx="8048625" cy="1704975"/>
            <a:chOff x="560038" y="1250011"/>
            <a:chExt cx="8048492" cy="1704859"/>
          </a:xfrm>
        </p:grpSpPr>
        <p:sp>
          <p:nvSpPr>
            <p:cNvPr id="5" name="Rectangle 4"/>
            <p:cNvSpPr/>
            <p:nvPr/>
          </p:nvSpPr>
          <p:spPr>
            <a:xfrm>
              <a:off x="563213" y="1250011"/>
              <a:ext cx="1066782" cy="646069"/>
            </a:xfrm>
            <a:prstGeom prst="rect">
              <a:avLst/>
            </a:prstGeom>
            <a:solidFill>
              <a:srgbClr val="00B0F0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200" b="1" dirty="0"/>
                <a:t>Advertising Interception</a:t>
              </a:r>
              <a:endParaRPr lang="en-GB" sz="1200" b="1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031626" y="1791312"/>
              <a:ext cx="1068370" cy="646068"/>
            </a:xfrm>
            <a:prstGeom prst="rect">
              <a:avLst/>
            </a:prstGeom>
            <a:solidFill>
              <a:srgbClr val="00B0F0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200" b="1" dirty="0"/>
                <a:t>Compliance Audit</a:t>
              </a:r>
              <a:endParaRPr lang="en-GB" sz="1200" b="1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787480" y="1791312"/>
              <a:ext cx="1066782" cy="646068"/>
            </a:xfrm>
            <a:prstGeom prst="rect">
              <a:avLst/>
            </a:prstGeom>
            <a:solidFill>
              <a:srgbClr val="00B0F0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200" b="1" dirty="0"/>
                <a:t>Quality Assurance</a:t>
              </a:r>
              <a:endParaRPr lang="en-GB" sz="1200" b="1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163820" y="1791312"/>
              <a:ext cx="1066782" cy="646068"/>
            </a:xfrm>
            <a:prstGeom prst="rect">
              <a:avLst/>
            </a:prstGeom>
            <a:solidFill>
              <a:srgbClr val="00B0F0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200" b="1" dirty="0"/>
                <a:t>Report Production</a:t>
              </a:r>
              <a:endParaRPr lang="en-GB" sz="1200" b="1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7541748" y="1791312"/>
              <a:ext cx="1066782" cy="646068"/>
            </a:xfrm>
            <a:prstGeom prst="rect">
              <a:avLst/>
            </a:prstGeom>
            <a:solidFill>
              <a:srgbClr val="00B0F0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200" b="1" dirty="0"/>
                <a:t>Final Quality Assurance</a:t>
              </a:r>
              <a:endParaRPr lang="en-GB" sz="1200" b="1" dirty="0"/>
            </a:p>
          </p:txBody>
        </p:sp>
        <p:cxnSp>
          <p:nvCxnSpPr>
            <p:cNvPr id="12" name="Straight Arrow Connector 11"/>
            <p:cNvCxnSpPr>
              <a:stCxn id="5" idx="3"/>
              <a:endCxn id="6" idx="1"/>
            </p:cNvCxnSpPr>
            <p:nvPr/>
          </p:nvCxnSpPr>
          <p:spPr>
            <a:xfrm>
              <a:off x="1629995" y="1573839"/>
              <a:ext cx="401630" cy="541301"/>
            </a:xfrm>
            <a:prstGeom prst="straightConnector1">
              <a:avLst/>
            </a:prstGeom>
            <a:ln>
              <a:solidFill>
                <a:srgbClr val="00B0F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560038" y="2308802"/>
              <a:ext cx="1066782" cy="646068"/>
            </a:xfrm>
            <a:prstGeom prst="rect">
              <a:avLst/>
            </a:prstGeom>
            <a:solidFill>
              <a:srgbClr val="00B0F0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200" b="1" dirty="0"/>
                <a:t>Message Flow Interception</a:t>
              </a:r>
              <a:endParaRPr lang="en-GB" sz="1200" b="1" dirty="0"/>
            </a:p>
          </p:txBody>
        </p:sp>
        <p:cxnSp>
          <p:nvCxnSpPr>
            <p:cNvPr id="21" name="Straight Arrow Connector 20"/>
            <p:cNvCxnSpPr>
              <a:stCxn id="16" idx="3"/>
              <a:endCxn id="6" idx="1"/>
            </p:cNvCxnSpPr>
            <p:nvPr/>
          </p:nvCxnSpPr>
          <p:spPr>
            <a:xfrm flipV="1">
              <a:off x="1626820" y="2115140"/>
              <a:ext cx="404805" cy="515902"/>
            </a:xfrm>
            <a:prstGeom prst="straightConnector1">
              <a:avLst/>
            </a:prstGeom>
            <a:ln>
              <a:solidFill>
                <a:srgbClr val="00B0F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3409553" y="1788137"/>
              <a:ext cx="1066782" cy="646068"/>
            </a:xfrm>
            <a:prstGeom prst="rect">
              <a:avLst/>
            </a:prstGeom>
            <a:solidFill>
              <a:srgbClr val="00B0F0"/>
            </a:solidFill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200" b="1" dirty="0"/>
                <a:t>Verification of CSCA Data</a:t>
              </a:r>
              <a:endParaRPr lang="en-GB" sz="1200" b="1" dirty="0"/>
            </a:p>
          </p:txBody>
        </p:sp>
        <p:cxnSp>
          <p:nvCxnSpPr>
            <p:cNvPr id="24" name="Straight Arrow Connector 23"/>
            <p:cNvCxnSpPr>
              <a:stCxn id="6" idx="3"/>
              <a:endCxn id="22" idx="1"/>
            </p:cNvCxnSpPr>
            <p:nvPr/>
          </p:nvCxnSpPr>
          <p:spPr>
            <a:xfrm flipV="1">
              <a:off x="3099996" y="2110377"/>
              <a:ext cx="309557" cy="4763"/>
            </a:xfrm>
            <a:prstGeom prst="straightConnector1">
              <a:avLst/>
            </a:prstGeom>
            <a:ln>
              <a:solidFill>
                <a:srgbClr val="00B0F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22" idx="3"/>
              <a:endCxn id="7" idx="1"/>
            </p:cNvCxnSpPr>
            <p:nvPr/>
          </p:nvCxnSpPr>
          <p:spPr>
            <a:xfrm>
              <a:off x="4476335" y="2110377"/>
              <a:ext cx="311145" cy="4763"/>
            </a:xfrm>
            <a:prstGeom prst="straightConnector1">
              <a:avLst/>
            </a:prstGeom>
            <a:ln>
              <a:solidFill>
                <a:srgbClr val="00B0F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7" idx="3"/>
              <a:endCxn id="8" idx="1"/>
            </p:cNvCxnSpPr>
            <p:nvPr/>
          </p:nvCxnSpPr>
          <p:spPr>
            <a:xfrm>
              <a:off x="5854263" y="2115140"/>
              <a:ext cx="309558" cy="1587"/>
            </a:xfrm>
            <a:prstGeom prst="straightConnector1">
              <a:avLst/>
            </a:prstGeom>
            <a:ln>
              <a:solidFill>
                <a:srgbClr val="00B0F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8" idx="3"/>
              <a:endCxn id="9" idx="1"/>
            </p:cNvCxnSpPr>
            <p:nvPr/>
          </p:nvCxnSpPr>
          <p:spPr>
            <a:xfrm>
              <a:off x="7230603" y="2115140"/>
              <a:ext cx="311145" cy="1587"/>
            </a:xfrm>
            <a:prstGeom prst="straightConnector1">
              <a:avLst/>
            </a:prstGeom>
            <a:ln>
              <a:solidFill>
                <a:srgbClr val="00B0F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5" idx="2"/>
              <a:endCxn id="16" idx="0"/>
            </p:cNvCxnSpPr>
            <p:nvPr/>
          </p:nvCxnSpPr>
          <p:spPr>
            <a:xfrm rot="5400000">
              <a:off x="888656" y="2100853"/>
              <a:ext cx="412722" cy="3175"/>
            </a:xfrm>
            <a:prstGeom prst="straightConnector1">
              <a:avLst/>
            </a:prstGeom>
            <a:ln>
              <a:solidFill>
                <a:srgbClr val="00B0F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508" name="Content Placeholder 2"/>
          <p:cNvSpPr>
            <a:spLocks noGrp="1"/>
          </p:cNvSpPr>
          <p:nvPr/>
        </p:nvSpPr>
        <p:spPr bwMode="auto">
          <a:xfrm>
            <a:off x="457200" y="3124200"/>
            <a:ext cx="8229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bg2"/>
              </a:buClr>
              <a:buSzPct val="108000"/>
              <a:buFont typeface="Wingdings" pitchFamily="2" charset="2"/>
              <a:buChar char="§"/>
            </a:pPr>
            <a:r>
              <a:rPr lang="en-GB" sz="1600">
                <a:solidFill>
                  <a:srgbClr val="000000"/>
                </a:solidFill>
                <a:latin typeface="Arial" charset="0"/>
                <a:cs typeface="Arial" charset="0"/>
              </a:rPr>
              <a:t>Advertising and message flow interception</a:t>
            </a:r>
          </a:p>
          <a:p>
            <a:pPr marL="742950" lvl="1" indent="-285750">
              <a:spcBef>
                <a:spcPct val="20000"/>
              </a:spcBef>
              <a:buClr>
                <a:srgbClr val="2D2DB9"/>
              </a:buClr>
              <a:buFont typeface="Arial" charset="0"/>
              <a:buChar char="–"/>
            </a:pPr>
            <a:r>
              <a:rPr lang="en-GB" sz="1200">
                <a:solidFill>
                  <a:srgbClr val="000000"/>
                </a:solidFill>
                <a:latin typeface="Arial" charset="0"/>
                <a:cs typeface="Arial" charset="0"/>
              </a:rPr>
              <a:t>Interception involves the advertising and the message flows triggered by responding to advertising</a:t>
            </a:r>
          </a:p>
          <a:p>
            <a:pPr marL="742950" lvl="1" indent="-285750">
              <a:spcBef>
                <a:spcPct val="20000"/>
              </a:spcBef>
              <a:buClr>
                <a:srgbClr val="2D2DB9"/>
              </a:buClr>
              <a:buFont typeface="Arial" charset="0"/>
              <a:buChar char="–"/>
            </a:pPr>
            <a:r>
              <a:rPr lang="en-GB" sz="1200">
                <a:solidFill>
                  <a:srgbClr val="000000"/>
                </a:solidFill>
                <a:latin typeface="Arial" charset="0"/>
                <a:cs typeface="Arial" charset="0"/>
              </a:rPr>
              <a:t>Ongoing interception captures marketing messages and subscription reminder messages</a:t>
            </a:r>
          </a:p>
          <a:p>
            <a:pPr marL="273050" indent="-273050">
              <a:spcBef>
                <a:spcPts val="600"/>
              </a:spcBef>
              <a:buClr>
                <a:schemeClr val="bg2"/>
              </a:buClr>
              <a:buSzPct val="108000"/>
              <a:buFont typeface="Wingdings" pitchFamily="2" charset="2"/>
              <a:buChar char="§"/>
            </a:pPr>
            <a:r>
              <a:rPr lang="en-GB" sz="1600">
                <a:solidFill>
                  <a:srgbClr val="000000"/>
                </a:solidFill>
                <a:latin typeface="Arial" charset="0"/>
                <a:cs typeface="Arial" charset="0"/>
              </a:rPr>
              <a:t>Compliance audit</a:t>
            </a:r>
          </a:p>
          <a:p>
            <a:pPr marL="742950" lvl="1" indent="-285750">
              <a:spcBef>
                <a:spcPct val="20000"/>
              </a:spcBef>
              <a:buClr>
                <a:srgbClr val="2D2DB9"/>
              </a:buClr>
              <a:buFont typeface="Arial" charset="0"/>
              <a:buChar char="–"/>
            </a:pPr>
            <a:r>
              <a:rPr lang="en-GB" sz="1200">
                <a:solidFill>
                  <a:srgbClr val="000000"/>
                </a:solidFill>
                <a:latin typeface="Arial" charset="0"/>
                <a:cs typeface="Arial" charset="0"/>
              </a:rPr>
              <a:t>An experienced team of media analysts audits all interceptions</a:t>
            </a:r>
          </a:p>
          <a:p>
            <a:pPr marL="742950" lvl="1" indent="-285750">
              <a:spcBef>
                <a:spcPct val="20000"/>
              </a:spcBef>
              <a:buClr>
                <a:srgbClr val="2D2DB9"/>
              </a:buClr>
              <a:buFont typeface="Arial" charset="0"/>
              <a:buChar char="–"/>
            </a:pPr>
            <a:r>
              <a:rPr lang="en-GB" sz="1200">
                <a:solidFill>
                  <a:srgbClr val="000000"/>
                </a:solidFill>
                <a:latin typeface="Arial" charset="0"/>
                <a:cs typeface="Arial" charset="0"/>
              </a:rPr>
              <a:t>Each interception is reviewed individually</a:t>
            </a:r>
          </a:p>
          <a:p>
            <a:pPr marL="273050" indent="-273050">
              <a:spcBef>
                <a:spcPts val="600"/>
              </a:spcBef>
              <a:buClr>
                <a:schemeClr val="bg2"/>
              </a:buClr>
              <a:buSzPct val="108000"/>
              <a:buFont typeface="Wingdings" pitchFamily="2" charset="2"/>
              <a:buChar char="§"/>
            </a:pPr>
            <a:r>
              <a:rPr lang="en-GB" sz="1600">
                <a:solidFill>
                  <a:srgbClr val="000000"/>
                </a:solidFill>
                <a:latin typeface="Arial" charset="0"/>
                <a:cs typeface="Arial" charset="0"/>
              </a:rPr>
              <a:t>CSCA data verification</a:t>
            </a:r>
          </a:p>
          <a:p>
            <a:pPr marL="742950" lvl="1" indent="-285750">
              <a:spcBef>
                <a:spcPct val="20000"/>
              </a:spcBef>
              <a:buClr>
                <a:srgbClr val="2D2DB9"/>
              </a:buClr>
              <a:buFont typeface="Arial" charset="0"/>
              <a:buChar char="–"/>
            </a:pPr>
            <a:r>
              <a:rPr lang="en-GB" sz="1200">
                <a:solidFill>
                  <a:srgbClr val="000000"/>
                </a:solidFill>
                <a:latin typeface="Arial" charset="0"/>
                <a:cs typeface="Arial" charset="0"/>
              </a:rPr>
              <a:t>CSCA data is compared with the program found in market</a:t>
            </a:r>
          </a:p>
          <a:p>
            <a:pPr marL="742950" lvl="1" indent="-285750">
              <a:spcBef>
                <a:spcPct val="20000"/>
              </a:spcBef>
              <a:buClr>
                <a:srgbClr val="2D2DB9"/>
              </a:buClr>
              <a:buFont typeface="Arial" charset="0"/>
              <a:buChar char="–"/>
            </a:pPr>
            <a:r>
              <a:rPr lang="en-GB" sz="1200">
                <a:solidFill>
                  <a:srgbClr val="000000"/>
                </a:solidFill>
                <a:latin typeface="Arial" charset="0"/>
                <a:cs typeface="Arial" charset="0"/>
              </a:rPr>
              <a:t>Additional violations might be raised if the data is inaccurate</a:t>
            </a:r>
          </a:p>
          <a:p>
            <a:pPr marL="273050" indent="-273050">
              <a:spcBef>
                <a:spcPts val="600"/>
              </a:spcBef>
              <a:buClr>
                <a:schemeClr val="bg2"/>
              </a:buClr>
              <a:buSzPct val="108000"/>
              <a:buFont typeface="Wingdings" pitchFamily="2" charset="2"/>
              <a:buChar char="§"/>
            </a:pPr>
            <a:r>
              <a:rPr lang="en-GB" sz="1600">
                <a:solidFill>
                  <a:srgbClr val="000000"/>
                </a:solidFill>
                <a:latin typeface="Arial" charset="0"/>
                <a:cs typeface="Arial" charset="0"/>
              </a:rPr>
              <a:t>Quality assurance</a:t>
            </a:r>
          </a:p>
          <a:p>
            <a:pPr marL="742950" lvl="1" indent="-285750">
              <a:spcBef>
                <a:spcPct val="20000"/>
              </a:spcBef>
              <a:buClr>
                <a:srgbClr val="2D2DB9"/>
              </a:buClr>
              <a:buFont typeface="Arial" charset="0"/>
              <a:buChar char="–"/>
            </a:pPr>
            <a:r>
              <a:rPr lang="en-GB" sz="1200">
                <a:solidFill>
                  <a:srgbClr val="000000"/>
                </a:solidFill>
                <a:latin typeface="Arial" charset="0"/>
                <a:cs typeface="Arial" charset="0"/>
              </a:rPr>
              <a:t>Quality assurance professionals verify every compliance audit</a:t>
            </a:r>
          </a:p>
          <a:p>
            <a:pPr marL="742950" lvl="1" indent="-285750">
              <a:spcBef>
                <a:spcPct val="20000"/>
              </a:spcBef>
              <a:buClr>
                <a:srgbClr val="2D2DB9"/>
              </a:buClr>
              <a:buFont typeface="Arial" charset="0"/>
              <a:buChar char="–"/>
            </a:pPr>
            <a:r>
              <a:rPr lang="en-GB" sz="1200">
                <a:solidFill>
                  <a:srgbClr val="000000"/>
                </a:solidFill>
                <a:latin typeface="Arial" charset="0"/>
                <a:cs typeface="Arial" charset="0"/>
              </a:rPr>
              <a:t>Further quality assurance checks are performed following report production, before any information is released to the carriers, aggregators, or others in the industry</a:t>
            </a:r>
          </a:p>
          <a:p>
            <a:pPr marL="742950" lvl="1" indent="-285750">
              <a:spcBef>
                <a:spcPct val="20000"/>
              </a:spcBef>
              <a:buClr>
                <a:srgbClr val="2D2DB9"/>
              </a:buClr>
              <a:buFont typeface="Arial" charset="0"/>
              <a:buChar char="–"/>
            </a:pPr>
            <a:endParaRPr lang="en-GB" sz="12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73050" indent="-273050">
              <a:spcBef>
                <a:spcPts val="600"/>
              </a:spcBef>
              <a:buClr>
                <a:srgbClr val="FF9807"/>
              </a:buClr>
              <a:buSzPct val="108000"/>
              <a:buFont typeface="Wingdings" pitchFamily="2" charset="2"/>
              <a:buChar char="§"/>
            </a:pPr>
            <a:endParaRPr lang="en-GB" sz="16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TIA PPT Templat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D4D4D"/>
      </a:hlink>
      <a:folHlink>
        <a:srgbClr val="4D4D4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pitchFamily="9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pitchFamily="92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CTIA PPT Template</Template>
  <TotalTime>56</TotalTime>
  <Words>248</Words>
  <Application>Microsoft Office PowerPoint</Application>
  <PresentationFormat>On-screen Show (4:3)</PresentationFormat>
  <Paragraphs>42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Times New Roman</vt:lpstr>
      <vt:lpstr>ＭＳ Ｐゴシック</vt:lpstr>
      <vt:lpstr>Arial</vt:lpstr>
      <vt:lpstr>Times</vt:lpstr>
      <vt:lpstr>Wingdings</vt:lpstr>
      <vt:lpstr>CTIA PPT Template</vt:lpstr>
      <vt:lpstr>CTIA Monitoring Program</vt:lpstr>
      <vt:lpstr>CTIA Monitoring Program</vt:lpstr>
      <vt:lpstr>Interception Operations</vt:lpstr>
      <vt:lpstr>In-Market Monitoring Process</vt:lpstr>
    </vt:vector>
  </TitlesOfParts>
  <Company>CTIA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DDiggs</dc:creator>
  <cp:lastModifiedBy>mediateam</cp:lastModifiedBy>
  <cp:revision>28</cp:revision>
  <cp:lastPrinted>2004-04-19T15:52:44Z</cp:lastPrinted>
  <dcterms:created xsi:type="dcterms:W3CDTF">2011-05-09T16:22:34Z</dcterms:created>
  <dcterms:modified xsi:type="dcterms:W3CDTF">2011-05-10T18:11:45Z</dcterms:modified>
</cp:coreProperties>
</file>