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71" r:id="rId3"/>
    <p:sldId id="257" r:id="rId4"/>
    <p:sldId id="258" r:id="rId5"/>
    <p:sldId id="262" r:id="rId6"/>
    <p:sldId id="259" r:id="rId7"/>
    <p:sldId id="263" r:id="rId8"/>
    <p:sldId id="268" r:id="rId9"/>
    <p:sldId id="270" r:id="rId10"/>
    <p:sldId id="272" r:id="rId11"/>
    <p:sldId id="273" r:id="rId12"/>
    <p:sldId id="274" r:id="rId13"/>
    <p:sldId id="276"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2D001CCE-164A-4570-964A-FD4BE8F3FC2E}" type="datetimeFigureOut">
              <a:rPr lang="en-ZW" smtClean="0">
                <a:solidFill>
                  <a:srgbClr val="073E87"/>
                </a:solidFill>
              </a:rPr>
              <a:pPr/>
              <a:t>8/2/2013</a:t>
            </a:fld>
            <a:endParaRPr lang="en-ZW">
              <a:solidFill>
                <a:srgbClr val="073E87"/>
              </a:solidFill>
            </a:endParaRP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ZW">
              <a:solidFill>
                <a:srgbClr val="073E87"/>
              </a:solidFill>
            </a:endParaRP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srgbClr val="0B87D5"/>
              </a:solidFill>
            </a:endParaRPr>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srgbClr val="0B87D5"/>
              </a:solidFill>
            </a:endParaRPr>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srgbClr val="0B87D5"/>
              </a:solidFill>
            </a:endParaRPr>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srgbClr val="0B87D5"/>
              </a:solidFill>
            </a:endParaRPr>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srgbClr val="0B87D5"/>
              </a:solidFill>
            </a:endParaRPr>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srgbClr val="0B87D5"/>
              </a:solidFill>
            </a:endParaRPr>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Slide Number Placeholder 28"/>
          <p:cNvSpPr>
            <a:spLocks noGrp="1"/>
          </p:cNvSpPr>
          <p:nvPr>
            <p:ph type="sldNum" sz="quarter" idx="12"/>
          </p:nvPr>
        </p:nvSpPr>
        <p:spPr bwMode="auto">
          <a:xfrm>
            <a:off x="1325544" y="4928702"/>
            <a:ext cx="609600" cy="517524"/>
          </a:xfrm>
        </p:spPr>
        <p:txBody>
          <a:bodyPr/>
          <a:lstStyle/>
          <a:p>
            <a:fld id="{7A1D8A21-6A2A-460B-B17A-947E9F87BC85}" type="slidenum">
              <a:rPr lang="en-ZW" smtClean="0"/>
              <a:pPr/>
              <a:t>‹#›</a:t>
            </a:fld>
            <a:endParaRPr lang="en-ZW"/>
          </a:p>
        </p:txBody>
      </p:sp>
    </p:spTree>
    <p:extLst>
      <p:ext uri="{BB962C8B-B14F-4D97-AF65-F5344CB8AC3E}">
        <p14:creationId xmlns:p14="http://schemas.microsoft.com/office/powerpoint/2010/main" val="23834119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D001CCE-164A-4570-964A-FD4BE8F3FC2E}" type="datetimeFigureOut">
              <a:rPr lang="en-ZW" smtClean="0">
                <a:solidFill>
                  <a:srgbClr val="073E87"/>
                </a:solidFill>
              </a:rPr>
              <a:pPr/>
              <a:t>8/2/2013</a:t>
            </a:fld>
            <a:endParaRPr lang="en-ZW">
              <a:solidFill>
                <a:srgbClr val="073E87"/>
              </a:solidFill>
            </a:endParaRPr>
          </a:p>
        </p:txBody>
      </p:sp>
      <p:sp>
        <p:nvSpPr>
          <p:cNvPr id="5" name="Footer Placeholder 4"/>
          <p:cNvSpPr>
            <a:spLocks noGrp="1"/>
          </p:cNvSpPr>
          <p:nvPr>
            <p:ph type="ftr" sz="quarter" idx="11"/>
          </p:nvPr>
        </p:nvSpPr>
        <p:spPr/>
        <p:txBody>
          <a:bodyPr/>
          <a:lstStyle/>
          <a:p>
            <a:endParaRPr lang="en-ZW">
              <a:solidFill>
                <a:srgbClr val="073E87"/>
              </a:solidFill>
            </a:endParaRPr>
          </a:p>
        </p:txBody>
      </p:sp>
      <p:sp>
        <p:nvSpPr>
          <p:cNvPr id="6" name="Slide Number Placeholder 5"/>
          <p:cNvSpPr>
            <a:spLocks noGrp="1"/>
          </p:cNvSpPr>
          <p:nvPr>
            <p:ph type="sldNum" sz="quarter" idx="12"/>
          </p:nvPr>
        </p:nvSpPr>
        <p:spPr/>
        <p:txBody>
          <a:bodyPr/>
          <a:lstStyle/>
          <a:p>
            <a:fld id="{7A1D8A21-6A2A-460B-B17A-947E9F87BC85}" type="slidenum">
              <a:rPr lang="en-ZW" smtClean="0"/>
              <a:pPr/>
              <a:t>‹#›</a:t>
            </a:fld>
            <a:endParaRPr lang="en-ZW"/>
          </a:p>
        </p:txBody>
      </p:sp>
    </p:spTree>
    <p:extLst>
      <p:ext uri="{BB962C8B-B14F-4D97-AF65-F5344CB8AC3E}">
        <p14:creationId xmlns:p14="http://schemas.microsoft.com/office/powerpoint/2010/main" val="1507937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D001CCE-164A-4570-964A-FD4BE8F3FC2E}" type="datetimeFigureOut">
              <a:rPr lang="en-ZW" smtClean="0">
                <a:solidFill>
                  <a:srgbClr val="073E87"/>
                </a:solidFill>
              </a:rPr>
              <a:pPr/>
              <a:t>8/2/2013</a:t>
            </a:fld>
            <a:endParaRPr lang="en-ZW">
              <a:solidFill>
                <a:srgbClr val="073E87"/>
              </a:solidFill>
            </a:endParaRPr>
          </a:p>
        </p:txBody>
      </p:sp>
      <p:sp>
        <p:nvSpPr>
          <p:cNvPr id="5" name="Footer Placeholder 4"/>
          <p:cNvSpPr>
            <a:spLocks noGrp="1"/>
          </p:cNvSpPr>
          <p:nvPr>
            <p:ph type="ftr" sz="quarter" idx="11"/>
          </p:nvPr>
        </p:nvSpPr>
        <p:spPr/>
        <p:txBody>
          <a:bodyPr/>
          <a:lstStyle/>
          <a:p>
            <a:endParaRPr lang="en-ZW">
              <a:solidFill>
                <a:srgbClr val="073E87"/>
              </a:solidFill>
            </a:endParaRPr>
          </a:p>
        </p:txBody>
      </p:sp>
      <p:sp>
        <p:nvSpPr>
          <p:cNvPr id="6" name="Slide Number Placeholder 5"/>
          <p:cNvSpPr>
            <a:spLocks noGrp="1"/>
          </p:cNvSpPr>
          <p:nvPr>
            <p:ph type="sldNum" sz="quarter" idx="12"/>
          </p:nvPr>
        </p:nvSpPr>
        <p:spPr/>
        <p:txBody>
          <a:bodyPr/>
          <a:lstStyle/>
          <a:p>
            <a:fld id="{7A1D8A21-6A2A-460B-B17A-947E9F87BC85}" type="slidenum">
              <a:rPr lang="en-ZW" smtClean="0"/>
              <a:pPr/>
              <a:t>‹#›</a:t>
            </a:fld>
            <a:endParaRPr lang="en-ZW"/>
          </a:p>
        </p:txBody>
      </p:sp>
    </p:spTree>
    <p:extLst>
      <p:ext uri="{BB962C8B-B14F-4D97-AF65-F5344CB8AC3E}">
        <p14:creationId xmlns:p14="http://schemas.microsoft.com/office/powerpoint/2010/main" val="40758785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D9960-49F0-45E6-AB9D-C3C569F91C4F}" type="datetime1">
              <a:rPr lang="en-US" smtClean="0">
                <a:solidFill>
                  <a:prstClr val="black">
                    <a:tint val="75000"/>
                  </a:prstClr>
                </a:solidFill>
              </a:rPr>
              <a:pPr/>
              <a:t>8/2/2013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A5261DE-86A6-4B7D-BE0B-A2D1473FF35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82532846"/>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60D30D-3A1B-4AB5-9386-AF75168961BB}" type="datetime1">
              <a:rPr lang="en-US" smtClean="0">
                <a:solidFill>
                  <a:prstClr val="black">
                    <a:tint val="75000"/>
                  </a:prstClr>
                </a:solidFill>
              </a:rPr>
              <a:pPr/>
              <a:t>8/2/2013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A5261DE-86A6-4B7D-BE0B-A2D1473FF35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37247623"/>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4C402C-F931-42E1-90DD-0BDD6000A756}" type="datetime1">
              <a:rPr lang="en-US" smtClean="0">
                <a:solidFill>
                  <a:prstClr val="black">
                    <a:tint val="75000"/>
                  </a:prstClr>
                </a:solidFill>
              </a:rPr>
              <a:pPr/>
              <a:t>8/2/2013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A5261DE-86A6-4B7D-BE0B-A2D1473FF35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02933477"/>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D78A8D-1118-40B8-9E24-B09C88526C6F}" type="datetime1">
              <a:rPr lang="en-US" smtClean="0">
                <a:solidFill>
                  <a:prstClr val="black">
                    <a:tint val="75000"/>
                  </a:prstClr>
                </a:solidFill>
              </a:rPr>
              <a:pPr/>
              <a:t>8/2/2013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A5261DE-86A6-4B7D-BE0B-A2D1473FF35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43417961"/>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DD76BEE-0DDE-437C-ABC3-796E02E3708E}" type="datetime1">
              <a:rPr lang="en-US" smtClean="0">
                <a:solidFill>
                  <a:prstClr val="black">
                    <a:tint val="75000"/>
                  </a:prstClr>
                </a:solidFill>
              </a:rPr>
              <a:pPr/>
              <a:t>8/2/2013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1A5261DE-86A6-4B7D-BE0B-A2D1473FF35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4860867"/>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D8B3786-CDD5-465B-911A-BDF1F9A545CD}" type="datetime1">
              <a:rPr lang="en-US" smtClean="0">
                <a:solidFill>
                  <a:prstClr val="black">
                    <a:tint val="75000"/>
                  </a:prstClr>
                </a:solidFill>
              </a:rPr>
              <a:pPr/>
              <a:t>8/2/2013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1A5261DE-86A6-4B7D-BE0B-A2D1473FF35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09069189"/>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738157-6C57-43B8-8765-A3FC5F034B78}" type="datetime1">
              <a:rPr lang="en-US" smtClean="0">
                <a:solidFill>
                  <a:prstClr val="black">
                    <a:tint val="75000"/>
                  </a:prstClr>
                </a:solidFill>
              </a:rPr>
              <a:pPr/>
              <a:t>8/2/2013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1A5261DE-86A6-4B7D-BE0B-A2D1473FF35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98726508"/>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EADAA5-C39A-45E8-BC08-8657ECC6133E}" type="datetime1">
              <a:rPr lang="en-US" smtClean="0">
                <a:solidFill>
                  <a:prstClr val="black">
                    <a:tint val="75000"/>
                  </a:prstClr>
                </a:solidFill>
              </a:rPr>
              <a:pPr/>
              <a:t>8/2/2013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A5261DE-86A6-4B7D-BE0B-A2D1473FF35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50921311"/>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2D001CCE-164A-4570-964A-FD4BE8F3FC2E}" type="datetimeFigureOut">
              <a:rPr lang="en-ZW" smtClean="0">
                <a:solidFill>
                  <a:srgbClr val="073E87"/>
                </a:solidFill>
              </a:rPr>
              <a:pPr/>
              <a:t>8/2/2013</a:t>
            </a:fld>
            <a:endParaRPr lang="en-ZW">
              <a:solidFill>
                <a:srgbClr val="073E87"/>
              </a:solidFill>
            </a:endParaRPr>
          </a:p>
        </p:txBody>
      </p:sp>
      <p:sp>
        <p:nvSpPr>
          <p:cNvPr id="9" name="Slide Number Placeholder 8"/>
          <p:cNvSpPr>
            <a:spLocks noGrp="1"/>
          </p:cNvSpPr>
          <p:nvPr>
            <p:ph type="sldNum" sz="quarter" idx="15"/>
          </p:nvPr>
        </p:nvSpPr>
        <p:spPr/>
        <p:txBody>
          <a:bodyPr rtlCol="0"/>
          <a:lstStyle/>
          <a:p>
            <a:fld id="{7A1D8A21-6A2A-460B-B17A-947E9F87BC85}" type="slidenum">
              <a:rPr lang="en-ZW" smtClean="0"/>
              <a:pPr/>
              <a:t>‹#›</a:t>
            </a:fld>
            <a:endParaRPr lang="en-ZW"/>
          </a:p>
        </p:txBody>
      </p:sp>
      <p:sp>
        <p:nvSpPr>
          <p:cNvPr id="10" name="Footer Placeholder 9"/>
          <p:cNvSpPr>
            <a:spLocks noGrp="1"/>
          </p:cNvSpPr>
          <p:nvPr>
            <p:ph type="ftr" sz="quarter" idx="16"/>
          </p:nvPr>
        </p:nvSpPr>
        <p:spPr/>
        <p:txBody>
          <a:bodyPr rtlCol="0"/>
          <a:lstStyle/>
          <a:p>
            <a:endParaRPr lang="en-ZW">
              <a:solidFill>
                <a:srgbClr val="073E87"/>
              </a:solidFill>
            </a:endParaRPr>
          </a:p>
        </p:txBody>
      </p:sp>
    </p:spTree>
    <p:extLst>
      <p:ext uri="{BB962C8B-B14F-4D97-AF65-F5344CB8AC3E}">
        <p14:creationId xmlns:p14="http://schemas.microsoft.com/office/powerpoint/2010/main" val="319416635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9ED78B-024E-4427-8AF3-ED2E5BEC69AE}" type="datetime1">
              <a:rPr lang="en-US" smtClean="0">
                <a:solidFill>
                  <a:prstClr val="black">
                    <a:tint val="75000"/>
                  </a:prstClr>
                </a:solidFill>
              </a:rPr>
              <a:pPr/>
              <a:t>8/2/2013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A5261DE-86A6-4B7D-BE0B-A2D1473FF35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33925436"/>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4F039C-F59A-40ED-88C6-C64B0E3EEAAE}" type="datetime1">
              <a:rPr lang="en-US" smtClean="0">
                <a:solidFill>
                  <a:prstClr val="black">
                    <a:tint val="75000"/>
                  </a:prstClr>
                </a:solidFill>
              </a:rPr>
              <a:pPr/>
              <a:t>8/2/2013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A5261DE-86A6-4B7D-BE0B-A2D1473FF35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87249812"/>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A6F665-40A2-4620-8C68-20DC7F331F80}" type="datetime1">
              <a:rPr lang="en-US" smtClean="0">
                <a:solidFill>
                  <a:prstClr val="black">
                    <a:tint val="75000"/>
                  </a:prstClr>
                </a:solidFill>
              </a:rPr>
              <a:pPr/>
              <a:t>8/2/2013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A5261DE-86A6-4B7D-BE0B-A2D1473FF35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41733914"/>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FFBC18C-E0BC-4D4C-AC55-123AAB2ADC4F}" type="datetime1">
              <a:rPr lang="en-US" smtClean="0">
                <a:solidFill>
                  <a:prstClr val="black">
                    <a:tint val="75000"/>
                  </a:prstClr>
                </a:solidFill>
              </a:rPr>
              <a:pPr/>
              <a:t>8/2/2013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1A5261DE-86A6-4B7D-BE0B-A2D1473FF35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05281130"/>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2D001CCE-164A-4570-964A-FD4BE8F3FC2E}" type="datetimeFigureOut">
              <a:rPr lang="en-ZW" smtClean="0">
                <a:solidFill>
                  <a:srgbClr val="C6E7FC"/>
                </a:solidFill>
              </a:rPr>
              <a:pPr/>
              <a:t>8/2/2013</a:t>
            </a:fld>
            <a:endParaRPr lang="en-ZW">
              <a:solidFill>
                <a:srgbClr val="C6E7FC"/>
              </a:solidFill>
            </a:endParaRP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ZW">
              <a:solidFill>
                <a:srgbClr val="C6E7FC"/>
              </a:solidFill>
            </a:endParaRP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6" name="Slide Number Placeholder 5"/>
          <p:cNvSpPr>
            <a:spLocks noGrp="1"/>
          </p:cNvSpPr>
          <p:nvPr>
            <p:ph type="sldNum" sz="quarter" idx="12"/>
          </p:nvPr>
        </p:nvSpPr>
        <p:spPr bwMode="auto">
          <a:xfrm>
            <a:off x="1340616" y="4928702"/>
            <a:ext cx="609600" cy="517524"/>
          </a:xfrm>
        </p:spPr>
        <p:txBody>
          <a:bodyPr/>
          <a:lstStyle/>
          <a:p>
            <a:fld id="{7A1D8A21-6A2A-460B-B17A-947E9F87BC85}" type="slidenum">
              <a:rPr lang="en-ZW" smtClean="0"/>
              <a:pPr/>
              <a:t>‹#›</a:t>
            </a:fld>
            <a:endParaRPr lang="en-ZW"/>
          </a:p>
        </p:txBody>
      </p:sp>
    </p:spTree>
    <p:extLst>
      <p:ext uri="{BB962C8B-B14F-4D97-AF65-F5344CB8AC3E}">
        <p14:creationId xmlns:p14="http://schemas.microsoft.com/office/powerpoint/2010/main" val="382003757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2D001CCE-164A-4570-964A-FD4BE8F3FC2E}" type="datetimeFigureOut">
              <a:rPr lang="en-ZW" smtClean="0">
                <a:solidFill>
                  <a:srgbClr val="073E87"/>
                </a:solidFill>
              </a:rPr>
              <a:pPr/>
              <a:t>8/2/2013</a:t>
            </a:fld>
            <a:endParaRPr lang="en-ZW">
              <a:solidFill>
                <a:srgbClr val="073E87"/>
              </a:solidFill>
            </a:endParaRPr>
          </a:p>
        </p:txBody>
      </p:sp>
      <p:sp>
        <p:nvSpPr>
          <p:cNvPr id="6" name="Footer Placeholder 5"/>
          <p:cNvSpPr>
            <a:spLocks noGrp="1"/>
          </p:cNvSpPr>
          <p:nvPr>
            <p:ph type="ftr" sz="quarter" idx="11"/>
          </p:nvPr>
        </p:nvSpPr>
        <p:spPr/>
        <p:txBody>
          <a:bodyPr/>
          <a:lstStyle/>
          <a:p>
            <a:endParaRPr lang="en-ZW">
              <a:solidFill>
                <a:srgbClr val="073E87"/>
              </a:solidFill>
            </a:endParaRPr>
          </a:p>
        </p:txBody>
      </p:sp>
      <p:sp>
        <p:nvSpPr>
          <p:cNvPr id="7" name="Slide Number Placeholder 6"/>
          <p:cNvSpPr>
            <a:spLocks noGrp="1"/>
          </p:cNvSpPr>
          <p:nvPr>
            <p:ph type="sldNum" sz="quarter" idx="12"/>
          </p:nvPr>
        </p:nvSpPr>
        <p:spPr/>
        <p:txBody>
          <a:bodyPr/>
          <a:lstStyle/>
          <a:p>
            <a:fld id="{7A1D8A21-6A2A-460B-B17A-947E9F87BC85}" type="slidenum">
              <a:rPr lang="en-ZW" smtClean="0"/>
              <a:pPr/>
              <a:t>‹#›</a:t>
            </a:fld>
            <a:endParaRPr lang="en-ZW"/>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1859446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2D001CCE-164A-4570-964A-FD4BE8F3FC2E}" type="datetimeFigureOut">
              <a:rPr lang="en-ZW" smtClean="0">
                <a:solidFill>
                  <a:srgbClr val="073E87"/>
                </a:solidFill>
              </a:rPr>
              <a:pPr/>
              <a:t>8/2/2013</a:t>
            </a:fld>
            <a:endParaRPr lang="en-ZW">
              <a:solidFill>
                <a:srgbClr val="073E87"/>
              </a:solidFill>
            </a:endParaRPr>
          </a:p>
        </p:txBody>
      </p:sp>
      <p:sp>
        <p:nvSpPr>
          <p:cNvPr id="8" name="Footer Placeholder 7"/>
          <p:cNvSpPr>
            <a:spLocks noGrp="1"/>
          </p:cNvSpPr>
          <p:nvPr>
            <p:ph type="ftr" sz="quarter" idx="11"/>
          </p:nvPr>
        </p:nvSpPr>
        <p:spPr/>
        <p:txBody>
          <a:bodyPr/>
          <a:lstStyle/>
          <a:p>
            <a:endParaRPr lang="en-ZW">
              <a:solidFill>
                <a:srgbClr val="073E87"/>
              </a:solidFill>
            </a:endParaRPr>
          </a:p>
        </p:txBody>
      </p:sp>
      <p:sp>
        <p:nvSpPr>
          <p:cNvPr id="9" name="Slide Number Placeholder 8"/>
          <p:cNvSpPr>
            <a:spLocks noGrp="1"/>
          </p:cNvSpPr>
          <p:nvPr>
            <p:ph type="sldNum" sz="quarter" idx="12"/>
          </p:nvPr>
        </p:nvSpPr>
        <p:spPr/>
        <p:txBody>
          <a:bodyPr/>
          <a:lstStyle/>
          <a:p>
            <a:fld id="{7A1D8A21-6A2A-460B-B17A-947E9F87BC85}" type="slidenum">
              <a:rPr lang="en-ZW" smtClean="0"/>
              <a:pPr/>
              <a:t>‹#›</a:t>
            </a:fld>
            <a:endParaRPr lang="en-ZW"/>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extLst>
      <p:ext uri="{BB962C8B-B14F-4D97-AF65-F5344CB8AC3E}">
        <p14:creationId xmlns:p14="http://schemas.microsoft.com/office/powerpoint/2010/main" val="991695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2D001CCE-164A-4570-964A-FD4BE8F3FC2E}" type="datetimeFigureOut">
              <a:rPr lang="en-ZW" smtClean="0">
                <a:solidFill>
                  <a:srgbClr val="073E87"/>
                </a:solidFill>
              </a:rPr>
              <a:pPr/>
              <a:t>8/2/2013</a:t>
            </a:fld>
            <a:endParaRPr lang="en-ZW">
              <a:solidFill>
                <a:srgbClr val="073E87"/>
              </a:solidFill>
            </a:endParaRPr>
          </a:p>
        </p:txBody>
      </p:sp>
      <p:sp>
        <p:nvSpPr>
          <p:cNvPr id="7" name="Slide Number Placeholder 6"/>
          <p:cNvSpPr>
            <a:spLocks noGrp="1"/>
          </p:cNvSpPr>
          <p:nvPr>
            <p:ph type="sldNum" sz="quarter" idx="11"/>
          </p:nvPr>
        </p:nvSpPr>
        <p:spPr/>
        <p:txBody>
          <a:bodyPr rtlCol="0"/>
          <a:lstStyle/>
          <a:p>
            <a:fld id="{7A1D8A21-6A2A-460B-B17A-947E9F87BC85}" type="slidenum">
              <a:rPr lang="en-ZW" smtClean="0"/>
              <a:pPr/>
              <a:t>‹#›</a:t>
            </a:fld>
            <a:endParaRPr lang="en-ZW"/>
          </a:p>
        </p:txBody>
      </p:sp>
      <p:sp>
        <p:nvSpPr>
          <p:cNvPr id="8" name="Footer Placeholder 7"/>
          <p:cNvSpPr>
            <a:spLocks noGrp="1"/>
          </p:cNvSpPr>
          <p:nvPr>
            <p:ph type="ftr" sz="quarter" idx="12"/>
          </p:nvPr>
        </p:nvSpPr>
        <p:spPr/>
        <p:txBody>
          <a:bodyPr rtlCol="0"/>
          <a:lstStyle/>
          <a:p>
            <a:endParaRPr lang="en-ZW">
              <a:solidFill>
                <a:srgbClr val="073E87"/>
              </a:solidFill>
            </a:endParaRPr>
          </a:p>
        </p:txBody>
      </p:sp>
    </p:spTree>
    <p:extLst>
      <p:ext uri="{BB962C8B-B14F-4D97-AF65-F5344CB8AC3E}">
        <p14:creationId xmlns:p14="http://schemas.microsoft.com/office/powerpoint/2010/main" val="195065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001CCE-164A-4570-964A-FD4BE8F3FC2E}" type="datetimeFigureOut">
              <a:rPr lang="en-ZW" smtClean="0">
                <a:solidFill>
                  <a:srgbClr val="073E87"/>
                </a:solidFill>
              </a:rPr>
              <a:pPr/>
              <a:t>8/2/2013</a:t>
            </a:fld>
            <a:endParaRPr lang="en-ZW">
              <a:solidFill>
                <a:srgbClr val="073E87"/>
              </a:solidFill>
            </a:endParaRPr>
          </a:p>
        </p:txBody>
      </p:sp>
      <p:sp>
        <p:nvSpPr>
          <p:cNvPr id="3" name="Footer Placeholder 2"/>
          <p:cNvSpPr>
            <a:spLocks noGrp="1"/>
          </p:cNvSpPr>
          <p:nvPr>
            <p:ph type="ftr" sz="quarter" idx="11"/>
          </p:nvPr>
        </p:nvSpPr>
        <p:spPr/>
        <p:txBody>
          <a:bodyPr/>
          <a:lstStyle/>
          <a:p>
            <a:endParaRPr lang="en-ZW">
              <a:solidFill>
                <a:srgbClr val="073E87"/>
              </a:solidFill>
            </a:endParaRPr>
          </a:p>
        </p:txBody>
      </p:sp>
      <p:sp>
        <p:nvSpPr>
          <p:cNvPr id="4" name="Slide Number Placeholder 3"/>
          <p:cNvSpPr>
            <a:spLocks noGrp="1"/>
          </p:cNvSpPr>
          <p:nvPr>
            <p:ph type="sldNum" sz="quarter" idx="12"/>
          </p:nvPr>
        </p:nvSpPr>
        <p:spPr/>
        <p:txBody>
          <a:bodyPr/>
          <a:lstStyle/>
          <a:p>
            <a:fld id="{7A1D8A21-6A2A-460B-B17A-947E9F87BC85}" type="slidenum">
              <a:rPr lang="en-ZW" smtClean="0"/>
              <a:pPr/>
              <a:t>‹#›</a:t>
            </a:fld>
            <a:endParaRPr lang="en-ZW"/>
          </a:p>
        </p:txBody>
      </p:sp>
    </p:spTree>
    <p:extLst>
      <p:ext uri="{BB962C8B-B14F-4D97-AF65-F5344CB8AC3E}">
        <p14:creationId xmlns:p14="http://schemas.microsoft.com/office/powerpoint/2010/main" val="3893785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srgbClr val="0B87D5"/>
              </a:solidFill>
            </a:endParaRPr>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srgbClr val="0B87D5"/>
              </a:solidFill>
            </a:endParaRPr>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srgbClr val="0B87D5"/>
              </a:solidFill>
            </a:endParaRPr>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srgbClr val="0B87D5"/>
              </a:solidFill>
            </a:endParaRPr>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srgbClr val="0B87D5"/>
              </a:solidFill>
            </a:endParaRPr>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2D001CCE-164A-4570-964A-FD4BE8F3FC2E}" type="datetimeFigureOut">
              <a:rPr lang="en-ZW" smtClean="0">
                <a:solidFill>
                  <a:srgbClr val="073E87"/>
                </a:solidFill>
              </a:rPr>
              <a:pPr/>
              <a:t>8/2/2013</a:t>
            </a:fld>
            <a:endParaRPr lang="en-ZW">
              <a:solidFill>
                <a:srgbClr val="073E87"/>
              </a:solidFill>
            </a:endParaRPr>
          </a:p>
        </p:txBody>
      </p:sp>
      <p:sp>
        <p:nvSpPr>
          <p:cNvPr id="22" name="Slide Number Placeholder 21"/>
          <p:cNvSpPr>
            <a:spLocks noGrp="1"/>
          </p:cNvSpPr>
          <p:nvPr>
            <p:ph type="sldNum" sz="quarter" idx="15"/>
          </p:nvPr>
        </p:nvSpPr>
        <p:spPr/>
        <p:txBody>
          <a:bodyPr rtlCol="0"/>
          <a:lstStyle/>
          <a:p>
            <a:fld id="{7A1D8A21-6A2A-460B-B17A-947E9F87BC85}" type="slidenum">
              <a:rPr lang="en-ZW" smtClean="0"/>
              <a:pPr/>
              <a:t>‹#›</a:t>
            </a:fld>
            <a:endParaRPr lang="en-ZW"/>
          </a:p>
        </p:txBody>
      </p:sp>
      <p:sp>
        <p:nvSpPr>
          <p:cNvPr id="23" name="Footer Placeholder 22"/>
          <p:cNvSpPr>
            <a:spLocks noGrp="1"/>
          </p:cNvSpPr>
          <p:nvPr>
            <p:ph type="ftr" sz="quarter" idx="16"/>
          </p:nvPr>
        </p:nvSpPr>
        <p:spPr/>
        <p:txBody>
          <a:bodyPr rtlCol="0"/>
          <a:lstStyle/>
          <a:p>
            <a:endParaRPr lang="en-ZW">
              <a:solidFill>
                <a:srgbClr val="073E87"/>
              </a:solidFill>
            </a:endParaRPr>
          </a:p>
        </p:txBody>
      </p:sp>
    </p:spTree>
    <p:extLst>
      <p:ext uri="{BB962C8B-B14F-4D97-AF65-F5344CB8AC3E}">
        <p14:creationId xmlns:p14="http://schemas.microsoft.com/office/powerpoint/2010/main" val="269767111"/>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srgbClr val="0B87D5"/>
              </a:solidFill>
            </a:endParaRPr>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lang="en-US">
              <a:solidFill>
                <a:srgbClr val="0B87D5"/>
              </a:solidFill>
            </a:endParaRPr>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srgbClr val="0B87D5"/>
              </a:solidFill>
            </a:endParaRPr>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srgbClr val="0B87D5"/>
              </a:solidFill>
            </a:endParaRPr>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srgbClr val="0B87D5"/>
              </a:solidFill>
            </a:endParaRPr>
          </a:p>
        </p:txBody>
      </p:sp>
      <p:sp>
        <p:nvSpPr>
          <p:cNvPr id="17" name="Date Placeholder 16"/>
          <p:cNvSpPr>
            <a:spLocks noGrp="1"/>
          </p:cNvSpPr>
          <p:nvPr>
            <p:ph type="dt" sz="half" idx="10"/>
          </p:nvPr>
        </p:nvSpPr>
        <p:spPr/>
        <p:txBody>
          <a:bodyPr rtlCol="0"/>
          <a:lstStyle/>
          <a:p>
            <a:fld id="{2D001CCE-164A-4570-964A-FD4BE8F3FC2E}" type="datetimeFigureOut">
              <a:rPr lang="en-ZW" smtClean="0">
                <a:solidFill>
                  <a:srgbClr val="073E87"/>
                </a:solidFill>
              </a:rPr>
              <a:pPr/>
              <a:t>8/2/2013</a:t>
            </a:fld>
            <a:endParaRPr lang="en-ZW">
              <a:solidFill>
                <a:srgbClr val="073E87"/>
              </a:solidFill>
            </a:endParaRPr>
          </a:p>
        </p:txBody>
      </p:sp>
      <p:sp>
        <p:nvSpPr>
          <p:cNvPr id="18" name="Slide Number Placeholder 17"/>
          <p:cNvSpPr>
            <a:spLocks noGrp="1"/>
          </p:cNvSpPr>
          <p:nvPr>
            <p:ph type="sldNum" sz="quarter" idx="11"/>
          </p:nvPr>
        </p:nvSpPr>
        <p:spPr/>
        <p:txBody>
          <a:bodyPr rtlCol="0"/>
          <a:lstStyle/>
          <a:p>
            <a:fld id="{7A1D8A21-6A2A-460B-B17A-947E9F87BC85}" type="slidenum">
              <a:rPr lang="en-ZW" smtClean="0"/>
              <a:pPr/>
              <a:t>‹#›</a:t>
            </a:fld>
            <a:endParaRPr lang="en-ZW"/>
          </a:p>
        </p:txBody>
      </p:sp>
      <p:sp>
        <p:nvSpPr>
          <p:cNvPr id="21" name="Footer Placeholder 20"/>
          <p:cNvSpPr>
            <a:spLocks noGrp="1"/>
          </p:cNvSpPr>
          <p:nvPr>
            <p:ph type="ftr" sz="quarter" idx="12"/>
          </p:nvPr>
        </p:nvSpPr>
        <p:spPr/>
        <p:txBody>
          <a:bodyPr rtlCol="0"/>
          <a:lstStyle/>
          <a:p>
            <a:endParaRPr lang="en-ZW">
              <a:solidFill>
                <a:srgbClr val="073E87"/>
              </a:solidFill>
            </a:endParaRPr>
          </a:p>
        </p:txBody>
      </p:sp>
    </p:spTree>
    <p:extLst>
      <p:ext uri="{BB962C8B-B14F-4D97-AF65-F5344CB8AC3E}">
        <p14:creationId xmlns:p14="http://schemas.microsoft.com/office/powerpoint/2010/main" val="1069465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srgbClr val="0B87D5"/>
              </a:solidFill>
            </a:endParaRPr>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D001CCE-164A-4570-964A-FD4BE8F3FC2E}" type="datetimeFigureOut">
              <a:rPr lang="en-ZW" smtClean="0">
                <a:solidFill>
                  <a:srgbClr val="073E87"/>
                </a:solidFill>
              </a:rPr>
              <a:pPr/>
              <a:t>8/2/2013</a:t>
            </a:fld>
            <a:endParaRPr lang="en-ZW">
              <a:solidFill>
                <a:srgbClr val="073E87"/>
              </a:solidFill>
            </a:endParaRP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ZW">
              <a:solidFill>
                <a:srgbClr val="073E87"/>
              </a:solidFill>
            </a:endParaRP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srgbClr val="0B87D5"/>
              </a:solidFill>
            </a:endParaRPr>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srgbClr val="0B87D5"/>
              </a:solidFill>
            </a:endParaRPr>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srgbClr val="0B87D5"/>
              </a:solidFill>
            </a:endParaRPr>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A1D8A21-6A2A-460B-B17A-947E9F87BC85}" type="slidenum">
              <a:rPr lang="en-ZW" smtClean="0"/>
              <a:pPr/>
              <a:t>‹#›</a:t>
            </a:fld>
            <a:endParaRPr lang="en-ZW"/>
          </a:p>
        </p:txBody>
      </p:sp>
    </p:spTree>
    <p:extLst>
      <p:ext uri="{BB962C8B-B14F-4D97-AF65-F5344CB8AC3E}">
        <p14:creationId xmlns:p14="http://schemas.microsoft.com/office/powerpoint/2010/main" val="11817333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74AD24-DA58-485C-A98E-D4E24778A549}" type="datetime1">
              <a:rPr lang="en-US" smtClean="0">
                <a:solidFill>
                  <a:prstClr val="black">
                    <a:tint val="75000"/>
                  </a:prstClr>
                </a:solidFill>
              </a:rPr>
              <a:pPr/>
              <a:t>8/2/2013</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5261DE-86A6-4B7D-BE0B-A2D1473FF35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6608859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ransition/>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8.xml"/><Relationship Id="rId5" Type="http://schemas.openxmlformats.org/officeDocument/2006/relationships/image" Target="../media/image4.jpeg"/><Relationship Id="rId4" Type="http://schemas.openxmlformats.org/officeDocument/2006/relationships/hyperlink" Target="http://www.jt.gen.tr/"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609600" y="3092093"/>
            <a:ext cx="7848600" cy="1403707"/>
          </a:xfrm>
        </p:spPr>
        <p:txBody>
          <a:bodyPr>
            <a:normAutofit/>
          </a:bodyPr>
          <a:lstStyle/>
          <a:p>
            <a:pPr algn="ctr"/>
            <a:r>
              <a:rPr lang="en-US" sz="3600" dirty="0" smtClean="0"/>
              <a:t> </a:t>
            </a:r>
            <a:r>
              <a:rPr lang="en-US" sz="3600" dirty="0" smtClean="0"/>
              <a:t>Consumer Protection and Competition Highlights</a:t>
            </a:r>
            <a:endParaRPr lang="en-US" sz="3600" dirty="0"/>
          </a:p>
        </p:txBody>
      </p:sp>
      <p:pic>
        <p:nvPicPr>
          <p:cNvPr id="5" name="Picture 5" descr="federal-trade-commission-ftc-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4375507"/>
            <a:ext cx="1905000" cy="179669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3" descr="AfricaMap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52848" y="4466669"/>
            <a:ext cx="1658865" cy="137064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8" name="Subtitle 4"/>
          <p:cNvSpPr txBox="1">
            <a:spLocks/>
          </p:cNvSpPr>
          <p:nvPr/>
        </p:nvSpPr>
        <p:spPr>
          <a:xfrm>
            <a:off x="2743200" y="5925536"/>
            <a:ext cx="3733800" cy="856264"/>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en-US" sz="2000" dirty="0" smtClean="0">
                <a:solidFill>
                  <a:prstClr val="black"/>
                </a:solidFill>
              </a:rPr>
              <a:t>Livingstone, Zambia</a:t>
            </a:r>
          </a:p>
          <a:p>
            <a:pPr marL="0" indent="0" algn="ctr">
              <a:buFont typeface="Arial" pitchFamily="34" charset="0"/>
              <a:buNone/>
            </a:pPr>
            <a:r>
              <a:rPr lang="en-US" sz="2000" dirty="0" smtClean="0">
                <a:solidFill>
                  <a:prstClr val="black"/>
                </a:solidFill>
              </a:rPr>
              <a:t>10-12 September 2013</a:t>
            </a:r>
            <a:endParaRPr lang="en-US" sz="2000" dirty="0">
              <a:solidFill>
                <a:prstClr val="black"/>
              </a:solidFill>
            </a:endParaRPr>
          </a:p>
        </p:txBody>
      </p:sp>
      <p:pic>
        <p:nvPicPr>
          <p:cNvPr id="10" name="Picture 3" descr="photo Title 2">
            <a:hlinkClick r:id="rId4"/>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63439" t="7481" r="1273" b="21782"/>
          <a:stretch/>
        </p:blipFill>
        <p:spPr bwMode="auto">
          <a:xfrm>
            <a:off x="685800" y="4465675"/>
            <a:ext cx="1905802" cy="1525109"/>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433421" y="1724561"/>
            <a:ext cx="8405779" cy="1323439"/>
          </a:xfrm>
          <a:prstGeom prst="rect">
            <a:avLst/>
          </a:prstGeom>
          <a:noFill/>
        </p:spPr>
        <p:txBody>
          <a:bodyPr wrap="square" rtlCol="0">
            <a:spAutoFit/>
          </a:bodyPr>
          <a:lstStyle/>
          <a:p>
            <a:pPr algn="ctr"/>
            <a:r>
              <a:rPr lang="en-US" sz="4000" b="1" dirty="0">
                <a:solidFill>
                  <a:prstClr val="black"/>
                </a:solidFill>
              </a:rPr>
              <a:t>The Fifth Annual African Dialogue Consumer Protection Conference</a:t>
            </a:r>
          </a:p>
        </p:txBody>
      </p:sp>
    </p:spTree>
    <p:extLst>
      <p:ext uri="{BB962C8B-B14F-4D97-AF65-F5344CB8AC3E}">
        <p14:creationId xmlns:p14="http://schemas.microsoft.com/office/powerpoint/2010/main" val="3720437798"/>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Regional Cooperation</a:t>
            </a:r>
            <a:endParaRPr lang="en-ZW" dirty="0"/>
          </a:p>
        </p:txBody>
      </p:sp>
      <p:sp>
        <p:nvSpPr>
          <p:cNvPr id="3" name="Content Placeholder 2"/>
          <p:cNvSpPr>
            <a:spLocks noGrp="1"/>
          </p:cNvSpPr>
          <p:nvPr>
            <p:ph sz="quarter" idx="1"/>
          </p:nvPr>
        </p:nvSpPr>
        <p:spPr/>
        <p:txBody>
          <a:bodyPr>
            <a:normAutofit lnSpcReduction="10000"/>
          </a:bodyPr>
          <a:lstStyle/>
          <a:p>
            <a:pPr marL="0" algn="just">
              <a:lnSpc>
                <a:spcPct val="115000"/>
              </a:lnSpc>
              <a:spcBef>
                <a:spcPts val="0"/>
              </a:spcBef>
              <a:defRPr/>
            </a:pPr>
            <a:r>
              <a:rPr lang="en-ZW" dirty="0">
                <a:latin typeface="Calibri"/>
                <a:ea typeface="Calibri"/>
                <a:cs typeface="Calibri"/>
              </a:rPr>
              <a:t>Cross border collaboration on competition cases between the Commission and other competition authorities in the region is both;</a:t>
            </a:r>
          </a:p>
          <a:p>
            <a:pPr marL="0" algn="just">
              <a:lnSpc>
                <a:spcPct val="115000"/>
              </a:lnSpc>
              <a:spcBef>
                <a:spcPts val="0"/>
              </a:spcBef>
              <a:defRPr/>
            </a:pPr>
            <a:endParaRPr lang="en-ZW" dirty="0">
              <a:latin typeface="Calibri"/>
              <a:ea typeface="Calibri"/>
              <a:cs typeface="Calibri"/>
            </a:endParaRPr>
          </a:p>
          <a:p>
            <a:pPr marL="365760" lvl="1" algn="just">
              <a:lnSpc>
                <a:spcPct val="115000"/>
              </a:lnSpc>
              <a:spcBef>
                <a:spcPts val="0"/>
              </a:spcBef>
              <a:defRPr/>
            </a:pPr>
            <a:r>
              <a:rPr lang="en-ZW" dirty="0">
                <a:latin typeface="Calibri"/>
                <a:ea typeface="Calibri"/>
                <a:cs typeface="Calibri"/>
              </a:rPr>
              <a:t> Informal bilateral level, and</a:t>
            </a:r>
          </a:p>
          <a:p>
            <a:pPr marL="640080" lvl="2" algn="just">
              <a:lnSpc>
                <a:spcPct val="115000"/>
              </a:lnSpc>
              <a:spcBef>
                <a:spcPts val="0"/>
              </a:spcBef>
              <a:defRPr/>
            </a:pPr>
            <a:r>
              <a:rPr lang="en-ZW" dirty="0"/>
              <a:t>The cooperation mainly was on bilateral bases where information was exchanged on agency experiences on handling competition cases, involving both mergers and restrictive business practices. </a:t>
            </a:r>
          </a:p>
          <a:p>
            <a:pPr marL="365760" lvl="1" algn="just">
              <a:lnSpc>
                <a:spcPct val="115000"/>
              </a:lnSpc>
              <a:spcBef>
                <a:spcPts val="0"/>
              </a:spcBef>
              <a:defRPr/>
            </a:pPr>
            <a:endParaRPr lang="en-ZW" dirty="0">
              <a:latin typeface="Calibri"/>
              <a:ea typeface="Calibri"/>
              <a:cs typeface="Calibri"/>
            </a:endParaRPr>
          </a:p>
          <a:p>
            <a:pPr marL="365760" lvl="1" algn="just">
              <a:lnSpc>
                <a:spcPct val="115000"/>
              </a:lnSpc>
              <a:spcBef>
                <a:spcPts val="0"/>
              </a:spcBef>
              <a:defRPr/>
            </a:pPr>
            <a:r>
              <a:rPr lang="en-ZW" dirty="0">
                <a:latin typeface="Calibri"/>
                <a:ea typeface="Calibri"/>
                <a:cs typeface="Calibri"/>
              </a:rPr>
              <a:t> </a:t>
            </a:r>
            <a:r>
              <a:rPr lang="en-ZW" dirty="0" smtClean="0">
                <a:latin typeface="Calibri"/>
                <a:ea typeface="Calibri"/>
                <a:cs typeface="Calibri"/>
              </a:rPr>
              <a:t>More </a:t>
            </a:r>
            <a:r>
              <a:rPr lang="en-ZW" dirty="0">
                <a:latin typeface="Calibri"/>
                <a:ea typeface="Calibri"/>
                <a:cs typeface="Calibri"/>
              </a:rPr>
              <a:t>recently at Formal regional level</a:t>
            </a:r>
            <a:r>
              <a:rPr lang="en-ZW" dirty="0" smtClean="0">
                <a:latin typeface="Calibri"/>
                <a:ea typeface="Calibri"/>
                <a:cs typeface="Calibri"/>
              </a:rPr>
              <a:t>.</a:t>
            </a:r>
          </a:p>
          <a:p>
            <a:pPr marL="640080" lvl="2" algn="just">
              <a:lnSpc>
                <a:spcPct val="115000"/>
              </a:lnSpc>
              <a:spcBef>
                <a:spcPts val="0"/>
              </a:spcBef>
              <a:defRPr/>
            </a:pPr>
            <a:r>
              <a:rPr lang="en-ZW" dirty="0" smtClean="0">
                <a:latin typeface="Calibri"/>
                <a:ea typeface="Calibri"/>
                <a:cs typeface="Times New Roman"/>
              </a:rPr>
              <a:t>SADC</a:t>
            </a:r>
          </a:p>
          <a:p>
            <a:pPr marL="640080" lvl="2" algn="just">
              <a:lnSpc>
                <a:spcPct val="115000"/>
              </a:lnSpc>
              <a:spcBef>
                <a:spcPts val="0"/>
              </a:spcBef>
              <a:defRPr/>
            </a:pPr>
            <a:r>
              <a:rPr lang="en-ZW" dirty="0" smtClean="0">
                <a:latin typeface="Calibri"/>
                <a:ea typeface="Calibri"/>
                <a:cs typeface="Times New Roman"/>
              </a:rPr>
              <a:t>COMESA </a:t>
            </a:r>
          </a:p>
          <a:p>
            <a:pPr marL="640080" lvl="2" algn="just">
              <a:lnSpc>
                <a:spcPct val="115000"/>
              </a:lnSpc>
              <a:spcBef>
                <a:spcPts val="0"/>
              </a:spcBef>
              <a:defRPr/>
            </a:pPr>
            <a:r>
              <a:rPr lang="en-ZW" dirty="0" smtClean="0">
                <a:latin typeface="Calibri"/>
                <a:ea typeface="Calibri"/>
                <a:cs typeface="Times New Roman"/>
              </a:rPr>
              <a:t>ACF</a:t>
            </a:r>
            <a:endParaRPr lang="en-ZW" dirty="0">
              <a:latin typeface="Calibri"/>
              <a:ea typeface="Calibri"/>
              <a:cs typeface="Times New Roman"/>
            </a:endParaRPr>
          </a:p>
        </p:txBody>
      </p:sp>
    </p:spTree>
    <p:extLst>
      <p:ext uri="{BB962C8B-B14F-4D97-AF65-F5344CB8AC3E}">
        <p14:creationId xmlns:p14="http://schemas.microsoft.com/office/powerpoint/2010/main" val="24151841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International Cooperation</a:t>
            </a:r>
            <a:endParaRPr lang="en-ZW" dirty="0"/>
          </a:p>
        </p:txBody>
      </p:sp>
      <p:sp>
        <p:nvSpPr>
          <p:cNvPr id="3" name="Content Placeholder 2"/>
          <p:cNvSpPr>
            <a:spLocks noGrp="1"/>
          </p:cNvSpPr>
          <p:nvPr>
            <p:ph sz="quarter" idx="1"/>
          </p:nvPr>
        </p:nvSpPr>
        <p:spPr/>
        <p:txBody>
          <a:bodyPr/>
          <a:lstStyle/>
          <a:p>
            <a:pPr marL="0" algn="just">
              <a:lnSpc>
                <a:spcPct val="115000"/>
              </a:lnSpc>
              <a:spcBef>
                <a:spcPts val="0"/>
              </a:spcBef>
              <a:defRPr/>
            </a:pPr>
            <a:r>
              <a:rPr lang="en-ZW" dirty="0" smtClean="0">
                <a:latin typeface="Calibri"/>
                <a:ea typeface="Calibri"/>
                <a:cs typeface="Calibri"/>
              </a:rPr>
              <a:t>Participates in the African Dialogue;</a:t>
            </a:r>
          </a:p>
          <a:p>
            <a:pPr marL="0" algn="just">
              <a:lnSpc>
                <a:spcPct val="115000"/>
              </a:lnSpc>
              <a:spcBef>
                <a:spcPts val="0"/>
              </a:spcBef>
              <a:defRPr/>
            </a:pPr>
            <a:r>
              <a:rPr lang="en-ZW" dirty="0" smtClean="0">
                <a:latin typeface="Calibri"/>
                <a:ea typeface="Calibri"/>
                <a:cs typeface="Calibri"/>
              </a:rPr>
              <a:t>A member of ICN and participate at its conferences.</a:t>
            </a:r>
            <a:endParaRPr lang="en-ZW" dirty="0"/>
          </a:p>
        </p:txBody>
      </p:sp>
    </p:spTree>
    <p:extLst>
      <p:ext uri="{BB962C8B-B14F-4D97-AF65-F5344CB8AC3E}">
        <p14:creationId xmlns:p14="http://schemas.microsoft.com/office/powerpoint/2010/main" val="25854605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End!!</a:t>
            </a:r>
            <a:endParaRPr lang="en-ZW" dirty="0"/>
          </a:p>
        </p:txBody>
      </p:sp>
      <p:sp>
        <p:nvSpPr>
          <p:cNvPr id="3" name="Content Placeholder 2"/>
          <p:cNvSpPr>
            <a:spLocks noGrp="1"/>
          </p:cNvSpPr>
          <p:nvPr>
            <p:ph sz="quarter" idx="1"/>
          </p:nvPr>
        </p:nvSpPr>
        <p:spPr/>
        <p:txBody>
          <a:bodyPr>
            <a:normAutofit/>
          </a:bodyPr>
          <a:lstStyle/>
          <a:p>
            <a:pPr algn="ctr"/>
            <a:endParaRPr lang="en-ZW" sz="8000" dirty="0" smtClean="0"/>
          </a:p>
          <a:p>
            <a:pPr algn="ctr"/>
            <a:r>
              <a:rPr lang="en-ZW" sz="8000" dirty="0" smtClean="0"/>
              <a:t>Thank Yu</a:t>
            </a:r>
            <a:endParaRPr lang="en-ZW" sz="8000" dirty="0"/>
          </a:p>
        </p:txBody>
      </p:sp>
    </p:spTree>
    <p:extLst>
      <p:ext uri="{BB962C8B-B14F-4D97-AF65-F5344CB8AC3E}">
        <p14:creationId xmlns:p14="http://schemas.microsoft.com/office/powerpoint/2010/main" val="17318809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 ZIMBABWE </a:t>
            </a:r>
            <a:r>
              <a:rPr lang="en-US" dirty="0"/>
              <a:t>COMPETITION AND TARIFF COMMISSION </a:t>
            </a:r>
            <a:br>
              <a:rPr lang="en-US" dirty="0"/>
            </a:br>
            <a:endParaRPr lang="en-ZW" dirty="0"/>
          </a:p>
        </p:txBody>
      </p:sp>
      <p:sp>
        <p:nvSpPr>
          <p:cNvPr id="3" name="Subtitle 2"/>
          <p:cNvSpPr>
            <a:spLocks noGrp="1"/>
          </p:cNvSpPr>
          <p:nvPr>
            <p:ph type="subTitle" idx="1"/>
          </p:nvPr>
        </p:nvSpPr>
        <p:spPr/>
        <p:txBody>
          <a:bodyPr>
            <a:normAutofit fontScale="62500" lnSpcReduction="20000"/>
          </a:bodyPr>
          <a:lstStyle/>
          <a:p>
            <a:endParaRPr lang="en-US" b="1" dirty="0"/>
          </a:p>
          <a:p>
            <a:r>
              <a:rPr lang="en-US" sz="2200" b="1" dirty="0" smtClean="0"/>
              <a:t>Presented by Tausha Isaac</a:t>
            </a:r>
            <a:r>
              <a:rPr lang="en-ZW" sz="2200" dirty="0" smtClean="0"/>
              <a:t/>
            </a:r>
            <a:br>
              <a:rPr lang="en-ZW" sz="2200" dirty="0" smtClean="0"/>
            </a:br>
            <a:endParaRPr lang="en-ZW" sz="2200" dirty="0" smtClean="0"/>
          </a:p>
          <a:p>
            <a:pPr algn="just"/>
            <a:r>
              <a:rPr lang="en-ZW" dirty="0" smtClean="0"/>
              <a:t>The </a:t>
            </a:r>
            <a:r>
              <a:rPr lang="en-ZW" dirty="0"/>
              <a:t>views and opinions expressed herein are those of the author and do not necessarily reflect the views or opinions of the Zimbabwe Competition and Tariff Commission or any government agency of the Republic of Zimbabwe.</a:t>
            </a:r>
          </a:p>
        </p:txBody>
      </p:sp>
    </p:spTree>
    <p:extLst>
      <p:ext uri="{BB962C8B-B14F-4D97-AF65-F5344CB8AC3E}">
        <p14:creationId xmlns:p14="http://schemas.microsoft.com/office/powerpoint/2010/main" val="17428619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FUNCTIONS</a:t>
            </a:r>
            <a:endParaRPr lang="en-ZW" dirty="0"/>
          </a:p>
        </p:txBody>
      </p:sp>
      <p:sp>
        <p:nvSpPr>
          <p:cNvPr id="3" name="Content Placeholder 2"/>
          <p:cNvSpPr>
            <a:spLocks noGrp="1"/>
          </p:cNvSpPr>
          <p:nvPr>
            <p:ph sz="quarter" idx="1"/>
          </p:nvPr>
        </p:nvSpPr>
        <p:spPr/>
        <p:txBody>
          <a:bodyPr>
            <a:normAutofit/>
          </a:bodyPr>
          <a:lstStyle/>
          <a:p>
            <a:pPr lvl="1" algn="just"/>
            <a:r>
              <a:rPr lang="en-GB" dirty="0" smtClean="0"/>
              <a:t>to </a:t>
            </a:r>
            <a:r>
              <a:rPr lang="en-GB" dirty="0"/>
              <a:t>encourage and promote competition in all sectors of the economy; </a:t>
            </a:r>
            <a:endParaRPr lang="en-GB" dirty="0" smtClean="0"/>
          </a:p>
          <a:p>
            <a:pPr lvl="1" algn="just"/>
            <a:r>
              <a:rPr lang="en-GB" dirty="0" smtClean="0"/>
              <a:t>to </a:t>
            </a:r>
            <a:r>
              <a:rPr lang="en-GB" dirty="0"/>
              <a:t>reduce barriers to entry into any sector of the economy ;</a:t>
            </a:r>
            <a:endParaRPr lang="en-ZW" sz="4000" dirty="0" smtClean="0"/>
          </a:p>
          <a:p>
            <a:pPr lvl="1" algn="just"/>
            <a:r>
              <a:rPr lang="en-GB" dirty="0" smtClean="0"/>
              <a:t>to </a:t>
            </a:r>
            <a:r>
              <a:rPr lang="en-GB" dirty="0"/>
              <a:t>investigate, discourage and prevent restrictive practices; </a:t>
            </a:r>
            <a:endParaRPr lang="en-ZW" sz="3600" dirty="0"/>
          </a:p>
          <a:p>
            <a:pPr lvl="1" algn="just"/>
            <a:r>
              <a:rPr lang="en-GB" dirty="0"/>
              <a:t>to study trends towards increased economic concentration, with a view to the investigation of monopoly situations and the prevention of such situations, where they are contrary to the public interest; </a:t>
            </a:r>
            <a:r>
              <a:rPr lang="en-GB" dirty="0" smtClean="0"/>
              <a:t>and</a:t>
            </a:r>
          </a:p>
          <a:p>
            <a:pPr lvl="1" algn="just"/>
            <a:r>
              <a:rPr lang="en-GB" dirty="0" smtClean="0"/>
              <a:t>to </a:t>
            </a:r>
            <a:r>
              <a:rPr lang="en-GB" dirty="0"/>
              <a:t>monitor prices, costs, and profits in any industry or business that the Minister directs the Commission to monitor, and to report its findings to the </a:t>
            </a:r>
            <a:r>
              <a:rPr lang="en-GB" dirty="0" smtClean="0"/>
              <a:t>Minister</a:t>
            </a:r>
            <a:r>
              <a:rPr lang="en-GB" dirty="0"/>
              <a:t>.</a:t>
            </a:r>
            <a:endParaRPr lang="en-ZW" sz="4000" dirty="0"/>
          </a:p>
          <a:p>
            <a:pPr lvl="1"/>
            <a:endParaRPr lang="en-ZW" sz="4000" dirty="0"/>
          </a:p>
          <a:p>
            <a:pPr lvl="1"/>
            <a:endParaRPr lang="en-ZW" dirty="0"/>
          </a:p>
        </p:txBody>
      </p:sp>
    </p:spTree>
    <p:extLst>
      <p:ext uri="{BB962C8B-B14F-4D97-AF65-F5344CB8AC3E}">
        <p14:creationId xmlns:p14="http://schemas.microsoft.com/office/powerpoint/2010/main" val="27480905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W" b="1" dirty="0"/>
              <a:t>Application of the Act</a:t>
            </a:r>
            <a:r>
              <a:rPr lang="en-ZW" dirty="0"/>
              <a:t/>
            </a:r>
            <a:br>
              <a:rPr lang="en-ZW" dirty="0"/>
            </a:br>
            <a:endParaRPr lang="en-ZW" dirty="0"/>
          </a:p>
        </p:txBody>
      </p:sp>
      <p:sp>
        <p:nvSpPr>
          <p:cNvPr id="3" name="Content Placeholder 2"/>
          <p:cNvSpPr>
            <a:spLocks noGrp="1"/>
          </p:cNvSpPr>
          <p:nvPr>
            <p:ph sz="quarter" idx="1"/>
          </p:nvPr>
        </p:nvSpPr>
        <p:spPr/>
        <p:txBody>
          <a:bodyPr>
            <a:normAutofit/>
          </a:bodyPr>
          <a:lstStyle/>
          <a:p>
            <a:pPr algn="just"/>
            <a:r>
              <a:rPr lang="en-US" dirty="0"/>
              <a:t>The Act applies to all economic activities within or having an effect within the Zimbabwe. The Act recognize intellectual property rights to the extent that such rights are not used for the purposes of enhancing or maintaining prices or restrictive practices. </a:t>
            </a:r>
            <a:endParaRPr lang="en-US" dirty="0" smtClean="0"/>
          </a:p>
          <a:p>
            <a:pPr algn="just"/>
            <a:r>
              <a:rPr lang="en-US" dirty="0" smtClean="0"/>
              <a:t>With </a:t>
            </a:r>
            <a:r>
              <a:rPr lang="en-US" dirty="0"/>
              <a:t>certain exceptions the Act binds the state to the extent that it is involved in commercial activities and it also applies to the activities of parastatals and public enterprises</a:t>
            </a:r>
            <a:endParaRPr lang="en-ZW" dirty="0"/>
          </a:p>
          <a:p>
            <a:endParaRPr lang="en-ZW" dirty="0"/>
          </a:p>
        </p:txBody>
      </p:sp>
    </p:spTree>
    <p:extLst>
      <p:ext uri="{BB962C8B-B14F-4D97-AF65-F5344CB8AC3E}">
        <p14:creationId xmlns:p14="http://schemas.microsoft.com/office/powerpoint/2010/main" val="39037038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Main Elements of Zimbabwe Competition Law</a:t>
            </a:r>
            <a:r>
              <a:rPr lang="en-ZW" dirty="0"/>
              <a:t/>
            </a:r>
            <a:br>
              <a:rPr lang="en-ZW" dirty="0"/>
            </a:br>
            <a:endParaRPr lang="en-ZW" dirty="0"/>
          </a:p>
        </p:txBody>
      </p:sp>
      <p:sp>
        <p:nvSpPr>
          <p:cNvPr id="3" name="Content Placeholder 2"/>
          <p:cNvSpPr>
            <a:spLocks noGrp="1"/>
          </p:cNvSpPr>
          <p:nvPr>
            <p:ph sz="quarter" idx="1"/>
          </p:nvPr>
        </p:nvSpPr>
        <p:spPr/>
        <p:txBody>
          <a:bodyPr/>
          <a:lstStyle/>
          <a:p>
            <a:pPr lvl="0"/>
            <a:r>
              <a:rPr lang="en-US" b="1" dirty="0"/>
              <a:t>Prevention and Control of Restrictive Practices</a:t>
            </a:r>
            <a:r>
              <a:rPr lang="en-US" dirty="0"/>
              <a:t> </a:t>
            </a:r>
            <a:r>
              <a:rPr lang="en-US" dirty="0" smtClean="0"/>
              <a:t>(section 2(1))</a:t>
            </a:r>
            <a:endParaRPr lang="en-ZW" dirty="0"/>
          </a:p>
          <a:p>
            <a:pPr lvl="0"/>
            <a:r>
              <a:rPr lang="en-US" b="1" dirty="0"/>
              <a:t>Regulation of Mergers and Acquisitions</a:t>
            </a:r>
            <a:endParaRPr lang="en-ZW" dirty="0"/>
          </a:p>
          <a:p>
            <a:endParaRPr lang="en-ZW" dirty="0"/>
          </a:p>
        </p:txBody>
      </p:sp>
    </p:spTree>
    <p:extLst>
      <p:ext uri="{BB962C8B-B14F-4D97-AF65-F5344CB8AC3E}">
        <p14:creationId xmlns:p14="http://schemas.microsoft.com/office/powerpoint/2010/main" val="374804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Consumer Protection</a:t>
            </a:r>
            <a:r>
              <a:rPr lang="en-ZW" dirty="0"/>
              <a:t/>
            </a:r>
            <a:br>
              <a:rPr lang="en-ZW" dirty="0"/>
            </a:br>
            <a:endParaRPr lang="en-ZW" dirty="0"/>
          </a:p>
        </p:txBody>
      </p:sp>
      <p:sp>
        <p:nvSpPr>
          <p:cNvPr id="3" name="Content Placeholder 2"/>
          <p:cNvSpPr>
            <a:spLocks noGrp="1"/>
          </p:cNvSpPr>
          <p:nvPr>
            <p:ph sz="quarter" idx="1"/>
          </p:nvPr>
        </p:nvSpPr>
        <p:spPr/>
        <p:txBody>
          <a:bodyPr>
            <a:normAutofit/>
          </a:bodyPr>
          <a:lstStyle/>
          <a:p>
            <a:pPr algn="just"/>
            <a:r>
              <a:rPr lang="en-US" dirty="0"/>
              <a:t>While the Act does not have a particular Part or section that is specifically devoted to consumer protection it has a number of consumer protection provisions</a:t>
            </a:r>
            <a:r>
              <a:rPr lang="en-US" dirty="0" smtClean="0"/>
              <a:t>.</a:t>
            </a:r>
            <a:endParaRPr lang="en-ZW" dirty="0"/>
          </a:p>
          <a:p>
            <a:pPr algn="just"/>
            <a:r>
              <a:rPr lang="en-US" dirty="0"/>
              <a:t>Five out of the nine unfair business practices that are specified in the First Schedule of the Act are directly related to consumer protection. These are (i) misleading advertising; (ii) false bargains; (iii) distribution of commodities or services above advertised price; (iv) resale price maintenance; and (v) exclusive dealing</a:t>
            </a:r>
            <a:endParaRPr lang="en-ZW" dirty="0"/>
          </a:p>
          <a:p>
            <a:endParaRPr lang="en-ZW" dirty="0"/>
          </a:p>
        </p:txBody>
      </p:sp>
    </p:spTree>
    <p:extLst>
      <p:ext uri="{BB962C8B-B14F-4D97-AF65-F5344CB8AC3E}">
        <p14:creationId xmlns:p14="http://schemas.microsoft.com/office/powerpoint/2010/main" val="27610533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effectLst/>
                <a:latin typeface="Tahoma"/>
                <a:ea typeface="Calibri"/>
              </a:rPr>
              <a:t>Case Studies</a:t>
            </a:r>
            <a:r>
              <a:rPr lang="en-ZW" dirty="0" smtClean="0">
                <a:effectLst/>
                <a:latin typeface="Times New Roman"/>
                <a:ea typeface="Calibri"/>
              </a:rPr>
              <a:t/>
            </a:r>
            <a:br>
              <a:rPr lang="en-ZW" dirty="0" smtClean="0">
                <a:effectLst/>
                <a:latin typeface="Times New Roman"/>
                <a:ea typeface="Calibri"/>
              </a:rPr>
            </a:br>
            <a:endParaRPr lang="en-ZW" dirty="0"/>
          </a:p>
        </p:txBody>
      </p:sp>
      <p:sp>
        <p:nvSpPr>
          <p:cNvPr id="3" name="Content Placeholder 2"/>
          <p:cNvSpPr>
            <a:spLocks noGrp="1"/>
          </p:cNvSpPr>
          <p:nvPr>
            <p:ph sz="quarter" idx="1"/>
          </p:nvPr>
        </p:nvSpPr>
        <p:spPr/>
        <p:txBody>
          <a:bodyPr>
            <a:normAutofit/>
          </a:bodyPr>
          <a:lstStyle/>
          <a:p>
            <a:r>
              <a:rPr lang="en-US" b="1" dirty="0" smtClean="0"/>
              <a:t>Case </a:t>
            </a:r>
            <a:r>
              <a:rPr lang="en-US" b="1" dirty="0"/>
              <a:t>of Misleading Advertising</a:t>
            </a:r>
            <a:endParaRPr lang="en-ZW" dirty="0"/>
          </a:p>
          <a:p>
            <a:pPr lvl="0"/>
            <a:r>
              <a:rPr lang="en-US" dirty="0" smtClean="0"/>
              <a:t>The Act prohibits </a:t>
            </a:r>
            <a:r>
              <a:rPr lang="en-US" dirty="0"/>
              <a:t> </a:t>
            </a:r>
            <a:r>
              <a:rPr lang="en-US" dirty="0" smtClean="0"/>
              <a:t>‘misleading advertising’ </a:t>
            </a:r>
          </a:p>
          <a:p>
            <a:pPr lvl="1"/>
            <a:r>
              <a:rPr lang="en-US" dirty="0" smtClean="0"/>
              <a:t>Grinding Mills Case 2007 – 2010</a:t>
            </a:r>
          </a:p>
          <a:p>
            <a:pPr lvl="1"/>
            <a:r>
              <a:rPr lang="en-US" dirty="0" smtClean="0"/>
              <a:t>Taxi Case</a:t>
            </a:r>
          </a:p>
        </p:txBody>
      </p:sp>
    </p:spTree>
    <p:extLst>
      <p:ext uri="{BB962C8B-B14F-4D97-AF65-F5344CB8AC3E}">
        <p14:creationId xmlns:p14="http://schemas.microsoft.com/office/powerpoint/2010/main" val="42155054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Hot </a:t>
            </a:r>
            <a:r>
              <a:rPr lang="en-US" b="1" dirty="0" smtClean="0"/>
              <a:t>Issues </a:t>
            </a:r>
            <a:r>
              <a:rPr lang="en-US" b="1" dirty="0"/>
              <a:t>in the Country</a:t>
            </a:r>
            <a:r>
              <a:rPr lang="en-ZW" dirty="0"/>
              <a:t/>
            </a:r>
            <a:br>
              <a:rPr lang="en-ZW" dirty="0"/>
            </a:br>
            <a:endParaRPr lang="en-ZW" dirty="0"/>
          </a:p>
        </p:txBody>
      </p:sp>
      <p:sp>
        <p:nvSpPr>
          <p:cNvPr id="3" name="Content Placeholder 2"/>
          <p:cNvSpPr>
            <a:spLocks noGrp="1"/>
          </p:cNvSpPr>
          <p:nvPr>
            <p:ph sz="quarter" idx="1"/>
          </p:nvPr>
        </p:nvSpPr>
        <p:spPr/>
        <p:txBody>
          <a:bodyPr/>
          <a:lstStyle/>
          <a:p>
            <a:pPr lvl="0"/>
            <a:r>
              <a:rPr lang="en-US" dirty="0"/>
              <a:t>Electricity </a:t>
            </a:r>
            <a:r>
              <a:rPr lang="en-US" dirty="0" smtClean="0"/>
              <a:t>Supply and Billing  </a:t>
            </a:r>
            <a:r>
              <a:rPr lang="en-US" dirty="0"/>
              <a:t>issues (ZESA Case)</a:t>
            </a:r>
            <a:endParaRPr lang="en-ZW" dirty="0"/>
          </a:p>
          <a:p>
            <a:pPr lvl="0"/>
            <a:r>
              <a:rPr lang="en-US" dirty="0" smtClean="0"/>
              <a:t>Municipality </a:t>
            </a:r>
            <a:r>
              <a:rPr lang="en-US" dirty="0"/>
              <a:t>Service Provision (Harare and Bulawayo City Councils Cases)</a:t>
            </a:r>
            <a:endParaRPr lang="en-ZW" dirty="0"/>
          </a:p>
          <a:p>
            <a:endParaRPr lang="en-ZW" dirty="0"/>
          </a:p>
        </p:txBody>
      </p:sp>
    </p:spTree>
    <p:extLst>
      <p:ext uri="{BB962C8B-B14F-4D97-AF65-F5344CB8AC3E}">
        <p14:creationId xmlns:p14="http://schemas.microsoft.com/office/powerpoint/2010/main" val="33666530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Collaboration with Regional and international partners</a:t>
            </a:r>
            <a:endParaRPr lang="en-ZW" dirty="0"/>
          </a:p>
        </p:txBody>
      </p:sp>
      <p:sp>
        <p:nvSpPr>
          <p:cNvPr id="3" name="Content Placeholder 2"/>
          <p:cNvSpPr>
            <a:spLocks noGrp="1"/>
          </p:cNvSpPr>
          <p:nvPr>
            <p:ph sz="quarter" idx="1"/>
          </p:nvPr>
        </p:nvSpPr>
        <p:spPr/>
        <p:txBody>
          <a:bodyPr/>
          <a:lstStyle/>
          <a:p>
            <a:pPr marL="0" algn="just">
              <a:lnSpc>
                <a:spcPct val="115000"/>
              </a:lnSpc>
              <a:spcBef>
                <a:spcPts val="0"/>
              </a:spcBef>
              <a:defRPr/>
            </a:pPr>
            <a:r>
              <a:rPr lang="en-ZW" dirty="0" smtClean="0">
                <a:latin typeface="Calibri"/>
                <a:ea typeface="Calibri"/>
                <a:cs typeface="Calibri"/>
              </a:rPr>
              <a:t>Since </a:t>
            </a:r>
            <a:r>
              <a:rPr lang="en-ZW" dirty="0">
                <a:latin typeface="Calibri"/>
                <a:ea typeface="Calibri"/>
                <a:cs typeface="Calibri"/>
              </a:rPr>
              <a:t>the Act has no extra-territorial jurisdiction,  and the Commission cannot investigate firms from other countries. </a:t>
            </a:r>
          </a:p>
          <a:p>
            <a:pPr marL="0" algn="just">
              <a:lnSpc>
                <a:spcPct val="115000"/>
              </a:lnSpc>
              <a:spcBef>
                <a:spcPts val="0"/>
              </a:spcBef>
              <a:defRPr/>
            </a:pPr>
            <a:r>
              <a:rPr lang="en-ZW" dirty="0">
                <a:latin typeface="Calibri"/>
                <a:ea typeface="Calibri"/>
                <a:cs typeface="Calibri"/>
              </a:rPr>
              <a:t>Consequently Zimbabwe relies on collaboration with other competition authorities in the region on the investigation of cross border competition cases that have effects in Zimbabwe.</a:t>
            </a:r>
            <a:endParaRPr lang="en-ZW" dirty="0">
              <a:latin typeface="Calibri"/>
              <a:ea typeface="Calibri"/>
              <a:cs typeface="Times New Roman"/>
            </a:endParaRPr>
          </a:p>
        </p:txBody>
      </p:sp>
    </p:spTree>
    <p:extLst>
      <p:ext uri="{BB962C8B-B14F-4D97-AF65-F5344CB8AC3E}">
        <p14:creationId xmlns:p14="http://schemas.microsoft.com/office/powerpoint/2010/main" val="275045983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Ctc">
      <a:dk1>
        <a:srgbClr val="0B87D5"/>
      </a:dk1>
      <a:lt1>
        <a:sysClr val="window" lastClr="FFFFFF"/>
      </a:lt1>
      <a:dk2>
        <a:srgbClr val="073E87"/>
      </a:dk2>
      <a:lt2>
        <a:srgbClr val="C6E7FC"/>
      </a:lt2>
      <a:accent1>
        <a:srgbClr val="31AE50"/>
      </a:accent1>
      <a:accent2>
        <a:srgbClr val="4584D3"/>
      </a:accent2>
      <a:accent3>
        <a:srgbClr val="5BD078"/>
      </a:accent3>
      <a:accent4>
        <a:srgbClr val="31AE50"/>
      </a:accent4>
      <a:accent5>
        <a:srgbClr val="73ACF7"/>
      </a:accent5>
      <a:accent6>
        <a:srgbClr val="05E0DB"/>
      </a:accent6>
      <a:hlink>
        <a:srgbClr val="0080FF"/>
      </a:hlink>
      <a:folHlink>
        <a:srgbClr val="5EAEFF"/>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4248</TotalTime>
  <Words>503</Words>
  <Application>Microsoft Office PowerPoint</Application>
  <PresentationFormat>On-screen Show (4:3)</PresentationFormat>
  <Paragraphs>50</Paragraphs>
  <Slides>12</Slides>
  <Notes>0</Notes>
  <HiddenSlides>0</HiddenSlides>
  <MMClips>0</MMClip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Oriel</vt:lpstr>
      <vt:lpstr>Custom Design</vt:lpstr>
      <vt:lpstr> Consumer Protection and Competition Highlights</vt:lpstr>
      <vt:lpstr> ZIMBABWE COMPETITION AND TARIFF COMMISSION  </vt:lpstr>
      <vt:lpstr>FUNCTIONS</vt:lpstr>
      <vt:lpstr>Application of the Act </vt:lpstr>
      <vt:lpstr>Main Elements of Zimbabwe Competition Law </vt:lpstr>
      <vt:lpstr>Consumer Protection </vt:lpstr>
      <vt:lpstr>Case Studies </vt:lpstr>
      <vt:lpstr>Hot Issues in the Country </vt:lpstr>
      <vt:lpstr>Collaboration with Regional and international partners</vt:lpstr>
      <vt:lpstr>Regional Cooperation</vt:lpstr>
      <vt:lpstr>International Cooperation</vt:lpstr>
      <vt:lpstr>End!!</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10</cp:revision>
  <dcterms:created xsi:type="dcterms:W3CDTF">2013-07-29T16:24:05Z</dcterms:created>
  <dcterms:modified xsi:type="dcterms:W3CDTF">2013-08-02T08:04:07Z</dcterms:modified>
</cp:coreProperties>
</file>