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82" r:id="rId3"/>
    <p:sldId id="258" r:id="rId4"/>
    <p:sldId id="259" r:id="rId5"/>
    <p:sldId id="280" r:id="rId6"/>
    <p:sldId id="263" r:id="rId7"/>
    <p:sldId id="264" r:id="rId8"/>
    <p:sldId id="265" r:id="rId9"/>
    <p:sldId id="266" r:id="rId10"/>
    <p:sldId id="268" r:id="rId11"/>
    <p:sldId id="269" r:id="rId12"/>
    <p:sldId id="279" r:id="rId13"/>
  </p:sldIdLst>
  <p:sldSz cx="9144000" cy="6858000" type="screen4x3"/>
  <p:notesSz cx="6858000" cy="9144000"/>
  <p:defaultTextStyle>
    <a:defPPr>
      <a:defRPr lang="af-Z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7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af-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3571D6-69A0-463A-87D5-CF220CC2DAAE}" type="datetimeFigureOut">
              <a:rPr lang="af-ZA" smtClean="0"/>
              <a:t>2013/08/08</a:t>
            </a:fld>
            <a:endParaRPr lang="af-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af-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af-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9B215A-986A-4499-AAE9-92512D5E0919}" type="slidenum">
              <a:rPr lang="af-ZA" smtClean="0"/>
              <a:t>‹#›</a:t>
            </a:fld>
            <a:endParaRPr lang="af-ZA"/>
          </a:p>
        </p:txBody>
      </p:sp>
    </p:spTree>
    <p:extLst>
      <p:ext uri="{BB962C8B-B14F-4D97-AF65-F5344CB8AC3E}">
        <p14:creationId xmlns:p14="http://schemas.microsoft.com/office/powerpoint/2010/main" val="3749189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ZW" dirty="0"/>
          </a:p>
        </p:txBody>
      </p:sp>
      <p:sp>
        <p:nvSpPr>
          <p:cNvPr id="4" name="Slide Number Placeholder 3"/>
          <p:cNvSpPr>
            <a:spLocks noGrp="1"/>
          </p:cNvSpPr>
          <p:nvPr>
            <p:ph type="sldNum" sz="quarter" idx="10"/>
          </p:nvPr>
        </p:nvSpPr>
        <p:spPr/>
        <p:txBody>
          <a:bodyPr/>
          <a:lstStyle/>
          <a:p>
            <a:fld id="{1CC6652A-D8AD-4504-B46C-9E01FE233C5B}" type="slidenum">
              <a:rPr lang="en-ZW">
                <a:solidFill>
                  <a:prstClr val="black"/>
                </a:solidFill>
              </a:rPr>
              <a:pPr/>
              <a:t>2</a:t>
            </a:fld>
            <a:endParaRPr lang="en-ZW">
              <a:solidFill>
                <a:prstClr val="black"/>
              </a:solidFill>
            </a:endParaRPr>
          </a:p>
        </p:txBody>
      </p:sp>
    </p:spTree>
    <p:extLst>
      <p:ext uri="{BB962C8B-B14F-4D97-AF65-F5344CB8AC3E}">
        <p14:creationId xmlns:p14="http://schemas.microsoft.com/office/powerpoint/2010/main" val="1309063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ZW" dirty="0"/>
          </a:p>
        </p:txBody>
      </p:sp>
      <p:sp>
        <p:nvSpPr>
          <p:cNvPr id="4" name="Slide Number Placeholder 3"/>
          <p:cNvSpPr>
            <a:spLocks noGrp="1"/>
          </p:cNvSpPr>
          <p:nvPr>
            <p:ph type="sldNum" sz="quarter" idx="10"/>
          </p:nvPr>
        </p:nvSpPr>
        <p:spPr/>
        <p:txBody>
          <a:bodyPr/>
          <a:lstStyle/>
          <a:p>
            <a:fld id="{1CC6652A-D8AD-4504-B46C-9E01FE233C5B}" type="slidenum">
              <a:rPr lang="en-ZW" smtClean="0">
                <a:solidFill>
                  <a:prstClr val="black"/>
                </a:solidFill>
              </a:rPr>
              <a:pPr/>
              <a:t>3</a:t>
            </a:fld>
            <a:endParaRPr lang="en-ZW">
              <a:solidFill>
                <a:prstClr val="black"/>
              </a:solidFill>
            </a:endParaRPr>
          </a:p>
        </p:txBody>
      </p:sp>
    </p:spTree>
    <p:extLst>
      <p:ext uri="{BB962C8B-B14F-4D97-AF65-F5344CB8AC3E}">
        <p14:creationId xmlns:p14="http://schemas.microsoft.com/office/powerpoint/2010/main" val="1309063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D7AFEB2-B513-43C5-976C-9DDCDDC007A3}" type="datetime1">
              <a:rPr lang="en-ZW" smtClean="0">
                <a:solidFill>
                  <a:srgbClr val="DBF5F9">
                    <a:shade val="90000"/>
                  </a:srgbClr>
                </a:solidFill>
              </a:rPr>
              <a:pPr/>
              <a:t>8/8/2013</a:t>
            </a:fld>
            <a:endParaRPr lang="en-ZW">
              <a:solidFill>
                <a:srgbClr val="DBF5F9">
                  <a:shade val="90000"/>
                </a:srgbClr>
              </a:solidFill>
            </a:endParaRPr>
          </a:p>
        </p:txBody>
      </p:sp>
      <p:sp>
        <p:nvSpPr>
          <p:cNvPr id="19" name="Footer Placeholder 18"/>
          <p:cNvSpPr>
            <a:spLocks noGrp="1"/>
          </p:cNvSpPr>
          <p:nvPr>
            <p:ph type="ftr" sz="quarter" idx="11"/>
          </p:nvPr>
        </p:nvSpPr>
        <p:spPr/>
        <p:txBody>
          <a:bodyPr/>
          <a:lstStyle/>
          <a:p>
            <a:r>
              <a:rPr lang="en-ZW" smtClean="0">
                <a:solidFill>
                  <a:srgbClr val="DBF5F9">
                    <a:shade val="90000"/>
                  </a:srgbClr>
                </a:solidFill>
              </a:rPr>
              <a:t>Competition and Consumer Protection Commission</a:t>
            </a:r>
            <a:endParaRPr lang="en-ZW">
              <a:solidFill>
                <a:srgbClr val="DBF5F9">
                  <a:shade val="90000"/>
                </a:srgbClr>
              </a:solidFill>
            </a:endParaRPr>
          </a:p>
        </p:txBody>
      </p:sp>
      <p:sp>
        <p:nvSpPr>
          <p:cNvPr id="27" name="Slide Number Placeholder 26"/>
          <p:cNvSpPr>
            <a:spLocks noGrp="1"/>
          </p:cNvSpPr>
          <p:nvPr>
            <p:ph type="sldNum" sz="quarter" idx="12"/>
          </p:nvPr>
        </p:nvSpPr>
        <p:spPr/>
        <p:txBody>
          <a:bodyPr/>
          <a:lstStyle/>
          <a:p>
            <a:fld id="{3AB4E190-67A4-45D7-9A0F-F3CDE87C54D3}" type="slidenum">
              <a:rPr lang="en-ZW" smtClean="0">
                <a:solidFill>
                  <a:srgbClr val="DBF5F9">
                    <a:shade val="90000"/>
                  </a:srgbClr>
                </a:solidFill>
              </a:rPr>
              <a:pPr/>
              <a:t>‹#›</a:t>
            </a:fld>
            <a:endParaRPr lang="en-ZW">
              <a:solidFill>
                <a:srgbClr val="DBF5F9">
                  <a:shade val="90000"/>
                </a:srgbClr>
              </a:solidFill>
            </a:endParaRPr>
          </a:p>
        </p:txBody>
      </p:sp>
    </p:spTree>
    <p:extLst>
      <p:ext uri="{BB962C8B-B14F-4D97-AF65-F5344CB8AC3E}">
        <p14:creationId xmlns:p14="http://schemas.microsoft.com/office/powerpoint/2010/main" val="410336715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3CBC6C-F0F3-4CD4-A70E-F48DBE9B98C8}" type="datetime1">
              <a:rPr lang="en-ZW" smtClean="0">
                <a:solidFill>
                  <a:srgbClr val="04617B">
                    <a:shade val="90000"/>
                  </a:srgbClr>
                </a:solidFill>
              </a:rPr>
              <a:pPr/>
              <a:t>8/8/2013</a:t>
            </a:fld>
            <a:endParaRPr lang="en-ZW">
              <a:solidFill>
                <a:srgbClr val="04617B">
                  <a:shade val="90000"/>
                </a:srgbClr>
              </a:solidFill>
            </a:endParaRPr>
          </a:p>
        </p:txBody>
      </p:sp>
      <p:sp>
        <p:nvSpPr>
          <p:cNvPr id="5" name="Footer Placeholder 4"/>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6" name="Slide Number Placeholder 5"/>
          <p:cNvSpPr>
            <a:spLocks noGrp="1"/>
          </p:cNvSpPr>
          <p:nvPr>
            <p:ph type="sldNum" sz="quarter" idx="12"/>
          </p:nvPr>
        </p:nvSpPr>
        <p:spPr/>
        <p:txBody>
          <a:body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spTree>
    <p:extLst>
      <p:ext uri="{BB962C8B-B14F-4D97-AF65-F5344CB8AC3E}">
        <p14:creationId xmlns:p14="http://schemas.microsoft.com/office/powerpoint/2010/main" val="3201022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DC5B4D-552E-4489-A4A7-34BD281C9DD6}" type="datetime1">
              <a:rPr lang="en-ZW" smtClean="0">
                <a:solidFill>
                  <a:srgbClr val="04617B">
                    <a:shade val="90000"/>
                  </a:srgbClr>
                </a:solidFill>
              </a:rPr>
              <a:pPr/>
              <a:t>8/8/2013</a:t>
            </a:fld>
            <a:endParaRPr lang="en-ZW">
              <a:solidFill>
                <a:srgbClr val="04617B">
                  <a:shade val="90000"/>
                </a:srgbClr>
              </a:solidFill>
            </a:endParaRPr>
          </a:p>
        </p:txBody>
      </p:sp>
      <p:sp>
        <p:nvSpPr>
          <p:cNvPr id="5" name="Footer Placeholder 4"/>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6" name="Slide Number Placeholder 5"/>
          <p:cNvSpPr>
            <a:spLocks noGrp="1"/>
          </p:cNvSpPr>
          <p:nvPr>
            <p:ph type="sldNum" sz="quarter" idx="12"/>
          </p:nvPr>
        </p:nvSpPr>
        <p:spPr/>
        <p:txBody>
          <a:body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spTree>
    <p:extLst>
      <p:ext uri="{BB962C8B-B14F-4D97-AF65-F5344CB8AC3E}">
        <p14:creationId xmlns:p14="http://schemas.microsoft.com/office/powerpoint/2010/main" val="3805501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1E13A6-E05A-4CB0-A878-AE0F9D67F66D}" type="datetime1">
              <a:rPr lang="en-ZW" smtClean="0">
                <a:solidFill>
                  <a:srgbClr val="04617B">
                    <a:shade val="90000"/>
                  </a:srgbClr>
                </a:solidFill>
              </a:rPr>
              <a:pPr/>
              <a:t>8/8/2013</a:t>
            </a:fld>
            <a:endParaRPr lang="en-ZW">
              <a:solidFill>
                <a:srgbClr val="04617B">
                  <a:shade val="90000"/>
                </a:srgbClr>
              </a:solidFill>
            </a:endParaRPr>
          </a:p>
        </p:txBody>
      </p:sp>
      <p:sp>
        <p:nvSpPr>
          <p:cNvPr id="5" name="Footer Placeholder 4"/>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6" name="Slide Number Placeholder 5"/>
          <p:cNvSpPr>
            <a:spLocks noGrp="1"/>
          </p:cNvSpPr>
          <p:nvPr>
            <p:ph type="sldNum" sz="quarter" idx="12"/>
          </p:nvPr>
        </p:nvSpPr>
        <p:spPr/>
        <p:txBody>
          <a:body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spTree>
    <p:extLst>
      <p:ext uri="{BB962C8B-B14F-4D97-AF65-F5344CB8AC3E}">
        <p14:creationId xmlns:p14="http://schemas.microsoft.com/office/powerpoint/2010/main" val="2063561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AE0153B-51A5-4D35-AB93-2E331CD78261}" type="datetime1">
              <a:rPr lang="en-ZW" smtClean="0">
                <a:solidFill>
                  <a:srgbClr val="DBF5F9">
                    <a:shade val="90000"/>
                  </a:srgbClr>
                </a:solidFill>
              </a:rPr>
              <a:pPr/>
              <a:t>8/8/2013</a:t>
            </a:fld>
            <a:endParaRPr lang="en-ZW">
              <a:solidFill>
                <a:srgbClr val="DBF5F9">
                  <a:shade val="90000"/>
                </a:srgbClr>
              </a:solidFill>
            </a:endParaRPr>
          </a:p>
        </p:txBody>
      </p:sp>
      <p:sp>
        <p:nvSpPr>
          <p:cNvPr id="5" name="Footer Placeholder 4"/>
          <p:cNvSpPr>
            <a:spLocks noGrp="1"/>
          </p:cNvSpPr>
          <p:nvPr>
            <p:ph type="ftr" sz="quarter" idx="11"/>
          </p:nvPr>
        </p:nvSpPr>
        <p:spPr/>
        <p:txBody>
          <a:bodyPr/>
          <a:lstStyle/>
          <a:p>
            <a:r>
              <a:rPr lang="en-ZW" smtClean="0">
                <a:solidFill>
                  <a:srgbClr val="DBF5F9">
                    <a:shade val="90000"/>
                  </a:srgbClr>
                </a:solidFill>
              </a:rPr>
              <a:t>Competition and Consumer Protection Commission</a:t>
            </a:r>
            <a:endParaRPr lang="en-ZW">
              <a:solidFill>
                <a:srgbClr val="DBF5F9">
                  <a:shade val="90000"/>
                </a:srgbClr>
              </a:solidFill>
            </a:endParaRPr>
          </a:p>
        </p:txBody>
      </p:sp>
      <p:sp>
        <p:nvSpPr>
          <p:cNvPr id="6" name="Slide Number Placeholder 5"/>
          <p:cNvSpPr>
            <a:spLocks noGrp="1"/>
          </p:cNvSpPr>
          <p:nvPr>
            <p:ph type="sldNum" sz="quarter" idx="12"/>
          </p:nvPr>
        </p:nvSpPr>
        <p:spPr/>
        <p:txBody>
          <a:bodyPr/>
          <a:lstStyle/>
          <a:p>
            <a:fld id="{3AB4E190-67A4-45D7-9A0F-F3CDE87C54D3}" type="slidenum">
              <a:rPr lang="en-ZW" smtClean="0">
                <a:solidFill>
                  <a:srgbClr val="DBF5F9">
                    <a:shade val="90000"/>
                  </a:srgbClr>
                </a:solidFill>
              </a:rPr>
              <a:pPr/>
              <a:t>‹#›</a:t>
            </a:fld>
            <a:endParaRPr lang="en-ZW">
              <a:solidFill>
                <a:srgbClr val="DBF5F9">
                  <a:shade val="90000"/>
                </a:srgbClr>
              </a:solidFill>
            </a:endParaRPr>
          </a:p>
        </p:txBody>
      </p:sp>
    </p:spTree>
    <p:extLst>
      <p:ext uri="{BB962C8B-B14F-4D97-AF65-F5344CB8AC3E}">
        <p14:creationId xmlns:p14="http://schemas.microsoft.com/office/powerpoint/2010/main" val="176709520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46F88FE-3449-4B60-ACD0-46E7D2642D5B}" type="datetime1">
              <a:rPr lang="en-ZW" smtClean="0">
                <a:solidFill>
                  <a:srgbClr val="04617B">
                    <a:shade val="90000"/>
                  </a:srgbClr>
                </a:solidFill>
              </a:rPr>
              <a:pPr/>
              <a:t>8/8/2013</a:t>
            </a:fld>
            <a:endParaRPr lang="en-ZW">
              <a:solidFill>
                <a:srgbClr val="04617B">
                  <a:shade val="90000"/>
                </a:srgbClr>
              </a:solidFill>
            </a:endParaRPr>
          </a:p>
        </p:txBody>
      </p:sp>
      <p:sp>
        <p:nvSpPr>
          <p:cNvPr id="6" name="Footer Placeholder 5"/>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7" name="Slide Number Placeholder 6"/>
          <p:cNvSpPr>
            <a:spLocks noGrp="1"/>
          </p:cNvSpPr>
          <p:nvPr>
            <p:ph type="sldNum" sz="quarter" idx="12"/>
          </p:nvPr>
        </p:nvSpPr>
        <p:spPr/>
        <p:txBody>
          <a:body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spTree>
    <p:extLst>
      <p:ext uri="{BB962C8B-B14F-4D97-AF65-F5344CB8AC3E}">
        <p14:creationId xmlns:p14="http://schemas.microsoft.com/office/powerpoint/2010/main" val="3707229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3EEC0A7-496B-4466-A82B-484F0351F2BB}" type="datetime1">
              <a:rPr lang="en-ZW" smtClean="0">
                <a:solidFill>
                  <a:srgbClr val="04617B">
                    <a:shade val="90000"/>
                  </a:srgbClr>
                </a:solidFill>
              </a:rPr>
              <a:pPr/>
              <a:t>8/8/2013</a:t>
            </a:fld>
            <a:endParaRPr lang="en-ZW">
              <a:solidFill>
                <a:srgbClr val="04617B">
                  <a:shade val="90000"/>
                </a:srgbClr>
              </a:solidFill>
            </a:endParaRPr>
          </a:p>
        </p:txBody>
      </p:sp>
      <p:sp>
        <p:nvSpPr>
          <p:cNvPr id="8" name="Footer Placeholder 7"/>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9" name="Slide Number Placeholder 8"/>
          <p:cNvSpPr>
            <a:spLocks noGrp="1"/>
          </p:cNvSpPr>
          <p:nvPr>
            <p:ph type="sldNum" sz="quarter" idx="12"/>
          </p:nvPr>
        </p:nvSpPr>
        <p:spPr/>
        <p:txBody>
          <a:body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spTree>
    <p:extLst>
      <p:ext uri="{BB962C8B-B14F-4D97-AF65-F5344CB8AC3E}">
        <p14:creationId xmlns:p14="http://schemas.microsoft.com/office/powerpoint/2010/main" val="3310728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6C63CC6-88FE-480F-8DBF-102E3EAC5850}" type="datetime1">
              <a:rPr lang="en-ZW" smtClean="0">
                <a:solidFill>
                  <a:srgbClr val="04617B">
                    <a:shade val="90000"/>
                  </a:srgbClr>
                </a:solidFill>
              </a:rPr>
              <a:pPr/>
              <a:t>8/8/2013</a:t>
            </a:fld>
            <a:endParaRPr lang="en-ZW">
              <a:solidFill>
                <a:srgbClr val="04617B">
                  <a:shade val="90000"/>
                </a:srgbClr>
              </a:solidFill>
            </a:endParaRPr>
          </a:p>
        </p:txBody>
      </p:sp>
      <p:sp>
        <p:nvSpPr>
          <p:cNvPr id="4" name="Footer Placeholder 3"/>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5" name="Slide Number Placeholder 4"/>
          <p:cNvSpPr>
            <a:spLocks noGrp="1"/>
          </p:cNvSpPr>
          <p:nvPr>
            <p:ph type="sldNum" sz="quarter" idx="12"/>
          </p:nvPr>
        </p:nvSpPr>
        <p:spPr/>
        <p:txBody>
          <a:body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spTree>
    <p:extLst>
      <p:ext uri="{BB962C8B-B14F-4D97-AF65-F5344CB8AC3E}">
        <p14:creationId xmlns:p14="http://schemas.microsoft.com/office/powerpoint/2010/main" val="346709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B3CAC9-D0D8-43CB-A3BD-B99BCC71DF52}" type="datetime1">
              <a:rPr lang="en-ZW" smtClean="0">
                <a:solidFill>
                  <a:srgbClr val="04617B">
                    <a:shade val="90000"/>
                  </a:srgbClr>
                </a:solidFill>
              </a:rPr>
              <a:pPr/>
              <a:t>8/8/2013</a:t>
            </a:fld>
            <a:endParaRPr lang="en-ZW">
              <a:solidFill>
                <a:srgbClr val="04617B">
                  <a:shade val="90000"/>
                </a:srgbClr>
              </a:solidFill>
            </a:endParaRPr>
          </a:p>
        </p:txBody>
      </p:sp>
      <p:sp>
        <p:nvSpPr>
          <p:cNvPr id="3" name="Footer Placeholder 2"/>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4" name="Slide Number Placeholder 3"/>
          <p:cNvSpPr>
            <a:spLocks noGrp="1"/>
          </p:cNvSpPr>
          <p:nvPr>
            <p:ph type="sldNum" sz="quarter" idx="12"/>
          </p:nvPr>
        </p:nvSpPr>
        <p:spPr/>
        <p:txBody>
          <a:body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spTree>
    <p:extLst>
      <p:ext uri="{BB962C8B-B14F-4D97-AF65-F5344CB8AC3E}">
        <p14:creationId xmlns:p14="http://schemas.microsoft.com/office/powerpoint/2010/main" val="949571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C65988F-F058-4AB0-98E0-9C7EE12111A4}" type="datetime1">
              <a:rPr lang="en-ZW" smtClean="0">
                <a:solidFill>
                  <a:srgbClr val="04617B">
                    <a:shade val="90000"/>
                  </a:srgbClr>
                </a:solidFill>
              </a:rPr>
              <a:pPr/>
              <a:t>8/8/2013</a:t>
            </a:fld>
            <a:endParaRPr lang="en-ZW">
              <a:solidFill>
                <a:srgbClr val="04617B">
                  <a:shade val="90000"/>
                </a:srgbClr>
              </a:solidFill>
            </a:endParaRPr>
          </a:p>
        </p:txBody>
      </p:sp>
      <p:sp>
        <p:nvSpPr>
          <p:cNvPr id="6" name="Footer Placeholder 5"/>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7" name="Slide Number Placeholder 6"/>
          <p:cNvSpPr>
            <a:spLocks noGrp="1"/>
          </p:cNvSpPr>
          <p:nvPr>
            <p:ph type="sldNum" sz="quarter" idx="12"/>
          </p:nvPr>
        </p:nvSpPr>
        <p:spPr/>
        <p:txBody>
          <a:body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spTree>
    <p:extLst>
      <p:ext uri="{BB962C8B-B14F-4D97-AF65-F5344CB8AC3E}">
        <p14:creationId xmlns:p14="http://schemas.microsoft.com/office/powerpoint/2010/main" val="367723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B7959CE-6B1D-4538-BC66-84E2E4C41034}" type="datetime1">
              <a:rPr lang="en-ZW" smtClean="0">
                <a:solidFill>
                  <a:srgbClr val="04617B">
                    <a:shade val="90000"/>
                  </a:srgbClr>
                </a:solidFill>
              </a:rPr>
              <a:pPr/>
              <a:t>8/8/2013</a:t>
            </a:fld>
            <a:endParaRPr lang="en-ZW">
              <a:solidFill>
                <a:srgbClr val="04617B">
                  <a:shade val="90000"/>
                </a:srgbClr>
              </a:solidFill>
            </a:endParaRPr>
          </a:p>
        </p:txBody>
      </p:sp>
      <p:sp>
        <p:nvSpPr>
          <p:cNvPr id="6" name="Footer Placeholder 5"/>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7" name="Slide Number Placeholder 6"/>
          <p:cNvSpPr>
            <a:spLocks noGrp="1"/>
          </p:cNvSpPr>
          <p:nvPr>
            <p:ph type="sldNum" sz="quarter" idx="12"/>
          </p:nvPr>
        </p:nvSpPr>
        <p:spPr>
          <a:xfrm>
            <a:off x="8077200" y="6356351"/>
            <a:ext cx="609600" cy="365125"/>
          </a:xfrm>
        </p:spPr>
        <p:txBody>
          <a:body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4082110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0000"/>
            <a:lum/>
            <a:extLst>
              <a:ext uri="{BEBA8EAE-BF5A-486C-A8C5-ECC9F3942E4B}">
                <a14:imgProps xmlns:a14="http://schemas.microsoft.com/office/drawing/2010/main">
                  <a14:imgLayer r:embed="rId14">
                    <a14:imgEffect>
                      <a14:colorTemperature colorTemp="6000"/>
                    </a14:imgEffect>
                    <a14:imgEffect>
                      <a14:brightnessContrast contrast="40000"/>
                    </a14:imgEffect>
                  </a14:imgLayer>
                </a14:imgProps>
              </a:ext>
            </a:extLst>
          </a:blip>
          <a:srcRect/>
          <a:stretch>
            <a:fillRect l="30000" t="20000" r="30000" b="20000"/>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E751270-9402-4DF2-8E4C-954FCA14F3F0}" type="datetime1">
              <a:rPr lang="en-ZW" smtClean="0">
                <a:solidFill>
                  <a:srgbClr val="04617B">
                    <a:shade val="90000"/>
                  </a:srgbClr>
                </a:solidFill>
              </a:rPr>
              <a:pPr/>
              <a:t>8/8/2013</a:t>
            </a:fld>
            <a:endParaRPr lang="en-ZW">
              <a:solidFill>
                <a:srgbClr val="04617B">
                  <a:shade val="90000"/>
                </a:srgbClr>
              </a:solidFill>
            </a:endParaRPr>
          </a:p>
        </p:txBody>
      </p:sp>
      <p:sp>
        <p:nvSpPr>
          <p:cNvPr id="22" name="Footer Placeholder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18" name="Slide Number Placeholder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AB4E190-67A4-45D7-9A0F-F3CDE87C54D3}" type="slidenum">
              <a:rPr lang="en-ZW" smtClean="0">
                <a:solidFill>
                  <a:srgbClr val="04617B">
                    <a:shade val="90000"/>
                  </a:srgbClr>
                </a:solidFill>
              </a:rPr>
              <a:pPr/>
              <a:t>‹#›</a:t>
            </a:fld>
            <a:endParaRPr lang="en-ZW">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29604132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mailto:zcomp@zamtel.z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143000"/>
            <a:ext cx="7851648" cy="2057400"/>
          </a:xfrm>
        </p:spPr>
        <p:style>
          <a:lnRef idx="2">
            <a:schemeClr val="dk1"/>
          </a:lnRef>
          <a:fillRef idx="1">
            <a:schemeClr val="lt1"/>
          </a:fillRef>
          <a:effectRef idx="0">
            <a:schemeClr val="dk1"/>
          </a:effectRef>
          <a:fontRef idx="minor">
            <a:schemeClr val="dk1"/>
          </a:fontRef>
        </p:style>
        <p:txBody>
          <a:bodyPr>
            <a:noAutofit/>
          </a:bodyPr>
          <a:lstStyle/>
          <a:p>
            <a:pPr algn="ctr"/>
            <a:r>
              <a:rPr lang="en-US" sz="4400" dirty="0" smtClean="0">
                <a:solidFill>
                  <a:schemeClr val="bg1"/>
                </a:solidFill>
              </a:rPr>
              <a:t>WORKING WITH CRIMINAL AUTHORITIES IN ENFORCEMENT</a:t>
            </a:r>
            <a:r>
              <a:rPr lang="en-GB" sz="4400" dirty="0" smtClean="0"/>
              <a:t/>
            </a:r>
            <a:br>
              <a:rPr lang="en-GB" sz="4400" dirty="0" smtClean="0"/>
            </a:br>
            <a:endParaRPr lang="en-GB" sz="4400" dirty="0"/>
          </a:p>
        </p:txBody>
      </p:sp>
      <p:sp>
        <p:nvSpPr>
          <p:cNvPr id="3" name="Subtitle 2"/>
          <p:cNvSpPr>
            <a:spLocks noGrp="1"/>
          </p:cNvSpPr>
          <p:nvPr>
            <p:ph type="subTitle" idx="1"/>
          </p:nvPr>
        </p:nvSpPr>
        <p:spPr>
          <a:xfrm>
            <a:off x="533400" y="3429000"/>
            <a:ext cx="7854696" cy="1552136"/>
          </a:xfrm>
        </p:spPr>
        <p:style>
          <a:lnRef idx="2">
            <a:schemeClr val="dk1"/>
          </a:lnRef>
          <a:fillRef idx="1">
            <a:schemeClr val="lt1"/>
          </a:fillRef>
          <a:effectRef idx="0">
            <a:schemeClr val="dk1"/>
          </a:effectRef>
          <a:fontRef idx="minor">
            <a:schemeClr val="dk1"/>
          </a:fontRef>
        </p:style>
        <p:txBody>
          <a:bodyPr>
            <a:normAutofit/>
          </a:bodyPr>
          <a:lstStyle/>
          <a:p>
            <a:pPr algn="ctr"/>
            <a:r>
              <a:rPr lang="en-ZW" b="1" dirty="0" smtClean="0"/>
              <a:t>BY LBY LIYA</a:t>
            </a:r>
          </a:p>
          <a:p>
            <a:pPr algn="ctr"/>
            <a:r>
              <a:rPr lang="en-ZW" b="1" dirty="0" smtClean="0"/>
              <a:t>BY LIYA</a:t>
            </a:r>
          </a:p>
          <a:p>
            <a:pPr algn="ctr"/>
            <a:r>
              <a:rPr lang="en-ZW" b="1" dirty="0" smtClean="0"/>
              <a:t>LIYA</a:t>
            </a:r>
            <a:endParaRPr lang="en-ZW" b="1" dirty="0"/>
          </a:p>
        </p:txBody>
      </p:sp>
      <p:sp>
        <p:nvSpPr>
          <p:cNvPr id="4" name="Date Placeholder 3"/>
          <p:cNvSpPr>
            <a:spLocks noGrp="1"/>
          </p:cNvSpPr>
          <p:nvPr>
            <p:ph type="dt" sz="half" idx="10"/>
          </p:nvPr>
        </p:nvSpPr>
        <p:spPr/>
        <p:txBody>
          <a:bodyPr/>
          <a:lstStyle/>
          <a:p>
            <a:fld id="{ED7AFEB2-B513-43C5-976C-9DDCDDC007A3}" type="datetime1">
              <a:rPr lang="en-ZW" smtClean="0">
                <a:solidFill>
                  <a:srgbClr val="DBF5F9">
                    <a:shade val="90000"/>
                  </a:srgbClr>
                </a:solidFill>
              </a:rPr>
              <a:pPr/>
              <a:t>8/8/2013</a:t>
            </a:fld>
            <a:endParaRPr lang="en-ZW">
              <a:solidFill>
                <a:srgbClr val="DBF5F9">
                  <a:shade val="90000"/>
                </a:srgbClr>
              </a:solidFill>
            </a:endParaRPr>
          </a:p>
        </p:txBody>
      </p:sp>
      <p:sp>
        <p:nvSpPr>
          <p:cNvPr id="5" name="Footer Placeholder 4"/>
          <p:cNvSpPr>
            <a:spLocks noGrp="1"/>
          </p:cNvSpPr>
          <p:nvPr>
            <p:ph type="ftr" sz="quarter" idx="11"/>
          </p:nvPr>
        </p:nvSpPr>
        <p:spPr/>
        <p:txBody>
          <a:bodyPr/>
          <a:lstStyle/>
          <a:p>
            <a:pPr algn="ctr"/>
            <a:r>
              <a:rPr lang="en-ZW" sz="1000" b="1" dirty="0" smtClean="0">
                <a:solidFill>
                  <a:prstClr val="black"/>
                </a:solidFill>
                <a:latin typeface="Raavi" pitchFamily="34" charset="0"/>
                <a:cs typeface="Raavi" pitchFamily="34" charset="0"/>
              </a:rPr>
              <a:t>Competition and Consumer </a:t>
            </a:r>
            <a:r>
              <a:rPr lang="en-ZW" sz="1000" b="1" dirty="0" smtClean="0">
                <a:solidFill>
                  <a:srgbClr val="7030A0"/>
                </a:solidFill>
                <a:latin typeface="Raavi" pitchFamily="34" charset="0"/>
                <a:cs typeface="Raavi" pitchFamily="34" charset="0"/>
              </a:rPr>
              <a:t>Protection</a:t>
            </a:r>
            <a:r>
              <a:rPr lang="en-ZW" sz="1000" b="1" dirty="0" smtClean="0">
                <a:solidFill>
                  <a:prstClr val="black"/>
                </a:solidFill>
                <a:latin typeface="Raavi" pitchFamily="34" charset="0"/>
                <a:cs typeface="Raavi" pitchFamily="34" charset="0"/>
              </a:rPr>
              <a:t> Commission</a:t>
            </a:r>
            <a:endParaRPr lang="en-ZW" sz="1000" b="1" dirty="0">
              <a:solidFill>
                <a:prstClr val="black"/>
              </a:solidFill>
              <a:latin typeface="Raavi" pitchFamily="34" charset="0"/>
              <a:cs typeface="Raavi" pitchFamily="34" charset="0"/>
            </a:endParaRPr>
          </a:p>
        </p:txBody>
      </p:sp>
      <p:sp>
        <p:nvSpPr>
          <p:cNvPr id="6" name="Slide Number Placeholder 5"/>
          <p:cNvSpPr>
            <a:spLocks noGrp="1"/>
          </p:cNvSpPr>
          <p:nvPr>
            <p:ph type="sldNum" sz="quarter" idx="12"/>
          </p:nvPr>
        </p:nvSpPr>
        <p:spPr/>
        <p:txBody>
          <a:bodyPr/>
          <a:lstStyle/>
          <a:p>
            <a:fld id="{3AB4E190-67A4-45D7-9A0F-F3CDE87C54D3}" type="slidenum">
              <a:rPr lang="en-ZW" smtClean="0">
                <a:solidFill>
                  <a:srgbClr val="DBF5F9">
                    <a:shade val="90000"/>
                  </a:srgbClr>
                </a:solidFill>
              </a:rPr>
              <a:pPr/>
              <a:t>1</a:t>
            </a:fld>
            <a:endParaRPr lang="en-ZW">
              <a:solidFill>
                <a:srgbClr val="DBF5F9">
                  <a:shade val="90000"/>
                </a:srgbClr>
              </a:solidFill>
            </a:endParaRPr>
          </a:p>
        </p:txBody>
      </p:sp>
      <p:sp>
        <p:nvSpPr>
          <p:cNvPr id="11" name="TextBox 10"/>
          <p:cNvSpPr txBox="1"/>
          <p:nvPr/>
        </p:nvSpPr>
        <p:spPr>
          <a:xfrm>
            <a:off x="533400" y="3429000"/>
            <a:ext cx="7848600" cy="286232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ZW" b="1" dirty="0">
                <a:solidFill>
                  <a:prstClr val="black"/>
                </a:solidFill>
              </a:rPr>
              <a:t>BY </a:t>
            </a:r>
          </a:p>
          <a:p>
            <a:pPr algn="ctr"/>
            <a:endParaRPr lang="en-ZW" b="1" dirty="0">
              <a:solidFill>
                <a:prstClr val="black"/>
              </a:solidFill>
            </a:endParaRPr>
          </a:p>
          <a:p>
            <a:pPr algn="ctr"/>
            <a:r>
              <a:rPr lang="en-ZW" b="1" dirty="0">
                <a:solidFill>
                  <a:prstClr val="black"/>
                </a:solidFill>
              </a:rPr>
              <a:t>LIYA B. </a:t>
            </a:r>
            <a:r>
              <a:rPr lang="en-ZW" b="1" dirty="0" smtClean="0">
                <a:solidFill>
                  <a:prstClr val="black"/>
                </a:solidFill>
              </a:rPr>
              <a:t>TEMBO</a:t>
            </a:r>
          </a:p>
          <a:p>
            <a:pPr algn="ctr"/>
            <a:endParaRPr lang="en-ZW" b="1" dirty="0" smtClean="0">
              <a:solidFill>
                <a:prstClr val="black"/>
              </a:solidFill>
            </a:endParaRPr>
          </a:p>
          <a:p>
            <a:pPr algn="ctr"/>
            <a:r>
              <a:rPr lang="en-ZW" b="1" dirty="0" smtClean="0">
                <a:solidFill>
                  <a:prstClr val="black"/>
                </a:solidFill>
              </a:rPr>
              <a:t>Director -Legal &amp; Enforcement CCPC</a:t>
            </a:r>
            <a:endParaRPr lang="en-ZW" b="1" dirty="0">
              <a:solidFill>
                <a:prstClr val="black"/>
              </a:solidFill>
            </a:endParaRPr>
          </a:p>
          <a:p>
            <a:pPr algn="ctr"/>
            <a:endParaRPr lang="en-ZW" b="1" dirty="0">
              <a:solidFill>
                <a:prstClr val="black"/>
              </a:solidFill>
            </a:endParaRPr>
          </a:p>
          <a:p>
            <a:pPr algn="ctr"/>
            <a:r>
              <a:rPr lang="en-ZW" b="1" dirty="0">
                <a:solidFill>
                  <a:prstClr val="black"/>
                </a:solidFill>
              </a:rPr>
              <a:t>Presented at the 2013 </a:t>
            </a:r>
            <a:r>
              <a:rPr lang="en-ZW" b="1" dirty="0" smtClean="0">
                <a:solidFill>
                  <a:prstClr val="black"/>
                </a:solidFill>
              </a:rPr>
              <a:t>African Dialogue Conference</a:t>
            </a:r>
            <a:endParaRPr lang="en-ZW" b="1" dirty="0">
              <a:solidFill>
                <a:prstClr val="black"/>
              </a:solidFill>
            </a:endParaRPr>
          </a:p>
          <a:p>
            <a:pPr algn="ctr"/>
            <a:r>
              <a:rPr lang="en-ZW" b="1" dirty="0">
                <a:solidFill>
                  <a:prstClr val="black"/>
                </a:solidFill>
              </a:rPr>
              <a:t>Held at</a:t>
            </a:r>
          </a:p>
          <a:p>
            <a:pPr algn="ctr"/>
            <a:r>
              <a:rPr lang="en-ZW" b="1" dirty="0">
                <a:solidFill>
                  <a:prstClr val="black"/>
                </a:solidFill>
              </a:rPr>
              <a:t>The Zambezi Sun Hotel, </a:t>
            </a:r>
            <a:r>
              <a:rPr lang="en-ZW" b="1" dirty="0" smtClean="0">
                <a:solidFill>
                  <a:prstClr val="black"/>
                </a:solidFill>
              </a:rPr>
              <a:t>Livingstone, Zambia</a:t>
            </a:r>
            <a:endParaRPr lang="en-ZW" b="1" dirty="0">
              <a:solidFill>
                <a:prstClr val="black"/>
              </a:solidFill>
            </a:endParaRPr>
          </a:p>
          <a:p>
            <a:pPr algn="ctr"/>
            <a:endParaRPr lang="en-ZW" b="1" dirty="0">
              <a:solidFill>
                <a:prstClr val="black"/>
              </a:solidFill>
            </a:endParaRPr>
          </a:p>
        </p:txBody>
      </p:sp>
    </p:spTree>
    <p:extLst>
      <p:ext uri="{BB962C8B-B14F-4D97-AF65-F5344CB8AC3E}">
        <p14:creationId xmlns:p14="http://schemas.microsoft.com/office/powerpoint/2010/main" val="32620431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AB4E190-67A4-45D7-9A0F-F3CDE87C54D3}" type="slidenum">
              <a:rPr lang="en-ZW" smtClean="0">
                <a:solidFill>
                  <a:srgbClr val="04617B">
                    <a:shade val="90000"/>
                  </a:srgbClr>
                </a:solidFill>
              </a:rPr>
              <a:pPr/>
              <a:t>10</a:t>
            </a:fld>
            <a:endParaRPr lang="en-ZW">
              <a:solidFill>
                <a:srgbClr val="04617B">
                  <a:shade val="90000"/>
                </a:srgbClr>
              </a:solidFill>
            </a:endParaRPr>
          </a:p>
        </p:txBody>
      </p:sp>
      <p:sp>
        <p:nvSpPr>
          <p:cNvPr id="7" name="TextBox 6"/>
          <p:cNvSpPr txBox="1"/>
          <p:nvPr/>
        </p:nvSpPr>
        <p:spPr>
          <a:xfrm>
            <a:off x="1600200" y="228600"/>
            <a:ext cx="5867400" cy="400110"/>
          </a:xfrm>
          <a:prstGeom prst="rect">
            <a:avLst/>
          </a:prstGeom>
          <a:noFill/>
        </p:spPr>
        <p:txBody>
          <a:bodyPr wrap="square" rtlCol="0">
            <a:spAutoFit/>
          </a:bodyPr>
          <a:lstStyle/>
          <a:p>
            <a:pPr algn="ctr"/>
            <a:r>
              <a:rPr lang="af-ZA" sz="2000" b="1" dirty="0" smtClean="0">
                <a:solidFill>
                  <a:prstClr val="black"/>
                </a:solidFill>
                <a:latin typeface="Tahoma" pitchFamily="34" charset="0"/>
                <a:ea typeface="Tahoma" pitchFamily="34" charset="0"/>
                <a:cs typeface="Tahoma" pitchFamily="34" charset="0"/>
              </a:rPr>
              <a:t>CHALLENGES &amp; LESSONS LEARNED</a:t>
            </a:r>
            <a:endParaRPr lang="en-ZW" sz="2000" b="1" dirty="0">
              <a:solidFill>
                <a:prstClr val="black"/>
              </a:solidFill>
              <a:latin typeface="Tahoma" pitchFamily="34" charset="0"/>
              <a:ea typeface="Tahoma" pitchFamily="34" charset="0"/>
              <a:cs typeface="Tahoma" pitchFamily="34" charset="0"/>
            </a:endParaRPr>
          </a:p>
        </p:txBody>
      </p:sp>
      <p:sp>
        <p:nvSpPr>
          <p:cNvPr id="9" name="Rectangle 8"/>
          <p:cNvSpPr/>
          <p:nvPr/>
        </p:nvSpPr>
        <p:spPr>
          <a:xfrm>
            <a:off x="762000" y="6611779"/>
            <a:ext cx="8382000" cy="246221"/>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ZW" sz="1000" b="1" dirty="0">
                <a:solidFill>
                  <a:prstClr val="black"/>
                </a:solidFill>
                <a:latin typeface="Raavi" pitchFamily="34" charset="0"/>
                <a:cs typeface="Raavi" pitchFamily="34" charset="0"/>
              </a:rPr>
              <a:t>Competition &amp; Consumer </a:t>
            </a:r>
            <a:r>
              <a:rPr lang="en-ZW" sz="1000" b="1" dirty="0">
                <a:solidFill>
                  <a:srgbClr val="7030A0"/>
                </a:solidFill>
                <a:latin typeface="Raavi" pitchFamily="34" charset="0"/>
                <a:cs typeface="Raavi" pitchFamily="34" charset="0"/>
              </a:rPr>
              <a:t>Protection</a:t>
            </a:r>
            <a:r>
              <a:rPr lang="en-ZW" sz="1000" b="1" dirty="0">
                <a:solidFill>
                  <a:prstClr val="black"/>
                </a:solidFill>
                <a:latin typeface="Raavi" pitchFamily="34" charset="0"/>
                <a:cs typeface="Raavi" pitchFamily="34" charset="0"/>
              </a:rPr>
              <a:t> Commission </a:t>
            </a:r>
          </a:p>
        </p:txBody>
      </p:sp>
      <p:grpSp>
        <p:nvGrpSpPr>
          <p:cNvPr id="12" name="Group 11"/>
          <p:cNvGrpSpPr/>
          <p:nvPr/>
        </p:nvGrpSpPr>
        <p:grpSpPr>
          <a:xfrm>
            <a:off x="0" y="762000"/>
            <a:ext cx="9144000" cy="6096000"/>
            <a:chOff x="0" y="762000"/>
            <a:chExt cx="9144000" cy="6096000"/>
          </a:xfrm>
        </p:grpSpPr>
        <p:cxnSp>
          <p:nvCxnSpPr>
            <p:cNvPr id="13" name="Straight Connector 12"/>
            <p:cNvCxnSpPr/>
            <p:nvPr/>
          </p:nvCxnSpPr>
          <p:spPr>
            <a:xfrm>
              <a:off x="0" y="762000"/>
              <a:ext cx="91440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762000"/>
              <a:ext cx="762000" cy="6096000"/>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ZW">
                <a:solidFill>
                  <a:prstClr val="black"/>
                </a:solidFill>
              </a:endParaRPr>
            </a:p>
          </p:txBody>
        </p:sp>
      </p:grpSp>
      <p:sp>
        <p:nvSpPr>
          <p:cNvPr id="8" name="TextBox 7"/>
          <p:cNvSpPr txBox="1"/>
          <p:nvPr/>
        </p:nvSpPr>
        <p:spPr>
          <a:xfrm>
            <a:off x="914400" y="1219200"/>
            <a:ext cx="7543800" cy="4863896"/>
          </a:xfrm>
          <a:prstGeom prst="rect">
            <a:avLst/>
          </a:prstGeom>
          <a:noFill/>
        </p:spPr>
        <p:txBody>
          <a:bodyPr wrap="square" rtlCol="0">
            <a:spAutoFit/>
          </a:bodyPr>
          <a:lstStyle/>
          <a:p>
            <a:pPr marL="342900" lvl="0" indent="-342900">
              <a:lnSpc>
                <a:spcPct val="115000"/>
              </a:lnSpc>
              <a:spcAft>
                <a:spcPts val="1000"/>
              </a:spcAft>
              <a:buFont typeface="+mj-lt"/>
              <a:buAutoNum type="arabicPeriod"/>
            </a:pPr>
            <a:r>
              <a:rPr lang="af-ZA" b="1" dirty="0" smtClean="0">
                <a:effectLst/>
                <a:ea typeface="Calibri"/>
                <a:cs typeface="Times New Roman"/>
              </a:rPr>
              <a:t>Priority areas for other enforcement agents may differ</a:t>
            </a:r>
          </a:p>
          <a:p>
            <a:pPr>
              <a:buFont typeface="Wingdings" pitchFamily="2" charset="2"/>
              <a:buChar char="Ø"/>
            </a:pPr>
            <a:r>
              <a:rPr lang="af-ZA" b="1" dirty="0" smtClean="0">
                <a:effectLst/>
                <a:ea typeface="Calibri"/>
              </a:rPr>
              <a:t>Various enforcement agents have specific areas in which they  m    prioritize enforcement as such a decision whether or not to collaborate will depend on whether the conduct to be investigated is in a priority area of enforcement</a:t>
            </a:r>
          </a:p>
          <a:p>
            <a:endParaRPr lang="af-ZA" b="1" dirty="0">
              <a:ea typeface="Calibri"/>
            </a:endParaRPr>
          </a:p>
          <a:p>
            <a:endParaRPr lang="af-ZA" b="1" dirty="0" smtClean="0">
              <a:effectLst/>
              <a:ea typeface="Calibri"/>
            </a:endParaRPr>
          </a:p>
          <a:p>
            <a:pPr lvl="0">
              <a:lnSpc>
                <a:spcPct val="115000"/>
              </a:lnSpc>
              <a:spcAft>
                <a:spcPts val="1000"/>
              </a:spcAft>
            </a:pPr>
            <a:r>
              <a:rPr lang="af-ZA" b="1" dirty="0" smtClean="0">
                <a:effectLst/>
                <a:ea typeface="Calibri"/>
                <a:cs typeface="Times New Roman"/>
              </a:rPr>
              <a:t>2.   Limited personnel and other critical resources </a:t>
            </a:r>
          </a:p>
          <a:p>
            <a:pPr>
              <a:buFont typeface="Wingdings" pitchFamily="2" charset="2"/>
              <a:buChar char="Ø"/>
            </a:pPr>
            <a:endParaRPr lang="en-US" b="1" dirty="0">
              <a:solidFill>
                <a:prstClr val="black"/>
              </a:solidFill>
            </a:endParaRPr>
          </a:p>
          <a:p>
            <a:pPr marL="285750" indent="-285750">
              <a:buFont typeface="Wingdings" pitchFamily="2" charset="2"/>
              <a:buChar char="Ø"/>
            </a:pPr>
            <a:r>
              <a:rPr lang="af-ZA" b="1" dirty="0" smtClean="0">
                <a:effectLst/>
                <a:ea typeface="Calibri"/>
              </a:rPr>
              <a:t>Collaboration entails excess/or exerted demand on all available human and capital resources available to enforcement agents.  Agents that have adequate budget allocations and sufficient human power are better able to cooperate in enforcement</a:t>
            </a:r>
            <a:endParaRPr lang="en-US" b="1" dirty="0">
              <a:solidFill>
                <a:prstClr val="black"/>
              </a:solidFill>
            </a:endParaRPr>
          </a:p>
          <a:p>
            <a:pPr algn="just"/>
            <a:endParaRPr lang="en-US" dirty="0">
              <a:solidFill>
                <a:prstClr val="black"/>
              </a:solidFill>
              <a:latin typeface="Arial Black" pitchFamily="34" charset="0"/>
            </a:endParaRPr>
          </a:p>
          <a:p>
            <a:endParaRPr lang="en-US" dirty="0">
              <a:solidFill>
                <a:prstClr val="black"/>
              </a:solidFill>
              <a:latin typeface="Arial Black" pitchFamily="34" charset="0"/>
            </a:endParaRPr>
          </a:p>
          <a:p>
            <a:pPr>
              <a:buFont typeface="Wingdings" pitchFamily="2" charset="2"/>
              <a:buChar char="q"/>
            </a:pPr>
            <a:endParaRPr lang="en-GB" dirty="0">
              <a:solidFill>
                <a:prstClr val="black"/>
              </a:solidFill>
              <a:latin typeface="Arial Black" pitchFamily="34" charset="0"/>
            </a:endParaRPr>
          </a:p>
        </p:txBody>
      </p:sp>
    </p:spTree>
    <p:extLst>
      <p:ext uri="{BB962C8B-B14F-4D97-AF65-F5344CB8AC3E}">
        <p14:creationId xmlns:p14="http://schemas.microsoft.com/office/powerpoint/2010/main" val="3552210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43200" y="228600"/>
            <a:ext cx="5410200" cy="400110"/>
          </a:xfrm>
          <a:prstGeom prst="rect">
            <a:avLst/>
          </a:prstGeom>
          <a:noFill/>
        </p:spPr>
        <p:txBody>
          <a:bodyPr wrap="square" rtlCol="0">
            <a:spAutoFit/>
          </a:bodyPr>
          <a:lstStyle/>
          <a:p>
            <a:pPr algn="ctr"/>
            <a:r>
              <a:rPr lang="en-ZW" sz="2000" b="1" dirty="0" smtClean="0">
                <a:solidFill>
                  <a:prstClr val="black"/>
                </a:solidFill>
                <a:latin typeface="Tahoma" pitchFamily="34" charset="0"/>
                <a:ea typeface="Tahoma" pitchFamily="34" charset="0"/>
                <a:cs typeface="Tahoma" pitchFamily="34" charset="0"/>
              </a:rPr>
              <a:t>CONCLUSION</a:t>
            </a:r>
            <a:endParaRPr lang="en-ZW" sz="2000" b="1" dirty="0">
              <a:solidFill>
                <a:prstClr val="black"/>
              </a:solidFill>
              <a:latin typeface="Tahoma" pitchFamily="34" charset="0"/>
              <a:ea typeface="Tahoma" pitchFamily="34" charset="0"/>
              <a:cs typeface="Tahoma" pitchFamily="34" charset="0"/>
            </a:endParaRPr>
          </a:p>
        </p:txBody>
      </p:sp>
      <p:sp>
        <p:nvSpPr>
          <p:cNvPr id="9" name="Rectangle 8"/>
          <p:cNvSpPr/>
          <p:nvPr/>
        </p:nvSpPr>
        <p:spPr>
          <a:xfrm>
            <a:off x="762000" y="6611779"/>
            <a:ext cx="8382000" cy="246221"/>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ZW" sz="1000" b="1" dirty="0">
                <a:solidFill>
                  <a:prstClr val="black"/>
                </a:solidFill>
                <a:latin typeface="Raavi" pitchFamily="34" charset="0"/>
                <a:cs typeface="Raavi" pitchFamily="34" charset="0"/>
              </a:rPr>
              <a:t>Competition &amp; Consumer </a:t>
            </a:r>
            <a:r>
              <a:rPr lang="en-ZW" sz="1000" b="1" dirty="0">
                <a:solidFill>
                  <a:srgbClr val="7030A0"/>
                </a:solidFill>
                <a:latin typeface="Raavi" pitchFamily="34" charset="0"/>
                <a:cs typeface="Raavi" pitchFamily="34" charset="0"/>
              </a:rPr>
              <a:t>Protection</a:t>
            </a:r>
            <a:r>
              <a:rPr lang="en-ZW" sz="1000" b="1" dirty="0">
                <a:solidFill>
                  <a:prstClr val="black"/>
                </a:solidFill>
                <a:latin typeface="Raavi" pitchFamily="34" charset="0"/>
                <a:cs typeface="Raavi" pitchFamily="34" charset="0"/>
              </a:rPr>
              <a:t> Commission </a:t>
            </a:r>
          </a:p>
        </p:txBody>
      </p:sp>
      <p:grpSp>
        <p:nvGrpSpPr>
          <p:cNvPr id="12" name="Group 11"/>
          <p:cNvGrpSpPr/>
          <p:nvPr/>
        </p:nvGrpSpPr>
        <p:grpSpPr>
          <a:xfrm>
            <a:off x="0" y="762000"/>
            <a:ext cx="9144000" cy="6096000"/>
            <a:chOff x="0" y="762000"/>
            <a:chExt cx="9144000" cy="6096000"/>
          </a:xfrm>
        </p:grpSpPr>
        <p:cxnSp>
          <p:nvCxnSpPr>
            <p:cNvPr id="13" name="Straight Connector 12"/>
            <p:cNvCxnSpPr/>
            <p:nvPr/>
          </p:nvCxnSpPr>
          <p:spPr>
            <a:xfrm>
              <a:off x="0" y="762000"/>
              <a:ext cx="91440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762000"/>
              <a:ext cx="762000" cy="6096000"/>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ZW">
                <a:solidFill>
                  <a:prstClr val="black"/>
                </a:solidFill>
              </a:endParaRPr>
            </a:p>
          </p:txBody>
        </p:sp>
      </p:grpSp>
      <p:sp>
        <p:nvSpPr>
          <p:cNvPr id="8" name="Rectangle 7"/>
          <p:cNvSpPr/>
          <p:nvPr/>
        </p:nvSpPr>
        <p:spPr>
          <a:xfrm>
            <a:off x="1219200" y="1295400"/>
            <a:ext cx="7391400" cy="4985467"/>
          </a:xfrm>
          <a:prstGeom prst="rect">
            <a:avLst/>
          </a:prstGeom>
        </p:spPr>
        <p:txBody>
          <a:bodyPr wrap="square">
            <a:spAutoFit/>
          </a:bodyPr>
          <a:lstStyle/>
          <a:p>
            <a:pPr algn="ctr">
              <a:lnSpc>
                <a:spcPct val="115000"/>
              </a:lnSpc>
              <a:spcAft>
                <a:spcPts val="1000"/>
              </a:spcAft>
            </a:pPr>
            <a:r>
              <a:rPr lang="af-ZA" b="1" i="1" dirty="0" smtClean="0">
                <a:effectLst/>
                <a:ea typeface="Calibri"/>
                <a:cs typeface="Times New Roman"/>
              </a:rPr>
              <a:t>Tips for effective collaboration</a:t>
            </a:r>
          </a:p>
          <a:p>
            <a:pPr marL="395478" indent="-285750">
              <a:lnSpc>
                <a:spcPct val="90000"/>
              </a:lnSpc>
              <a:buFont typeface="Wingdings" pitchFamily="2" charset="2"/>
              <a:buChar char="Ø"/>
              <a:defRPr/>
            </a:pPr>
            <a:r>
              <a:rPr lang="en-US" b="1" dirty="0" smtClean="0">
                <a:solidFill>
                  <a:prstClr val="black"/>
                </a:solidFill>
              </a:rPr>
              <a:t>Ensure that authority to collaborate is granted  by appropriate authority through appropriate procedures</a:t>
            </a:r>
          </a:p>
          <a:p>
            <a:pPr marL="109728">
              <a:lnSpc>
                <a:spcPct val="90000"/>
              </a:lnSpc>
              <a:defRPr/>
            </a:pPr>
            <a:endParaRPr lang="en-US" b="1" dirty="0">
              <a:solidFill>
                <a:prstClr val="black"/>
              </a:solidFill>
            </a:endParaRPr>
          </a:p>
          <a:p>
            <a:pPr marL="285750" indent="-285750">
              <a:lnSpc>
                <a:spcPct val="115000"/>
              </a:lnSpc>
              <a:spcAft>
                <a:spcPts val="1000"/>
              </a:spcAft>
              <a:buFont typeface="Wingdings" pitchFamily="2" charset="2"/>
              <a:buChar char="Ø"/>
            </a:pPr>
            <a:r>
              <a:rPr lang="af-ZA" b="1" dirty="0" smtClean="0">
                <a:effectLst/>
                <a:ea typeface="Calibri"/>
                <a:cs typeface="Times New Roman"/>
              </a:rPr>
              <a:t>Clearly spell out roles for each agency</a:t>
            </a:r>
          </a:p>
          <a:p>
            <a:pPr marL="285750" indent="-285750">
              <a:lnSpc>
                <a:spcPct val="115000"/>
              </a:lnSpc>
              <a:spcAft>
                <a:spcPts val="1000"/>
              </a:spcAft>
              <a:buFont typeface="Wingdings" pitchFamily="2" charset="2"/>
              <a:buChar char="Ø"/>
            </a:pPr>
            <a:r>
              <a:rPr lang="af-ZA" b="1" dirty="0" smtClean="0">
                <a:effectLst/>
                <a:ea typeface="Calibri"/>
                <a:cs typeface="Times New Roman"/>
              </a:rPr>
              <a:t>Have  a good understanding of  the legal framework within which the collaboration is being implemented</a:t>
            </a:r>
          </a:p>
          <a:p>
            <a:pPr marL="285750" indent="-285750">
              <a:lnSpc>
                <a:spcPct val="115000"/>
              </a:lnSpc>
              <a:spcAft>
                <a:spcPts val="1000"/>
              </a:spcAft>
              <a:buFont typeface="Wingdings" pitchFamily="2" charset="2"/>
              <a:buChar char="Ø"/>
            </a:pPr>
            <a:r>
              <a:rPr lang="af-ZA" b="1" dirty="0" smtClean="0">
                <a:effectLst/>
                <a:ea typeface="Calibri"/>
                <a:cs typeface="Times New Roman"/>
              </a:rPr>
              <a:t>Allocate resources efficiently for task in which agencies are collaborating e.g. transport, equipment, personnel, finances etc</a:t>
            </a:r>
          </a:p>
          <a:p>
            <a:pPr marL="285750" indent="-285750">
              <a:lnSpc>
                <a:spcPct val="115000"/>
              </a:lnSpc>
              <a:spcAft>
                <a:spcPts val="1000"/>
              </a:spcAft>
              <a:buFont typeface="Wingdings" pitchFamily="2" charset="2"/>
              <a:buChar char="Ø"/>
            </a:pPr>
            <a:r>
              <a:rPr lang="af-ZA" b="1" dirty="0" smtClean="0">
                <a:effectLst/>
                <a:ea typeface="Calibri"/>
                <a:cs typeface="Times New Roman"/>
              </a:rPr>
              <a:t>Have a good understanding of nature of task; evidence  or other information to be collected</a:t>
            </a:r>
          </a:p>
          <a:p>
            <a:pPr marL="285750" indent="-285750">
              <a:lnSpc>
                <a:spcPct val="115000"/>
              </a:lnSpc>
              <a:spcAft>
                <a:spcPts val="1000"/>
              </a:spcAft>
              <a:buFont typeface="Wingdings" pitchFamily="2" charset="2"/>
              <a:buChar char="Ø"/>
            </a:pPr>
            <a:r>
              <a:rPr lang="af-ZA" b="1" dirty="0" smtClean="0">
                <a:effectLst/>
                <a:ea typeface="Calibri"/>
                <a:cs typeface="Times New Roman"/>
              </a:rPr>
              <a:t>Have a well spelt out action plan which all officers involved  in  collaboration should know and have contributed to from begining to end</a:t>
            </a:r>
            <a:endParaRPr lang="af-ZA" b="1" dirty="0">
              <a:effectLst/>
              <a:ea typeface="Calibri"/>
              <a:cs typeface="Times New Roman"/>
            </a:endParaRPr>
          </a:p>
        </p:txBody>
      </p:sp>
    </p:spTree>
    <p:extLst>
      <p:ext uri="{BB962C8B-B14F-4D97-AF65-F5344CB8AC3E}">
        <p14:creationId xmlns:p14="http://schemas.microsoft.com/office/powerpoint/2010/main" val="18369382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78E730C-1DDC-4BA9-AD62-13C18CDC2CD9}" type="slidenum">
              <a:rPr lang="en-US" altLang="en-US">
                <a:solidFill>
                  <a:srgbClr val="04617B">
                    <a:shade val="90000"/>
                  </a:srgbClr>
                </a:solidFill>
              </a:rPr>
              <a:pPr/>
              <a:t>12</a:t>
            </a:fld>
            <a:endParaRPr lang="en-US" altLang="en-US">
              <a:solidFill>
                <a:srgbClr val="04617B">
                  <a:shade val="90000"/>
                </a:srgbClr>
              </a:solidFill>
            </a:endParaRPr>
          </a:p>
        </p:txBody>
      </p:sp>
      <p:sp>
        <p:nvSpPr>
          <p:cNvPr id="66563" name="Rectangle 3"/>
          <p:cNvSpPr>
            <a:spLocks noGrp="1" noChangeArrowheads="1"/>
          </p:cNvSpPr>
          <p:nvPr>
            <p:ph type="body" idx="1"/>
          </p:nvPr>
        </p:nvSpPr>
        <p:spPr>
          <a:xfrm>
            <a:off x="457200" y="685800"/>
            <a:ext cx="8229600" cy="5440363"/>
          </a:xfrm>
        </p:spPr>
        <p:txBody>
          <a:bodyPr/>
          <a:lstStyle/>
          <a:p>
            <a:pPr algn="ctr">
              <a:buClr>
                <a:schemeClr val="tx1"/>
              </a:buClr>
              <a:buFont typeface="Wingdings" pitchFamily="2" charset="2"/>
              <a:buNone/>
            </a:pPr>
            <a:r>
              <a:rPr lang="en-US" sz="5100" b="1" dirty="0"/>
              <a:t>THANK YOU FOR YOUR ATTENTION</a:t>
            </a:r>
          </a:p>
          <a:p>
            <a:pPr marL="0" indent="0" algn="ctr">
              <a:buClr>
                <a:schemeClr val="tx1"/>
              </a:buClr>
              <a:buFont typeface="Wingdings" pitchFamily="2" charset="2"/>
              <a:buNone/>
            </a:pPr>
            <a:endParaRPr lang="en-US" sz="2100" b="1" dirty="0"/>
          </a:p>
          <a:p>
            <a:pPr marL="0" indent="0" algn="ctr">
              <a:buClr>
                <a:schemeClr val="tx1"/>
              </a:buClr>
              <a:buFont typeface="Wingdings" pitchFamily="2" charset="2"/>
              <a:buNone/>
            </a:pPr>
            <a:r>
              <a:rPr lang="en-US" sz="2100" b="1" i="1" dirty="0" smtClean="0"/>
              <a:t>FOR </a:t>
            </a:r>
            <a:r>
              <a:rPr lang="en-US" sz="2100" b="1" i="1" dirty="0"/>
              <a:t>FURTHER INFORMATION CONTACT</a:t>
            </a:r>
            <a:r>
              <a:rPr lang="en-US" sz="2100" b="1" dirty="0"/>
              <a:t>:</a:t>
            </a:r>
          </a:p>
          <a:p>
            <a:pPr lvl="4">
              <a:buFont typeface="Wingdings" pitchFamily="2" charset="2"/>
              <a:buNone/>
            </a:pPr>
            <a:r>
              <a:rPr lang="en-US" sz="1800" b="1" dirty="0" smtClean="0"/>
              <a:t>   The </a:t>
            </a:r>
            <a:r>
              <a:rPr lang="en-US" sz="1800" b="1" dirty="0"/>
              <a:t>Executive Director</a:t>
            </a:r>
          </a:p>
          <a:p>
            <a:pPr lvl="4">
              <a:buFont typeface="Wingdings" pitchFamily="2" charset="2"/>
              <a:buNone/>
            </a:pPr>
            <a:r>
              <a:rPr lang="en-US" sz="1800" b="1" dirty="0" smtClean="0"/>
              <a:t>   Competition </a:t>
            </a:r>
            <a:r>
              <a:rPr lang="en-US" sz="1800" b="1" dirty="0"/>
              <a:t>&amp; Consumer Protection Commission</a:t>
            </a:r>
          </a:p>
          <a:p>
            <a:pPr lvl="4">
              <a:buFont typeface="Wingdings" pitchFamily="2" charset="2"/>
              <a:buNone/>
            </a:pPr>
            <a:r>
              <a:rPr lang="en-US" sz="1800" b="1" dirty="0" smtClean="0"/>
              <a:t>   4th </a:t>
            </a:r>
            <a:r>
              <a:rPr lang="en-US" sz="1800" b="1" dirty="0"/>
              <a:t>Floor, Main Post Office, Cairo Road</a:t>
            </a:r>
            <a:endParaRPr lang="it-IT" sz="1800" b="1" dirty="0"/>
          </a:p>
          <a:p>
            <a:pPr lvl="4">
              <a:buFont typeface="Wingdings" pitchFamily="2" charset="2"/>
              <a:buNone/>
            </a:pPr>
            <a:r>
              <a:rPr lang="it-IT" sz="1800" b="1" dirty="0" smtClean="0"/>
              <a:t>   P </a:t>
            </a:r>
            <a:r>
              <a:rPr lang="it-IT" sz="1800" b="1" dirty="0"/>
              <a:t>O Box 34919, Lusaka, Zambia. </a:t>
            </a:r>
          </a:p>
          <a:p>
            <a:pPr lvl="4">
              <a:buFont typeface="Wingdings" pitchFamily="2" charset="2"/>
              <a:buNone/>
            </a:pPr>
            <a:r>
              <a:rPr lang="it-IT" sz="1800" b="1" dirty="0" smtClean="0"/>
              <a:t>   Tel</a:t>
            </a:r>
            <a:r>
              <a:rPr lang="it-IT" sz="1800" b="1" dirty="0"/>
              <a:t>:   +260-211-222775/236770</a:t>
            </a:r>
          </a:p>
          <a:p>
            <a:pPr lvl="4">
              <a:buFont typeface="Wingdings" pitchFamily="2" charset="2"/>
              <a:buNone/>
            </a:pPr>
            <a:r>
              <a:rPr lang="it-IT" sz="1800" b="1" dirty="0" smtClean="0"/>
              <a:t>   Fax</a:t>
            </a:r>
            <a:r>
              <a:rPr lang="it-IT" sz="1800" b="1" dirty="0"/>
              <a:t>:  +260-211-222789</a:t>
            </a:r>
          </a:p>
          <a:p>
            <a:pPr lvl="4">
              <a:buFont typeface="Wingdings" pitchFamily="2" charset="2"/>
              <a:buNone/>
            </a:pPr>
            <a:r>
              <a:rPr lang="it-IT" sz="1800" b="1" dirty="0" smtClean="0"/>
              <a:t>   Email</a:t>
            </a:r>
            <a:r>
              <a:rPr lang="it-IT" sz="1800" b="1" dirty="0"/>
              <a:t>: </a:t>
            </a:r>
            <a:r>
              <a:rPr lang="it-IT" sz="1800" b="1" dirty="0" smtClean="0">
                <a:hlinkClick r:id="rId2"/>
              </a:rPr>
              <a:t>zcomp@</a:t>
            </a:r>
            <a:r>
              <a:rPr lang="it-IT" sz="1800" b="1" dirty="0" smtClean="0"/>
              <a:t>ccpc.org.zm </a:t>
            </a:r>
            <a:endParaRPr lang="it-IT" sz="1800" b="1" dirty="0"/>
          </a:p>
          <a:p>
            <a:pPr lvl="4">
              <a:buFont typeface="Wingdings" pitchFamily="2" charset="2"/>
              <a:buNone/>
            </a:pPr>
            <a:r>
              <a:rPr lang="en-US" sz="1800" b="1" dirty="0" smtClean="0"/>
              <a:t>   Website</a:t>
            </a:r>
            <a:r>
              <a:rPr lang="en-US" sz="1800" b="1" dirty="0"/>
              <a:t>: </a:t>
            </a:r>
            <a:r>
              <a:rPr lang="en-US" sz="1800" b="1" dirty="0" smtClean="0"/>
              <a:t>www.ccpc.org.zm </a:t>
            </a:r>
            <a:endParaRPr lang="en-US" sz="1200" b="1" dirty="0"/>
          </a:p>
        </p:txBody>
      </p:sp>
    </p:spTree>
    <p:extLst>
      <p:ext uri="{BB962C8B-B14F-4D97-AF65-F5344CB8AC3E}">
        <p14:creationId xmlns:p14="http://schemas.microsoft.com/office/powerpoint/2010/main" val="4227487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762000"/>
            <a:ext cx="9144000" cy="6096000"/>
            <a:chOff x="0" y="762000"/>
            <a:chExt cx="9144000" cy="6096000"/>
          </a:xfrm>
        </p:grpSpPr>
        <p:cxnSp>
          <p:nvCxnSpPr>
            <p:cNvPr id="8" name="Straight Connector 7"/>
            <p:cNvCxnSpPr/>
            <p:nvPr/>
          </p:nvCxnSpPr>
          <p:spPr>
            <a:xfrm>
              <a:off x="0" y="762000"/>
              <a:ext cx="91440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0" y="762000"/>
              <a:ext cx="762000" cy="6096000"/>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ZW">
                <a:solidFill>
                  <a:prstClr val="black"/>
                </a:solidFill>
              </a:endParaRPr>
            </a:p>
          </p:txBody>
        </p:sp>
      </p:grpSp>
      <p:sp>
        <p:nvSpPr>
          <p:cNvPr id="11" name="Rectangle 10"/>
          <p:cNvSpPr/>
          <p:nvPr/>
        </p:nvSpPr>
        <p:spPr>
          <a:xfrm>
            <a:off x="762000" y="6611779"/>
            <a:ext cx="8382000" cy="246221"/>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ZW" sz="1000" b="1" dirty="0">
                <a:solidFill>
                  <a:prstClr val="black"/>
                </a:solidFill>
                <a:latin typeface="Raavi" pitchFamily="34" charset="0"/>
                <a:cs typeface="Raavi" pitchFamily="34" charset="0"/>
              </a:rPr>
              <a:t>Competition &amp; Consumer </a:t>
            </a:r>
            <a:r>
              <a:rPr lang="en-ZW" sz="1000" b="1" dirty="0">
                <a:solidFill>
                  <a:srgbClr val="7030A0"/>
                </a:solidFill>
                <a:latin typeface="Raavi" pitchFamily="34" charset="0"/>
                <a:cs typeface="Raavi" pitchFamily="34" charset="0"/>
              </a:rPr>
              <a:t>Protection</a:t>
            </a:r>
            <a:r>
              <a:rPr lang="en-ZW" sz="1000" b="1" dirty="0">
                <a:solidFill>
                  <a:prstClr val="black"/>
                </a:solidFill>
                <a:latin typeface="Raavi" pitchFamily="34" charset="0"/>
                <a:cs typeface="Raavi" pitchFamily="34" charset="0"/>
              </a:rPr>
              <a:t> Commission </a:t>
            </a:r>
          </a:p>
        </p:txBody>
      </p:sp>
      <p:sp>
        <p:nvSpPr>
          <p:cNvPr id="7" name="Rectangle 6"/>
          <p:cNvSpPr/>
          <p:nvPr/>
        </p:nvSpPr>
        <p:spPr>
          <a:xfrm>
            <a:off x="1835696" y="152400"/>
            <a:ext cx="5760640" cy="400110"/>
          </a:xfrm>
          <a:prstGeom prst="rect">
            <a:avLst/>
          </a:prstGeom>
        </p:spPr>
        <p:txBody>
          <a:bodyPr wrap="square">
            <a:spAutoFit/>
          </a:bodyPr>
          <a:lstStyle/>
          <a:p>
            <a:pPr algn="ctr"/>
            <a:r>
              <a:rPr lang="en-ZW" sz="2000" b="1" dirty="0">
                <a:solidFill>
                  <a:prstClr val="black"/>
                </a:solidFill>
                <a:latin typeface="Tahoma" pitchFamily="34" charset="0"/>
                <a:ea typeface="Tahoma" pitchFamily="34" charset="0"/>
                <a:cs typeface="Tahoma" pitchFamily="34" charset="0"/>
              </a:rPr>
              <a:t>PRESENTATION OUTLINE</a:t>
            </a:r>
          </a:p>
        </p:txBody>
      </p:sp>
      <p:sp>
        <p:nvSpPr>
          <p:cNvPr id="13" name="Rectangle 12"/>
          <p:cNvSpPr/>
          <p:nvPr/>
        </p:nvSpPr>
        <p:spPr>
          <a:xfrm>
            <a:off x="1425724" y="2492896"/>
            <a:ext cx="7054552" cy="3373231"/>
          </a:xfrm>
          <a:prstGeom prst="rect">
            <a:avLst/>
          </a:prstGeom>
        </p:spPr>
        <p:txBody>
          <a:bodyPr wrap="square">
            <a:spAutoFit/>
          </a:bodyPr>
          <a:lstStyle/>
          <a:p>
            <a:pPr marL="274320" lvl="0" indent="-274320">
              <a:spcBef>
                <a:spcPct val="20000"/>
              </a:spcBef>
              <a:buClr>
                <a:prstClr val="black"/>
              </a:buClr>
              <a:buSzPct val="95000"/>
              <a:buFont typeface="Wingdings" pitchFamily="2" charset="2"/>
              <a:buChar char="Ø"/>
            </a:pPr>
            <a:r>
              <a:rPr lang="af-ZA" sz="2600" b="1" dirty="0">
                <a:solidFill>
                  <a:prstClr val="black"/>
                </a:solidFill>
              </a:rPr>
              <a:t>Introduction</a:t>
            </a:r>
          </a:p>
          <a:p>
            <a:pPr lvl="0">
              <a:spcBef>
                <a:spcPct val="20000"/>
              </a:spcBef>
              <a:buClr>
                <a:prstClr val="black"/>
              </a:buClr>
              <a:buSzPct val="95000"/>
            </a:pPr>
            <a:endParaRPr lang="af-ZA" sz="2600" b="1" dirty="0">
              <a:solidFill>
                <a:prstClr val="black"/>
              </a:solidFill>
            </a:endParaRPr>
          </a:p>
          <a:p>
            <a:pPr marL="274320" lvl="0" indent="-274320">
              <a:spcBef>
                <a:spcPct val="20000"/>
              </a:spcBef>
              <a:buClr>
                <a:prstClr val="black"/>
              </a:buClr>
              <a:buSzPct val="95000"/>
              <a:buFont typeface="Wingdings" pitchFamily="2" charset="2"/>
              <a:buChar char="Ø"/>
            </a:pPr>
            <a:r>
              <a:rPr lang="af-ZA" sz="2600" b="1" dirty="0">
                <a:solidFill>
                  <a:prstClr val="black"/>
                </a:solidFill>
              </a:rPr>
              <a:t>Case studies on actual collaboration</a:t>
            </a:r>
          </a:p>
          <a:p>
            <a:pPr lvl="0">
              <a:spcBef>
                <a:spcPct val="20000"/>
              </a:spcBef>
              <a:buClr>
                <a:prstClr val="black"/>
              </a:buClr>
              <a:buSzPct val="95000"/>
            </a:pPr>
            <a:endParaRPr lang="af-ZA" sz="2600" b="1" dirty="0">
              <a:solidFill>
                <a:prstClr val="black"/>
              </a:solidFill>
            </a:endParaRPr>
          </a:p>
          <a:p>
            <a:pPr marL="274320" lvl="0" indent="-274320">
              <a:spcBef>
                <a:spcPct val="20000"/>
              </a:spcBef>
              <a:buClr>
                <a:prstClr val="black"/>
              </a:buClr>
              <a:buSzPct val="95000"/>
              <a:buFont typeface="Wingdings" pitchFamily="2" charset="2"/>
              <a:buChar char="Ø"/>
            </a:pPr>
            <a:r>
              <a:rPr lang="af-ZA" sz="2600" b="1" dirty="0">
                <a:solidFill>
                  <a:prstClr val="black"/>
                </a:solidFill>
              </a:rPr>
              <a:t>Case study on exploring collaboration</a:t>
            </a:r>
          </a:p>
          <a:p>
            <a:pPr lvl="0">
              <a:spcBef>
                <a:spcPct val="20000"/>
              </a:spcBef>
              <a:buClr>
                <a:prstClr val="black"/>
              </a:buClr>
              <a:buSzPct val="95000"/>
            </a:pPr>
            <a:endParaRPr lang="af-ZA" sz="2600" b="1" dirty="0">
              <a:solidFill>
                <a:prstClr val="black"/>
              </a:solidFill>
            </a:endParaRPr>
          </a:p>
          <a:p>
            <a:pPr marL="274320" lvl="0" indent="-274320">
              <a:spcBef>
                <a:spcPct val="20000"/>
              </a:spcBef>
              <a:buClr>
                <a:prstClr val="black"/>
              </a:buClr>
              <a:buSzPct val="95000"/>
              <a:buFont typeface="Wingdings" pitchFamily="2" charset="2"/>
              <a:buChar char="Ø"/>
            </a:pPr>
            <a:r>
              <a:rPr lang="af-ZA" sz="2600" b="1" dirty="0">
                <a:solidFill>
                  <a:prstClr val="black"/>
                </a:solidFill>
              </a:rPr>
              <a:t>Challenges and lessons learned</a:t>
            </a:r>
          </a:p>
        </p:txBody>
      </p:sp>
    </p:spTree>
    <p:extLst>
      <p:ext uri="{BB962C8B-B14F-4D97-AF65-F5344CB8AC3E}">
        <p14:creationId xmlns:p14="http://schemas.microsoft.com/office/powerpoint/2010/main" val="3375599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762000"/>
            <a:ext cx="9144000" cy="6096000"/>
            <a:chOff x="0" y="762000"/>
            <a:chExt cx="9144000" cy="6096000"/>
          </a:xfrm>
        </p:grpSpPr>
        <p:cxnSp>
          <p:nvCxnSpPr>
            <p:cNvPr id="8" name="Straight Connector 7"/>
            <p:cNvCxnSpPr/>
            <p:nvPr/>
          </p:nvCxnSpPr>
          <p:spPr>
            <a:xfrm>
              <a:off x="0" y="762000"/>
              <a:ext cx="91440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0" y="762000"/>
              <a:ext cx="762000" cy="6096000"/>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ZW">
                <a:solidFill>
                  <a:prstClr val="black"/>
                </a:solidFill>
              </a:endParaRPr>
            </a:p>
          </p:txBody>
        </p:sp>
      </p:grpSp>
      <p:sp>
        <p:nvSpPr>
          <p:cNvPr id="11" name="Rectangle 10"/>
          <p:cNvSpPr/>
          <p:nvPr/>
        </p:nvSpPr>
        <p:spPr>
          <a:xfrm>
            <a:off x="762000" y="6611779"/>
            <a:ext cx="8382000" cy="246221"/>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ZW" sz="1000" b="1" dirty="0">
                <a:solidFill>
                  <a:prstClr val="black"/>
                </a:solidFill>
                <a:latin typeface="Raavi" pitchFamily="34" charset="0"/>
                <a:cs typeface="Raavi" pitchFamily="34" charset="0"/>
              </a:rPr>
              <a:t>Competition &amp; Consumer </a:t>
            </a:r>
            <a:r>
              <a:rPr lang="en-ZW" sz="1000" b="1" dirty="0">
                <a:solidFill>
                  <a:srgbClr val="7030A0"/>
                </a:solidFill>
                <a:latin typeface="Raavi" pitchFamily="34" charset="0"/>
                <a:cs typeface="Raavi" pitchFamily="34" charset="0"/>
              </a:rPr>
              <a:t>Protection</a:t>
            </a:r>
            <a:r>
              <a:rPr lang="en-ZW" sz="1000" b="1" dirty="0">
                <a:solidFill>
                  <a:prstClr val="black"/>
                </a:solidFill>
                <a:latin typeface="Raavi" pitchFamily="34" charset="0"/>
                <a:cs typeface="Raavi" pitchFamily="34" charset="0"/>
              </a:rPr>
              <a:t> Commission </a:t>
            </a:r>
          </a:p>
        </p:txBody>
      </p:sp>
      <p:sp>
        <p:nvSpPr>
          <p:cNvPr id="7" name="Rectangle 6"/>
          <p:cNvSpPr/>
          <p:nvPr/>
        </p:nvSpPr>
        <p:spPr>
          <a:xfrm>
            <a:off x="1835696" y="152400"/>
            <a:ext cx="5760640" cy="400110"/>
          </a:xfrm>
          <a:prstGeom prst="rect">
            <a:avLst/>
          </a:prstGeom>
        </p:spPr>
        <p:txBody>
          <a:bodyPr wrap="square">
            <a:spAutoFit/>
          </a:bodyPr>
          <a:lstStyle/>
          <a:p>
            <a:pPr algn="ctr"/>
            <a:r>
              <a:rPr lang="en-ZW" sz="2000" b="1" dirty="0">
                <a:solidFill>
                  <a:prstClr val="black"/>
                </a:solidFill>
                <a:latin typeface="Tahoma" pitchFamily="34" charset="0"/>
                <a:ea typeface="Tahoma" pitchFamily="34" charset="0"/>
                <a:cs typeface="Tahoma" pitchFamily="34" charset="0"/>
              </a:rPr>
              <a:t>INTRODUCTION</a:t>
            </a:r>
          </a:p>
        </p:txBody>
      </p:sp>
      <p:sp>
        <p:nvSpPr>
          <p:cNvPr id="13" name="Rectangle 12"/>
          <p:cNvSpPr/>
          <p:nvPr/>
        </p:nvSpPr>
        <p:spPr>
          <a:xfrm>
            <a:off x="1425724" y="2492896"/>
            <a:ext cx="7054552" cy="3139321"/>
          </a:xfrm>
          <a:prstGeom prst="rect">
            <a:avLst/>
          </a:prstGeom>
        </p:spPr>
        <p:txBody>
          <a:bodyPr wrap="square">
            <a:spAutoFit/>
          </a:bodyPr>
          <a:lstStyle/>
          <a:p>
            <a:pPr>
              <a:buFont typeface="Wingdings" pitchFamily="2" charset="2"/>
              <a:buChar char="q"/>
            </a:pPr>
            <a:r>
              <a:rPr lang="en-ZW" b="1" dirty="0" smtClean="0">
                <a:solidFill>
                  <a:prstClr val="black"/>
                </a:solidFill>
              </a:rPr>
              <a:t>Basis for collaboration is:</a:t>
            </a:r>
            <a:endParaRPr lang="en-ZW" b="1" dirty="0">
              <a:solidFill>
                <a:prstClr val="black"/>
              </a:solidFill>
            </a:endParaRPr>
          </a:p>
          <a:p>
            <a:endParaRPr lang="en-ZW" b="1" dirty="0">
              <a:solidFill>
                <a:prstClr val="black"/>
              </a:solidFill>
            </a:endParaRPr>
          </a:p>
          <a:p>
            <a:pPr>
              <a:buFont typeface="Wingdings" pitchFamily="2" charset="2"/>
              <a:buChar char="Ø"/>
            </a:pPr>
            <a:r>
              <a:rPr lang="en-ZW" b="1" dirty="0" smtClean="0">
                <a:solidFill>
                  <a:prstClr val="black"/>
                </a:solidFill>
              </a:rPr>
              <a:t>the law i.e. section 7 of the Competition and Consumer Protection Act, No. 24 of 2010</a:t>
            </a:r>
            <a:endParaRPr lang="en-ZW" b="1" dirty="0">
              <a:solidFill>
                <a:prstClr val="black"/>
              </a:solidFill>
            </a:endParaRPr>
          </a:p>
          <a:p>
            <a:endParaRPr lang="en-ZW" b="1" dirty="0">
              <a:solidFill>
                <a:prstClr val="black"/>
              </a:solidFill>
            </a:endParaRPr>
          </a:p>
          <a:p>
            <a:pPr>
              <a:buFont typeface="Wingdings" pitchFamily="2" charset="2"/>
              <a:buChar char="Ø"/>
            </a:pPr>
            <a:r>
              <a:rPr lang="en-ZW" b="1" dirty="0" smtClean="0">
                <a:solidFill>
                  <a:prstClr val="black"/>
                </a:solidFill>
              </a:rPr>
              <a:t>Need to augment available resources</a:t>
            </a:r>
          </a:p>
          <a:p>
            <a:endParaRPr lang="en-ZW" b="1" dirty="0" smtClean="0">
              <a:solidFill>
                <a:prstClr val="black"/>
              </a:solidFill>
            </a:endParaRPr>
          </a:p>
          <a:p>
            <a:pPr>
              <a:buFont typeface="Wingdings" pitchFamily="2" charset="2"/>
              <a:buChar char="Ø"/>
            </a:pPr>
            <a:r>
              <a:rPr lang="en-ZW" b="1" dirty="0" smtClean="0">
                <a:solidFill>
                  <a:prstClr val="black"/>
                </a:solidFill>
              </a:rPr>
              <a:t>Need to ensure effective enforcement</a:t>
            </a:r>
          </a:p>
          <a:p>
            <a:endParaRPr lang="en-ZW" b="1" dirty="0" smtClean="0">
              <a:solidFill>
                <a:prstClr val="black"/>
              </a:solidFill>
            </a:endParaRPr>
          </a:p>
          <a:p>
            <a:pPr>
              <a:buFont typeface="Wingdings" pitchFamily="2" charset="2"/>
              <a:buChar char="Ø"/>
            </a:pPr>
            <a:r>
              <a:rPr lang="en-ZW" b="1" dirty="0" smtClean="0">
                <a:solidFill>
                  <a:prstClr val="black"/>
                </a:solidFill>
              </a:rPr>
              <a:t>To ensure wholesome impact/intervention where there  are multiple regulators</a:t>
            </a:r>
            <a:endParaRPr lang="en-ZW" b="1" dirty="0">
              <a:solidFill>
                <a:prstClr val="black"/>
              </a:solidFill>
            </a:endParaRPr>
          </a:p>
        </p:txBody>
      </p:sp>
    </p:spTree>
    <p:extLst>
      <p:ext uri="{BB962C8B-B14F-4D97-AF65-F5344CB8AC3E}">
        <p14:creationId xmlns:p14="http://schemas.microsoft.com/office/powerpoint/2010/main" val="1678166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AB4E190-67A4-45D7-9A0F-F3CDE87C54D3}" type="slidenum">
              <a:rPr lang="en-ZW" smtClean="0">
                <a:solidFill>
                  <a:srgbClr val="04617B">
                    <a:shade val="90000"/>
                  </a:srgbClr>
                </a:solidFill>
              </a:rPr>
              <a:pPr/>
              <a:t>4</a:t>
            </a:fld>
            <a:endParaRPr lang="en-ZW">
              <a:solidFill>
                <a:srgbClr val="04617B">
                  <a:shade val="90000"/>
                </a:srgbClr>
              </a:solidFill>
            </a:endParaRPr>
          </a:p>
        </p:txBody>
      </p:sp>
      <p:sp>
        <p:nvSpPr>
          <p:cNvPr id="14" name="TextBox 13"/>
          <p:cNvSpPr txBox="1"/>
          <p:nvPr/>
        </p:nvSpPr>
        <p:spPr>
          <a:xfrm>
            <a:off x="1547664" y="228600"/>
            <a:ext cx="6624736" cy="400110"/>
          </a:xfrm>
          <a:prstGeom prst="rect">
            <a:avLst/>
          </a:prstGeom>
          <a:noFill/>
        </p:spPr>
        <p:txBody>
          <a:bodyPr wrap="square" rtlCol="0">
            <a:spAutoFit/>
          </a:bodyPr>
          <a:lstStyle/>
          <a:p>
            <a:pPr algn="ctr"/>
            <a:r>
              <a:rPr lang="en-ZW" sz="2000" b="1" dirty="0" smtClean="0">
                <a:solidFill>
                  <a:prstClr val="black"/>
                </a:solidFill>
                <a:latin typeface="Tahoma" pitchFamily="34" charset="0"/>
                <a:ea typeface="Tahoma" pitchFamily="34" charset="0"/>
                <a:cs typeface="Tahoma" pitchFamily="34" charset="0"/>
              </a:rPr>
              <a:t>CASE STUDIES ON ACTUAL COLLABORATION</a:t>
            </a:r>
            <a:endParaRPr lang="en-ZW" sz="2000" b="1" dirty="0">
              <a:solidFill>
                <a:prstClr val="black"/>
              </a:solidFill>
              <a:latin typeface="Tahoma" pitchFamily="34" charset="0"/>
              <a:ea typeface="Tahoma" pitchFamily="34" charset="0"/>
              <a:cs typeface="Tahoma" pitchFamily="34" charset="0"/>
            </a:endParaRPr>
          </a:p>
        </p:txBody>
      </p:sp>
      <p:sp>
        <p:nvSpPr>
          <p:cNvPr id="16" name="Rectangle 15"/>
          <p:cNvSpPr/>
          <p:nvPr/>
        </p:nvSpPr>
        <p:spPr>
          <a:xfrm>
            <a:off x="762000" y="6611779"/>
            <a:ext cx="8382000" cy="246221"/>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ZW" sz="1000" b="1" dirty="0">
                <a:solidFill>
                  <a:prstClr val="black"/>
                </a:solidFill>
                <a:latin typeface="Raavi" pitchFamily="34" charset="0"/>
                <a:cs typeface="Raavi" pitchFamily="34" charset="0"/>
              </a:rPr>
              <a:t>Competition &amp; Consumer </a:t>
            </a:r>
            <a:r>
              <a:rPr lang="en-ZW" sz="1000" b="1" dirty="0">
                <a:solidFill>
                  <a:srgbClr val="7030A0"/>
                </a:solidFill>
                <a:latin typeface="Raavi" pitchFamily="34" charset="0"/>
                <a:cs typeface="Raavi" pitchFamily="34" charset="0"/>
              </a:rPr>
              <a:t>Protection</a:t>
            </a:r>
            <a:r>
              <a:rPr lang="en-ZW" sz="1000" b="1" dirty="0">
                <a:solidFill>
                  <a:prstClr val="black"/>
                </a:solidFill>
                <a:latin typeface="Raavi" pitchFamily="34" charset="0"/>
                <a:cs typeface="Raavi" pitchFamily="34" charset="0"/>
              </a:rPr>
              <a:t> Commission </a:t>
            </a:r>
          </a:p>
        </p:txBody>
      </p:sp>
      <p:grpSp>
        <p:nvGrpSpPr>
          <p:cNvPr id="10" name="Group 9"/>
          <p:cNvGrpSpPr/>
          <p:nvPr/>
        </p:nvGrpSpPr>
        <p:grpSpPr>
          <a:xfrm>
            <a:off x="0" y="762000"/>
            <a:ext cx="9144000" cy="6096000"/>
            <a:chOff x="0" y="762000"/>
            <a:chExt cx="9144000" cy="6096000"/>
          </a:xfrm>
        </p:grpSpPr>
        <p:cxnSp>
          <p:nvCxnSpPr>
            <p:cNvPr id="11" name="Straight Connector 10"/>
            <p:cNvCxnSpPr/>
            <p:nvPr/>
          </p:nvCxnSpPr>
          <p:spPr>
            <a:xfrm>
              <a:off x="0" y="762000"/>
              <a:ext cx="91440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9" name="Rectangle 18"/>
            <p:cNvSpPr/>
            <p:nvPr/>
          </p:nvSpPr>
          <p:spPr>
            <a:xfrm>
              <a:off x="0" y="762000"/>
              <a:ext cx="762000" cy="6096000"/>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ZW">
                <a:solidFill>
                  <a:prstClr val="black"/>
                </a:solidFill>
              </a:endParaRPr>
            </a:p>
          </p:txBody>
        </p:sp>
      </p:grpSp>
      <p:sp>
        <p:nvSpPr>
          <p:cNvPr id="8" name="Rectangle 7"/>
          <p:cNvSpPr/>
          <p:nvPr/>
        </p:nvSpPr>
        <p:spPr>
          <a:xfrm>
            <a:off x="1259632" y="1981200"/>
            <a:ext cx="7731968" cy="4175502"/>
          </a:xfrm>
          <a:prstGeom prst="rect">
            <a:avLst/>
          </a:prstGeom>
        </p:spPr>
        <p:txBody>
          <a:bodyPr wrap="square">
            <a:spAutoFit/>
          </a:bodyPr>
          <a:lstStyle/>
          <a:p>
            <a:pPr marL="342900" lvl="0" indent="-342900">
              <a:lnSpc>
                <a:spcPct val="115000"/>
              </a:lnSpc>
              <a:spcAft>
                <a:spcPts val="1000"/>
              </a:spcAft>
              <a:buFont typeface="+mj-lt"/>
              <a:buAutoNum type="arabicPeriod"/>
            </a:pPr>
            <a:r>
              <a:rPr lang="af-ZA" sz="2000" b="1" dirty="0" smtClean="0">
                <a:effectLst/>
                <a:ea typeface="Calibri"/>
                <a:cs typeface="Times New Roman"/>
              </a:rPr>
              <a:t>IPU/Police: Milk-Mapeto</a:t>
            </a:r>
          </a:p>
          <a:p>
            <a:pPr marL="285750" indent="-285750">
              <a:buFont typeface="Wingdings" pitchFamily="2" charset="2"/>
              <a:buChar char="Ø"/>
            </a:pPr>
            <a:r>
              <a:rPr lang="en-US" b="1" dirty="0" smtClean="0">
                <a:effectLst/>
                <a:ea typeface="Calibri"/>
              </a:rPr>
              <a:t>complaint on sell of 1 x 6 cartoon of S26 baby milk where trader fraudulently concealed the original expiry date with new one</a:t>
            </a:r>
          </a:p>
          <a:p>
            <a:endParaRPr lang="en-US" dirty="0" smtClean="0">
              <a:effectLst/>
              <a:latin typeface="Times New Roman"/>
              <a:ea typeface="Calibri"/>
            </a:endParaRPr>
          </a:p>
          <a:p>
            <a:pPr marL="285750" indent="-285750">
              <a:buFont typeface="Wingdings" pitchFamily="2" charset="2"/>
              <a:buChar char="Ø"/>
            </a:pPr>
            <a:r>
              <a:rPr lang="en-US" b="1" dirty="0" smtClean="0">
                <a:effectLst/>
                <a:ea typeface="Calibri"/>
              </a:rPr>
              <a:t>acting on the complaint the Commission  carried out inspections were 5 cases x 12 tins + 9 tins x 400 </a:t>
            </a:r>
            <a:r>
              <a:rPr lang="en-US" b="1" dirty="0" err="1" smtClean="0">
                <a:effectLst/>
                <a:ea typeface="Calibri"/>
              </a:rPr>
              <a:t>grammes</a:t>
            </a:r>
            <a:r>
              <a:rPr lang="en-US" b="1" dirty="0" smtClean="0">
                <a:effectLst/>
                <a:ea typeface="Calibri"/>
              </a:rPr>
              <a:t> of S26 formula 1 milk were seized</a:t>
            </a:r>
          </a:p>
          <a:p>
            <a:endParaRPr lang="en-US" b="1" dirty="0" smtClean="0">
              <a:effectLst/>
              <a:ea typeface="Calibri"/>
            </a:endParaRPr>
          </a:p>
          <a:p>
            <a:pPr marL="285750" indent="-285750">
              <a:buFont typeface="Wingdings" pitchFamily="2" charset="2"/>
              <a:buChar char="Ø"/>
            </a:pPr>
            <a:r>
              <a:rPr lang="en-US" b="1" dirty="0" smtClean="0">
                <a:effectLst/>
                <a:ea typeface="Calibri"/>
              </a:rPr>
              <a:t> This translated to 69 tins  </a:t>
            </a:r>
          </a:p>
          <a:p>
            <a:endParaRPr lang="en-US" b="1" dirty="0" smtClean="0">
              <a:effectLst/>
              <a:ea typeface="Calibri"/>
            </a:endParaRPr>
          </a:p>
          <a:p>
            <a:pPr marL="285750" indent="-285750">
              <a:buFont typeface="Wingdings" pitchFamily="2" charset="2"/>
              <a:buChar char="Ø"/>
            </a:pPr>
            <a:r>
              <a:rPr lang="en-US" b="1" dirty="0" smtClean="0">
                <a:effectLst/>
                <a:ea typeface="Calibri"/>
              </a:rPr>
              <a:t>Inspections were conducted in conjunction with two police officers from the Zambia Police Intellectual Property Unit (ZP-IPU) and one officer from the Lusaka City Council, Public Health department (LCC-PHD)</a:t>
            </a:r>
            <a:endParaRPr lang="en-ZW" b="1" dirty="0">
              <a:solidFill>
                <a:prstClr val="black"/>
              </a:solidFill>
            </a:endParaRPr>
          </a:p>
        </p:txBody>
      </p:sp>
    </p:spTree>
    <p:extLst>
      <p:ext uri="{BB962C8B-B14F-4D97-AF65-F5344CB8AC3E}">
        <p14:creationId xmlns:p14="http://schemas.microsoft.com/office/powerpoint/2010/main" val="1150941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64672"/>
          </a:xfrm>
        </p:spPr>
        <p:txBody>
          <a:bodyPr>
            <a:normAutofit fontScale="90000"/>
          </a:bodyPr>
          <a:lstStyle/>
          <a:p>
            <a:pPr lvl="0" algn="ctr">
              <a:spcBef>
                <a:spcPts val="0"/>
              </a:spcBef>
            </a:pPr>
            <a:r>
              <a:rPr lang="en-ZW" sz="2200" b="1" dirty="0">
                <a:solidFill>
                  <a:prstClr val="black"/>
                </a:solidFill>
                <a:latin typeface="Tahoma" pitchFamily="34" charset="0"/>
                <a:ea typeface="Tahoma" pitchFamily="34" charset="0"/>
                <a:cs typeface="Tahoma" pitchFamily="34" charset="0"/>
              </a:rPr>
              <a:t>CASE STUDIES ON ACTUAL COLLABORATION</a:t>
            </a:r>
            <a:r>
              <a:rPr lang="en-ZW" sz="1800" b="1" dirty="0">
                <a:solidFill>
                  <a:prstClr val="black"/>
                </a:solidFill>
                <a:latin typeface="Tahoma" pitchFamily="34" charset="0"/>
                <a:ea typeface="Tahoma" pitchFamily="34" charset="0"/>
                <a:cs typeface="Tahoma" pitchFamily="34" charset="0"/>
              </a:rPr>
              <a:t/>
            </a:r>
            <a:br>
              <a:rPr lang="en-ZW" sz="1800" b="1" dirty="0">
                <a:solidFill>
                  <a:prstClr val="black"/>
                </a:solidFill>
                <a:latin typeface="Tahoma" pitchFamily="34" charset="0"/>
                <a:ea typeface="Tahoma" pitchFamily="34" charset="0"/>
                <a:cs typeface="Tahoma" pitchFamily="34" charset="0"/>
              </a:rPr>
            </a:br>
            <a:endParaRPr lang="af-ZA" dirty="0"/>
          </a:p>
        </p:txBody>
      </p:sp>
      <p:sp>
        <p:nvSpPr>
          <p:cNvPr id="3" name="Content Placeholder 2"/>
          <p:cNvSpPr>
            <a:spLocks noGrp="1"/>
          </p:cNvSpPr>
          <p:nvPr>
            <p:ph idx="1"/>
          </p:nvPr>
        </p:nvSpPr>
        <p:spPr>
          <a:xfrm>
            <a:off x="611560" y="1484784"/>
            <a:ext cx="8229600" cy="4389120"/>
          </a:xfrm>
        </p:spPr>
        <p:txBody>
          <a:bodyPr/>
          <a:lstStyle/>
          <a:p>
            <a:pPr marL="0" lvl="0" indent="0">
              <a:lnSpc>
                <a:spcPct val="115000"/>
              </a:lnSpc>
              <a:spcBef>
                <a:spcPts val="0"/>
              </a:spcBef>
              <a:spcAft>
                <a:spcPts val="1000"/>
              </a:spcAft>
              <a:buClrTx/>
              <a:buSzTx/>
              <a:buNone/>
            </a:pPr>
            <a:r>
              <a:rPr lang="af-ZA" sz="2000" b="1" dirty="0" smtClean="0">
                <a:solidFill>
                  <a:prstClr val="black"/>
                </a:solidFill>
                <a:ea typeface="Calibri"/>
                <a:cs typeface="Times New Roman"/>
              </a:rPr>
              <a:t>2.  IPU/Police</a:t>
            </a:r>
            <a:r>
              <a:rPr lang="af-ZA" sz="2000" b="1" dirty="0">
                <a:solidFill>
                  <a:prstClr val="black"/>
                </a:solidFill>
                <a:ea typeface="Calibri"/>
                <a:cs typeface="Times New Roman"/>
              </a:rPr>
              <a:t>: Counterfeit fridges</a:t>
            </a:r>
          </a:p>
          <a:p>
            <a:pPr marL="0" lvl="0" indent="0">
              <a:lnSpc>
                <a:spcPct val="90000"/>
              </a:lnSpc>
              <a:spcBef>
                <a:spcPts val="0"/>
              </a:spcBef>
              <a:buClrTx/>
              <a:buSzTx/>
              <a:buNone/>
            </a:pPr>
            <a:endParaRPr lang="en-US" sz="1800" b="1" dirty="0">
              <a:solidFill>
                <a:prstClr val="black"/>
              </a:solidFill>
              <a:latin typeface="Arial Black" pitchFamily="34" charset="0"/>
            </a:endParaRPr>
          </a:p>
          <a:p>
            <a:pPr marL="285750" lvl="0" indent="-285750">
              <a:lnSpc>
                <a:spcPct val="90000"/>
              </a:lnSpc>
              <a:spcBef>
                <a:spcPts val="0"/>
              </a:spcBef>
              <a:buClrTx/>
              <a:buSzTx/>
              <a:buFont typeface="Wingdings" pitchFamily="2" charset="2"/>
              <a:buChar char="Ø"/>
            </a:pPr>
            <a:r>
              <a:rPr lang="en-US" sz="1800" b="1" dirty="0">
                <a:solidFill>
                  <a:prstClr val="black"/>
                </a:solidFill>
                <a:ea typeface="Calibri"/>
              </a:rPr>
              <a:t>The Commission received a complaint over the alleged sale of unlabeled fridges being imported in packages with the label ‘Defy’ and sold in Zambia by two named traders</a:t>
            </a:r>
          </a:p>
          <a:p>
            <a:pPr marL="0" lvl="0" indent="0">
              <a:lnSpc>
                <a:spcPct val="90000"/>
              </a:lnSpc>
              <a:spcBef>
                <a:spcPts val="0"/>
              </a:spcBef>
              <a:buClrTx/>
              <a:buSzTx/>
              <a:buNone/>
            </a:pPr>
            <a:endParaRPr lang="en-US" sz="1800" b="1" dirty="0">
              <a:solidFill>
                <a:prstClr val="black"/>
              </a:solidFill>
            </a:endParaRPr>
          </a:p>
          <a:p>
            <a:pPr marL="285750" lvl="0" indent="-285750">
              <a:lnSpc>
                <a:spcPct val="90000"/>
              </a:lnSpc>
              <a:spcBef>
                <a:spcPts val="0"/>
              </a:spcBef>
              <a:buClrTx/>
              <a:buSzTx/>
              <a:buFont typeface="Wingdings" pitchFamily="2" charset="2"/>
              <a:buChar char="Ø"/>
            </a:pPr>
            <a:r>
              <a:rPr lang="en-US" sz="1800" b="1" dirty="0">
                <a:solidFill>
                  <a:prstClr val="black"/>
                </a:solidFill>
                <a:ea typeface="Calibri"/>
              </a:rPr>
              <a:t>The Commission is concerned about the conduct because it is misleading and a misrepresentation to consumers</a:t>
            </a:r>
          </a:p>
          <a:p>
            <a:pPr marL="0" lvl="0" indent="0">
              <a:lnSpc>
                <a:spcPct val="90000"/>
              </a:lnSpc>
              <a:spcBef>
                <a:spcPts val="0"/>
              </a:spcBef>
              <a:buClrTx/>
              <a:buSzTx/>
              <a:buNone/>
            </a:pPr>
            <a:endParaRPr lang="en-US" sz="1800" b="1" dirty="0">
              <a:solidFill>
                <a:prstClr val="black"/>
              </a:solidFill>
              <a:ea typeface="Calibri"/>
            </a:endParaRPr>
          </a:p>
          <a:p>
            <a:pPr marL="285750" lvl="0" indent="-285750">
              <a:lnSpc>
                <a:spcPct val="90000"/>
              </a:lnSpc>
              <a:spcBef>
                <a:spcPts val="0"/>
              </a:spcBef>
              <a:buClrTx/>
              <a:buSzTx/>
              <a:buFont typeface="Wingdings" pitchFamily="2" charset="2"/>
              <a:buChar char="Ø"/>
            </a:pPr>
            <a:r>
              <a:rPr lang="en-US" sz="1800" b="1" dirty="0">
                <a:solidFill>
                  <a:prstClr val="black"/>
                </a:solidFill>
                <a:ea typeface="Calibri"/>
              </a:rPr>
              <a:t>Further the conduct is likely to dent the image of defy products, their manufacturers and approved distributors</a:t>
            </a:r>
          </a:p>
          <a:p>
            <a:pPr marL="0" lvl="0" indent="0">
              <a:lnSpc>
                <a:spcPct val="90000"/>
              </a:lnSpc>
              <a:spcBef>
                <a:spcPts val="0"/>
              </a:spcBef>
              <a:buClrTx/>
              <a:buSzTx/>
              <a:buNone/>
            </a:pPr>
            <a:endParaRPr lang="en-US" sz="1800" b="1" dirty="0">
              <a:solidFill>
                <a:prstClr val="black"/>
              </a:solidFill>
              <a:ea typeface="Calibri"/>
            </a:endParaRPr>
          </a:p>
          <a:p>
            <a:pPr marL="285750" lvl="0" indent="-285750">
              <a:lnSpc>
                <a:spcPct val="90000"/>
              </a:lnSpc>
              <a:spcBef>
                <a:spcPts val="0"/>
              </a:spcBef>
              <a:buClrTx/>
              <a:buSzTx/>
              <a:buFont typeface="Wingdings" pitchFamily="2" charset="2"/>
              <a:buChar char="Ø"/>
            </a:pPr>
            <a:r>
              <a:rPr lang="en-US" sz="1800" b="1" dirty="0">
                <a:solidFill>
                  <a:prstClr val="black"/>
                </a:solidFill>
                <a:ea typeface="Calibri"/>
              </a:rPr>
              <a:t>The Commission has since engaged the IPU of the Zambia police to look into the matter through collaborated investigations</a:t>
            </a:r>
            <a:endParaRPr lang="af-ZA" dirty="0"/>
          </a:p>
        </p:txBody>
      </p:sp>
      <p:sp>
        <p:nvSpPr>
          <p:cNvPr id="4" name="Date Placeholder 3"/>
          <p:cNvSpPr>
            <a:spLocks noGrp="1"/>
          </p:cNvSpPr>
          <p:nvPr>
            <p:ph type="dt" sz="half" idx="10"/>
          </p:nvPr>
        </p:nvSpPr>
        <p:spPr/>
        <p:txBody>
          <a:bodyPr/>
          <a:lstStyle/>
          <a:p>
            <a:fld id="{B81E13A6-E05A-4CB0-A878-AE0F9D67F66D}" type="datetime1">
              <a:rPr lang="en-ZW" smtClean="0">
                <a:solidFill>
                  <a:srgbClr val="04617B">
                    <a:shade val="90000"/>
                  </a:srgbClr>
                </a:solidFill>
              </a:rPr>
              <a:pPr/>
              <a:t>8/8/2013</a:t>
            </a:fld>
            <a:endParaRPr lang="en-ZW">
              <a:solidFill>
                <a:srgbClr val="04617B">
                  <a:shade val="90000"/>
                </a:srgbClr>
              </a:solidFill>
            </a:endParaRPr>
          </a:p>
        </p:txBody>
      </p:sp>
      <p:sp>
        <p:nvSpPr>
          <p:cNvPr id="5" name="Footer Placeholder 4"/>
          <p:cNvSpPr>
            <a:spLocks noGrp="1"/>
          </p:cNvSpPr>
          <p:nvPr>
            <p:ph type="ftr" sz="quarter" idx="11"/>
          </p:nvPr>
        </p:nvSpPr>
        <p:spPr/>
        <p:txBody>
          <a:bodyPr/>
          <a:lstStyle/>
          <a:p>
            <a:r>
              <a:rPr lang="en-ZW" smtClean="0">
                <a:solidFill>
                  <a:srgbClr val="04617B">
                    <a:shade val="90000"/>
                  </a:srgbClr>
                </a:solidFill>
              </a:rPr>
              <a:t>Competition and Consumer Protection Commission</a:t>
            </a:r>
            <a:endParaRPr lang="en-ZW">
              <a:solidFill>
                <a:srgbClr val="04617B">
                  <a:shade val="90000"/>
                </a:srgbClr>
              </a:solidFill>
            </a:endParaRPr>
          </a:p>
        </p:txBody>
      </p:sp>
      <p:sp>
        <p:nvSpPr>
          <p:cNvPr id="6" name="Slide Number Placeholder 5"/>
          <p:cNvSpPr>
            <a:spLocks noGrp="1"/>
          </p:cNvSpPr>
          <p:nvPr>
            <p:ph type="sldNum" sz="quarter" idx="12"/>
          </p:nvPr>
        </p:nvSpPr>
        <p:spPr/>
        <p:txBody>
          <a:bodyPr/>
          <a:lstStyle/>
          <a:p>
            <a:fld id="{3AB4E190-67A4-45D7-9A0F-F3CDE87C54D3}" type="slidenum">
              <a:rPr lang="en-ZW" smtClean="0">
                <a:solidFill>
                  <a:srgbClr val="04617B">
                    <a:shade val="90000"/>
                  </a:srgbClr>
                </a:solidFill>
              </a:rPr>
              <a:pPr/>
              <a:t>5</a:t>
            </a:fld>
            <a:endParaRPr lang="en-ZW">
              <a:solidFill>
                <a:srgbClr val="04617B">
                  <a:shade val="90000"/>
                </a:srgbClr>
              </a:solidFill>
            </a:endParaRPr>
          </a:p>
        </p:txBody>
      </p:sp>
    </p:spTree>
    <p:extLst>
      <p:ext uri="{BB962C8B-B14F-4D97-AF65-F5344CB8AC3E}">
        <p14:creationId xmlns:p14="http://schemas.microsoft.com/office/powerpoint/2010/main" val="226547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AB4E190-67A4-45D7-9A0F-F3CDE87C54D3}" type="slidenum">
              <a:rPr lang="en-ZW" smtClean="0">
                <a:solidFill>
                  <a:srgbClr val="04617B">
                    <a:shade val="90000"/>
                  </a:srgbClr>
                </a:solidFill>
              </a:rPr>
              <a:pPr/>
              <a:t>6</a:t>
            </a:fld>
            <a:endParaRPr lang="en-ZW">
              <a:solidFill>
                <a:srgbClr val="04617B">
                  <a:shade val="90000"/>
                </a:srgbClr>
              </a:solidFill>
            </a:endParaRPr>
          </a:p>
        </p:txBody>
      </p:sp>
      <p:sp>
        <p:nvSpPr>
          <p:cNvPr id="7" name="TextBox 6"/>
          <p:cNvSpPr txBox="1"/>
          <p:nvPr/>
        </p:nvSpPr>
        <p:spPr>
          <a:xfrm>
            <a:off x="990600" y="228600"/>
            <a:ext cx="6400800" cy="400110"/>
          </a:xfrm>
          <a:prstGeom prst="rect">
            <a:avLst/>
          </a:prstGeom>
          <a:noFill/>
        </p:spPr>
        <p:txBody>
          <a:bodyPr wrap="square" rtlCol="0">
            <a:spAutoFit/>
          </a:bodyPr>
          <a:lstStyle/>
          <a:p>
            <a:pPr lvl="0" algn="ctr"/>
            <a:r>
              <a:rPr lang="en-ZW" sz="2000" b="1" dirty="0">
                <a:solidFill>
                  <a:prstClr val="black"/>
                </a:solidFill>
                <a:latin typeface="Tahoma" pitchFamily="34" charset="0"/>
                <a:ea typeface="Tahoma" pitchFamily="34" charset="0"/>
                <a:cs typeface="Tahoma" pitchFamily="34" charset="0"/>
              </a:rPr>
              <a:t>CASE STUDIES ON ACTUAL COLLABORATION</a:t>
            </a:r>
          </a:p>
        </p:txBody>
      </p:sp>
      <p:sp>
        <p:nvSpPr>
          <p:cNvPr id="9" name="Rectangle 8"/>
          <p:cNvSpPr/>
          <p:nvPr/>
        </p:nvSpPr>
        <p:spPr>
          <a:xfrm>
            <a:off x="762000" y="6611779"/>
            <a:ext cx="8382000" cy="246221"/>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ZW" sz="1000" b="1" dirty="0">
                <a:solidFill>
                  <a:prstClr val="black"/>
                </a:solidFill>
                <a:latin typeface="Raavi" pitchFamily="34" charset="0"/>
                <a:cs typeface="Raavi" pitchFamily="34" charset="0"/>
              </a:rPr>
              <a:t>Competition &amp; Consumer </a:t>
            </a:r>
            <a:r>
              <a:rPr lang="en-ZW" sz="1000" b="1" dirty="0">
                <a:solidFill>
                  <a:srgbClr val="7030A0"/>
                </a:solidFill>
                <a:latin typeface="Raavi" pitchFamily="34" charset="0"/>
                <a:cs typeface="Raavi" pitchFamily="34" charset="0"/>
              </a:rPr>
              <a:t>Protection</a:t>
            </a:r>
            <a:r>
              <a:rPr lang="en-ZW" sz="1000" b="1" dirty="0">
                <a:solidFill>
                  <a:prstClr val="black"/>
                </a:solidFill>
                <a:latin typeface="Raavi" pitchFamily="34" charset="0"/>
                <a:cs typeface="Raavi" pitchFamily="34" charset="0"/>
              </a:rPr>
              <a:t> Commission </a:t>
            </a:r>
          </a:p>
        </p:txBody>
      </p:sp>
      <p:grpSp>
        <p:nvGrpSpPr>
          <p:cNvPr id="12" name="Group 11"/>
          <p:cNvGrpSpPr/>
          <p:nvPr/>
        </p:nvGrpSpPr>
        <p:grpSpPr>
          <a:xfrm>
            <a:off x="0" y="762000"/>
            <a:ext cx="9144000" cy="6096000"/>
            <a:chOff x="0" y="762000"/>
            <a:chExt cx="9144000" cy="6096000"/>
          </a:xfrm>
        </p:grpSpPr>
        <p:cxnSp>
          <p:nvCxnSpPr>
            <p:cNvPr id="13" name="Straight Connector 12"/>
            <p:cNvCxnSpPr/>
            <p:nvPr/>
          </p:nvCxnSpPr>
          <p:spPr>
            <a:xfrm>
              <a:off x="0" y="762000"/>
              <a:ext cx="91440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762000"/>
              <a:ext cx="762000" cy="6096000"/>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ZW">
                <a:solidFill>
                  <a:prstClr val="black"/>
                </a:solidFill>
              </a:endParaRPr>
            </a:p>
          </p:txBody>
        </p:sp>
      </p:grpSp>
      <p:sp>
        <p:nvSpPr>
          <p:cNvPr id="8" name="Rectangle 7"/>
          <p:cNvSpPr/>
          <p:nvPr/>
        </p:nvSpPr>
        <p:spPr>
          <a:xfrm>
            <a:off x="1066800" y="1295400"/>
            <a:ext cx="7033592" cy="3621504"/>
          </a:xfrm>
          <a:prstGeom prst="rect">
            <a:avLst/>
          </a:prstGeom>
        </p:spPr>
        <p:txBody>
          <a:bodyPr wrap="square">
            <a:spAutoFit/>
          </a:bodyPr>
          <a:lstStyle/>
          <a:p>
            <a:pPr lvl="0">
              <a:lnSpc>
                <a:spcPct val="115000"/>
              </a:lnSpc>
              <a:spcAft>
                <a:spcPts val="1000"/>
              </a:spcAft>
            </a:pPr>
            <a:r>
              <a:rPr lang="af-ZA" sz="2000" b="1" dirty="0" smtClean="0">
                <a:effectLst/>
                <a:ea typeface="Calibri"/>
                <a:cs typeface="Times New Roman"/>
              </a:rPr>
              <a:t>3. ACC  &amp; DEC: cartel investigations</a:t>
            </a:r>
          </a:p>
          <a:p>
            <a:pPr marL="365760" indent="-256032" algn="just">
              <a:defRPr/>
            </a:pPr>
            <a:endParaRPr lang="en-US" dirty="0">
              <a:solidFill>
                <a:prstClr val="black"/>
              </a:solidFill>
              <a:latin typeface="Arial Black" pitchFamily="34" charset="0"/>
            </a:endParaRPr>
          </a:p>
          <a:p>
            <a:pPr marL="395478" indent="-285750" algn="just">
              <a:buFont typeface="Wingdings" pitchFamily="2" charset="2"/>
              <a:buChar char="Ø"/>
              <a:defRPr/>
            </a:pPr>
            <a:r>
              <a:rPr lang="af-ZA" b="1" dirty="0">
                <a:ea typeface="Tahoma" pitchFamily="34" charset="0"/>
                <a:cs typeface="Tahoma" pitchFamily="34" charset="0"/>
              </a:rPr>
              <a:t>The Commission has collaborated with the Anti-Corruption Commission and the Drug Enforcement Commission in 3 different cartel </a:t>
            </a:r>
            <a:r>
              <a:rPr lang="af-ZA" b="1" dirty="0" smtClean="0">
                <a:ea typeface="Tahoma" pitchFamily="34" charset="0"/>
                <a:cs typeface="Tahoma" pitchFamily="34" charset="0"/>
              </a:rPr>
              <a:t>investigations</a:t>
            </a:r>
          </a:p>
          <a:p>
            <a:pPr marL="109728" algn="just">
              <a:defRPr/>
            </a:pPr>
            <a:endParaRPr lang="af-ZA" b="1" dirty="0" smtClean="0">
              <a:ea typeface="Tahoma" pitchFamily="34" charset="0"/>
              <a:cs typeface="Tahoma" pitchFamily="34" charset="0"/>
            </a:endParaRPr>
          </a:p>
          <a:p>
            <a:pPr marL="395478" indent="-285750" algn="just">
              <a:buFont typeface="Wingdings" pitchFamily="2" charset="2"/>
              <a:buChar char="Ø"/>
              <a:defRPr/>
            </a:pPr>
            <a:r>
              <a:rPr lang="af-ZA" b="1" dirty="0" smtClean="0">
                <a:ea typeface="Calibri"/>
                <a:cs typeface="Times New Roman"/>
              </a:rPr>
              <a:t>The </a:t>
            </a:r>
            <a:r>
              <a:rPr lang="af-ZA" b="1" dirty="0">
                <a:ea typeface="Calibri"/>
                <a:cs typeface="Times New Roman"/>
              </a:rPr>
              <a:t>collaboration was mainly during the dawn raids or unannounced searches that were conducted for purposes of gathering evidence from various premises through the use of search </a:t>
            </a:r>
            <a:r>
              <a:rPr lang="af-ZA" b="1" dirty="0" smtClean="0">
                <a:ea typeface="Calibri"/>
                <a:cs typeface="Times New Roman"/>
              </a:rPr>
              <a:t>warrants</a:t>
            </a:r>
            <a:endParaRPr lang="af-ZA" b="1" dirty="0">
              <a:ea typeface="Calibri"/>
              <a:cs typeface="Times New Roman"/>
            </a:endParaRPr>
          </a:p>
          <a:p>
            <a:pPr marL="109728" algn="just">
              <a:defRPr/>
            </a:pPr>
            <a:endParaRPr lang="en-US" b="1" dirty="0">
              <a:solidFill>
                <a:prstClr val="black"/>
              </a:solidFill>
            </a:endParaRPr>
          </a:p>
          <a:p>
            <a:pPr marL="365760" indent="-256032" algn="just">
              <a:defRPr/>
            </a:pPr>
            <a:endParaRPr lang="en-US" i="1" dirty="0">
              <a:solidFill>
                <a:prstClr val="black"/>
              </a:solidFill>
              <a:latin typeface="Arial Black" pitchFamily="34" charset="0"/>
            </a:endParaRPr>
          </a:p>
        </p:txBody>
      </p:sp>
    </p:spTree>
    <p:extLst>
      <p:ext uri="{BB962C8B-B14F-4D97-AF65-F5344CB8AC3E}">
        <p14:creationId xmlns:p14="http://schemas.microsoft.com/office/powerpoint/2010/main" val="10354276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71600" y="228600"/>
            <a:ext cx="6480720" cy="851515"/>
          </a:xfrm>
          <a:prstGeom prst="rect">
            <a:avLst/>
          </a:prstGeom>
          <a:noFill/>
        </p:spPr>
        <p:txBody>
          <a:bodyPr wrap="square" rtlCol="0">
            <a:spAutoFit/>
          </a:bodyPr>
          <a:lstStyle/>
          <a:p>
            <a:pPr algn="ctr">
              <a:lnSpc>
                <a:spcPct val="115000"/>
              </a:lnSpc>
              <a:spcAft>
                <a:spcPts val="1000"/>
              </a:spcAft>
            </a:pPr>
            <a:r>
              <a:rPr lang="af-ZA" sz="2000" b="1" dirty="0" smtClean="0">
                <a:effectLst/>
                <a:latin typeface="Tahoma" pitchFamily="34" charset="0"/>
                <a:ea typeface="Tahoma" pitchFamily="34" charset="0"/>
                <a:cs typeface="Tahoma" pitchFamily="34" charset="0"/>
              </a:rPr>
              <a:t>CASE STUDY ON EXPLORING COLLABORATION</a:t>
            </a:r>
            <a:endParaRPr lang="af-ZA" sz="2000" dirty="0" smtClean="0">
              <a:effectLst/>
              <a:latin typeface="Tahoma" pitchFamily="34" charset="0"/>
              <a:ea typeface="Tahoma" pitchFamily="34" charset="0"/>
              <a:cs typeface="Tahoma" pitchFamily="34" charset="0"/>
            </a:endParaRPr>
          </a:p>
          <a:p>
            <a:pPr algn="ctr"/>
            <a:r>
              <a:rPr lang="en-ZW" b="1" dirty="0" smtClean="0">
                <a:solidFill>
                  <a:prstClr val="black"/>
                </a:solidFill>
              </a:rPr>
              <a:t> </a:t>
            </a:r>
            <a:endParaRPr lang="en-ZW" b="1" dirty="0">
              <a:solidFill>
                <a:prstClr val="black"/>
              </a:solidFill>
            </a:endParaRPr>
          </a:p>
        </p:txBody>
      </p:sp>
      <p:sp>
        <p:nvSpPr>
          <p:cNvPr id="9" name="Rectangle 8"/>
          <p:cNvSpPr/>
          <p:nvPr/>
        </p:nvSpPr>
        <p:spPr>
          <a:xfrm>
            <a:off x="762000" y="6611779"/>
            <a:ext cx="8382000" cy="246221"/>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ZW" sz="1000" b="1" dirty="0">
                <a:solidFill>
                  <a:prstClr val="black"/>
                </a:solidFill>
                <a:latin typeface="Raavi" pitchFamily="34" charset="0"/>
                <a:cs typeface="Raavi" pitchFamily="34" charset="0"/>
              </a:rPr>
              <a:t>Competition &amp; Consumer </a:t>
            </a:r>
            <a:r>
              <a:rPr lang="en-ZW" sz="1000" b="1" dirty="0">
                <a:solidFill>
                  <a:srgbClr val="7030A0"/>
                </a:solidFill>
                <a:latin typeface="Raavi" pitchFamily="34" charset="0"/>
                <a:cs typeface="Raavi" pitchFamily="34" charset="0"/>
              </a:rPr>
              <a:t>Protection</a:t>
            </a:r>
            <a:r>
              <a:rPr lang="en-ZW" sz="1000" b="1" dirty="0">
                <a:solidFill>
                  <a:prstClr val="black"/>
                </a:solidFill>
                <a:latin typeface="Raavi" pitchFamily="34" charset="0"/>
                <a:cs typeface="Raavi" pitchFamily="34" charset="0"/>
              </a:rPr>
              <a:t> Commission </a:t>
            </a:r>
          </a:p>
        </p:txBody>
      </p:sp>
      <p:grpSp>
        <p:nvGrpSpPr>
          <p:cNvPr id="12" name="Group 11"/>
          <p:cNvGrpSpPr/>
          <p:nvPr/>
        </p:nvGrpSpPr>
        <p:grpSpPr>
          <a:xfrm>
            <a:off x="0" y="762000"/>
            <a:ext cx="9144000" cy="6096000"/>
            <a:chOff x="0" y="762000"/>
            <a:chExt cx="9144000" cy="6096000"/>
          </a:xfrm>
        </p:grpSpPr>
        <p:cxnSp>
          <p:nvCxnSpPr>
            <p:cNvPr id="13" name="Straight Connector 12"/>
            <p:cNvCxnSpPr/>
            <p:nvPr/>
          </p:nvCxnSpPr>
          <p:spPr>
            <a:xfrm>
              <a:off x="0" y="762000"/>
              <a:ext cx="91440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762000"/>
              <a:ext cx="762000" cy="6096000"/>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ZW">
                <a:solidFill>
                  <a:prstClr val="black"/>
                </a:solidFill>
              </a:endParaRPr>
            </a:p>
          </p:txBody>
        </p:sp>
      </p:grpSp>
      <p:sp>
        <p:nvSpPr>
          <p:cNvPr id="8" name="Rectangle 7"/>
          <p:cNvSpPr/>
          <p:nvPr/>
        </p:nvSpPr>
        <p:spPr>
          <a:xfrm>
            <a:off x="1403648" y="1600200"/>
            <a:ext cx="7344816" cy="3534301"/>
          </a:xfrm>
          <a:prstGeom prst="rect">
            <a:avLst/>
          </a:prstGeom>
        </p:spPr>
        <p:txBody>
          <a:bodyPr wrap="square">
            <a:spAutoFit/>
          </a:bodyPr>
          <a:lstStyle/>
          <a:p>
            <a:pPr marL="285750" indent="-285750">
              <a:lnSpc>
                <a:spcPct val="115000"/>
              </a:lnSpc>
              <a:spcAft>
                <a:spcPts val="1000"/>
              </a:spcAft>
              <a:buFont typeface="Wingdings" pitchFamily="2" charset="2"/>
              <a:buChar char="q"/>
            </a:pPr>
            <a:r>
              <a:rPr lang="af-ZA" b="1" dirty="0" smtClean="0">
                <a:effectLst/>
                <a:ea typeface="Calibri"/>
                <a:cs typeface="Times New Roman"/>
              </a:rPr>
              <a:t>DPP: Implementation of Leniency Program</a:t>
            </a:r>
          </a:p>
          <a:p>
            <a:pPr marL="285750" indent="-285750">
              <a:lnSpc>
                <a:spcPct val="115000"/>
              </a:lnSpc>
              <a:spcAft>
                <a:spcPts val="1000"/>
              </a:spcAft>
              <a:buFont typeface="Wingdings" pitchFamily="2" charset="2"/>
              <a:buChar char="Ø"/>
            </a:pPr>
            <a:r>
              <a:rPr lang="af-ZA" b="1" dirty="0" smtClean="0">
                <a:effectLst/>
                <a:ea typeface="Calibri"/>
                <a:cs typeface="Times New Roman"/>
              </a:rPr>
              <a:t>In Zambia the Constitution empowers the Director of Public Prosecutions to:</a:t>
            </a:r>
          </a:p>
          <a:p>
            <a:pPr marL="342900" lvl="0" indent="-342900">
              <a:lnSpc>
                <a:spcPct val="115000"/>
              </a:lnSpc>
              <a:spcAft>
                <a:spcPts val="0"/>
              </a:spcAft>
              <a:buFont typeface="+mj-lt"/>
              <a:buAutoNum type="alphaLcParenR"/>
            </a:pPr>
            <a:r>
              <a:rPr lang="af-ZA" b="1" dirty="0" smtClean="0">
                <a:effectLst/>
                <a:ea typeface="Calibri"/>
                <a:cs typeface="Times New Roman"/>
              </a:rPr>
              <a:t>institute and undertake criminal proceedings ;</a:t>
            </a:r>
          </a:p>
          <a:p>
            <a:pPr marL="342900" lvl="0" indent="-342900">
              <a:lnSpc>
                <a:spcPct val="115000"/>
              </a:lnSpc>
              <a:spcAft>
                <a:spcPts val="0"/>
              </a:spcAft>
              <a:buFont typeface="+mj-lt"/>
              <a:buAutoNum type="alphaLcParenR"/>
            </a:pPr>
            <a:r>
              <a:rPr lang="af-ZA" b="1" dirty="0" smtClean="0">
                <a:effectLst/>
                <a:ea typeface="Calibri"/>
                <a:cs typeface="Times New Roman"/>
              </a:rPr>
              <a:t>to take over and continue any such criminal proceedings as may have been instituted or undertaken by any other person or authority; and</a:t>
            </a:r>
          </a:p>
          <a:p>
            <a:pPr marL="342900" lvl="0" indent="-342900">
              <a:lnSpc>
                <a:spcPct val="115000"/>
              </a:lnSpc>
              <a:spcAft>
                <a:spcPts val="1000"/>
              </a:spcAft>
              <a:buFont typeface="+mj-lt"/>
              <a:buAutoNum type="alphaLcParenR"/>
            </a:pPr>
            <a:r>
              <a:rPr lang="af-ZA" b="1" dirty="0" smtClean="0">
                <a:effectLst/>
                <a:ea typeface="Calibri"/>
                <a:cs typeface="Times New Roman"/>
              </a:rPr>
              <a:t>to discontinue, at any stage before judgement is delivered, any such criminal proceedings instituted or undertaken by himself or any other person or authority</a:t>
            </a:r>
            <a:endParaRPr lang="en-US" dirty="0">
              <a:solidFill>
                <a:prstClr val="black"/>
              </a:solidFill>
              <a:latin typeface="Arial Black" pitchFamily="34" charset="0"/>
            </a:endParaRPr>
          </a:p>
        </p:txBody>
      </p:sp>
    </p:spTree>
    <p:extLst>
      <p:ext uri="{BB962C8B-B14F-4D97-AF65-F5344CB8AC3E}">
        <p14:creationId xmlns:p14="http://schemas.microsoft.com/office/powerpoint/2010/main" val="2328907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95478" lvl="0" indent="-285750">
              <a:spcBef>
                <a:spcPts val="0"/>
              </a:spcBef>
              <a:buClrTx/>
              <a:buSzTx/>
              <a:buFont typeface="Wingdings" pitchFamily="2" charset="2"/>
              <a:buChar char="Ø"/>
              <a:defRPr/>
            </a:pPr>
            <a:r>
              <a:rPr lang="af-ZA" sz="1800" b="1" dirty="0">
                <a:solidFill>
                  <a:prstClr val="black"/>
                </a:solidFill>
                <a:ea typeface="Calibri"/>
                <a:cs typeface="Times New Roman"/>
              </a:rPr>
              <a:t>Cartel conduct attract both administrativeand criminal penalties in </a:t>
            </a:r>
            <a:r>
              <a:rPr lang="af-ZA" sz="1800" b="1" dirty="0" smtClean="0">
                <a:solidFill>
                  <a:prstClr val="black"/>
                </a:solidFill>
                <a:ea typeface="Calibri"/>
                <a:cs typeface="Times New Roman"/>
              </a:rPr>
              <a:t>Zambia</a:t>
            </a:r>
          </a:p>
          <a:p>
            <a:pPr marL="109728" lvl="0" indent="0">
              <a:spcBef>
                <a:spcPts val="0"/>
              </a:spcBef>
              <a:buClrTx/>
              <a:buSzTx/>
              <a:buNone/>
              <a:defRPr/>
            </a:pPr>
            <a:endParaRPr lang="af-ZA" sz="1800" b="1" dirty="0">
              <a:solidFill>
                <a:prstClr val="black"/>
              </a:solidFill>
            </a:endParaRPr>
          </a:p>
          <a:p>
            <a:pPr marL="395478" lvl="0" indent="-285750">
              <a:spcBef>
                <a:spcPts val="0"/>
              </a:spcBef>
              <a:buClrTx/>
              <a:buSzTx/>
              <a:buFont typeface="Wingdings" pitchFamily="2" charset="2"/>
              <a:buChar char="Ø"/>
              <a:defRPr/>
            </a:pPr>
            <a:r>
              <a:rPr lang="af-ZA" sz="1800" b="1" dirty="0">
                <a:solidFill>
                  <a:prstClr val="black"/>
                </a:solidFill>
                <a:ea typeface="Calibri"/>
                <a:cs typeface="Times New Roman"/>
              </a:rPr>
              <a:t>For purposes of implementing a leniency program the Commission has to work with the office of the DPP if a leniency applicant is to be accorded immunity from criminal proceedings</a:t>
            </a:r>
            <a:endParaRPr lang="en-US" sz="1800" b="1" dirty="0">
              <a:solidFill>
                <a:prstClr val="black"/>
              </a:solidFill>
            </a:endParaRPr>
          </a:p>
        </p:txBody>
      </p:sp>
      <p:sp>
        <p:nvSpPr>
          <p:cNvPr id="18435" name="Footer Placeholder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sz="1000" b="1" dirty="0">
                <a:solidFill>
                  <a:prstClr val="black"/>
                </a:solidFill>
                <a:latin typeface="Raavi" pitchFamily="34" charset="0"/>
                <a:cs typeface="Raavi" pitchFamily="34" charset="0"/>
              </a:rPr>
              <a:t>Competition &amp; Consumer</a:t>
            </a:r>
            <a:r>
              <a:rPr lang="en-US" sz="1000" b="1" dirty="0">
                <a:solidFill>
                  <a:srgbClr val="7030A0"/>
                </a:solidFill>
                <a:latin typeface="Raavi" pitchFamily="34" charset="0"/>
                <a:cs typeface="Raavi" pitchFamily="34" charset="0"/>
              </a:rPr>
              <a:t> Protection </a:t>
            </a:r>
            <a:r>
              <a:rPr lang="en-US" sz="1000" b="1" dirty="0">
                <a:solidFill>
                  <a:prstClr val="black"/>
                </a:solidFill>
                <a:latin typeface="Raavi" pitchFamily="34" charset="0"/>
                <a:cs typeface="Raavi" pitchFamily="34" charset="0"/>
              </a:rPr>
              <a:t>Commission</a:t>
            </a:r>
          </a:p>
        </p:txBody>
      </p:sp>
      <p:sp>
        <p:nvSpPr>
          <p:cNvPr id="4" name="Title 3"/>
          <p:cNvSpPr>
            <a:spLocks noGrp="1"/>
          </p:cNvSpPr>
          <p:nvPr>
            <p:ph type="title"/>
          </p:nvPr>
        </p:nvSpPr>
        <p:spPr>
          <a:xfrm>
            <a:off x="457200" y="704088"/>
            <a:ext cx="8229600" cy="420656"/>
          </a:xfrm>
        </p:spPr>
        <p:txBody>
          <a:bodyPr>
            <a:normAutofit/>
          </a:bodyPr>
          <a:lstStyle/>
          <a:p>
            <a:pPr lvl="0" algn="ctr">
              <a:lnSpc>
                <a:spcPct val="115000"/>
              </a:lnSpc>
              <a:spcBef>
                <a:spcPts val="0"/>
              </a:spcBef>
              <a:spcAft>
                <a:spcPts val="1000"/>
              </a:spcAft>
            </a:pPr>
            <a:r>
              <a:rPr lang="af-ZA" sz="2000" b="1" dirty="0" smtClean="0">
                <a:solidFill>
                  <a:prstClr val="black"/>
                </a:solidFill>
                <a:latin typeface="Tahoma" pitchFamily="34" charset="0"/>
                <a:ea typeface="Tahoma" pitchFamily="34" charset="0"/>
                <a:cs typeface="Tahoma" pitchFamily="34" charset="0"/>
              </a:rPr>
              <a:t>CASE STUDY ON EXPLORING COLLABORATION</a:t>
            </a:r>
            <a:endParaRPr lang="af-ZA" sz="2000" dirty="0">
              <a:solidFill>
                <a:prstClr val="black"/>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412763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fontAlgn="auto">
              <a:spcAft>
                <a:spcPts val="0"/>
              </a:spcAft>
              <a:buClr>
                <a:schemeClr val="tx1"/>
              </a:buClr>
              <a:buNone/>
              <a:defRPr/>
            </a:pPr>
            <a:endParaRPr lang="af-ZA" sz="1800" dirty="0" smtClean="0">
              <a:latin typeface="Arial Black" pitchFamily="34" charset="0"/>
            </a:endParaRPr>
          </a:p>
          <a:p>
            <a:pPr marL="342900" lvl="0" indent="-342900">
              <a:lnSpc>
                <a:spcPct val="115000"/>
              </a:lnSpc>
              <a:spcAft>
                <a:spcPts val="1000"/>
              </a:spcAft>
              <a:buFont typeface="+mj-lt"/>
              <a:buAutoNum type="arabicPeriod"/>
            </a:pPr>
            <a:r>
              <a:rPr lang="af-ZA" sz="1800" b="1" dirty="0">
                <a:ea typeface="Calibri"/>
                <a:cs typeface="Times New Roman"/>
              </a:rPr>
              <a:t>Limited knowledge by oher enforcement agents of conduct to be investigated in consumer and competition </a:t>
            </a:r>
            <a:r>
              <a:rPr lang="af-ZA" sz="1800" b="1" dirty="0" smtClean="0">
                <a:ea typeface="Calibri"/>
                <a:cs typeface="Times New Roman"/>
              </a:rPr>
              <a:t>protection</a:t>
            </a:r>
          </a:p>
          <a:p>
            <a:pPr lvl="0">
              <a:lnSpc>
                <a:spcPct val="115000"/>
              </a:lnSpc>
              <a:spcAft>
                <a:spcPts val="1000"/>
              </a:spcAft>
              <a:buFont typeface="Wingdings" pitchFamily="2" charset="2"/>
              <a:buChar char="Ø"/>
            </a:pPr>
            <a:r>
              <a:rPr lang="af-ZA" sz="1800" b="1" dirty="0" smtClean="0">
                <a:ea typeface="Calibri"/>
              </a:rPr>
              <a:t>A </a:t>
            </a:r>
            <a:r>
              <a:rPr lang="af-ZA" sz="1800" b="1" dirty="0">
                <a:ea typeface="Calibri"/>
              </a:rPr>
              <a:t>prerequisite to effective and successful collaboration is knowledge of the conduct being investigated; the available powers of investigation </a:t>
            </a:r>
            <a:r>
              <a:rPr lang="af-ZA" sz="1800" b="1" dirty="0" smtClean="0">
                <a:ea typeface="Calibri"/>
              </a:rPr>
              <a:t>etc</a:t>
            </a:r>
          </a:p>
          <a:p>
            <a:pPr lvl="0">
              <a:lnSpc>
                <a:spcPct val="115000"/>
              </a:lnSpc>
              <a:spcAft>
                <a:spcPts val="1000"/>
              </a:spcAft>
              <a:buFont typeface="Wingdings" pitchFamily="2" charset="2"/>
              <a:buChar char="Ø"/>
            </a:pPr>
            <a:r>
              <a:rPr lang="af-ZA" sz="1800" b="1" dirty="0">
                <a:ea typeface="Tahoma" pitchFamily="34" charset="0"/>
                <a:cs typeface="Tahoma" pitchFamily="34" charset="0"/>
              </a:rPr>
              <a:t>As such prior to collaboration enforcement agents must share notes on the legal framework in which they are operating so as to have confidence that any action taken is </a:t>
            </a:r>
            <a:r>
              <a:rPr lang="af-ZA" sz="1800" b="1" dirty="0" smtClean="0">
                <a:ea typeface="Tahoma" pitchFamily="34" charset="0"/>
                <a:cs typeface="Tahoma" pitchFamily="34" charset="0"/>
              </a:rPr>
              <a:t>supported </a:t>
            </a:r>
            <a:r>
              <a:rPr lang="af-ZA" sz="1800" b="1" dirty="0">
                <a:ea typeface="Tahoma" pitchFamily="34" charset="0"/>
                <a:cs typeface="Tahoma" pitchFamily="34" charset="0"/>
              </a:rPr>
              <a:t>by the </a:t>
            </a:r>
            <a:r>
              <a:rPr lang="af-ZA" sz="1800" b="1" dirty="0" smtClean="0">
                <a:ea typeface="Tahoma" pitchFamily="34" charset="0"/>
                <a:cs typeface="Tahoma" pitchFamily="34" charset="0"/>
              </a:rPr>
              <a:t>law</a:t>
            </a:r>
          </a:p>
          <a:p>
            <a:pPr lvl="0">
              <a:lnSpc>
                <a:spcPct val="115000"/>
              </a:lnSpc>
              <a:spcAft>
                <a:spcPts val="1000"/>
              </a:spcAft>
              <a:buFont typeface="Wingdings" pitchFamily="2" charset="2"/>
              <a:buChar char="Ø"/>
            </a:pPr>
            <a:r>
              <a:rPr lang="af-ZA" sz="1800" b="1" dirty="0">
                <a:ea typeface="Calibri"/>
              </a:rPr>
              <a:t>The development of close working relations is also necessary prior to collaborative efforts to build trust and confidence among officers as they will rely on each other in the course of investigations</a:t>
            </a:r>
            <a:endParaRPr lang="af-ZA" sz="1800" b="1" dirty="0">
              <a:effectLst/>
              <a:ea typeface="Tahoma" pitchFamily="34" charset="0"/>
              <a:cs typeface="Tahoma" pitchFamily="34" charset="0"/>
            </a:endParaRPr>
          </a:p>
        </p:txBody>
      </p:sp>
      <p:sp>
        <p:nvSpPr>
          <p:cNvPr id="19459" name="Footer Placeholder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sz="1000" b="1" dirty="0">
                <a:solidFill>
                  <a:prstClr val="black"/>
                </a:solidFill>
                <a:latin typeface="Raavi" pitchFamily="34" charset="0"/>
                <a:cs typeface="Raavi" pitchFamily="34" charset="0"/>
              </a:rPr>
              <a:t>Competition &amp; Consumer </a:t>
            </a:r>
            <a:r>
              <a:rPr lang="en-US" sz="1000" b="1" dirty="0">
                <a:solidFill>
                  <a:srgbClr val="7030A0"/>
                </a:solidFill>
                <a:latin typeface="Raavi" pitchFamily="34" charset="0"/>
                <a:cs typeface="Raavi" pitchFamily="34" charset="0"/>
              </a:rPr>
              <a:t>Protection</a:t>
            </a:r>
            <a:r>
              <a:rPr lang="en-US" sz="1000" b="1" dirty="0">
                <a:solidFill>
                  <a:prstClr val="black"/>
                </a:solidFill>
                <a:latin typeface="Raavi" pitchFamily="34" charset="0"/>
                <a:cs typeface="Raavi" pitchFamily="34" charset="0"/>
              </a:rPr>
              <a:t> Commission</a:t>
            </a:r>
          </a:p>
        </p:txBody>
      </p:sp>
      <p:sp>
        <p:nvSpPr>
          <p:cNvPr id="4" name="Title 3"/>
          <p:cNvSpPr>
            <a:spLocks noGrp="1"/>
          </p:cNvSpPr>
          <p:nvPr>
            <p:ph type="title"/>
          </p:nvPr>
        </p:nvSpPr>
        <p:spPr>
          <a:xfrm>
            <a:off x="457200" y="704088"/>
            <a:ext cx="8229600" cy="276640"/>
          </a:xfrm>
        </p:spPr>
        <p:txBody>
          <a:bodyPr>
            <a:noAutofit/>
          </a:bodyPr>
          <a:lstStyle/>
          <a:p>
            <a:pPr marL="457200" algn="ctr">
              <a:lnSpc>
                <a:spcPct val="115000"/>
              </a:lnSpc>
              <a:spcAft>
                <a:spcPts val="1000"/>
              </a:spcAft>
            </a:pPr>
            <a:r>
              <a:rPr lang="af-ZA" sz="2000" b="1" dirty="0" smtClean="0">
                <a:solidFill>
                  <a:schemeClr val="tx1"/>
                </a:solidFill>
                <a:latin typeface="Tahoma" pitchFamily="34" charset="0"/>
                <a:ea typeface="Tahoma" pitchFamily="34" charset="0"/>
                <a:cs typeface="Tahoma" pitchFamily="34" charset="0"/>
              </a:rPr>
              <a:t>CHALLENGES &amp; LESSONS LEARNED</a:t>
            </a:r>
            <a:endParaRPr lang="af-ZA" sz="2000" b="1" dirty="0">
              <a:solidFill>
                <a:schemeClr val="tx1"/>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683247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TotalTime>
  <Words>896</Words>
  <Application>Microsoft Office PowerPoint</Application>
  <PresentationFormat>On-screen Show (4:3)</PresentationFormat>
  <Paragraphs>123</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WORKING WITH CRIMINAL AUTHORITIES IN ENFORCEMENT </vt:lpstr>
      <vt:lpstr>PowerPoint Presentation</vt:lpstr>
      <vt:lpstr>PowerPoint Presentation</vt:lpstr>
      <vt:lpstr>PowerPoint Presentation</vt:lpstr>
      <vt:lpstr>CASE STUDIES ON ACTUAL COLLABORATION </vt:lpstr>
      <vt:lpstr>PowerPoint Presentation</vt:lpstr>
      <vt:lpstr>PowerPoint Presentation</vt:lpstr>
      <vt:lpstr>CASE STUDY ON EXPLORING COLLABORATION</vt:lpstr>
      <vt:lpstr>CHALLENGES &amp; LESSONS LEARNED</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CRIMINAL AUTHORITIES IN ENFORCEMENT</dc:title>
  <dc:creator>DLE</dc:creator>
  <cp:lastModifiedBy>DLE</cp:lastModifiedBy>
  <cp:revision>40</cp:revision>
  <dcterms:created xsi:type="dcterms:W3CDTF">2013-08-08T10:10:39Z</dcterms:created>
  <dcterms:modified xsi:type="dcterms:W3CDTF">2013-08-08T15:11:30Z</dcterms:modified>
</cp:coreProperties>
</file>