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90" r:id="rId2"/>
    <p:sldId id="294" r:id="rId3"/>
    <p:sldId id="293" r:id="rId4"/>
    <p:sldId id="297" r:id="rId5"/>
    <p:sldId id="292" r:id="rId6"/>
    <p:sldId id="296" r:id="rId7"/>
    <p:sldId id="307" r:id="rId8"/>
    <p:sldId id="295" r:id="rId9"/>
    <p:sldId id="299" r:id="rId10"/>
    <p:sldId id="308" r:id="rId11"/>
    <p:sldId id="309" r:id="rId12"/>
    <p:sldId id="302" r:id="rId13"/>
    <p:sldId id="303" r:id="rId14"/>
    <p:sldId id="311" r:id="rId15"/>
    <p:sldId id="305" r:id="rId16"/>
    <p:sldId id="31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66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6963A8-071B-4E17-9036-39FE218E9D3C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721DC0-2B76-4BED-B944-9479B1F3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3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19958F-45A0-444E-A19A-C98A7367875A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F5B3B2-629A-4D8E-B6A9-3AF36E40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2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CF939E3-50AB-4507-AAB6-8665534BCFFE}" type="datetime1">
              <a:rPr lang="en-US" smtClean="0"/>
              <a:t>8/30/2013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C31B-5A92-42FC-AB18-C4B4571E2F31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6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9062D-A187-4039-BE5F-00E46BBA9D63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0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A50-2E40-4126-9A0D-12CE2B7292F5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9C4D-E97F-42C0-89C8-FF13559D29AF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78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2D0BCCE-DBF3-4A3E-8054-AEFCDC9BB767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41F7584-F01D-4378-B2C9-53240BC39C84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3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8818-4991-40E6-804A-1F7270EAF6BC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9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D8F0-E2C7-4525-8DFB-834483DFCB36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2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D731-769F-4E8F-8BD1-1948A134746E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1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192-EBBE-444F-A5FB-FFD9143C6DE8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4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F8F2-5F65-4BBD-B937-0C39783AE7C1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4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6AD8-0C7E-43C0-8DEE-2E4543C8F6EA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1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A076-D22B-403F-A722-87C1B5B6239D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4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A147-E6C8-41B9-9672-0A8ACC7BDD88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6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093DF1-67DC-4DEA-B79D-475A183D7C66}" type="datetime1">
              <a:rPr lang="en-US" smtClean="0">
                <a:solidFill>
                  <a:srgbClr val="073E87"/>
                </a:solidFill>
              </a:rPr>
              <a:pPr/>
              <a:t>8/30/2013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1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dwoodsbell@ftc.gov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t.gen.t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and Conducting</a:t>
            </a:r>
            <a:br>
              <a:rPr lang="en-US" dirty="0" smtClean="0"/>
            </a:br>
            <a:r>
              <a:rPr lang="en-US" dirty="0" smtClean="0"/>
              <a:t>An Investigation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4036" y="3733800"/>
            <a:ext cx="6400800" cy="25146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Deon Woods Bell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U.S. Federal Trade Commission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Livingstone, Zambia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10-12 September 2013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</a:t>
            </a:fld>
            <a:endParaRPr lang="en-US" dirty="0">
              <a:solidFill>
                <a:srgbClr val="073E87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00400"/>
            <a:ext cx="2286000" cy="212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74002" y="841144"/>
            <a:ext cx="4628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Fifth Annual African Dialogue</a:t>
            </a:r>
          </a:p>
          <a:p>
            <a:pPr algn="ctr"/>
            <a:r>
              <a:rPr lang="en-US" sz="2400" dirty="0"/>
              <a:t>Consumer Protection Conference</a:t>
            </a:r>
          </a:p>
        </p:txBody>
      </p:sp>
    </p:spTree>
    <p:extLst>
      <p:ext uri="{BB962C8B-B14F-4D97-AF65-F5344CB8AC3E}">
        <p14:creationId xmlns:p14="http://schemas.microsoft.com/office/powerpoint/2010/main" val="604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10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110" y="342900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Elements of 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 Plan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- Tasks -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1999961"/>
            <a:ext cx="8686800" cy="46482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§"/>
            </a:pPr>
            <a:r>
              <a:rPr lang="en-US" sz="2400" dirty="0" smtClean="0"/>
              <a:t>Timing </a:t>
            </a:r>
            <a:r>
              <a:rPr lang="en-US" sz="2400" dirty="0"/>
              <a:t>and Administrative Tasks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Identify specific tasks, assign responsibilities and set deadlines</a:t>
            </a:r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Resource Considerations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Staffing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Office resources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Expert requirements and costs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Legal requirements and costs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Travel requirements and costs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Timing requirements and any internal or external deadlines</a:t>
            </a:r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Communications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9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11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110" y="342900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Investigation Agenda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(non-exhaustive,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work in progress)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166598"/>
              </p:ext>
            </p:extLst>
          </p:nvPr>
        </p:nvGraphicFramePr>
        <p:xfrm>
          <a:off x="609600" y="2057400"/>
          <a:ext cx="8001000" cy="4601558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457200" algn="l"/>
                        </a:tabLst>
                      </a:pPr>
                      <a:r>
                        <a:rPr lang="en-US" sz="900" b="1" dirty="0">
                          <a:effectLst/>
                          <a:latin typeface="Verdana"/>
                        </a:rPr>
                        <a:t>TASK</a:t>
                      </a:r>
                      <a:endParaRPr lang="en-US" sz="10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ACTION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RESPONSIBILITY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TARGET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Verdana"/>
                          <a:ea typeface="Times New Roman"/>
                        </a:rPr>
                        <a:t>STATUS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1. Administrative Tasks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Verdana"/>
                          <a:ea typeface="Times New Roman"/>
                        </a:rPr>
                        <a:t>2. Interviews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Prepare list of interviewees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Dave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Jan. 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Done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Prepare questionnaires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Melissa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Jan. 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Done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Conduct interviews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Team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Jan. 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Done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Follow-up with in-person mtg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Ongoing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Review/summarize info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Team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Verdana"/>
                          <a:ea typeface="Times New Roman"/>
                        </a:rPr>
                        <a:t>3.  Written Evidence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Voluntary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Follow-up with merging parties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Compulsory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Prepare orders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Issue orders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0360" algn="ctr"/>
                          <a:tab pos="5760720" algn="r"/>
                          <a:tab pos="457200" algn="l"/>
                        </a:tabLs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Receive responses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5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Input in litigation support database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Verdana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5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12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Coordination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with Others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066800" y="2362201"/>
            <a:ext cx="7086600" cy="25146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§"/>
            </a:pPr>
            <a:r>
              <a:rPr lang="en-US" sz="2400" dirty="0" smtClean="0"/>
              <a:t>Criminal Authorities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Foreign Agencies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Cooperating with other CPAs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Consulting with international </a:t>
            </a:r>
            <a:r>
              <a:rPr lang="en-US" sz="2000" dirty="0" smtClean="0">
                <a:solidFill>
                  <a:srgbClr val="0070C0"/>
                </a:solidFill>
              </a:rPr>
              <a:t>networks</a:t>
            </a:r>
          </a:p>
          <a:p>
            <a:pPr lvl="1"/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Foreign Criminal </a:t>
            </a:r>
            <a:r>
              <a:rPr lang="en-US" sz="2400" dirty="0" smtClean="0"/>
              <a:t>Cooperation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79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13</a:t>
            </a:fld>
            <a:endParaRPr lang="en-US" dirty="0">
              <a:solidFill>
                <a:srgbClr val="073E87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85800" y="1989858"/>
            <a:ext cx="7391400" cy="4343399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spcBef>
                <a:spcPct val="50000"/>
              </a:spcBef>
              <a:buNone/>
            </a:pPr>
            <a:r>
              <a:rPr lang="en-US" sz="1600" dirty="0" smtClean="0">
                <a:cs typeface="Calibri" pitchFamily="34" charset="0"/>
              </a:rPr>
              <a:t>1. Roadmap </a:t>
            </a:r>
            <a:r>
              <a:rPr lang="en-US" sz="1600" dirty="0">
                <a:cs typeface="Calibri" pitchFamily="34" charset="0"/>
              </a:rPr>
              <a:t>for the staff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Focuses on important/priority issues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Organizes the investigation and evidence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Living document – evolves as the case develops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Framework for preparing recommendation document for decision makers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Allows colleagues to provide feedback</a:t>
            </a:r>
          </a:p>
          <a:p>
            <a:pPr marL="118872" indent="0">
              <a:spcBef>
                <a:spcPct val="50000"/>
              </a:spcBef>
              <a:buNone/>
            </a:pPr>
            <a:r>
              <a:rPr lang="en-US" sz="1600" dirty="0" smtClean="0">
                <a:cs typeface="Calibri" pitchFamily="34" charset="0"/>
              </a:rPr>
              <a:t>2. Oversight </a:t>
            </a:r>
            <a:r>
              <a:rPr lang="en-US" sz="1600" dirty="0">
                <a:cs typeface="Calibri" pitchFamily="34" charset="0"/>
              </a:rPr>
              <a:t>of the investigation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Allows investigation to be effectively supervised and reviewed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Right issues identified, investigated and discussed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Resources not wasted on superfluous issues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Reasoned decision can be made to close or go forward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Aids in staffing and other budgetary </a:t>
            </a:r>
            <a:r>
              <a:rPr lang="en-US" sz="1600" dirty="0" smtClean="0">
                <a:cs typeface="Calibri" pitchFamily="34" charset="0"/>
              </a:rPr>
              <a:t>decisions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The Investigative Plan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Using the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Investigational Plan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9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14</a:t>
            </a:fld>
            <a:endParaRPr lang="en-US" dirty="0">
              <a:solidFill>
                <a:srgbClr val="073E87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85800" y="2362201"/>
            <a:ext cx="7391400" cy="29718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spcBef>
                <a:spcPct val="50000"/>
              </a:spcBef>
              <a:buNone/>
            </a:pPr>
            <a:r>
              <a:rPr lang="en-US" sz="1600" dirty="0">
                <a:cs typeface="Calibri" pitchFamily="34" charset="0"/>
              </a:rPr>
              <a:t>3</a:t>
            </a:r>
            <a:r>
              <a:rPr lang="en-US" sz="1600" dirty="0" smtClean="0">
                <a:cs typeface="Calibri" pitchFamily="34" charset="0"/>
              </a:rPr>
              <a:t>. </a:t>
            </a:r>
            <a:r>
              <a:rPr lang="en-US" sz="1600" dirty="0">
                <a:cs typeface="Calibri" pitchFamily="34" charset="0"/>
              </a:rPr>
              <a:t>Helps present the case to the decision maker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Organizational tool 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Facts not just “dumped”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Explains the law, facts, and economics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Identifies the strengths and weaknesses of the case; good and bad witnesses; good and bad facts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Allows colleagues to provide feedback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cs typeface="Calibri" pitchFamily="34" charset="0"/>
              </a:rPr>
              <a:t>Risks of going </a:t>
            </a:r>
            <a:r>
              <a:rPr lang="en-US" sz="1600" dirty="0" smtClean="0">
                <a:cs typeface="Calibri" pitchFamily="34" charset="0"/>
              </a:rPr>
              <a:t>forward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The Investigative Plan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Using the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Investigational Plan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2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15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Sequencing for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Gathering Information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1222429" y="2587406"/>
            <a:ext cx="1306513" cy="3574736"/>
            <a:chOff x="2372" y="768"/>
            <a:chExt cx="823" cy="2722"/>
          </a:xfrm>
        </p:grpSpPr>
        <p:grpSp>
          <p:nvGrpSpPr>
            <p:cNvPr id="11" name="Group 9"/>
            <p:cNvGrpSpPr>
              <a:grpSpLocks noChangeAspect="1"/>
            </p:cNvGrpSpPr>
            <p:nvPr/>
          </p:nvGrpSpPr>
          <p:grpSpPr bwMode="auto">
            <a:xfrm>
              <a:off x="2372" y="768"/>
              <a:ext cx="823" cy="322"/>
              <a:chOff x="2232" y="768"/>
              <a:chExt cx="1104" cy="432"/>
            </a:xfrm>
          </p:grpSpPr>
          <p:sp>
            <p:nvSpPr>
              <p:cNvPr id="24" name="Rectangle 5"/>
              <p:cNvSpPr>
                <a:spLocks noChangeAspect="1" noChangeArrowheads="1"/>
              </p:cNvSpPr>
              <p:nvPr/>
            </p:nvSpPr>
            <p:spPr bwMode="auto">
              <a:xfrm>
                <a:off x="2232" y="768"/>
                <a:ext cx="1104" cy="432"/>
              </a:xfrm>
              <a:prstGeom prst="rect">
                <a:avLst/>
              </a:prstGeom>
              <a:solidFill>
                <a:srgbClr val="4F81BD"/>
              </a:solidFill>
              <a:ln w="1587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5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2232" y="865"/>
                <a:ext cx="1104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Complainant</a:t>
                </a:r>
              </a:p>
            </p:txBody>
          </p:sp>
        </p:grp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2688" y="1152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ysClr val="windowText" lastClr="00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3" name="Group 10"/>
            <p:cNvGrpSpPr>
              <a:grpSpLocks noChangeAspect="1"/>
            </p:cNvGrpSpPr>
            <p:nvPr/>
          </p:nvGrpSpPr>
          <p:grpSpPr bwMode="auto">
            <a:xfrm>
              <a:off x="2372" y="1584"/>
              <a:ext cx="823" cy="322"/>
              <a:chOff x="2232" y="768"/>
              <a:chExt cx="1104" cy="432"/>
            </a:xfrm>
          </p:grpSpPr>
          <p:sp>
            <p:nvSpPr>
              <p:cNvPr id="22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2232" y="768"/>
                <a:ext cx="1104" cy="432"/>
              </a:xfrm>
              <a:prstGeom prst="rect">
                <a:avLst/>
              </a:prstGeom>
              <a:solidFill>
                <a:srgbClr val="4F81BD"/>
              </a:solidFill>
              <a:ln w="1587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3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2232" y="865"/>
                <a:ext cx="1104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Documents</a:t>
                </a:r>
              </a:p>
            </p:txBody>
          </p:sp>
        </p:grp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2688" y="196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ysClr val="windowText" lastClr="00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" name="AutoShape 17"/>
            <p:cNvSpPr>
              <a:spLocks noChangeArrowheads="1"/>
            </p:cNvSpPr>
            <p:nvPr/>
          </p:nvSpPr>
          <p:spPr bwMode="auto">
            <a:xfrm>
              <a:off x="2688" y="2736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ysClr val="windowText" lastClr="00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6" name="Group 18"/>
            <p:cNvGrpSpPr>
              <a:grpSpLocks noChangeAspect="1"/>
            </p:cNvGrpSpPr>
            <p:nvPr/>
          </p:nvGrpSpPr>
          <p:grpSpPr bwMode="auto">
            <a:xfrm>
              <a:off x="2372" y="3168"/>
              <a:ext cx="823" cy="322"/>
              <a:chOff x="2232" y="768"/>
              <a:chExt cx="1104" cy="432"/>
            </a:xfrm>
          </p:grpSpPr>
          <p:sp>
            <p:nvSpPr>
              <p:cNvPr id="20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2232" y="768"/>
                <a:ext cx="1104" cy="432"/>
              </a:xfrm>
              <a:prstGeom prst="rect">
                <a:avLst/>
              </a:prstGeom>
              <a:solidFill>
                <a:srgbClr val="4F81BD"/>
              </a:solidFill>
              <a:ln w="1587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1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2232" y="865"/>
                <a:ext cx="1104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Target</a:t>
                </a:r>
              </a:p>
            </p:txBody>
          </p:sp>
        </p:grpSp>
        <p:grpSp>
          <p:nvGrpSpPr>
            <p:cNvPr id="17" name="Group 21"/>
            <p:cNvGrpSpPr>
              <a:grpSpLocks noChangeAspect="1"/>
            </p:cNvGrpSpPr>
            <p:nvPr/>
          </p:nvGrpSpPr>
          <p:grpSpPr bwMode="auto">
            <a:xfrm>
              <a:off x="2372" y="2352"/>
              <a:ext cx="823" cy="322"/>
              <a:chOff x="2232" y="768"/>
              <a:chExt cx="1104" cy="432"/>
            </a:xfrm>
          </p:grpSpPr>
          <p:sp>
            <p:nvSpPr>
              <p:cNvPr id="18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2232" y="768"/>
                <a:ext cx="1104" cy="432"/>
              </a:xfrm>
              <a:prstGeom prst="rect">
                <a:avLst/>
              </a:prstGeom>
              <a:solidFill>
                <a:srgbClr val="4F81BD"/>
              </a:solidFill>
              <a:ln w="1587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2232" y="865"/>
                <a:ext cx="1104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Interviews</a:t>
                </a:r>
              </a:p>
            </p:txBody>
          </p:sp>
        </p:grp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3495675" y="2286000"/>
            <a:ext cx="5181600" cy="4114800"/>
            <a:chOff x="1152" y="720"/>
            <a:chExt cx="3264" cy="2592"/>
          </a:xfrm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1560" y="1008"/>
              <a:ext cx="2352" cy="2304"/>
            </a:xfrm>
            <a:prstGeom prst="ellipse">
              <a:avLst/>
            </a:prstGeom>
            <a:solidFill>
              <a:sysClr val="window" lastClr="FFFFFF"/>
            </a:solidFill>
            <a:ln w="19050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448" y="720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2184" y="960"/>
              <a:ext cx="1104" cy="288"/>
              <a:chOff x="4368" y="1536"/>
              <a:chExt cx="1104" cy="288"/>
            </a:xfrm>
          </p:grpSpPr>
          <p:sp>
            <p:nvSpPr>
              <p:cNvPr id="48" name="Rectangle 29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12" cy="288"/>
              </a:xfrm>
              <a:prstGeom prst="rect">
                <a:avLst/>
              </a:prstGeom>
              <a:solidFill>
                <a:srgbClr val="4F81B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9" name="Text Box 30"/>
              <p:cNvSpPr txBox="1">
                <a:spLocks noChangeArrowheads="1"/>
              </p:cNvSpPr>
              <p:nvPr/>
            </p:nvSpPr>
            <p:spPr bwMode="auto">
              <a:xfrm>
                <a:off x="4368" y="1584"/>
                <a:ext cx="110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Develop a Theory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1248" y="2928"/>
              <a:ext cx="1104" cy="288"/>
              <a:chOff x="4368" y="1536"/>
              <a:chExt cx="1104" cy="288"/>
            </a:xfrm>
          </p:grpSpPr>
          <p:sp>
            <p:nvSpPr>
              <p:cNvPr id="46" name="Rectangle 32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12" cy="288"/>
              </a:xfrm>
              <a:prstGeom prst="rect">
                <a:avLst/>
              </a:prstGeom>
              <a:solidFill>
                <a:srgbClr val="4F81B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7" name="Text Box 33"/>
              <p:cNvSpPr txBox="1">
                <a:spLocks noChangeArrowheads="1"/>
              </p:cNvSpPr>
              <p:nvPr/>
            </p:nvSpPr>
            <p:spPr bwMode="auto">
              <a:xfrm>
                <a:off x="4368" y="1584"/>
                <a:ext cx="110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Request Documents</a:t>
                </a:r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3072" y="2928"/>
              <a:ext cx="1104" cy="288"/>
              <a:chOff x="4368" y="1536"/>
              <a:chExt cx="1104" cy="288"/>
            </a:xfrm>
          </p:grpSpPr>
          <p:sp>
            <p:nvSpPr>
              <p:cNvPr id="44" name="Rectangle 35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12" cy="288"/>
              </a:xfrm>
              <a:prstGeom prst="rect">
                <a:avLst/>
              </a:prstGeom>
              <a:solidFill>
                <a:srgbClr val="4F81B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5" name="Text Box 36"/>
              <p:cNvSpPr txBox="1">
                <a:spLocks noChangeArrowheads="1"/>
              </p:cNvSpPr>
              <p:nvPr/>
            </p:nvSpPr>
            <p:spPr bwMode="auto">
              <a:xfrm>
                <a:off x="4368" y="1584"/>
                <a:ext cx="110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Interview Witnesses</a:t>
                </a:r>
              </a:p>
            </p:txBody>
          </p:sp>
        </p:grpSp>
        <p:grpSp>
          <p:nvGrpSpPr>
            <p:cNvPr id="32" name="Group 37"/>
            <p:cNvGrpSpPr>
              <a:grpSpLocks/>
            </p:cNvGrpSpPr>
            <p:nvPr/>
          </p:nvGrpSpPr>
          <p:grpSpPr bwMode="auto">
            <a:xfrm>
              <a:off x="3312" y="1584"/>
              <a:ext cx="1104" cy="288"/>
              <a:chOff x="4368" y="1536"/>
              <a:chExt cx="1104" cy="288"/>
            </a:xfrm>
          </p:grpSpPr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12" cy="288"/>
              </a:xfrm>
              <a:prstGeom prst="rect">
                <a:avLst/>
              </a:prstGeom>
              <a:solidFill>
                <a:srgbClr val="4F81B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3" name="Text Box 39"/>
              <p:cNvSpPr txBox="1">
                <a:spLocks noChangeArrowheads="1"/>
              </p:cNvSpPr>
              <p:nvPr/>
            </p:nvSpPr>
            <p:spPr bwMode="auto">
              <a:xfrm>
                <a:off x="4368" y="1584"/>
                <a:ext cx="110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Identify Sources</a:t>
                </a:r>
              </a:p>
            </p:txBody>
          </p:sp>
        </p:grpSp>
        <p:grpSp>
          <p:nvGrpSpPr>
            <p:cNvPr id="33" name="Group 40"/>
            <p:cNvGrpSpPr>
              <a:grpSpLocks/>
            </p:cNvGrpSpPr>
            <p:nvPr/>
          </p:nvGrpSpPr>
          <p:grpSpPr bwMode="auto">
            <a:xfrm>
              <a:off x="1152" y="1584"/>
              <a:ext cx="1104" cy="288"/>
              <a:chOff x="4368" y="1536"/>
              <a:chExt cx="1104" cy="288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12" cy="288"/>
              </a:xfrm>
              <a:prstGeom prst="rect">
                <a:avLst/>
              </a:prstGeom>
              <a:solidFill>
                <a:srgbClr val="4F81B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1" name="Text Box 42"/>
              <p:cNvSpPr txBox="1">
                <a:spLocks noChangeArrowheads="1"/>
              </p:cNvSpPr>
              <p:nvPr/>
            </p:nvSpPr>
            <p:spPr bwMode="auto">
              <a:xfrm>
                <a:off x="4368" y="1584"/>
                <a:ext cx="110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aramond" pitchFamily="18" charset="0"/>
                  </a:rPr>
                  <a:t>Analyze the Evidence</a:t>
                </a:r>
              </a:p>
            </p:txBody>
          </p:sp>
        </p:grpSp>
        <p:sp>
          <p:nvSpPr>
            <p:cNvPr id="34" name="Oval 43"/>
            <p:cNvSpPr>
              <a:spLocks noChangeAspect="1" noChangeArrowheads="1"/>
            </p:cNvSpPr>
            <p:nvPr/>
          </p:nvSpPr>
          <p:spPr bwMode="auto">
            <a:xfrm>
              <a:off x="2592" y="2016"/>
              <a:ext cx="288" cy="288"/>
            </a:xfrm>
            <a:prstGeom prst="ellipse">
              <a:avLst/>
            </a:prstGeom>
            <a:solidFill>
              <a:sysClr val="windowText" lastClr="000000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5" name="Line 44"/>
            <p:cNvSpPr>
              <a:spLocks noChangeShapeType="1"/>
            </p:cNvSpPr>
            <p:nvPr/>
          </p:nvSpPr>
          <p:spPr bwMode="auto">
            <a:xfrm>
              <a:off x="2736" y="1248"/>
              <a:ext cx="0" cy="768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6" name="Line 45"/>
            <p:cNvSpPr>
              <a:spLocks noChangeShapeType="1"/>
            </p:cNvSpPr>
            <p:nvPr/>
          </p:nvSpPr>
          <p:spPr bwMode="auto">
            <a:xfrm flipH="1">
              <a:off x="2736" y="1872"/>
              <a:ext cx="672" cy="288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2736" y="2160"/>
              <a:ext cx="432" cy="768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8" name="Line 47"/>
            <p:cNvSpPr>
              <a:spLocks noChangeShapeType="1"/>
            </p:cNvSpPr>
            <p:nvPr/>
          </p:nvSpPr>
          <p:spPr bwMode="auto">
            <a:xfrm>
              <a:off x="2160" y="1872"/>
              <a:ext cx="576" cy="288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9" name="Line 48"/>
            <p:cNvSpPr>
              <a:spLocks noChangeShapeType="1"/>
            </p:cNvSpPr>
            <p:nvPr/>
          </p:nvSpPr>
          <p:spPr bwMode="auto">
            <a:xfrm flipV="1">
              <a:off x="2256" y="2160"/>
              <a:ext cx="480" cy="768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9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16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1256643"/>
            <a:ext cx="6477000" cy="446915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Thank you!</a:t>
            </a:r>
            <a:br>
              <a:rPr lang="en-US" sz="40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4000" b="1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+mn-lt"/>
              </a:rPr>
            </a:br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Questions?</a:t>
            </a:r>
            <a:r>
              <a:rPr lang="en-US" sz="4000" b="1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+mn-lt"/>
              </a:rPr>
            </a:br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2700" dirty="0">
                <a:solidFill>
                  <a:schemeClr val="tx1"/>
                </a:solidFill>
                <a:latin typeface="+mn-lt"/>
              </a:rPr>
              <a:t>For all </a:t>
            </a:r>
            <a:r>
              <a:rPr lang="en-US" sz="2700" dirty="0" smtClean="0">
                <a:solidFill>
                  <a:schemeClr val="tx1"/>
                </a:solidFill>
                <a:latin typeface="+mn-lt"/>
              </a:rPr>
              <a:t>questions, </a:t>
            </a:r>
            <a:br>
              <a:rPr lang="en-US" sz="2700" dirty="0" smtClean="0">
                <a:solidFill>
                  <a:schemeClr val="tx1"/>
                </a:solidFill>
                <a:latin typeface="+mn-lt"/>
              </a:rPr>
            </a:br>
            <a:r>
              <a:rPr lang="en-US" sz="2700" dirty="0" smtClean="0">
                <a:solidFill>
                  <a:schemeClr val="tx1"/>
                </a:solidFill>
                <a:latin typeface="+mn-lt"/>
              </a:rPr>
              <a:t>please </a:t>
            </a:r>
            <a:r>
              <a:rPr lang="en-US" sz="2700" dirty="0">
                <a:solidFill>
                  <a:schemeClr val="tx1"/>
                </a:solidFill>
                <a:latin typeface="+mn-lt"/>
              </a:rPr>
              <a:t>contact Deon Woods Bell </a:t>
            </a:r>
            <a:r>
              <a:rPr lang="en-US" sz="2700" u="sng" dirty="0" smtClean="0">
                <a:solidFill>
                  <a:schemeClr val="tx1"/>
                </a:solidFill>
                <a:latin typeface="+mn-lt"/>
                <a:hlinkClick r:id="rId5"/>
              </a:rPr>
              <a:t>dwoodsbell@ftc.gov</a:t>
            </a:r>
            <a:r>
              <a:rPr lang="en-US" sz="2700" u="sng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700" u="sng" dirty="0" smtClean="0">
                <a:solidFill>
                  <a:schemeClr val="tx1"/>
                </a:solidFill>
                <a:latin typeface="+mn-lt"/>
              </a:rPr>
            </a:br>
            <a:r>
              <a:rPr lang="en-US" sz="2700" dirty="0" smtClean="0">
                <a:solidFill>
                  <a:schemeClr val="tx1"/>
                </a:solidFill>
                <a:latin typeface="+mn-lt"/>
              </a:rPr>
              <a:t>+1-202-326-3307</a:t>
            </a:r>
            <a:r>
              <a:rPr lang="en-US" sz="270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700" dirty="0">
                <a:solidFill>
                  <a:schemeClr val="tx1"/>
                </a:solidFill>
                <a:latin typeface="+mn-lt"/>
              </a:rPr>
            </a:br>
            <a:endParaRPr lang="en-US" sz="27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1999297"/>
            <a:ext cx="4953000" cy="51054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D00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2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A complaint arrives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on your desk…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90436"/>
            <a:ext cx="411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0" y="5867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do you do now?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4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3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Steps in Conducting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an Investigation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990600" y="2362200"/>
            <a:ext cx="7467600" cy="4038599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1</a:t>
            </a:r>
            <a:r>
              <a:rPr lang="en-US" sz="2400" dirty="0"/>
              <a:t>.	Develop a theory of the case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2.	Identify sources of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3.	Interview witnesses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4.	Requests documents and data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5.	Organize and assess the evidence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6.	Determine whether there is a violation of the </a:t>
            </a:r>
            <a:r>
              <a:rPr lang="en-US" sz="2400" dirty="0" smtClean="0"/>
              <a:t>law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4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What is 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 Plan?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85800" y="2971800"/>
            <a:ext cx="7924800" cy="2895599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 smtClean="0"/>
              <a:t>A </a:t>
            </a:r>
            <a:r>
              <a:rPr lang="en-US" sz="2400" dirty="0"/>
              <a:t>plan that outlines the various parts of the investigation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US" sz="2400" dirty="0"/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/>
              <a:t>No set format, but usually a detailed outline or narrative document that is updated as the investigation </a:t>
            </a:r>
            <a:r>
              <a:rPr lang="en-US" sz="2400" dirty="0" smtClean="0"/>
              <a:t>proceeds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20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5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Includes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3 Primary Areas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85800" y="2438400"/>
            <a:ext cx="7772400" cy="4267199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spcBef>
                <a:spcPct val="500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cs typeface="Calibri" pitchFamily="34" charset="0"/>
              </a:rPr>
              <a:t>Legal </a:t>
            </a:r>
            <a:r>
              <a:rPr lang="en-US" sz="2400" dirty="0">
                <a:cs typeface="Calibri" pitchFamily="34" charset="0"/>
              </a:rPr>
              <a:t>theories – identifying the laws that may have been </a:t>
            </a:r>
            <a:r>
              <a:rPr lang="en-US" sz="2400" dirty="0" smtClean="0">
                <a:cs typeface="Calibri" pitchFamily="34" charset="0"/>
              </a:rPr>
              <a:t>violated</a:t>
            </a:r>
          </a:p>
          <a:p>
            <a:pPr marL="457200" indent="-457200">
              <a:spcBef>
                <a:spcPct val="500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sz="2400" dirty="0">
              <a:cs typeface="Calibri" pitchFamily="34" charset="0"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cs typeface="Calibri" pitchFamily="34" charset="0"/>
              </a:rPr>
              <a:t>Evidence – identifying sources of evidence and pertinent facts to help evaluate the law </a:t>
            </a:r>
            <a:r>
              <a:rPr lang="en-US" sz="2400" dirty="0" smtClean="0">
                <a:cs typeface="Calibri" pitchFamily="34" charset="0"/>
              </a:rPr>
              <a:t>violations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endParaRPr lang="en-US" sz="2400" dirty="0">
              <a:cs typeface="Calibri" pitchFamily="34" charset="0"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cs typeface="Calibri" pitchFamily="34" charset="0"/>
              </a:rPr>
              <a:t>Tasks – specifying investigation tasks and assignments and identifying the time and personnel </a:t>
            </a:r>
            <a:r>
              <a:rPr lang="en-US" sz="2400" dirty="0" smtClean="0">
                <a:cs typeface="Calibri" pitchFamily="34" charset="0"/>
              </a:rPr>
              <a:t>required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4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6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Benefits of 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 Plan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19125" y="2590800"/>
            <a:ext cx="7848600" cy="3809999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Aft>
                <a:spcPts val="0"/>
              </a:spcAft>
              <a:buFont typeface="Wingdings" pitchFamily="2" charset="2"/>
              <a:buChar char="§"/>
            </a:pPr>
            <a:r>
              <a:rPr lang="en-US" sz="2400" dirty="0" smtClean="0"/>
              <a:t>Provides </a:t>
            </a:r>
            <a:r>
              <a:rPr lang="en-US" sz="2400" dirty="0"/>
              <a:t>an organized roadmap for staff to follow in developing a case and presenting it to the decision makers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400" dirty="0"/>
              <a:t>Allows managers to better understand and oversee the investigation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400" dirty="0"/>
              <a:t>Provides continuity when adding and removing staff members from investigation team and </a:t>
            </a:r>
            <a:r>
              <a:rPr lang="en-US" sz="2400" dirty="0" smtClean="0"/>
              <a:t>efficiency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20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7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110" y="342900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Elements of 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 Plan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- Legal Theories -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1999961"/>
            <a:ext cx="8686800" cy="46482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§"/>
            </a:pPr>
            <a:r>
              <a:rPr lang="en-US" sz="2400" dirty="0" smtClean="0"/>
              <a:t>Theory </a:t>
            </a:r>
            <a:r>
              <a:rPr lang="en-US" sz="2400" dirty="0"/>
              <a:t>of the case  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a short summary of the conduct being investigated and how it might violate the law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Theory of harm  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highlights  the harm consumers have suffered as a result of the trader’s conduct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Defenses and arguments against the case 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Consider potential defenses that the target of the investigation may make and what evidence may support the trader’s case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Remedies 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what remedy will address the harm, what information is needed to determine the appropriate remedy, and what evidence is required to support the remedy</a:t>
            </a:r>
            <a:r>
              <a:rPr lang="en-US" sz="2000" dirty="0" smtClean="0">
                <a:solidFill>
                  <a:srgbClr val="0070C0"/>
                </a:solidFill>
              </a:rPr>
              <a:t>?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8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110" y="342900"/>
            <a:ext cx="64770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Elements of 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Investigation Plan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- Evidence-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362201"/>
            <a:ext cx="8686800" cy="25146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§"/>
            </a:pPr>
            <a:r>
              <a:rPr lang="en-US" sz="2400" dirty="0" smtClean="0"/>
              <a:t>Elements </a:t>
            </a:r>
            <a:r>
              <a:rPr lang="en-US" sz="2400" dirty="0"/>
              <a:t>of the offense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Evidence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What information is needed to satisfy the legal elements, and what might suggest that 	the case should be closed?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Where can the information be found?  (documents, witnesses, etc.)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How can it be obtained?  (voluntary versus compulsory)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/>
              <a:t>Evidentiary standards</a:t>
            </a:r>
          </a:p>
          <a:p>
            <a:pPr lvl="1">
              <a:spcBef>
                <a:spcPct val="50000"/>
              </a:spcBef>
            </a:pPr>
            <a:r>
              <a:rPr lang="en-US" sz="2000" dirty="0">
                <a:solidFill>
                  <a:srgbClr val="0070C0"/>
                </a:solidFill>
              </a:rPr>
              <a:t>What are the evidentiary standards required by the decision maker?</a:t>
            </a:r>
          </a:p>
          <a:p>
            <a:pPr lvl="1">
              <a:spcBef>
                <a:spcPct val="50000"/>
              </a:spcBef>
            </a:pPr>
            <a:r>
              <a:rPr lang="en-US" sz="2000" dirty="0">
                <a:solidFill>
                  <a:srgbClr val="0070C0"/>
                </a:solidFill>
              </a:rPr>
              <a:t>Will the information gathered satisfy those evidentiary standards</a:t>
            </a:r>
            <a:r>
              <a:rPr lang="en-US" sz="2000" dirty="0" smtClean="0">
                <a:solidFill>
                  <a:srgbClr val="0070C0"/>
                </a:solidFill>
              </a:rPr>
              <a:t>?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0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photo Titl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383402" cy="12113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492875"/>
            <a:ext cx="1161826" cy="365125"/>
          </a:xfrm>
        </p:spPr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9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635" y="630279"/>
            <a:ext cx="6477000" cy="125272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Evidence Matrix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70" y="304800"/>
            <a:ext cx="1837130" cy="155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145436" cy="1005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459847"/>
              </p:ext>
            </p:extLst>
          </p:nvPr>
        </p:nvGraphicFramePr>
        <p:xfrm>
          <a:off x="457200" y="2743200"/>
          <a:ext cx="8229600" cy="2946400"/>
        </p:xfrm>
        <a:graphic>
          <a:graphicData uri="http://schemas.openxmlformats.org/drawingml/2006/table">
            <a:tbl>
              <a:tblPr firstRow="1" bandRow="1"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Elements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Evidence</a:t>
                      </a:r>
                      <a:r>
                        <a:rPr lang="en-US" baseline="0" dirty="0" smtClean="0"/>
                        <a:t> Obtained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Evidence Needed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Source of Evidence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Evidence Gathering (how to  obtain, by whom, when)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frican Dialogue_Sep 2013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612</Words>
  <Application>Microsoft Office PowerPoint</Application>
  <PresentationFormat>On-screen Show (4:3)</PresentationFormat>
  <Paragraphs>210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African Dialogue_Sep 2013</vt:lpstr>
      <vt:lpstr>Planning and Conducting An Investigation</vt:lpstr>
      <vt:lpstr>A complaint arrives on your desk…</vt:lpstr>
      <vt:lpstr>Steps in Conducting an Investigation</vt:lpstr>
      <vt:lpstr>What is an Investigation Plan?</vt:lpstr>
      <vt:lpstr>Includes 3 Primary Areas</vt:lpstr>
      <vt:lpstr>Benefits of an Investigation Plan</vt:lpstr>
      <vt:lpstr>Elements of an Investigation Plan - Legal Theories -</vt:lpstr>
      <vt:lpstr>Elements of an Investigation Plan - Evidence-</vt:lpstr>
      <vt:lpstr>Evidence Matrix</vt:lpstr>
      <vt:lpstr>Elements of an Investigation Plan - Tasks -</vt:lpstr>
      <vt:lpstr>Investigation Agenda (non-exhaustive, work in progress)</vt:lpstr>
      <vt:lpstr>Coordination  with Others</vt:lpstr>
      <vt:lpstr>The Investigative Plan Using the  Investigational Plan</vt:lpstr>
      <vt:lpstr>The Investigative Plan Using the  Investigational Plan</vt:lpstr>
      <vt:lpstr>Sequencing for  Gathering Information</vt:lpstr>
      <vt:lpstr>Thank you!   Questions?  For all questions,  please contact Deon Woods Bell dwoodsbell@ftc.gov +1-202-326-3307 </vt:lpstr>
    </vt:vector>
  </TitlesOfParts>
  <Company>Federal Trade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_HMiller</dc:creator>
  <cp:lastModifiedBy>Ota, Yui</cp:lastModifiedBy>
  <cp:revision>47</cp:revision>
  <cp:lastPrinted>2013-07-18T16:10:44Z</cp:lastPrinted>
  <dcterms:created xsi:type="dcterms:W3CDTF">2012-10-01T16:04:09Z</dcterms:created>
  <dcterms:modified xsi:type="dcterms:W3CDTF">2013-08-30T16:23:29Z</dcterms:modified>
</cp:coreProperties>
</file>