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61" r:id="rId4"/>
    <p:sldId id="264" r:id="rId5"/>
    <p:sldId id="258" r:id="rId6"/>
    <p:sldId id="265" r:id="rId7"/>
    <p:sldId id="266" r:id="rId8"/>
    <p:sldId id="269" r:id="rId9"/>
    <p:sldId id="268" r:id="rId10"/>
    <p:sldId id="270" r:id="rId11"/>
    <p:sldId id="271"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634" autoAdjust="0"/>
  </p:normalViewPr>
  <p:slideViewPr>
    <p:cSldViewPr>
      <p:cViewPr varScale="1">
        <p:scale>
          <a:sx n="79" d="100"/>
          <a:sy n="79" d="100"/>
        </p:scale>
        <p:origin x="-130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0D0F51-1274-4FC0-9C9F-79D9DB666EEE}" type="datetimeFigureOut">
              <a:rPr lang="en-GB" smtClean="0"/>
              <a:t>15/08/2013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5C7044-6C65-47FF-AEF9-322DAA1E7087}" type="slidenum">
              <a:rPr lang="en-GB" smtClean="0"/>
              <a:t>‹#›</a:t>
            </a:fld>
            <a:endParaRPr lang="en-GB"/>
          </a:p>
        </p:txBody>
      </p:sp>
    </p:spTree>
    <p:extLst>
      <p:ext uri="{BB962C8B-B14F-4D97-AF65-F5344CB8AC3E}">
        <p14:creationId xmlns:p14="http://schemas.microsoft.com/office/powerpoint/2010/main" val="1856166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internationalcompetitionnetwork.org/uploads/library/doc744.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unctad.org/meetings/en/SessionalDocuments/ciclpd20_en.pdf"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www.oft.gov.uk/shared_oft/about_oft/oft953.pdf" TargetMode="External"/><Relationship Id="rId5" Type="http://schemas.openxmlformats.org/officeDocument/2006/relationships/hyperlink" Target="http://www.oft.gov.uk/shared_oft/press_release_attachments/compcriteria.pdf" TargetMode="External"/><Relationship Id="rId4" Type="http://schemas.openxmlformats.org/officeDocument/2006/relationships/hyperlink" Target="http://www.internationalcompetitionnetwork.org/uploads/library/doc744.pdf"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internationalcompetitionnetwork.org/uploads/library/doc326.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First</a:t>
            </a:r>
            <a:r>
              <a:rPr lang="en-GB" baseline="0" dirty="0" smtClean="0"/>
              <a:t> consider broad prioritisation questions – what types of case / activities should the CA pursue – then consider narrower question of screening, prioritising and processing particular case types.  In other words, priority setting does not stop at case selection.</a:t>
            </a:r>
          </a:p>
          <a:p>
            <a:r>
              <a:rPr lang="en-GB" baseline="0" dirty="0" smtClean="0"/>
              <a:t>Third and fourth parts to address the merger review process (which, in its phased approach, will share common elements with screening other case types, e.g. cartels and unilateral conduct), and present an information gathering exercise in the context of a simple merger hypothetical (to be developed further in later sessions).</a:t>
            </a: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2</a:t>
            </a:fld>
            <a:endParaRPr lang="en-GB"/>
          </a:p>
        </p:txBody>
      </p:sp>
    </p:spTree>
    <p:extLst>
      <p:ext uri="{BB962C8B-B14F-4D97-AF65-F5344CB8AC3E}">
        <p14:creationId xmlns:p14="http://schemas.microsoft.com/office/powerpoint/2010/main" val="1359446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11</a:t>
            </a:fld>
            <a:endParaRPr lang="en-GB"/>
          </a:p>
        </p:txBody>
      </p:sp>
    </p:spTree>
    <p:extLst>
      <p:ext uri="{BB962C8B-B14F-4D97-AF65-F5344CB8AC3E}">
        <p14:creationId xmlns:p14="http://schemas.microsoft.com/office/powerpoint/2010/main" val="3114238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12</a:t>
            </a:fld>
            <a:endParaRPr lang="en-GB"/>
          </a:p>
        </p:txBody>
      </p:sp>
    </p:spTree>
    <p:extLst>
      <p:ext uri="{BB962C8B-B14F-4D97-AF65-F5344CB8AC3E}">
        <p14:creationId xmlns:p14="http://schemas.microsoft.com/office/powerpoint/2010/main" val="3114238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 “Target discretion” / prioritisation is the ability of a CA to prioritize, shelve and even set aside cases (including cases arising from complaints) on subjective, policy, grounds (for instance, following a cost-benefit analysis), rather than on objective grounds (for instance, incomplete submission, etc.), which most CAs are entitled to do. It allows agencies to establish an optimal portfolio of activities. It can help answer the question: “What combination of law enforcement, advocacy, research and development, rulemaking, guidelines, advisory opinions, consumer and business education, encouragement of industry self-regulation, etc. should the agency use to realise the objectives set out in its strategic plan?” </a:t>
            </a:r>
            <a:r>
              <a:rPr lang="en-GB" dirty="0" smtClean="0">
                <a:hlinkClick r:id="rId3"/>
              </a:rPr>
              <a:t>http://www.internationalcompetitionnetwork.org/uploads/library/doc744.pdf</a:t>
            </a:r>
            <a:r>
              <a:rPr lang="en-GB" dirty="0" smtClean="0"/>
              <a:t>, page 30</a:t>
            </a:r>
          </a:p>
          <a:p>
            <a:endParaRPr lang="en-GB" dirty="0" smtClean="0"/>
          </a:p>
          <a:p>
            <a:r>
              <a:rPr lang="en-GB" dirty="0" smtClean="0"/>
              <a:t>Why?</a:t>
            </a:r>
            <a:r>
              <a:rPr lang="en-GB" baseline="0" dirty="0" smtClean="0"/>
              <a:t> - </a:t>
            </a:r>
            <a:r>
              <a:rPr lang="en-GB" dirty="0" smtClean="0"/>
              <a:t>Aim is to allow CAs to organise their resources so as to focus on those interventions that are most needed and/or are likely to have the highest impact, while recognising</a:t>
            </a:r>
            <a:r>
              <a:rPr lang="en-GB" baseline="0" dirty="0" smtClean="0"/>
              <a:t> need to balance type 1 and type 2 errors (i.e. assessing the relative costs of incurring and avoiding false positives and false negatives). The goal is to devise a general rule that is administrable and that is likely to maximize expected benefits net of expected costs, paying particular attention to the costs of enforcement and compliance. Costs would include harm from anticompetitive practices and inefficiencies, but also the direct and opportunity costs that result from misdirected enforcement effort. Competition policy debate employs the familiar terms, describing a mistaken finding of liability as a Type I error and a mistaken oversight that permits anti-competitive conduct as a Type II error.</a:t>
            </a:r>
            <a:endParaRPr lang="en-GB" dirty="0" smtClean="0"/>
          </a:p>
          <a:p>
            <a:endParaRPr lang="en-GB" dirty="0" smtClean="0"/>
          </a:p>
          <a:p>
            <a:r>
              <a:rPr lang="en-GB" dirty="0" smtClean="0"/>
              <a:t>How? - Most of the CAs set priorities in their work by identifying activities (e.g. fighting cartels) and sectors (e.g. construction) on which to concentrate their resources. Some CAs are under an obligation to do so, while others do it voluntarily. The choice of these priorities is based on different criteria and sources of information.</a:t>
            </a:r>
          </a:p>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3</a:t>
            </a:fld>
            <a:endParaRPr lang="en-GB"/>
          </a:p>
        </p:txBody>
      </p:sp>
    </p:spTree>
    <p:extLst>
      <p:ext uri="{BB962C8B-B14F-4D97-AF65-F5344CB8AC3E}">
        <p14:creationId xmlns:p14="http://schemas.microsoft.com/office/powerpoint/2010/main" val="1301348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Three criteria are generally used by agencies when setting up their priorities: first, whether the project/activity is linked to a potential impact on consumer welfare or the economy; second, whether the project/activity constitutes a key sector of the economy; third, factors linked to institutional and procedural considerations. </a:t>
            </a:r>
            <a:r>
              <a:rPr lang="en-GB" dirty="0" smtClean="0">
                <a:hlinkClick r:id="rId3"/>
              </a:rPr>
              <a:t>http://unctad.org/meetings/en/SessionalDocuments/ciclpd20_en.pdf</a:t>
            </a:r>
            <a:endParaRPr lang="en-GB" dirty="0" smtClean="0"/>
          </a:p>
          <a:p>
            <a:endParaRPr lang="en-GB" dirty="0" smtClean="0"/>
          </a:p>
          <a:p>
            <a:r>
              <a:rPr lang="en-GB" dirty="0" smtClean="0"/>
              <a:t>See also </a:t>
            </a:r>
            <a:r>
              <a:rPr lang="en-GB" dirty="0" smtClean="0">
                <a:hlinkClick r:id="rId4"/>
              </a:rPr>
              <a:t>http://www.internationalcompetitionnetwork.org/uploads/library/doc744.pdf</a:t>
            </a:r>
            <a:r>
              <a:rPr lang="en-GB" dirty="0" smtClean="0"/>
              <a:t>, pages 31 – 24</a:t>
            </a:r>
          </a:p>
          <a:p>
            <a:endParaRPr lang="en-GB" dirty="0" smtClean="0"/>
          </a:p>
          <a:p>
            <a:r>
              <a:rPr lang="en-GB" dirty="0" smtClean="0"/>
              <a:t>And </a:t>
            </a:r>
            <a:r>
              <a:rPr lang="en-GB" dirty="0" smtClean="0">
                <a:hlinkClick r:id="rId5"/>
              </a:rPr>
              <a:t>http://www.oft.gov.uk/shared_oft/press_release_attachments/compcriteria.pdf</a:t>
            </a:r>
            <a:r>
              <a:rPr lang="en-GB" dirty="0" smtClean="0"/>
              <a:t> and </a:t>
            </a:r>
            <a:r>
              <a:rPr lang="en-GB" dirty="0" smtClean="0">
                <a:hlinkClick r:id="rId6"/>
              </a:rPr>
              <a:t>http://www.oft.gov.uk/shared_oft/about_oft/oft953.pdf</a:t>
            </a: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4</a:t>
            </a:fld>
            <a:endParaRPr lang="en-GB"/>
          </a:p>
        </p:txBody>
      </p:sp>
    </p:spTree>
    <p:extLst>
      <p:ext uri="{BB962C8B-B14F-4D97-AF65-F5344CB8AC3E}">
        <p14:creationId xmlns:p14="http://schemas.microsoft.com/office/powerpoint/2010/main" val="1375776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5</a:t>
            </a:fld>
            <a:endParaRPr lang="en-GB"/>
          </a:p>
        </p:txBody>
      </p:sp>
    </p:spTree>
    <p:extLst>
      <p:ext uri="{BB962C8B-B14F-4D97-AF65-F5344CB8AC3E}">
        <p14:creationId xmlns:p14="http://schemas.microsoft.com/office/powerpoint/2010/main" val="1375776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r>
              <a:rPr lang="en-GB" dirty="0" smtClean="0">
                <a:hlinkClick r:id="rId3"/>
              </a:rPr>
              <a:t>http://www.internationalcompetitionnetwork.org/uploads/library/doc326.pdf</a:t>
            </a:r>
            <a:endParaRPr lang="en-GB" dirty="0" smtClean="0"/>
          </a:p>
          <a:p>
            <a:pPr eaLnBrk="0" hangingPunct="0">
              <a:spcBef>
                <a:spcPct val="50000"/>
              </a:spcBef>
              <a:buClrTx/>
              <a:buSzTx/>
              <a:buFont typeface="Arial" charset="0"/>
              <a:buNone/>
            </a:pPr>
            <a:endParaRPr lang="en-GB" dirty="0" smtClean="0"/>
          </a:p>
          <a:p>
            <a:r>
              <a:rPr lang="en-US" altLang="zh-TW" sz="1200" b="0" dirty="0" smtClean="0">
                <a:latin typeface="Arial" pitchFamily="34" charset="0"/>
                <a:ea typeface="新細明體" charset="-120"/>
                <a:cs typeface="Arial" pitchFamily="34" charset="0"/>
              </a:rPr>
              <a:t>Goals</a:t>
            </a:r>
            <a:r>
              <a:rPr lang="en-US" altLang="zh-TW" sz="1200" b="0" baseline="0" dirty="0" smtClean="0">
                <a:latin typeface="Arial" pitchFamily="34" charset="0"/>
                <a:ea typeface="新細明體" charset="-120"/>
                <a:cs typeface="Arial" pitchFamily="34" charset="0"/>
              </a:rPr>
              <a:t> of thresholds</a:t>
            </a:r>
            <a:endParaRPr lang="en-US" altLang="zh-TW" sz="1200" b="0" dirty="0" smtClean="0">
              <a:latin typeface="Arial" pitchFamily="34" charset="0"/>
              <a:ea typeface="新細明體" charset="-120"/>
              <a:cs typeface="Arial" pitchFamily="34" charset="0"/>
            </a:endParaRPr>
          </a:p>
          <a:p>
            <a:r>
              <a:rPr lang="en-US" altLang="zh-TW" sz="1200" b="0" dirty="0" smtClean="0">
                <a:latin typeface="Arial" pitchFamily="34" charset="0"/>
                <a:ea typeface="新細明體" charset="-120"/>
                <a:cs typeface="Arial" pitchFamily="34" charset="0"/>
              </a:rPr>
              <a:t>Consider different types of thresholds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dirty="0" smtClean="0">
                <a:latin typeface="Arial" pitchFamily="34" charset="0"/>
                <a:ea typeface="新細明體" charset="-120"/>
                <a:cs typeface="Arial" pitchFamily="34" charset="0"/>
              </a:rPr>
              <a:t>	Compare thresholds with similarly situated jurisdictions.</a:t>
            </a:r>
          </a:p>
          <a:p>
            <a:r>
              <a:rPr lang="en-US" altLang="zh-TW" sz="1200" b="0" dirty="0" smtClean="0">
                <a:latin typeface="Arial" pitchFamily="34" charset="0"/>
                <a:ea typeface="新細明體" charset="-120"/>
                <a:cs typeface="Arial" pitchFamily="34" charset="0"/>
              </a:rPr>
              <a:t>Benchmarking based on past experience </a:t>
            </a:r>
          </a:p>
          <a:p>
            <a:r>
              <a:rPr lang="en-US" altLang="zh-TW" sz="1200" b="0" dirty="0" smtClean="0">
                <a:latin typeface="Arial" pitchFamily="34" charset="0"/>
                <a:ea typeface="新細明體" charset="-120"/>
                <a:cs typeface="Arial" pitchFamily="34" charset="0"/>
              </a:rPr>
              <a:t>Introduce flexibility for future reform</a:t>
            </a:r>
          </a:p>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6</a:t>
            </a:fld>
            <a:endParaRPr lang="en-GB"/>
          </a:p>
        </p:txBody>
      </p:sp>
    </p:spTree>
    <p:extLst>
      <p:ext uri="{BB962C8B-B14F-4D97-AF65-F5344CB8AC3E}">
        <p14:creationId xmlns:p14="http://schemas.microsoft.com/office/powerpoint/2010/main" val="3114238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7</a:t>
            </a:fld>
            <a:endParaRPr lang="en-GB"/>
          </a:p>
        </p:txBody>
      </p:sp>
    </p:spTree>
    <p:extLst>
      <p:ext uri="{BB962C8B-B14F-4D97-AF65-F5344CB8AC3E}">
        <p14:creationId xmlns:p14="http://schemas.microsoft.com/office/powerpoint/2010/main" val="3114238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8</a:t>
            </a:fld>
            <a:endParaRPr lang="en-GB"/>
          </a:p>
        </p:txBody>
      </p:sp>
    </p:spTree>
    <p:extLst>
      <p:ext uri="{BB962C8B-B14F-4D97-AF65-F5344CB8AC3E}">
        <p14:creationId xmlns:p14="http://schemas.microsoft.com/office/powerpoint/2010/main" val="3114238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9</a:t>
            </a:fld>
            <a:endParaRPr lang="en-GB"/>
          </a:p>
        </p:txBody>
      </p:sp>
    </p:spTree>
    <p:extLst>
      <p:ext uri="{BB962C8B-B14F-4D97-AF65-F5344CB8AC3E}">
        <p14:creationId xmlns:p14="http://schemas.microsoft.com/office/powerpoint/2010/main" val="3114238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10</a:t>
            </a:fld>
            <a:endParaRPr lang="en-GB"/>
          </a:p>
        </p:txBody>
      </p:sp>
    </p:spTree>
    <p:extLst>
      <p:ext uri="{BB962C8B-B14F-4D97-AF65-F5344CB8AC3E}">
        <p14:creationId xmlns:p14="http://schemas.microsoft.com/office/powerpoint/2010/main" val="3114238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5F68358-35A5-4BB3-93FF-673A4E069D27}" type="datetimeFigureOut">
              <a:rPr lang="en-GB" smtClean="0"/>
              <a:t>15/08/2013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2719673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F68358-35A5-4BB3-93FF-673A4E069D27}" type="datetimeFigureOut">
              <a:rPr lang="en-GB" smtClean="0"/>
              <a:t>15/08/2013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4247185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F68358-35A5-4BB3-93FF-673A4E069D27}" type="datetimeFigureOut">
              <a:rPr lang="en-GB" smtClean="0"/>
              <a:t>15/08/2013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46903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F68358-35A5-4BB3-93FF-673A4E069D27}" type="datetimeFigureOut">
              <a:rPr lang="en-GB" smtClean="0"/>
              <a:t>15/08/2013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2426453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68358-35A5-4BB3-93FF-673A4E069D27}" type="datetimeFigureOut">
              <a:rPr lang="en-GB" smtClean="0"/>
              <a:t>15/08/2013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10547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5F68358-35A5-4BB3-93FF-673A4E069D27}" type="datetimeFigureOut">
              <a:rPr lang="en-GB" smtClean="0"/>
              <a:t>15/08/2013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3550786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5F68358-35A5-4BB3-93FF-673A4E069D27}" type="datetimeFigureOut">
              <a:rPr lang="en-GB" smtClean="0"/>
              <a:t>15/08/2013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207119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5F68358-35A5-4BB3-93FF-673A4E069D27}" type="datetimeFigureOut">
              <a:rPr lang="en-GB" smtClean="0"/>
              <a:t>15/08/2013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35326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68358-35A5-4BB3-93FF-673A4E069D27}" type="datetimeFigureOut">
              <a:rPr lang="en-GB" smtClean="0"/>
              <a:t>15/08/2013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11138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68358-35A5-4BB3-93FF-673A4E069D27}" type="datetimeFigureOut">
              <a:rPr lang="en-GB" smtClean="0"/>
              <a:t>15/08/2013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3250843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68358-35A5-4BB3-93FF-673A4E069D27}" type="datetimeFigureOut">
              <a:rPr lang="en-GB" smtClean="0"/>
              <a:t>15/08/2013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1648673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68358-35A5-4BB3-93FF-673A4E069D27}" type="datetimeFigureOut">
              <a:rPr lang="en-GB" smtClean="0"/>
              <a:t>15/08/2013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D3AE1-2D12-41DC-BBA6-89EDB9A2862E}" type="slidenum">
              <a:rPr lang="en-GB" smtClean="0"/>
              <a:t>‹#›</a:t>
            </a:fld>
            <a:endParaRPr lang="en-GB"/>
          </a:p>
        </p:txBody>
      </p:sp>
    </p:spTree>
    <p:extLst>
      <p:ext uri="{BB962C8B-B14F-4D97-AF65-F5344CB8AC3E}">
        <p14:creationId xmlns:p14="http://schemas.microsoft.com/office/powerpoint/2010/main" val="912843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latin typeface="Arial" pitchFamily="34" charset="0"/>
                <a:cs typeface="Arial" pitchFamily="34" charset="0"/>
              </a:rPr>
              <a:t>Breakout Session 3: </a:t>
            </a:r>
            <a:br>
              <a:rPr lang="en-GB" dirty="0" smtClean="0">
                <a:latin typeface="Arial" pitchFamily="34" charset="0"/>
                <a:cs typeface="Arial" pitchFamily="34" charset="0"/>
              </a:rPr>
            </a:br>
            <a:r>
              <a:rPr lang="en-GB" dirty="0" smtClean="0">
                <a:latin typeface="Arial" pitchFamily="34" charset="0"/>
                <a:cs typeface="Arial" pitchFamily="34" charset="0"/>
              </a:rPr>
              <a:t>Case Selection and Prioritisation</a:t>
            </a:r>
            <a:endParaRPr lang="en-GB" dirty="0">
              <a:latin typeface="Arial" pitchFamily="34" charset="0"/>
              <a:cs typeface="Arial" pitchFamily="34" charset="0"/>
            </a:endParaRPr>
          </a:p>
        </p:txBody>
      </p:sp>
      <p:sp>
        <p:nvSpPr>
          <p:cNvPr id="3" name="Subtitle 2"/>
          <p:cNvSpPr>
            <a:spLocks noGrp="1"/>
          </p:cNvSpPr>
          <p:nvPr>
            <p:ph type="subTitle" idx="1"/>
          </p:nvPr>
        </p:nvSpPr>
        <p:spPr/>
        <p:txBody>
          <a:bodyPr/>
          <a:lstStyle/>
          <a:p>
            <a:r>
              <a:rPr lang="en-GB" dirty="0" smtClean="0">
                <a:latin typeface="Arial" pitchFamily="34" charset="0"/>
                <a:cs typeface="Arial" pitchFamily="34" charset="0"/>
              </a:rPr>
              <a:t>Fifth Annual African Consumer Protection Dialogue Conference</a:t>
            </a:r>
          </a:p>
          <a:p>
            <a:r>
              <a:rPr lang="en-GB" sz="2400" dirty="0" smtClean="0">
                <a:latin typeface="Arial" pitchFamily="34" charset="0"/>
                <a:cs typeface="Arial" pitchFamily="34" charset="0"/>
              </a:rPr>
              <a:t>Livingstone, Zambia</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2538577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Merger Review: Types of information</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400600"/>
          </a:xfrm>
        </p:spPr>
        <p:txBody>
          <a:bodyPr>
            <a:normAutofit fontScale="92500" lnSpcReduction="20000"/>
          </a:bodyPr>
          <a:lstStyle/>
          <a:p>
            <a:r>
              <a:rPr lang="en-GB" sz="2200" dirty="0" smtClean="0">
                <a:latin typeface="Arial" pitchFamily="34" charset="0"/>
                <a:cs typeface="Arial" pitchFamily="34" charset="0"/>
              </a:rPr>
              <a:t>General corporate information (e.g. company profile, turnover)</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Products / services and brands sold</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Geographic markets served</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Possible horizontal overlaps</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Vertical relationships</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Method of distribution</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General industry information</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Recent marketplace developments</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Publicly available statistics: production, imports, exports, pricing</a:t>
            </a:r>
          </a:p>
          <a:p>
            <a:pPr lvl="1"/>
            <a:endParaRPr lang="en-GB" sz="1800" dirty="0" smtClean="0">
              <a:latin typeface="Arial" pitchFamily="34" charset="0"/>
              <a:cs typeface="Arial" pitchFamily="34" charset="0"/>
            </a:endParaRPr>
          </a:p>
          <a:p>
            <a:pPr lvl="1"/>
            <a:endParaRPr lang="en-GB" sz="1800" dirty="0" smtClean="0">
              <a:latin typeface="Arial" pitchFamily="34" charset="0"/>
              <a:cs typeface="Arial" pitchFamily="34" charset="0"/>
            </a:endParaRPr>
          </a:p>
        </p:txBody>
      </p:sp>
    </p:spTree>
    <p:extLst>
      <p:ext uri="{BB962C8B-B14F-4D97-AF65-F5344CB8AC3E}">
        <p14:creationId xmlns:p14="http://schemas.microsoft.com/office/powerpoint/2010/main" val="1355342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Merger Review: Sources of information</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400600"/>
          </a:xfrm>
        </p:spPr>
        <p:txBody>
          <a:bodyPr>
            <a:normAutofit/>
          </a:bodyPr>
          <a:lstStyle/>
          <a:p>
            <a:r>
              <a:rPr lang="en-GB" sz="2200" dirty="0" smtClean="0">
                <a:latin typeface="Arial" pitchFamily="34" charset="0"/>
                <a:cs typeface="Arial" pitchFamily="34" charset="0"/>
              </a:rPr>
              <a:t>Competition authority databases</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Company annual reports and financial statements</a:t>
            </a:r>
          </a:p>
          <a:p>
            <a:endParaRPr lang="en-GB" sz="2200" dirty="0">
              <a:latin typeface="Arial" pitchFamily="34" charset="0"/>
              <a:cs typeface="Arial" pitchFamily="34" charset="0"/>
            </a:endParaRPr>
          </a:p>
          <a:p>
            <a:r>
              <a:rPr lang="en-GB" sz="2200" dirty="0" smtClean="0">
                <a:latin typeface="Arial" pitchFamily="34" charset="0"/>
                <a:cs typeface="Arial" pitchFamily="34" charset="0"/>
              </a:rPr>
              <a:t>Industry and firm publications and websites</a:t>
            </a:r>
          </a:p>
          <a:p>
            <a:endParaRPr lang="en-GB" sz="2200" dirty="0">
              <a:latin typeface="Arial" pitchFamily="34" charset="0"/>
              <a:cs typeface="Arial" pitchFamily="34" charset="0"/>
            </a:endParaRPr>
          </a:p>
          <a:p>
            <a:r>
              <a:rPr lang="en-GB" sz="2200" dirty="0" smtClean="0">
                <a:latin typeface="Arial" pitchFamily="34" charset="0"/>
                <a:cs typeface="Arial" pitchFamily="34" charset="0"/>
              </a:rPr>
              <a:t>Newswires and press releases</a:t>
            </a:r>
          </a:p>
          <a:p>
            <a:endParaRPr lang="en-GB" sz="2200" dirty="0">
              <a:latin typeface="Arial" pitchFamily="34" charset="0"/>
              <a:cs typeface="Arial" pitchFamily="34" charset="0"/>
            </a:endParaRPr>
          </a:p>
          <a:p>
            <a:r>
              <a:rPr lang="en-GB" sz="2200" dirty="0" smtClean="0">
                <a:latin typeface="Arial" pitchFamily="34" charset="0"/>
                <a:cs typeface="Arial" pitchFamily="34" charset="0"/>
              </a:rPr>
              <a:t>Publicly available consultant and analyst reports</a:t>
            </a:r>
          </a:p>
          <a:p>
            <a:endParaRPr lang="en-GB" sz="2200" dirty="0">
              <a:latin typeface="Arial" pitchFamily="34" charset="0"/>
              <a:cs typeface="Arial" pitchFamily="34" charset="0"/>
            </a:endParaRPr>
          </a:p>
          <a:p>
            <a:pPr lvl="1"/>
            <a:endParaRPr lang="en-GB" sz="1800" dirty="0" smtClean="0">
              <a:latin typeface="Arial" pitchFamily="34" charset="0"/>
              <a:cs typeface="Arial" pitchFamily="34" charset="0"/>
            </a:endParaRPr>
          </a:p>
          <a:p>
            <a:pPr lvl="1"/>
            <a:endParaRPr lang="en-GB" sz="1800" dirty="0" smtClean="0">
              <a:latin typeface="Arial" pitchFamily="34" charset="0"/>
              <a:cs typeface="Arial" pitchFamily="34" charset="0"/>
            </a:endParaRPr>
          </a:p>
        </p:txBody>
      </p:sp>
    </p:spTree>
    <p:extLst>
      <p:ext uri="{BB962C8B-B14F-4D97-AF65-F5344CB8AC3E}">
        <p14:creationId xmlns:p14="http://schemas.microsoft.com/office/powerpoint/2010/main" val="140889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[US Merger Review Process]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400600"/>
          </a:xfrm>
        </p:spPr>
        <p:txBody>
          <a:bodyPr>
            <a:normAutofit/>
          </a:bodyPr>
          <a:lstStyle/>
          <a:p>
            <a:endParaRPr lang="en-GB" sz="2200" dirty="0">
              <a:latin typeface="Arial" pitchFamily="34" charset="0"/>
              <a:cs typeface="Arial" pitchFamily="34" charset="0"/>
            </a:endParaRPr>
          </a:p>
          <a:p>
            <a:pPr lvl="1"/>
            <a:endParaRPr lang="en-GB" sz="1800" dirty="0" smtClean="0">
              <a:latin typeface="Arial" pitchFamily="34" charset="0"/>
              <a:cs typeface="Arial" pitchFamily="34" charset="0"/>
            </a:endParaRPr>
          </a:p>
          <a:p>
            <a:pPr lvl="1"/>
            <a:endParaRPr lang="en-GB" sz="1800" dirty="0" smtClean="0">
              <a:latin typeface="Arial" pitchFamily="34" charset="0"/>
              <a:cs typeface="Arial" pitchFamily="34" charset="0"/>
            </a:endParaRPr>
          </a:p>
        </p:txBody>
      </p:sp>
    </p:spTree>
    <p:extLst>
      <p:ext uri="{BB962C8B-B14F-4D97-AF65-F5344CB8AC3E}">
        <p14:creationId xmlns:p14="http://schemas.microsoft.com/office/powerpoint/2010/main" val="3616848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Overview</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001419"/>
          </a:xfrm>
        </p:spPr>
        <p:txBody>
          <a:bodyPr>
            <a:normAutofit fontScale="92500" lnSpcReduction="20000"/>
          </a:bodyPr>
          <a:lstStyle/>
          <a:p>
            <a:r>
              <a:rPr lang="en-GB" sz="2400" dirty="0" smtClean="0">
                <a:latin typeface="Arial" pitchFamily="34" charset="0"/>
                <a:cs typeface="Arial" pitchFamily="34" charset="0"/>
              </a:rPr>
              <a:t>Case selection and prioritisation</a:t>
            </a:r>
          </a:p>
          <a:p>
            <a:pPr lvl="1"/>
            <a:r>
              <a:rPr lang="en-GB" sz="2000" dirty="0" smtClean="0">
                <a:latin typeface="Arial" pitchFamily="34" charset="0"/>
                <a:cs typeface="Arial" pitchFamily="34" charset="0"/>
              </a:rPr>
              <a:t>Principles and objectives</a:t>
            </a:r>
          </a:p>
          <a:p>
            <a:pPr lvl="1"/>
            <a:r>
              <a:rPr lang="en-GB" sz="2000" dirty="0" smtClean="0">
                <a:latin typeface="Arial" pitchFamily="34" charset="0"/>
                <a:cs typeface="Arial" pitchFamily="34" charset="0"/>
              </a:rPr>
              <a:t>International experience</a:t>
            </a:r>
            <a:endParaRPr lang="en-GB" sz="2400" dirty="0" smtClean="0">
              <a:latin typeface="Arial" pitchFamily="34" charset="0"/>
              <a:cs typeface="Arial" pitchFamily="34" charset="0"/>
            </a:endParaRPr>
          </a:p>
          <a:p>
            <a:endParaRPr lang="en-GB" sz="2400" dirty="0" smtClean="0">
              <a:latin typeface="Arial" pitchFamily="34" charset="0"/>
              <a:cs typeface="Arial" pitchFamily="34" charset="0"/>
            </a:endParaRPr>
          </a:p>
          <a:p>
            <a:r>
              <a:rPr lang="en-GB" sz="2400" dirty="0" smtClean="0">
                <a:latin typeface="Arial" pitchFamily="34" charset="0"/>
                <a:cs typeface="Arial" pitchFamily="34" charset="0"/>
              </a:rPr>
              <a:t>Approaches to screening</a:t>
            </a:r>
          </a:p>
          <a:p>
            <a:pPr lvl="1"/>
            <a:r>
              <a:rPr lang="en-GB" sz="2000" dirty="0" smtClean="0">
                <a:latin typeface="Arial" pitchFamily="34" charset="0"/>
                <a:cs typeface="Arial" pitchFamily="34" charset="0"/>
              </a:rPr>
              <a:t>Merger thresholds</a:t>
            </a:r>
          </a:p>
          <a:p>
            <a:pPr lvl="1"/>
            <a:r>
              <a:rPr lang="en-GB" sz="2000" dirty="0" smtClean="0">
                <a:latin typeface="Arial" pitchFamily="34" charset="0"/>
                <a:cs typeface="Arial" pitchFamily="34" charset="0"/>
              </a:rPr>
              <a:t>Enforcement case selection</a:t>
            </a:r>
          </a:p>
          <a:p>
            <a:pPr lvl="1"/>
            <a:endParaRPr lang="en-GB" sz="2000" dirty="0" smtClean="0">
              <a:latin typeface="Arial" pitchFamily="34" charset="0"/>
              <a:cs typeface="Arial" pitchFamily="34" charset="0"/>
            </a:endParaRPr>
          </a:p>
          <a:p>
            <a:r>
              <a:rPr lang="en-GB" sz="2400" dirty="0" smtClean="0">
                <a:latin typeface="Arial" pitchFamily="34" charset="0"/>
                <a:cs typeface="Arial" pitchFamily="34" charset="0"/>
              </a:rPr>
              <a:t>The investigation process</a:t>
            </a:r>
          </a:p>
          <a:p>
            <a:pPr lvl="1"/>
            <a:r>
              <a:rPr lang="en-GB" sz="2000" dirty="0" smtClean="0">
                <a:latin typeface="Arial" pitchFamily="34" charset="0"/>
                <a:cs typeface="Arial" pitchFamily="34" charset="0"/>
              </a:rPr>
              <a:t>Reviewing mergers</a:t>
            </a:r>
          </a:p>
          <a:p>
            <a:pPr lvl="1"/>
            <a:r>
              <a:rPr lang="en-GB" sz="2000" dirty="0" smtClean="0">
                <a:latin typeface="Arial" pitchFamily="34" charset="0"/>
                <a:cs typeface="Arial" pitchFamily="34" charset="0"/>
              </a:rPr>
              <a:t>[Enforcement cases]</a:t>
            </a:r>
          </a:p>
          <a:p>
            <a:endParaRPr lang="en-GB" sz="2400" dirty="0" smtClean="0">
              <a:latin typeface="Arial" pitchFamily="34" charset="0"/>
              <a:cs typeface="Arial" pitchFamily="34" charset="0"/>
            </a:endParaRPr>
          </a:p>
          <a:p>
            <a:r>
              <a:rPr lang="en-GB" sz="2400" dirty="0" smtClean="0">
                <a:latin typeface="Arial" pitchFamily="34" charset="0"/>
                <a:cs typeface="Arial" pitchFamily="34" charset="0"/>
              </a:rPr>
              <a:t>A merger hypothetical</a:t>
            </a:r>
          </a:p>
          <a:p>
            <a:pPr lvl="1"/>
            <a:r>
              <a:rPr lang="en-GB" sz="2000" dirty="0" smtClean="0">
                <a:latin typeface="Arial" pitchFamily="34" charset="0"/>
                <a:cs typeface="Arial" pitchFamily="34" charset="0"/>
              </a:rPr>
              <a:t>Notification requirements</a:t>
            </a:r>
          </a:p>
          <a:p>
            <a:pPr lvl="1"/>
            <a:r>
              <a:rPr lang="en-GB" sz="2000" dirty="0" smtClean="0">
                <a:latin typeface="Arial" pitchFamily="34" charset="0"/>
                <a:cs typeface="Arial" pitchFamily="34" charset="0"/>
              </a:rPr>
              <a:t>Gathering information</a:t>
            </a:r>
          </a:p>
          <a:p>
            <a:endParaRPr lang="en-GB" dirty="0">
              <a:latin typeface="Arial" pitchFamily="34" charset="0"/>
              <a:cs typeface="Arial" pitchFamily="34" charset="0"/>
            </a:endParaRPr>
          </a:p>
        </p:txBody>
      </p:sp>
    </p:spTree>
    <p:extLst>
      <p:ext uri="{BB962C8B-B14F-4D97-AF65-F5344CB8AC3E}">
        <p14:creationId xmlns:p14="http://schemas.microsoft.com/office/powerpoint/2010/main" val="414901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Priority Setting: Principles and Objectives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001419"/>
          </a:xfrm>
        </p:spPr>
        <p:txBody>
          <a:bodyPr>
            <a:normAutofit/>
          </a:bodyPr>
          <a:lstStyle/>
          <a:p>
            <a:r>
              <a:rPr lang="en-GB" sz="2000" dirty="0" smtClean="0">
                <a:latin typeface="Arial" pitchFamily="34" charset="0"/>
                <a:cs typeface="Arial" pitchFamily="34" charset="0"/>
              </a:rPr>
              <a:t>What?</a:t>
            </a:r>
          </a:p>
          <a:p>
            <a:pPr lvl="1"/>
            <a:r>
              <a:rPr lang="en-GB" sz="1800" dirty="0" smtClean="0">
                <a:latin typeface="Arial" pitchFamily="34" charset="0"/>
                <a:cs typeface="Arial" pitchFamily="34" charset="0"/>
              </a:rPr>
              <a:t>Process of deciding which activities (e.g. enforcement actions, advocacy initiatives, policy measures) to pursue in a given period of time, and in what order / priority</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Why?</a:t>
            </a:r>
          </a:p>
          <a:p>
            <a:pPr lvl="1"/>
            <a:r>
              <a:rPr lang="en-GB" sz="1800" dirty="0" smtClean="0">
                <a:latin typeface="Arial" pitchFamily="34" charset="0"/>
                <a:cs typeface="Arial" pitchFamily="34" charset="0"/>
              </a:rPr>
              <a:t>Enables an efficient allocation of the agency’s scarce resources in order for it to meet its mandate and maximise the impact of its actions</a:t>
            </a:r>
          </a:p>
          <a:p>
            <a:pPr lvl="1"/>
            <a:endParaRPr lang="en-GB" sz="1800" dirty="0" smtClean="0">
              <a:latin typeface="Arial" pitchFamily="34" charset="0"/>
              <a:cs typeface="Arial" pitchFamily="34" charset="0"/>
            </a:endParaRPr>
          </a:p>
          <a:p>
            <a:r>
              <a:rPr lang="en-GB" sz="2000" dirty="0" smtClean="0">
                <a:latin typeface="Arial" pitchFamily="34" charset="0"/>
                <a:cs typeface="Arial" pitchFamily="34" charset="0"/>
              </a:rPr>
              <a:t>How?</a:t>
            </a:r>
          </a:p>
          <a:p>
            <a:pPr lvl="1"/>
            <a:r>
              <a:rPr lang="en-GB" sz="1800" dirty="0" smtClean="0">
                <a:latin typeface="Arial" pitchFamily="34" charset="0"/>
                <a:cs typeface="Arial" pitchFamily="34" charset="0"/>
              </a:rPr>
              <a:t>Set criteria / objectives</a:t>
            </a:r>
          </a:p>
          <a:p>
            <a:pPr lvl="1"/>
            <a:r>
              <a:rPr lang="en-GB" sz="1800" dirty="0" smtClean="0">
                <a:latin typeface="Arial" pitchFamily="34" charset="0"/>
                <a:cs typeface="Arial" pitchFamily="34" charset="0"/>
              </a:rPr>
              <a:t>Identify constraints</a:t>
            </a:r>
          </a:p>
          <a:p>
            <a:pPr lvl="1"/>
            <a:r>
              <a:rPr lang="en-GB" sz="1800" dirty="0" smtClean="0">
                <a:latin typeface="Arial" pitchFamily="34" charset="0"/>
                <a:cs typeface="Arial" pitchFamily="34" charset="0"/>
              </a:rPr>
              <a:t>Formulate (and communicate) a strategic plan</a:t>
            </a:r>
            <a:endParaRPr lang="en-GB" sz="2000" dirty="0" smtClean="0">
              <a:latin typeface="Arial" pitchFamily="34" charset="0"/>
              <a:cs typeface="Arial" pitchFamily="34" charset="0"/>
            </a:endParaRPr>
          </a:p>
          <a:p>
            <a:pPr marL="0" indent="0">
              <a:buNone/>
            </a:pPr>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pPr lvl="1"/>
            <a:endParaRPr lang="en-GB" dirty="0">
              <a:latin typeface="Arial" pitchFamily="34" charset="0"/>
              <a:cs typeface="Arial" pitchFamily="34" charset="0"/>
            </a:endParaRPr>
          </a:p>
        </p:txBody>
      </p:sp>
    </p:spTree>
    <p:extLst>
      <p:ext uri="{BB962C8B-B14F-4D97-AF65-F5344CB8AC3E}">
        <p14:creationId xmlns:p14="http://schemas.microsoft.com/office/powerpoint/2010/main" val="996056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Case Selection: Criteria</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616624"/>
          </a:xfrm>
        </p:spPr>
        <p:txBody>
          <a:bodyPr>
            <a:noAutofit/>
          </a:bodyPr>
          <a:lstStyle/>
          <a:p>
            <a:pPr marL="0" indent="0">
              <a:buNone/>
            </a:pPr>
            <a:r>
              <a:rPr lang="en-GB" sz="1600" dirty="0" smtClean="0">
                <a:latin typeface="Arial" pitchFamily="34" charset="0"/>
                <a:cs typeface="Arial" pitchFamily="34" charset="0"/>
              </a:rPr>
              <a:t>Numerous possibilities and considerations…</a:t>
            </a:r>
          </a:p>
          <a:p>
            <a:pPr marL="0" indent="0">
              <a:buNone/>
            </a:pPr>
            <a:endParaRPr lang="en-GB" sz="1200" dirty="0" smtClean="0">
              <a:latin typeface="Arial" pitchFamily="34" charset="0"/>
              <a:cs typeface="Arial" pitchFamily="34" charset="0"/>
            </a:endParaRPr>
          </a:p>
          <a:p>
            <a:pPr lvl="1">
              <a:buFont typeface="Arial" pitchFamily="34" charset="0"/>
              <a:buChar char="•"/>
            </a:pPr>
            <a:r>
              <a:rPr lang="en-GB" sz="1400" dirty="0" smtClean="0">
                <a:latin typeface="Arial" pitchFamily="34" charset="0"/>
                <a:cs typeface="Arial" pitchFamily="34" charset="0"/>
              </a:rPr>
              <a:t>Direct economic impact?</a:t>
            </a:r>
          </a:p>
          <a:p>
            <a:pPr lvl="2">
              <a:buFont typeface="Arial" pitchFamily="34" charset="0"/>
              <a:buChar char="‒"/>
            </a:pPr>
            <a:r>
              <a:rPr lang="en-GB" sz="1200" dirty="0" smtClean="0">
                <a:latin typeface="Arial" pitchFamily="34" charset="0"/>
                <a:cs typeface="Arial" pitchFamily="34" charset="0"/>
              </a:rPr>
              <a:t>Cases / sectors that are economically significant and likely to have a direct impact on consumer welfare, in particular vulnerable consumers</a:t>
            </a:r>
          </a:p>
          <a:p>
            <a:pPr lvl="3">
              <a:buFont typeface="Arial" pitchFamily="34" charset="0"/>
              <a:buChar char="•"/>
            </a:pPr>
            <a:endParaRPr lang="en-GB" sz="900" dirty="0" smtClean="0">
              <a:latin typeface="Arial" pitchFamily="34" charset="0"/>
              <a:cs typeface="Arial" pitchFamily="34" charset="0"/>
            </a:endParaRPr>
          </a:p>
          <a:p>
            <a:pPr lvl="1">
              <a:buFont typeface="Arial" pitchFamily="34" charset="0"/>
              <a:buChar char="•"/>
            </a:pPr>
            <a:r>
              <a:rPr lang="en-GB" sz="1400" dirty="0" smtClean="0">
                <a:latin typeface="Arial" pitchFamily="34" charset="0"/>
                <a:cs typeface="Arial" pitchFamily="34" charset="0"/>
              </a:rPr>
              <a:t>Precedent and profile?</a:t>
            </a:r>
          </a:p>
          <a:p>
            <a:pPr lvl="2">
              <a:buFont typeface="Arial" pitchFamily="34" charset="0"/>
              <a:buChar char="‒"/>
            </a:pPr>
            <a:r>
              <a:rPr lang="en-GB" sz="1200" dirty="0" smtClean="0">
                <a:latin typeface="Arial" pitchFamily="34" charset="0"/>
                <a:cs typeface="Arial" pitchFamily="34" charset="0"/>
              </a:rPr>
              <a:t>Low impact, “test” cases that nonetheless set important precedents</a:t>
            </a:r>
          </a:p>
          <a:p>
            <a:pPr lvl="2">
              <a:buFont typeface="Arial" pitchFamily="34" charset="0"/>
              <a:buChar char="‒"/>
            </a:pPr>
            <a:r>
              <a:rPr lang="en-GB" sz="1200" dirty="0" smtClean="0">
                <a:latin typeface="Arial" pitchFamily="34" charset="0"/>
                <a:cs typeface="Arial" pitchFamily="34" charset="0"/>
              </a:rPr>
              <a:t>Cases that raise the profile of the CA and promote compliance</a:t>
            </a:r>
          </a:p>
          <a:p>
            <a:pPr lvl="3">
              <a:buFont typeface="Arial" pitchFamily="34" charset="0"/>
              <a:buChar char="•"/>
            </a:pPr>
            <a:endParaRPr lang="en-GB" sz="900" dirty="0" smtClean="0">
              <a:latin typeface="Arial" pitchFamily="34" charset="0"/>
              <a:cs typeface="Arial" pitchFamily="34" charset="0"/>
            </a:endParaRPr>
          </a:p>
          <a:p>
            <a:pPr lvl="1">
              <a:buFont typeface="Arial" pitchFamily="34" charset="0"/>
              <a:buChar char="•"/>
            </a:pPr>
            <a:r>
              <a:rPr lang="en-GB" sz="1400" dirty="0" smtClean="0">
                <a:latin typeface="Arial" pitchFamily="34" charset="0"/>
                <a:cs typeface="Arial" pitchFamily="34" charset="0"/>
              </a:rPr>
              <a:t>Probability of success / Availability of remedies?</a:t>
            </a:r>
          </a:p>
          <a:p>
            <a:pPr lvl="2">
              <a:buFont typeface="Arial" pitchFamily="34" charset="0"/>
              <a:buChar char="‒"/>
            </a:pPr>
            <a:r>
              <a:rPr lang="en-GB" sz="1200" dirty="0" smtClean="0">
                <a:latin typeface="Arial" pitchFamily="34" charset="0"/>
                <a:cs typeface="Arial" pitchFamily="34" charset="0"/>
              </a:rPr>
              <a:t>Cases where an infringement is likely to be found</a:t>
            </a:r>
          </a:p>
          <a:p>
            <a:pPr lvl="2">
              <a:buFont typeface="Arial" pitchFamily="34" charset="0"/>
              <a:buChar char="‒"/>
            </a:pPr>
            <a:r>
              <a:rPr lang="en-GB" sz="1200" dirty="0" smtClean="0">
                <a:latin typeface="Arial" pitchFamily="34" charset="0"/>
                <a:cs typeface="Arial" pitchFamily="34" charset="0"/>
              </a:rPr>
              <a:t>Cases where a sensible, workable solution is likely to be found </a:t>
            </a:r>
          </a:p>
          <a:p>
            <a:pPr lvl="3">
              <a:buFont typeface="Arial" pitchFamily="34" charset="0"/>
              <a:buChar char="•"/>
            </a:pPr>
            <a:endParaRPr lang="en-GB" sz="900" dirty="0" smtClean="0">
              <a:latin typeface="Arial" pitchFamily="34" charset="0"/>
              <a:cs typeface="Arial" pitchFamily="34" charset="0"/>
            </a:endParaRPr>
          </a:p>
          <a:p>
            <a:pPr lvl="1">
              <a:buFont typeface="Arial" pitchFamily="34" charset="0"/>
              <a:buChar char="•"/>
            </a:pPr>
            <a:r>
              <a:rPr lang="en-GB" sz="1400" dirty="0" smtClean="0">
                <a:latin typeface="Arial" pitchFamily="34" charset="0"/>
                <a:cs typeface="Arial" pitchFamily="34" charset="0"/>
              </a:rPr>
              <a:t>Capacity building?</a:t>
            </a:r>
          </a:p>
          <a:p>
            <a:pPr lvl="2">
              <a:buFont typeface="Arial" pitchFamily="34" charset="0"/>
              <a:buChar char="‒"/>
            </a:pPr>
            <a:r>
              <a:rPr lang="en-GB" sz="1200" dirty="0" smtClean="0">
                <a:latin typeface="Arial" pitchFamily="34" charset="0"/>
                <a:cs typeface="Arial" pitchFamily="34" charset="0"/>
              </a:rPr>
              <a:t>Cases that develop the capabilities and knowledge of the CA</a:t>
            </a:r>
          </a:p>
          <a:p>
            <a:pPr lvl="3">
              <a:buFont typeface="Arial" pitchFamily="34" charset="0"/>
              <a:buChar char="•"/>
            </a:pPr>
            <a:endParaRPr lang="en-GB" sz="900" dirty="0" smtClean="0">
              <a:latin typeface="Arial" pitchFamily="34" charset="0"/>
              <a:cs typeface="Arial" pitchFamily="34" charset="0"/>
            </a:endParaRPr>
          </a:p>
          <a:p>
            <a:pPr lvl="1">
              <a:buFont typeface="Arial" pitchFamily="34" charset="0"/>
              <a:buChar char="•"/>
            </a:pPr>
            <a:r>
              <a:rPr lang="en-GB" sz="1400" dirty="0" smtClean="0">
                <a:latin typeface="Arial" pitchFamily="34" charset="0"/>
                <a:cs typeface="Arial" pitchFamily="34" charset="0"/>
              </a:rPr>
              <a:t>Resource implications?</a:t>
            </a:r>
          </a:p>
          <a:p>
            <a:pPr lvl="2">
              <a:buFont typeface="Arial" pitchFamily="34" charset="0"/>
              <a:buChar char="‒"/>
            </a:pPr>
            <a:r>
              <a:rPr lang="en-GB" sz="1200" dirty="0" smtClean="0">
                <a:latin typeface="Arial" pitchFamily="34" charset="0"/>
                <a:cs typeface="Arial" pitchFamily="34" charset="0"/>
              </a:rPr>
              <a:t>Cases that are less resource and time intensive</a:t>
            </a:r>
          </a:p>
          <a:p>
            <a:pPr marL="457200" lvl="1" indent="0">
              <a:buNone/>
            </a:pPr>
            <a:endParaRPr lang="en-GB" sz="1200" dirty="0">
              <a:latin typeface="Arial" pitchFamily="34" charset="0"/>
              <a:cs typeface="Arial" pitchFamily="34" charset="0"/>
            </a:endParaRPr>
          </a:p>
          <a:p>
            <a:pPr marL="461963" lvl="1" indent="-457200">
              <a:buFont typeface="Symbol"/>
              <a:buChar char="Þ"/>
            </a:pPr>
            <a:r>
              <a:rPr lang="en-GB" sz="1600" dirty="0" smtClean="0">
                <a:latin typeface="Arial" pitchFamily="34" charset="0"/>
                <a:cs typeface="Arial" pitchFamily="34" charset="0"/>
              </a:rPr>
              <a:t>No “one-size-fits-all” approach to case selection and </a:t>
            </a:r>
          </a:p>
          <a:p>
            <a:pPr marL="461963" lvl="1" indent="-457200">
              <a:buFont typeface="Symbol"/>
              <a:buChar char="Þ"/>
            </a:pPr>
            <a:r>
              <a:rPr lang="en-GB" sz="1600" dirty="0" smtClean="0">
                <a:latin typeface="Arial" pitchFamily="34" charset="0"/>
                <a:cs typeface="Arial" pitchFamily="34" charset="0"/>
              </a:rPr>
              <a:t>Priorities may need to shift over time</a:t>
            </a:r>
          </a:p>
          <a:p>
            <a:pPr marL="461963" lvl="1" indent="-457200">
              <a:buFont typeface="Symbol"/>
              <a:buChar char="Þ"/>
            </a:pPr>
            <a:r>
              <a:rPr lang="en-GB" sz="1600" dirty="0" smtClean="0">
                <a:latin typeface="Arial" pitchFamily="34" charset="0"/>
                <a:cs typeface="Arial" pitchFamily="34" charset="0"/>
              </a:rPr>
              <a:t>Scope for the CA to select / prioritise cases may be constrained by legal and administrative duties</a:t>
            </a:r>
          </a:p>
          <a:p>
            <a:pPr marL="461963" lvl="1" indent="-457200">
              <a:buFont typeface="Symbol"/>
              <a:buChar char="Þ"/>
            </a:pPr>
            <a:endParaRPr lang="en-GB" sz="1800" dirty="0" smtClean="0">
              <a:latin typeface="Arial" pitchFamily="34" charset="0"/>
              <a:cs typeface="Arial" pitchFamily="34" charset="0"/>
            </a:endParaRPr>
          </a:p>
        </p:txBody>
      </p:sp>
    </p:spTree>
    <p:extLst>
      <p:ext uri="{BB962C8B-B14F-4D97-AF65-F5344CB8AC3E}">
        <p14:creationId xmlns:p14="http://schemas.microsoft.com/office/powerpoint/2010/main" val="3899314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Case Selection: International Approaches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544616"/>
          </a:xfrm>
        </p:spPr>
        <p:txBody>
          <a:bodyPr>
            <a:noAutofit/>
          </a:bodyPr>
          <a:lstStyle/>
          <a:p>
            <a:r>
              <a:rPr lang="en-GB" sz="1400" b="1" dirty="0" smtClean="0">
                <a:latin typeface="Arial" pitchFamily="34" charset="0"/>
                <a:cs typeface="Arial" pitchFamily="34" charset="0"/>
              </a:rPr>
              <a:t>Indonesia</a:t>
            </a:r>
          </a:p>
          <a:p>
            <a:pPr lvl="1"/>
            <a:r>
              <a:rPr lang="en-GB" sz="1400" dirty="0" smtClean="0">
                <a:latin typeface="Arial" pitchFamily="34" charset="0"/>
                <a:cs typeface="Arial" pitchFamily="34" charset="0"/>
              </a:rPr>
              <a:t>(a) sectors closely related to society’s way of life; (b) highly concentrated industries; (c) markets where prices are highly sensitive; (d) public infrastructure and services</a:t>
            </a:r>
          </a:p>
          <a:p>
            <a:r>
              <a:rPr lang="en-GB" sz="1400" b="1" dirty="0" smtClean="0">
                <a:latin typeface="Arial" pitchFamily="34" charset="0"/>
                <a:cs typeface="Arial" pitchFamily="34" charset="0"/>
              </a:rPr>
              <a:t>South Africa</a:t>
            </a:r>
          </a:p>
          <a:p>
            <a:pPr lvl="1"/>
            <a:r>
              <a:rPr lang="en-GB" sz="1400" dirty="0" smtClean="0">
                <a:latin typeface="Arial" pitchFamily="34" charset="0"/>
                <a:cs typeface="Arial" pitchFamily="34" charset="0"/>
              </a:rPr>
              <a:t>Sectors and cases with particular impact on poor consumers – (a) food and agro-processing; (b) infrastructure and construction; (c) intermediate industrial products; (d) banking</a:t>
            </a:r>
          </a:p>
          <a:p>
            <a:pPr lvl="1"/>
            <a:r>
              <a:rPr lang="en-GB" sz="1400" dirty="0" smtClean="0">
                <a:latin typeface="Arial" pitchFamily="34" charset="0"/>
                <a:cs typeface="Arial" pitchFamily="34" charset="0"/>
              </a:rPr>
              <a:t>Cartels a cross-cutting priority; capacity building and information gathering through merger analysis</a:t>
            </a:r>
          </a:p>
          <a:p>
            <a:r>
              <a:rPr lang="en-GB" sz="1400" b="1" dirty="0" smtClean="0">
                <a:latin typeface="Arial" pitchFamily="34" charset="0"/>
                <a:cs typeface="Arial" pitchFamily="34" charset="0"/>
              </a:rPr>
              <a:t>US (DOJ)</a:t>
            </a:r>
          </a:p>
          <a:p>
            <a:pPr lvl="1"/>
            <a:r>
              <a:rPr lang="en-GB" sz="1400" dirty="0" smtClean="0">
                <a:latin typeface="Arial" pitchFamily="34" charset="0"/>
                <a:cs typeface="Arial" pitchFamily="34" charset="0"/>
              </a:rPr>
              <a:t>Likelihood of finding a violation and whether the matter is significant (volume of commerce affected, geographic area impacted, impact of the investigation)</a:t>
            </a:r>
          </a:p>
          <a:p>
            <a:r>
              <a:rPr lang="en-GB" sz="1400" b="1" dirty="0" smtClean="0">
                <a:latin typeface="Arial" pitchFamily="34" charset="0"/>
                <a:cs typeface="Arial" pitchFamily="34" charset="0"/>
              </a:rPr>
              <a:t>UK (OFT)</a:t>
            </a:r>
          </a:p>
          <a:p>
            <a:pPr lvl="1"/>
            <a:r>
              <a:rPr lang="en-GB" sz="1400" dirty="0" smtClean="0">
                <a:latin typeface="Arial" pitchFamily="34" charset="0"/>
                <a:cs typeface="Arial" pitchFamily="34" charset="0"/>
              </a:rPr>
              <a:t>(a) direct and indirect effect on consumer welfare; (b) strategic significance of the work; (c) risks (the likelihood of a successful </a:t>
            </a:r>
          </a:p>
          <a:p>
            <a:pPr lvl="1"/>
            <a:r>
              <a:rPr lang="en-GB" sz="1400" dirty="0" smtClean="0">
                <a:latin typeface="Arial" pitchFamily="34" charset="0"/>
                <a:cs typeface="Arial" pitchFamily="34" charset="0"/>
              </a:rPr>
              <a:t>outcome); (d) resource implications</a:t>
            </a:r>
          </a:p>
          <a:p>
            <a:r>
              <a:rPr lang="en-GB" sz="1400" b="1" dirty="0" smtClean="0">
                <a:latin typeface="Arial" pitchFamily="34" charset="0"/>
                <a:cs typeface="Arial" pitchFamily="34" charset="0"/>
              </a:rPr>
              <a:t>France</a:t>
            </a:r>
          </a:p>
          <a:p>
            <a:pPr lvl="1"/>
            <a:r>
              <a:rPr lang="en-GB" sz="1400" dirty="0" smtClean="0">
                <a:latin typeface="Arial" pitchFamily="34" charset="0"/>
                <a:cs typeface="Arial" pitchFamily="34" charset="0"/>
              </a:rPr>
              <a:t>(a) likely outcome for CA, consumers and business; (b) balance between costs and benefits, including market impact; (c) strategic importance of sector for France and EU; (d) consistency with broader objectives of the CA; (e) information gathered through investigation; (f) public expectations</a:t>
            </a:r>
          </a:p>
          <a:p>
            <a:r>
              <a:rPr lang="en-GB" sz="1400" b="1" dirty="0">
                <a:latin typeface="Arial" pitchFamily="34" charset="0"/>
                <a:cs typeface="Arial" pitchFamily="34" charset="0"/>
              </a:rPr>
              <a:t>Korea</a:t>
            </a:r>
          </a:p>
          <a:p>
            <a:pPr lvl="1"/>
            <a:r>
              <a:rPr lang="en-GB" sz="1400" dirty="0">
                <a:latin typeface="Arial" pitchFamily="34" charset="0"/>
                <a:cs typeface="Arial" pitchFamily="34" charset="0"/>
              </a:rPr>
              <a:t>Eradication of cartels</a:t>
            </a:r>
          </a:p>
        </p:txBody>
      </p:sp>
    </p:spTree>
    <p:extLst>
      <p:ext uri="{BB962C8B-B14F-4D97-AF65-F5344CB8AC3E}">
        <p14:creationId xmlns:p14="http://schemas.microsoft.com/office/powerpoint/2010/main" val="1400237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Case Selection: Screening and Thresholds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400600"/>
          </a:xfrm>
        </p:spPr>
        <p:txBody>
          <a:bodyPr>
            <a:normAutofit fontScale="92500" lnSpcReduction="10000"/>
          </a:bodyPr>
          <a:lstStyle/>
          <a:p>
            <a:r>
              <a:rPr lang="en-GB" sz="2000" dirty="0" smtClean="0">
                <a:latin typeface="Arial" pitchFamily="34" charset="0"/>
                <a:cs typeface="Arial" pitchFamily="34" charset="0"/>
              </a:rPr>
              <a:t>Priority setting and prioritisation does not stop at case type / sector selection</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Screening (for example, through the application of notification thresholds), and phased evaluation processes a critical aspect of many CAs prioritisation and selection efforts</a:t>
            </a:r>
            <a:endParaRPr lang="en-GB" sz="2000" dirty="0">
              <a:latin typeface="Arial" pitchFamily="34" charset="0"/>
              <a:cs typeface="Arial" pitchFamily="34" charset="0"/>
            </a:endParaRPr>
          </a:p>
          <a:p>
            <a:pPr lvl="1"/>
            <a:endParaRPr lang="en-GB" sz="1600" dirty="0" smtClean="0">
              <a:latin typeface="Arial" pitchFamily="34" charset="0"/>
              <a:cs typeface="Arial" pitchFamily="34" charset="0"/>
            </a:endParaRPr>
          </a:p>
          <a:p>
            <a:r>
              <a:rPr lang="en-GB" sz="2000" dirty="0" smtClean="0">
                <a:latin typeface="Arial" pitchFamily="34" charset="0"/>
                <a:cs typeface="Arial" pitchFamily="34" charset="0"/>
              </a:rPr>
              <a:t>Notification thresholds should be clear and understandable, based on </a:t>
            </a:r>
            <a:r>
              <a:rPr lang="en-GB" sz="2000" b="1" dirty="0" smtClean="0">
                <a:latin typeface="Arial" pitchFamily="34" charset="0"/>
                <a:cs typeface="Arial" pitchFamily="34" charset="0"/>
              </a:rPr>
              <a:t>objectively quantifiable criteria</a:t>
            </a:r>
            <a:r>
              <a:rPr lang="en-GB" sz="2000" dirty="0" smtClean="0">
                <a:latin typeface="Arial" pitchFamily="34" charset="0"/>
                <a:cs typeface="Arial" pitchFamily="34" charset="0"/>
              </a:rPr>
              <a:t> (such as sales or assets, rather than market share), and based on information that is readily accessible to the merging parties</a:t>
            </a:r>
          </a:p>
          <a:p>
            <a:pPr lvl="1"/>
            <a:r>
              <a:rPr lang="en-GB" sz="1600" dirty="0" smtClean="0">
                <a:latin typeface="Arial" pitchFamily="34" charset="0"/>
                <a:cs typeface="Arial" pitchFamily="34" charset="0"/>
              </a:rPr>
              <a:t>Examples</a:t>
            </a:r>
          </a:p>
          <a:p>
            <a:pPr lvl="2"/>
            <a:r>
              <a:rPr lang="en-GB" sz="1400" dirty="0" smtClean="0">
                <a:latin typeface="Arial" pitchFamily="34" charset="0"/>
                <a:cs typeface="Arial" pitchFamily="34" charset="0"/>
              </a:rPr>
              <a:t>South Africa: Combined assets and turnover – value of the proposed merger equals or exceeds $560 million (calculated by either combining the annual turnover of both firms or their assets), </a:t>
            </a:r>
            <a:r>
              <a:rPr lang="en-GB" sz="1400" u="sng" dirty="0" smtClean="0">
                <a:latin typeface="Arial" pitchFamily="34" charset="0"/>
                <a:cs typeface="Arial" pitchFamily="34" charset="0"/>
              </a:rPr>
              <a:t>and</a:t>
            </a:r>
            <a:r>
              <a:rPr lang="en-GB" sz="1400" dirty="0" smtClean="0">
                <a:latin typeface="Arial" pitchFamily="34" charset="0"/>
                <a:cs typeface="Arial" pitchFamily="34" charset="0"/>
              </a:rPr>
              <a:t> the annual turnover or asset value of the transferred/target firm is at least R80 million.</a:t>
            </a:r>
          </a:p>
          <a:p>
            <a:pPr lvl="2"/>
            <a:r>
              <a:rPr lang="en-GB" sz="1400" dirty="0" smtClean="0">
                <a:latin typeface="Arial" pitchFamily="34" charset="0"/>
                <a:cs typeface="Arial" pitchFamily="34" charset="0"/>
              </a:rPr>
              <a:t>USA: Size of deal - &gt;$283.6m always reportable; $70.9m to $283.6m if one party has at $141.8m </a:t>
            </a:r>
            <a:r>
              <a:rPr lang="en-GB" sz="1400" u="sng" dirty="0" smtClean="0">
                <a:latin typeface="Arial" pitchFamily="34" charset="0"/>
                <a:cs typeface="Arial" pitchFamily="34" charset="0"/>
              </a:rPr>
              <a:t>and</a:t>
            </a:r>
            <a:r>
              <a:rPr lang="en-GB" sz="1400" dirty="0" smtClean="0">
                <a:latin typeface="Arial" pitchFamily="34" charset="0"/>
                <a:cs typeface="Arial" pitchFamily="34" charset="0"/>
              </a:rPr>
              <a:t> other party has at least $14.2m</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Ideally, thresholds set with a clear goal in mind, and are flexible</a:t>
            </a:r>
          </a:p>
        </p:txBody>
      </p:sp>
    </p:spTree>
    <p:extLst>
      <p:ext uri="{BB962C8B-B14F-4D97-AF65-F5344CB8AC3E}">
        <p14:creationId xmlns:p14="http://schemas.microsoft.com/office/powerpoint/2010/main" val="108238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Case Prioritisation: Merger Review Process</a:t>
            </a:r>
            <a:endParaRPr lang="en-GB" sz="3200" dirty="0">
              <a:latin typeface="Arial" pitchFamily="34" charset="0"/>
              <a:cs typeface="Arial" pitchFamily="34" charset="0"/>
            </a:endParaRPr>
          </a:p>
        </p:txBody>
      </p:sp>
      <p:sp>
        <p:nvSpPr>
          <p:cNvPr id="4" name="AutoShape 3"/>
          <p:cNvSpPr>
            <a:spLocks noChangeArrowheads="1"/>
          </p:cNvSpPr>
          <p:nvPr/>
        </p:nvSpPr>
        <p:spPr bwMode="auto">
          <a:xfrm>
            <a:off x="3131840" y="3185967"/>
            <a:ext cx="2286000" cy="503238"/>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Decision on Phase II</a:t>
            </a:r>
          </a:p>
        </p:txBody>
      </p:sp>
      <p:sp>
        <p:nvSpPr>
          <p:cNvPr id="5" name="AutoShape 4"/>
          <p:cNvSpPr>
            <a:spLocks noChangeArrowheads="1"/>
          </p:cNvSpPr>
          <p:nvPr/>
        </p:nvSpPr>
        <p:spPr bwMode="auto">
          <a:xfrm>
            <a:off x="3131840" y="1433367"/>
            <a:ext cx="2286000" cy="503238"/>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Formal Notification</a:t>
            </a:r>
          </a:p>
        </p:txBody>
      </p:sp>
      <p:sp>
        <p:nvSpPr>
          <p:cNvPr id="6" name="AutoShape 5"/>
          <p:cNvSpPr>
            <a:spLocks noChangeArrowheads="1"/>
          </p:cNvSpPr>
          <p:nvPr/>
        </p:nvSpPr>
        <p:spPr bwMode="auto">
          <a:xfrm>
            <a:off x="3131840" y="4908405"/>
            <a:ext cx="2286000" cy="503237"/>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Final Agency Decision</a:t>
            </a:r>
          </a:p>
        </p:txBody>
      </p:sp>
      <p:sp>
        <p:nvSpPr>
          <p:cNvPr id="7" name="AutoShape 6"/>
          <p:cNvSpPr>
            <a:spLocks noChangeArrowheads="1"/>
          </p:cNvSpPr>
          <p:nvPr/>
        </p:nvSpPr>
        <p:spPr bwMode="auto">
          <a:xfrm>
            <a:off x="375940" y="5686280"/>
            <a:ext cx="1508125" cy="292100"/>
          </a:xfrm>
          <a:prstGeom prst="flowChartTerminator">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REJECTION</a:t>
            </a:r>
          </a:p>
        </p:txBody>
      </p:sp>
      <p:sp>
        <p:nvSpPr>
          <p:cNvPr id="8" name="AutoShape 7"/>
          <p:cNvSpPr>
            <a:spLocks noChangeArrowheads="1"/>
          </p:cNvSpPr>
          <p:nvPr/>
        </p:nvSpPr>
        <p:spPr bwMode="auto">
          <a:xfrm>
            <a:off x="7018040" y="5686280"/>
            <a:ext cx="1508125" cy="292100"/>
          </a:xfrm>
          <a:prstGeom prst="flowChartTerminator">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CLEARANCE</a:t>
            </a:r>
          </a:p>
        </p:txBody>
      </p:sp>
      <p:cxnSp>
        <p:nvCxnSpPr>
          <p:cNvPr id="9" name="AutoShape 8"/>
          <p:cNvCxnSpPr>
            <a:cxnSpLocks noChangeShapeType="1"/>
            <a:stCxn id="6" idx="2"/>
            <a:endCxn id="7" idx="3"/>
          </p:cNvCxnSpPr>
          <p:nvPr/>
        </p:nvCxnSpPr>
        <p:spPr bwMode="auto">
          <a:xfrm rot="5400000">
            <a:off x="2869109" y="4426598"/>
            <a:ext cx="420688" cy="2390775"/>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9"/>
          <p:cNvCxnSpPr>
            <a:cxnSpLocks noChangeShapeType="1"/>
            <a:stCxn id="6" idx="2"/>
            <a:endCxn id="8" idx="1"/>
          </p:cNvCxnSpPr>
          <p:nvPr/>
        </p:nvCxnSpPr>
        <p:spPr bwMode="auto">
          <a:xfrm rot="16200000" flipH="1">
            <a:off x="5436096" y="4250386"/>
            <a:ext cx="420688" cy="2743200"/>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AutoShape 12"/>
          <p:cNvSpPr>
            <a:spLocks noChangeArrowheads="1"/>
          </p:cNvSpPr>
          <p:nvPr/>
        </p:nvSpPr>
        <p:spPr bwMode="auto">
          <a:xfrm>
            <a:off x="3131840" y="2271567"/>
            <a:ext cx="2286000" cy="503238"/>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Phase I Review</a:t>
            </a:r>
          </a:p>
        </p:txBody>
      </p:sp>
      <p:cxnSp>
        <p:nvCxnSpPr>
          <p:cNvPr id="12" name="AutoShape 13"/>
          <p:cNvCxnSpPr>
            <a:cxnSpLocks noChangeShapeType="1"/>
            <a:stCxn id="5" idx="2"/>
            <a:endCxn id="11" idx="0"/>
          </p:cNvCxnSpPr>
          <p:nvPr/>
        </p:nvCxnSpPr>
        <p:spPr bwMode="auto">
          <a:xfrm>
            <a:off x="4274840" y="1936605"/>
            <a:ext cx="0" cy="3349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14"/>
          <p:cNvCxnSpPr>
            <a:cxnSpLocks noChangeShapeType="1"/>
            <a:stCxn id="11" idx="2"/>
            <a:endCxn id="4" idx="0"/>
          </p:cNvCxnSpPr>
          <p:nvPr/>
        </p:nvCxnSpPr>
        <p:spPr bwMode="auto">
          <a:xfrm>
            <a:off x="4274840" y="2774805"/>
            <a:ext cx="0" cy="4111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18"/>
          <p:cNvCxnSpPr>
            <a:cxnSpLocks noChangeShapeType="1"/>
            <a:stCxn id="11" idx="3"/>
            <a:endCxn id="8" idx="3"/>
          </p:cNvCxnSpPr>
          <p:nvPr/>
        </p:nvCxnSpPr>
        <p:spPr bwMode="auto">
          <a:xfrm>
            <a:off x="5417840" y="2523980"/>
            <a:ext cx="3108325" cy="3308350"/>
          </a:xfrm>
          <a:prstGeom prst="bentConnector3">
            <a:avLst>
              <a:gd name="adj1" fmla="val 10735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AutoShape 25"/>
          <p:cNvSpPr>
            <a:spLocks noChangeArrowheads="1"/>
          </p:cNvSpPr>
          <p:nvPr/>
        </p:nvSpPr>
        <p:spPr bwMode="auto">
          <a:xfrm>
            <a:off x="3131840" y="4100367"/>
            <a:ext cx="2286000" cy="503238"/>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Compliance with </a:t>
            </a:r>
          </a:p>
          <a:p>
            <a:pPr algn="ctr"/>
            <a:r>
              <a:rPr lang="en-US" sz="1600" b="1" dirty="0">
                <a:latin typeface="Arial" pitchFamily="34" charset="0"/>
                <a:cs typeface="Arial" pitchFamily="34" charset="0"/>
              </a:rPr>
              <a:t>Information Requests</a:t>
            </a:r>
          </a:p>
        </p:txBody>
      </p:sp>
      <p:cxnSp>
        <p:nvCxnSpPr>
          <p:cNvPr id="16" name="AutoShape 26"/>
          <p:cNvCxnSpPr>
            <a:cxnSpLocks noChangeShapeType="1"/>
            <a:stCxn id="4" idx="2"/>
            <a:endCxn id="15" idx="0"/>
          </p:cNvCxnSpPr>
          <p:nvPr/>
        </p:nvCxnSpPr>
        <p:spPr bwMode="auto">
          <a:xfrm>
            <a:off x="4274840" y="3689205"/>
            <a:ext cx="0" cy="4111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61"/>
          <p:cNvCxnSpPr>
            <a:cxnSpLocks noChangeShapeType="1"/>
            <a:stCxn id="15" idx="2"/>
            <a:endCxn id="6" idx="0"/>
          </p:cNvCxnSpPr>
          <p:nvPr/>
        </p:nvCxnSpPr>
        <p:spPr bwMode="auto">
          <a:xfrm>
            <a:off x="4274840" y="4603605"/>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0642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a:r>
              <a:rPr lang="en-GB" sz="3200" dirty="0" smtClean="0">
                <a:latin typeface="Arial" pitchFamily="34" charset="0"/>
                <a:cs typeface="Arial" pitchFamily="34" charset="0"/>
              </a:rPr>
              <a:t>[Merger Review: Hypothetical Merger Scenario]</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400600"/>
          </a:xfrm>
        </p:spPr>
        <p:txBody>
          <a:bodyPr>
            <a:normAutofit/>
          </a:bodyPr>
          <a:lstStyle/>
          <a:p>
            <a:pPr lvl="1"/>
            <a:endParaRPr lang="en-GB" sz="1800" b="1" dirty="0" smtClean="0">
              <a:latin typeface="Arial" pitchFamily="34" charset="0"/>
              <a:cs typeface="Arial" pitchFamily="34" charset="0"/>
            </a:endParaRPr>
          </a:p>
          <a:p>
            <a:r>
              <a:rPr lang="en-GB" sz="2200" b="1" dirty="0" err="1" smtClean="0">
                <a:latin typeface="Arial" pitchFamily="34" charset="0"/>
                <a:cs typeface="Arial" pitchFamily="34" charset="0"/>
              </a:rPr>
              <a:t>Cellphone</a:t>
            </a:r>
            <a:r>
              <a:rPr lang="en-GB" sz="2200" b="1" dirty="0" smtClean="0">
                <a:latin typeface="Arial" pitchFamily="34" charset="0"/>
                <a:cs typeface="Arial" pitchFamily="34" charset="0"/>
              </a:rPr>
              <a:t> Warehouse</a:t>
            </a:r>
            <a:r>
              <a:rPr lang="en-GB" sz="2200" dirty="0" smtClean="0">
                <a:latin typeface="Arial" pitchFamily="34" charset="0"/>
                <a:cs typeface="Arial" pitchFamily="34" charset="0"/>
              </a:rPr>
              <a:t> (Pty) Ltd has notified the competition authority that it has a reached agreement in principle to purchase </a:t>
            </a:r>
            <a:r>
              <a:rPr lang="en-GB" sz="2200" b="1" dirty="0" smtClean="0">
                <a:latin typeface="Arial" pitchFamily="34" charset="0"/>
                <a:cs typeface="Arial" pitchFamily="34" charset="0"/>
              </a:rPr>
              <a:t>Mobiles R Us</a:t>
            </a:r>
            <a:r>
              <a:rPr lang="en-GB" sz="2200" dirty="0" smtClean="0">
                <a:latin typeface="Arial" pitchFamily="34" charset="0"/>
                <a:cs typeface="Arial" pitchFamily="34" charset="0"/>
              </a:rPr>
              <a:t> (Pty) Ltd</a:t>
            </a:r>
          </a:p>
          <a:p>
            <a:pPr lvl="1"/>
            <a:endParaRPr lang="en-GB" sz="1800" dirty="0" smtClean="0">
              <a:latin typeface="Arial" pitchFamily="34" charset="0"/>
              <a:cs typeface="Arial" pitchFamily="34" charset="0"/>
            </a:endParaRPr>
          </a:p>
          <a:p>
            <a:r>
              <a:rPr lang="en-GB" sz="2200" dirty="0" err="1" smtClean="0">
                <a:latin typeface="Arial" pitchFamily="34" charset="0"/>
                <a:cs typeface="Arial" pitchFamily="34" charset="0"/>
              </a:rPr>
              <a:t>Cellphone</a:t>
            </a:r>
            <a:r>
              <a:rPr lang="en-GB" sz="2200" dirty="0" smtClean="0">
                <a:latin typeface="Arial" pitchFamily="34" charset="0"/>
                <a:cs typeface="Arial" pitchFamily="34" charset="0"/>
              </a:rPr>
              <a:t> Warehouse and Mobiles R Us own and operate retail outlets that offer mobile phones, pre- and post-paid airtime vouchers and packages, and mobile phone accessories</a:t>
            </a:r>
          </a:p>
          <a:p>
            <a:pPr lvl="1"/>
            <a:endParaRPr lang="en-GB" sz="1800" dirty="0">
              <a:latin typeface="Arial" pitchFamily="34" charset="0"/>
              <a:cs typeface="Arial" pitchFamily="34" charset="0"/>
            </a:endParaRPr>
          </a:p>
          <a:p>
            <a:r>
              <a:rPr lang="en-GB" sz="2200" dirty="0" smtClean="0">
                <a:latin typeface="Arial" pitchFamily="34" charset="0"/>
                <a:cs typeface="Arial" pitchFamily="34" charset="0"/>
              </a:rPr>
              <a:t>Although these products are available at other outlets (e.g. general electronics stores, supermarkets), </a:t>
            </a:r>
            <a:r>
              <a:rPr lang="en-GB" sz="2200" dirty="0" err="1" smtClean="0">
                <a:latin typeface="Arial" pitchFamily="34" charset="0"/>
                <a:cs typeface="Arial" pitchFamily="34" charset="0"/>
              </a:rPr>
              <a:t>Cellphone</a:t>
            </a:r>
            <a:r>
              <a:rPr lang="en-GB" sz="2200" dirty="0" smtClean="0">
                <a:latin typeface="Arial" pitchFamily="34" charset="0"/>
                <a:cs typeface="Arial" pitchFamily="34" charset="0"/>
              </a:rPr>
              <a:t> Warehouse and Mobiles R Us are the only large-scale </a:t>
            </a:r>
            <a:r>
              <a:rPr lang="en-GB" sz="2200" u="sng" dirty="0" smtClean="0">
                <a:latin typeface="Arial" pitchFamily="34" charset="0"/>
                <a:cs typeface="Arial" pitchFamily="34" charset="0"/>
              </a:rPr>
              <a:t>specialist</a:t>
            </a:r>
            <a:r>
              <a:rPr lang="en-GB" sz="2200" dirty="0" smtClean="0">
                <a:latin typeface="Arial" pitchFamily="34" charset="0"/>
                <a:cs typeface="Arial" pitchFamily="34" charset="0"/>
              </a:rPr>
              <a:t> retailers of these products</a:t>
            </a:r>
          </a:p>
          <a:p>
            <a:pPr lvl="1"/>
            <a:endParaRPr lang="en-GB" sz="1800" dirty="0" smtClean="0">
              <a:latin typeface="Arial" pitchFamily="34" charset="0"/>
              <a:cs typeface="Arial" pitchFamily="34" charset="0"/>
            </a:endParaRPr>
          </a:p>
          <a:p>
            <a:pPr lvl="1"/>
            <a:endParaRPr lang="en-GB" sz="1800" dirty="0" smtClean="0">
              <a:latin typeface="Arial" pitchFamily="34" charset="0"/>
              <a:cs typeface="Arial" pitchFamily="34" charset="0"/>
            </a:endParaRPr>
          </a:p>
        </p:txBody>
      </p:sp>
    </p:spTree>
    <p:extLst>
      <p:ext uri="{BB962C8B-B14F-4D97-AF65-F5344CB8AC3E}">
        <p14:creationId xmlns:p14="http://schemas.microsoft.com/office/powerpoint/2010/main" val="187397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a:r>
              <a:rPr lang="en-GB" sz="3200" dirty="0" smtClean="0">
                <a:latin typeface="Arial" pitchFamily="34" charset="0"/>
                <a:cs typeface="Arial" pitchFamily="34" charset="0"/>
              </a:rPr>
              <a:t>Merger Review: Initial information requirements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400600"/>
          </a:xfrm>
        </p:spPr>
        <p:txBody>
          <a:bodyPr>
            <a:normAutofit fontScale="92500" lnSpcReduction="20000"/>
          </a:bodyPr>
          <a:lstStyle/>
          <a:p>
            <a:r>
              <a:rPr lang="en-GB" sz="2200" dirty="0" smtClean="0">
                <a:latin typeface="Arial" pitchFamily="34" charset="0"/>
                <a:cs typeface="Arial" pitchFamily="34" charset="0"/>
              </a:rPr>
              <a:t>Administrative requirements</a:t>
            </a:r>
          </a:p>
          <a:p>
            <a:pPr lvl="1"/>
            <a:r>
              <a:rPr lang="en-GB" sz="1800" dirty="0" smtClean="0">
                <a:latin typeface="Arial" pitchFamily="34" charset="0"/>
                <a:cs typeface="Arial" pitchFamily="34" charset="0"/>
              </a:rPr>
              <a:t>Identification of the parties to the transaction</a:t>
            </a:r>
          </a:p>
          <a:p>
            <a:pPr lvl="1"/>
            <a:r>
              <a:rPr lang="en-GB" sz="1800" dirty="0" smtClean="0">
                <a:latin typeface="Arial" pitchFamily="34" charset="0"/>
                <a:cs typeface="Arial" pitchFamily="34" charset="0"/>
              </a:rPr>
              <a:t>Verification of a </a:t>
            </a:r>
            <a:r>
              <a:rPr lang="en-GB" sz="1800" dirty="0" err="1" smtClean="0">
                <a:latin typeface="Arial" pitchFamily="34" charset="0"/>
                <a:cs typeface="Arial" pitchFamily="34" charset="0"/>
              </a:rPr>
              <a:t>notifiable</a:t>
            </a:r>
            <a:r>
              <a:rPr lang="en-GB" sz="1800" dirty="0" smtClean="0">
                <a:latin typeface="Arial" pitchFamily="34" charset="0"/>
                <a:cs typeface="Arial" pitchFamily="34" charset="0"/>
              </a:rPr>
              <a:t> transaction</a:t>
            </a:r>
            <a:endParaRPr lang="en-GB" sz="2200" dirty="0" smtClean="0">
              <a:latin typeface="Arial" pitchFamily="34" charset="0"/>
              <a:cs typeface="Arial" pitchFamily="34" charset="0"/>
            </a:endParaRP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Description of the transaction</a:t>
            </a:r>
          </a:p>
          <a:p>
            <a:pPr lvl="1"/>
            <a:r>
              <a:rPr lang="en-GB" sz="1800" dirty="0" smtClean="0">
                <a:latin typeface="Arial" pitchFamily="34" charset="0"/>
                <a:cs typeface="Arial" pitchFamily="34" charset="0"/>
              </a:rPr>
              <a:t>Nature of the transaction; ownership and control before and after</a:t>
            </a:r>
          </a:p>
          <a:p>
            <a:pPr lvl="1"/>
            <a:r>
              <a:rPr lang="en-GB" sz="1800" dirty="0" smtClean="0">
                <a:latin typeface="Arial" pitchFamily="34" charset="0"/>
                <a:cs typeface="Arial" pitchFamily="34" charset="0"/>
              </a:rPr>
              <a:t>Explanation of the business rationale, timing</a:t>
            </a:r>
          </a:p>
          <a:p>
            <a:pPr lvl="1"/>
            <a:r>
              <a:rPr lang="en-GB" sz="1800" dirty="0" smtClean="0">
                <a:latin typeface="Arial" pitchFamily="34" charset="0"/>
                <a:cs typeface="Arial" pitchFamily="34" charset="0"/>
              </a:rPr>
              <a:t>Transaction documents</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Information on the parties</a:t>
            </a:r>
          </a:p>
          <a:p>
            <a:pPr lvl="1"/>
            <a:r>
              <a:rPr lang="en-GB" sz="1800" dirty="0" smtClean="0">
                <a:latin typeface="Arial" pitchFamily="34" charset="0"/>
                <a:cs typeface="Arial" pitchFamily="34" charset="0"/>
              </a:rPr>
              <a:t>What businesses do the parties own and operate</a:t>
            </a:r>
          </a:p>
          <a:p>
            <a:pPr lvl="1"/>
            <a:r>
              <a:rPr lang="en-GB" sz="1800" dirty="0" smtClean="0">
                <a:latin typeface="Arial" pitchFamily="34" charset="0"/>
                <a:cs typeface="Arial" pitchFamily="34" charset="0"/>
              </a:rPr>
              <a:t>Corporate structure: shareholders, subsidiaries, affiliates</a:t>
            </a:r>
          </a:p>
          <a:p>
            <a:pPr lvl="1"/>
            <a:r>
              <a:rPr lang="en-GB" sz="1800" dirty="0" smtClean="0">
                <a:latin typeface="Arial" pitchFamily="34" charset="0"/>
                <a:cs typeface="Arial" pitchFamily="34" charset="0"/>
              </a:rPr>
              <a:t>Recent financial statements / annual reports</a:t>
            </a:r>
          </a:p>
          <a:p>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Competitive analysis information</a:t>
            </a:r>
          </a:p>
          <a:p>
            <a:pPr lvl="1"/>
            <a:r>
              <a:rPr lang="en-GB" sz="1800" dirty="0" smtClean="0">
                <a:latin typeface="Arial" pitchFamily="34" charset="0"/>
                <a:cs typeface="Arial" pitchFamily="34" charset="0"/>
              </a:rPr>
              <a:t>Parties’ assessment of </a:t>
            </a:r>
            <a:r>
              <a:rPr lang="en-GB" sz="1800" dirty="0">
                <a:latin typeface="Arial" pitchFamily="34" charset="0"/>
                <a:cs typeface="Arial" pitchFamily="34" charset="0"/>
              </a:rPr>
              <a:t>r</a:t>
            </a:r>
            <a:r>
              <a:rPr lang="en-GB" sz="1800" dirty="0" smtClean="0">
                <a:latin typeface="Arial" pitchFamily="34" charset="0"/>
                <a:cs typeface="Arial" pitchFamily="34" charset="0"/>
              </a:rPr>
              <a:t>elevant markets for overlapping products (+ market shares)</a:t>
            </a:r>
          </a:p>
          <a:p>
            <a:pPr lvl="1"/>
            <a:r>
              <a:rPr lang="en-GB" sz="1800" dirty="0" smtClean="0">
                <a:latin typeface="Arial" pitchFamily="34" charset="0"/>
                <a:cs typeface="Arial" pitchFamily="34" charset="0"/>
              </a:rPr>
              <a:t>Key customers and suppliers, including contact details</a:t>
            </a:r>
          </a:p>
          <a:p>
            <a:pPr lvl="1"/>
            <a:endParaRPr lang="en-GB" sz="1800" dirty="0" smtClean="0">
              <a:latin typeface="Arial" pitchFamily="34" charset="0"/>
              <a:cs typeface="Arial" pitchFamily="34" charset="0"/>
            </a:endParaRPr>
          </a:p>
          <a:p>
            <a:pPr lvl="1"/>
            <a:endParaRPr lang="en-GB" sz="1800" dirty="0" smtClean="0">
              <a:latin typeface="Arial" pitchFamily="34" charset="0"/>
              <a:cs typeface="Arial" pitchFamily="34" charset="0"/>
            </a:endParaRPr>
          </a:p>
          <a:p>
            <a:pPr lvl="1"/>
            <a:endParaRPr lang="en-GB" sz="1800" dirty="0" smtClean="0">
              <a:latin typeface="Arial" pitchFamily="34" charset="0"/>
              <a:cs typeface="Arial" pitchFamily="34" charset="0"/>
            </a:endParaRPr>
          </a:p>
        </p:txBody>
      </p:sp>
    </p:spTree>
    <p:extLst>
      <p:ext uri="{BB962C8B-B14F-4D97-AF65-F5344CB8AC3E}">
        <p14:creationId xmlns:p14="http://schemas.microsoft.com/office/powerpoint/2010/main" val="2147925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1643</TotalTime>
  <Words>1544</Words>
  <Application>Microsoft Office PowerPoint</Application>
  <PresentationFormat>On-screen Show (4:3)</PresentationFormat>
  <Paragraphs>176</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Breakout Session 3:  Case Selection and Prioritisation</vt:lpstr>
      <vt:lpstr>Overview</vt:lpstr>
      <vt:lpstr>Priority Setting: Principles and Objectives</vt:lpstr>
      <vt:lpstr>Case Selection: Criteria</vt:lpstr>
      <vt:lpstr>Case Selection: International Approaches</vt:lpstr>
      <vt:lpstr>Case Selection: Screening and Thresholds</vt:lpstr>
      <vt:lpstr>Case Prioritisation: Merger Review Process</vt:lpstr>
      <vt:lpstr>[Merger Review: Hypothetical Merger Scenario]</vt:lpstr>
      <vt:lpstr>Merger Review: Initial information requirements</vt:lpstr>
      <vt:lpstr>Merger Review: Types of information</vt:lpstr>
      <vt:lpstr>Merger Review: Sources of information</vt:lpstr>
      <vt:lpstr>[US Merger Review Process]</vt:lpstr>
    </vt:vector>
  </TitlesOfParts>
  <Company>RBB Economics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Swan</dc:creator>
  <cp:lastModifiedBy>Federal Trade Commission</cp:lastModifiedBy>
  <cp:revision>38</cp:revision>
  <dcterms:created xsi:type="dcterms:W3CDTF">2013-08-14T20:56:24Z</dcterms:created>
  <dcterms:modified xsi:type="dcterms:W3CDTF">2013-08-16T00:45:04Z</dcterms:modified>
</cp:coreProperties>
</file>