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60" r:id="rId3"/>
    <p:sldMasterId id="2147483699" r:id="rId4"/>
  </p:sldMasterIdLst>
  <p:notesMasterIdLst>
    <p:notesMasterId r:id="rId15"/>
  </p:notesMasterIdLst>
  <p:sldIdLst>
    <p:sldId id="257" r:id="rId5"/>
    <p:sldId id="259" r:id="rId6"/>
    <p:sldId id="295" r:id="rId7"/>
    <p:sldId id="296" r:id="rId8"/>
    <p:sldId id="300" r:id="rId9"/>
    <p:sldId id="301" r:id="rId10"/>
    <p:sldId id="292" r:id="rId11"/>
    <p:sldId id="294" r:id="rId12"/>
    <p:sldId id="299" r:id="rId13"/>
    <p:sldId id="272" r:id="rId1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192FF"/>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0" autoAdjust="0"/>
  </p:normalViewPr>
  <p:slideViewPr>
    <p:cSldViewPr>
      <p:cViewPr varScale="1">
        <p:scale>
          <a:sx n="95" d="100"/>
          <a:sy n="95" d="100"/>
        </p:scale>
        <p:origin x="-125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833E69AD-B661-4A1F-9ACA-B84B2D862EDE}" type="datetimeFigureOut">
              <a:rPr lang="en-US" smtClean="0"/>
              <a:t>8/17/2013</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F8F49668-DEBE-480D-A838-5B9AFC3F1D52}" type="slidenum">
              <a:rPr lang="en-US" smtClean="0"/>
              <a:t>‹#›</a:t>
            </a:fld>
            <a:endParaRPr lang="en-US"/>
          </a:p>
        </p:txBody>
      </p:sp>
    </p:spTree>
    <p:extLst>
      <p:ext uri="{BB962C8B-B14F-4D97-AF65-F5344CB8AC3E}">
        <p14:creationId xmlns:p14="http://schemas.microsoft.com/office/powerpoint/2010/main" val="5410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49668-DEBE-480D-A838-5B9AFC3F1D52}" type="slidenum">
              <a:rPr lang="en-US" smtClean="0"/>
              <a:t>5</a:t>
            </a:fld>
            <a:endParaRPr lang="en-US"/>
          </a:p>
        </p:txBody>
      </p:sp>
    </p:spTree>
    <p:extLst>
      <p:ext uri="{BB962C8B-B14F-4D97-AF65-F5344CB8AC3E}">
        <p14:creationId xmlns:p14="http://schemas.microsoft.com/office/powerpoint/2010/main" val="281731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49668-DEBE-480D-A838-5B9AFC3F1D52}" type="slidenum">
              <a:rPr lang="en-US" smtClean="0"/>
              <a:t>6</a:t>
            </a:fld>
            <a:endParaRPr lang="en-US"/>
          </a:p>
        </p:txBody>
      </p:sp>
    </p:spTree>
    <p:extLst>
      <p:ext uri="{BB962C8B-B14F-4D97-AF65-F5344CB8AC3E}">
        <p14:creationId xmlns:p14="http://schemas.microsoft.com/office/powerpoint/2010/main" val="492769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 Master - 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52400" y="0"/>
            <a:ext cx="325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TCGoldSea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70816" y="4877060"/>
            <a:ext cx="2023382" cy="183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6" name="Rectangle 2"/>
          <p:cNvSpPr>
            <a:spLocks noGrp="1" noChangeArrowheads="1"/>
          </p:cNvSpPr>
          <p:nvPr>
            <p:ph type="ctrTitle"/>
          </p:nvPr>
        </p:nvSpPr>
        <p:spPr>
          <a:xfrm>
            <a:off x="3581400" y="2317750"/>
            <a:ext cx="5334000" cy="1219200"/>
          </a:xfrm>
        </p:spPr>
        <p:txBody>
          <a:bodyPr anchor="b"/>
          <a:lstStyle>
            <a:lvl1pPr algn="r">
              <a:defRPr sz="3800">
                <a:solidFill>
                  <a:schemeClr val="tx2"/>
                </a:solidFill>
              </a:defRPr>
            </a:lvl1pPr>
          </a:lstStyle>
          <a:p>
            <a:pPr lvl="0"/>
            <a:r>
              <a:rPr lang="en-US" noProof="0" smtClean="0"/>
              <a:t>Click to edit Master title style</a:t>
            </a:r>
          </a:p>
        </p:txBody>
      </p:sp>
      <p:sp>
        <p:nvSpPr>
          <p:cNvPr id="210947" name="Rectangle 3"/>
          <p:cNvSpPr>
            <a:spLocks noGrp="1" noChangeArrowheads="1"/>
          </p:cNvSpPr>
          <p:nvPr>
            <p:ph type="subTitle" idx="1"/>
          </p:nvPr>
        </p:nvSpPr>
        <p:spPr>
          <a:xfrm>
            <a:off x="3581400" y="3460750"/>
            <a:ext cx="5334000" cy="533400"/>
          </a:xfrm>
        </p:spPr>
        <p:txBody>
          <a:bodyPr/>
          <a:lstStyle>
            <a:lvl1pPr marL="0" indent="0" algn="r">
              <a:buFontTx/>
              <a:buNone/>
              <a:defRPr sz="1600">
                <a:solidFill>
                  <a:srgbClr val="E3DECB"/>
                </a:solidFill>
              </a:defRPr>
            </a:lvl1pPr>
          </a:lstStyle>
          <a:p>
            <a:pPr lvl="0"/>
            <a:r>
              <a:rPr lang="en-US" noProof="0" smtClean="0"/>
              <a:t>Click to edit Master subtitle style</a:t>
            </a:r>
          </a:p>
        </p:txBody>
      </p:sp>
      <p:sp>
        <p:nvSpPr>
          <p:cNvPr id="7" name="Rectangle 4"/>
          <p:cNvSpPr>
            <a:spLocks noGrp="1" noChangeArrowheads="1"/>
          </p:cNvSpPr>
          <p:nvPr>
            <p:ph type="dt" sz="half" idx="10"/>
          </p:nvPr>
        </p:nvSpPr>
        <p:spPr bwMode="auto">
          <a:xfrm>
            <a:off x="3581400" y="6096000"/>
            <a:ext cx="1905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fontAlgn="base">
              <a:spcAft>
                <a:spcPct val="0"/>
              </a:spcAft>
              <a:defRPr/>
            </a:pPr>
            <a:fld id="{4374CCB0-4E14-4290-BA18-BC27D6432AC4}" type="datetime1">
              <a:rPr lang="en-US" smtClean="0"/>
              <a:t>8/17/2013</a:t>
            </a:fld>
            <a:endParaRPr lang="en-US"/>
          </a:p>
        </p:txBody>
      </p:sp>
      <p:sp>
        <p:nvSpPr>
          <p:cNvPr id="8" name="Rectangle 5"/>
          <p:cNvSpPr>
            <a:spLocks noGrp="1" noChangeArrowheads="1"/>
          </p:cNvSpPr>
          <p:nvPr>
            <p:ph type="ftr" sz="quarter" idx="11"/>
          </p:nvPr>
        </p:nvSpPr>
        <p:spPr bwMode="auto">
          <a:xfrm>
            <a:off x="3581400" y="5486400"/>
            <a:ext cx="4572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fontAlgn="base">
              <a:spcAft>
                <a:spcPct val="0"/>
              </a:spcAft>
              <a:defRPr/>
            </a:pPr>
            <a:endParaRPr lang="en-US"/>
          </a:p>
        </p:txBody>
      </p:sp>
    </p:spTree>
    <p:extLst>
      <p:ext uri="{BB962C8B-B14F-4D97-AF65-F5344CB8AC3E}">
        <p14:creationId xmlns:p14="http://schemas.microsoft.com/office/powerpoint/2010/main" val="48093267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EDA5D9-2C2F-4B73-9DB1-4C3A84F15412}"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24261074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4800"/>
            <a:ext cx="19621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F5E5E7-7CB8-4F96-8936-661E6B33F9DF}"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1939072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B82FD73-590F-4CC0-B657-967126754EF2}"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26283327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D9960-49F0-45E6-AB9D-C3C569F91C4F}" type="datetime1">
              <a:rPr lang="en-US" smtClean="0"/>
              <a:t>8/17/2013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0134486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0D30D-3A1B-4AB5-9386-AF75168961BB}" type="datetime1">
              <a:rPr lang="en-US" smtClean="0"/>
              <a:t>8/17/2013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18442158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4C402C-F931-42E1-90DD-0BDD6000A756}" type="datetime1">
              <a:rPr lang="en-US" smtClean="0"/>
              <a:t>8/17/2013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8956939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D78A8D-1118-40B8-9E24-B09C88526C6F}" type="datetime1">
              <a:rPr lang="en-US" smtClean="0"/>
              <a:t>8/17/2013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8335543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76BEE-0DDE-437C-ABC3-796E02E3708E}" type="datetime1">
              <a:rPr lang="en-US" smtClean="0"/>
              <a:t>8/17/2013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7125174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8B3786-CDD5-465B-911A-BDF1F9A545CD}" type="datetime1">
              <a:rPr lang="en-US" smtClean="0"/>
              <a:t>8/17/2013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23529545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38157-6C57-43B8-8765-A3FC5F034B78}" type="datetime1">
              <a:rPr lang="en-US" smtClean="0"/>
              <a:t>8/17/2013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8647308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608A35A-ACF5-4A2C-B7F3-C105CF3FE8F9}"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3567250974"/>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DAA5-C39A-45E8-BC08-8657ECC6133E}" type="datetime1">
              <a:rPr lang="en-US" smtClean="0"/>
              <a:t>8/17/2013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25623240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ED78B-024E-4427-8AF3-ED2E5BEC69AE}" type="datetime1">
              <a:rPr lang="en-US" smtClean="0"/>
              <a:t>8/17/2013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76899991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F039C-F59A-40ED-88C6-C64B0E3EEAAE}" type="datetime1">
              <a:rPr lang="en-US" smtClean="0"/>
              <a:t>8/17/2013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224196383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6F665-40A2-4620-8C68-20DC7F331F80}" type="datetime1">
              <a:rPr lang="en-US" smtClean="0"/>
              <a:t>8/17/2013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32815783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FBC18C-E0BC-4D4C-AC55-123AAB2ADC4F}" type="datetime1">
              <a:rPr lang="en-US" smtClean="0"/>
              <a:t>8/17/2013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261DE-86A6-4B7D-BE0B-A2D1473FF357}" type="slidenum">
              <a:rPr lang="en-US" smtClean="0"/>
              <a:t>‹#›</a:t>
            </a:fld>
            <a:endParaRPr lang="en-US"/>
          </a:p>
        </p:txBody>
      </p:sp>
    </p:spTree>
    <p:extLst>
      <p:ext uri="{BB962C8B-B14F-4D97-AF65-F5344CB8AC3E}">
        <p14:creationId xmlns:p14="http://schemas.microsoft.com/office/powerpoint/2010/main" val="420309026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 Master - Sta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52400" y="0"/>
            <a:ext cx="325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TCGoldSea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70816" y="4877060"/>
            <a:ext cx="2023382" cy="183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6" name="Rectangle 2"/>
          <p:cNvSpPr>
            <a:spLocks noGrp="1" noChangeArrowheads="1"/>
          </p:cNvSpPr>
          <p:nvPr>
            <p:ph type="ctrTitle"/>
          </p:nvPr>
        </p:nvSpPr>
        <p:spPr>
          <a:xfrm>
            <a:off x="3581400" y="2317750"/>
            <a:ext cx="5334000" cy="1219200"/>
          </a:xfrm>
        </p:spPr>
        <p:txBody>
          <a:bodyPr anchor="b"/>
          <a:lstStyle>
            <a:lvl1pPr algn="r">
              <a:defRPr sz="3800">
                <a:solidFill>
                  <a:schemeClr val="tx2"/>
                </a:solidFill>
              </a:defRPr>
            </a:lvl1pPr>
          </a:lstStyle>
          <a:p>
            <a:pPr lvl="0"/>
            <a:r>
              <a:rPr lang="en-US" noProof="0" smtClean="0"/>
              <a:t>Click to edit Master title style</a:t>
            </a:r>
          </a:p>
        </p:txBody>
      </p:sp>
      <p:sp>
        <p:nvSpPr>
          <p:cNvPr id="210947" name="Rectangle 3"/>
          <p:cNvSpPr>
            <a:spLocks noGrp="1" noChangeArrowheads="1"/>
          </p:cNvSpPr>
          <p:nvPr>
            <p:ph type="subTitle" idx="1"/>
          </p:nvPr>
        </p:nvSpPr>
        <p:spPr>
          <a:xfrm>
            <a:off x="3581400" y="3460750"/>
            <a:ext cx="5334000" cy="533400"/>
          </a:xfrm>
        </p:spPr>
        <p:txBody>
          <a:bodyPr/>
          <a:lstStyle>
            <a:lvl1pPr marL="0" indent="0" algn="r">
              <a:buFontTx/>
              <a:buNone/>
              <a:defRPr sz="1600">
                <a:solidFill>
                  <a:srgbClr val="E3DECB"/>
                </a:solidFill>
              </a:defRPr>
            </a:lvl1pPr>
          </a:lstStyle>
          <a:p>
            <a:pPr lvl="0"/>
            <a:r>
              <a:rPr lang="en-US" noProof="0" smtClean="0"/>
              <a:t>Click to edit Master subtitle style</a:t>
            </a:r>
          </a:p>
        </p:txBody>
      </p:sp>
      <p:sp>
        <p:nvSpPr>
          <p:cNvPr id="7" name="Rectangle 4"/>
          <p:cNvSpPr>
            <a:spLocks noGrp="1" noChangeArrowheads="1"/>
          </p:cNvSpPr>
          <p:nvPr>
            <p:ph type="dt" sz="half" idx="10"/>
          </p:nvPr>
        </p:nvSpPr>
        <p:spPr bwMode="auto">
          <a:xfrm>
            <a:off x="3581400" y="6096000"/>
            <a:ext cx="1905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a:defRPr/>
            </a:pPr>
            <a:fld id="{FC5C87C9-F727-426A-955E-398A56EBEC7A}" type="datetime1">
              <a:rPr lang="en-US" smtClean="0"/>
              <a:t>8/17/2013</a:t>
            </a:fld>
            <a:endParaRPr lang="en-US"/>
          </a:p>
        </p:txBody>
      </p:sp>
      <p:sp>
        <p:nvSpPr>
          <p:cNvPr id="8" name="Rectangle 5"/>
          <p:cNvSpPr>
            <a:spLocks noGrp="1" noChangeArrowheads="1"/>
          </p:cNvSpPr>
          <p:nvPr>
            <p:ph type="ftr" sz="quarter" idx="11"/>
          </p:nvPr>
        </p:nvSpPr>
        <p:spPr bwMode="auto">
          <a:xfrm>
            <a:off x="3581400" y="5486400"/>
            <a:ext cx="4572000" cy="381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solidFill>
                  <a:srgbClr val="E3DECB"/>
                </a:solidFill>
                <a:ea typeface="ＭＳ Ｐゴシック" pitchFamily="1" charset="-128"/>
              </a:defRPr>
            </a:lvl1pPr>
          </a:lstStyle>
          <a:p>
            <a:pPr>
              <a:defRPr/>
            </a:pPr>
            <a:endParaRPr lang="en-US"/>
          </a:p>
        </p:txBody>
      </p:sp>
    </p:spTree>
    <p:extLst>
      <p:ext uri="{BB962C8B-B14F-4D97-AF65-F5344CB8AC3E}">
        <p14:creationId xmlns:p14="http://schemas.microsoft.com/office/powerpoint/2010/main" val="480932677"/>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608A35A-ACF5-4A2C-B7F3-C105CF3FE8F9}" type="slidenum">
              <a:rPr lang="en-US"/>
              <a:pPr>
                <a:defRPr/>
              </a:pPr>
              <a:t>‹#›</a:t>
            </a:fld>
            <a:endParaRPr lang="en-US"/>
          </a:p>
        </p:txBody>
      </p:sp>
    </p:spTree>
    <p:extLst>
      <p:ext uri="{BB962C8B-B14F-4D97-AF65-F5344CB8AC3E}">
        <p14:creationId xmlns:p14="http://schemas.microsoft.com/office/powerpoint/2010/main" val="35672509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171D8D2-376B-4885-8ABD-851F8FA26C55}" type="slidenum">
              <a:rPr lang="en-US"/>
              <a:pPr>
                <a:defRPr/>
              </a:pPr>
              <a:t>‹#›</a:t>
            </a:fld>
            <a:endParaRPr lang="en-US"/>
          </a:p>
        </p:txBody>
      </p:sp>
    </p:spTree>
    <p:extLst>
      <p:ext uri="{BB962C8B-B14F-4D97-AF65-F5344CB8AC3E}">
        <p14:creationId xmlns:p14="http://schemas.microsoft.com/office/powerpoint/2010/main" val="60706987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72BFC33-669D-48F5-B8D8-0CC587A3D0B8}" type="slidenum">
              <a:rPr lang="en-US"/>
              <a:pPr>
                <a:defRPr/>
              </a:pPr>
              <a:t>‹#›</a:t>
            </a:fld>
            <a:endParaRPr lang="en-US"/>
          </a:p>
        </p:txBody>
      </p:sp>
    </p:spTree>
    <p:extLst>
      <p:ext uri="{BB962C8B-B14F-4D97-AF65-F5344CB8AC3E}">
        <p14:creationId xmlns:p14="http://schemas.microsoft.com/office/powerpoint/2010/main" val="75579979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3D431E0-6CD4-4A66-BE1F-EDC4D25630D8}" type="slidenum">
              <a:rPr lang="en-US"/>
              <a:pPr>
                <a:defRPr/>
              </a:pPr>
              <a:t>‹#›</a:t>
            </a:fld>
            <a:endParaRPr lang="en-US"/>
          </a:p>
        </p:txBody>
      </p:sp>
    </p:spTree>
    <p:extLst>
      <p:ext uri="{BB962C8B-B14F-4D97-AF65-F5344CB8AC3E}">
        <p14:creationId xmlns:p14="http://schemas.microsoft.com/office/powerpoint/2010/main" val="9423398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171D8D2-376B-4885-8ABD-851F8FA26C55}"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60706987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10EFDB3-D66F-4A12-8C3B-3B9D85F89089}" type="slidenum">
              <a:rPr lang="en-US"/>
              <a:pPr>
                <a:defRPr/>
              </a:pPr>
              <a:t>‹#›</a:t>
            </a:fld>
            <a:endParaRPr lang="en-US"/>
          </a:p>
        </p:txBody>
      </p:sp>
    </p:spTree>
    <p:extLst>
      <p:ext uri="{BB962C8B-B14F-4D97-AF65-F5344CB8AC3E}">
        <p14:creationId xmlns:p14="http://schemas.microsoft.com/office/powerpoint/2010/main" val="11525093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17A0B22-54BD-45E7-B4D6-9CA2002E611A}" type="slidenum">
              <a:rPr lang="en-US"/>
              <a:pPr>
                <a:defRPr/>
              </a:pPr>
              <a:t>‹#›</a:t>
            </a:fld>
            <a:endParaRPr lang="en-US"/>
          </a:p>
        </p:txBody>
      </p:sp>
    </p:spTree>
    <p:extLst>
      <p:ext uri="{BB962C8B-B14F-4D97-AF65-F5344CB8AC3E}">
        <p14:creationId xmlns:p14="http://schemas.microsoft.com/office/powerpoint/2010/main" val="124459730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570729-B6A2-4DAE-B01A-D865C07439E1}" type="slidenum">
              <a:rPr lang="en-US"/>
              <a:pPr>
                <a:defRPr/>
              </a:pPr>
              <a:t>‹#›</a:t>
            </a:fld>
            <a:endParaRPr lang="en-US"/>
          </a:p>
        </p:txBody>
      </p:sp>
    </p:spTree>
    <p:extLst>
      <p:ext uri="{BB962C8B-B14F-4D97-AF65-F5344CB8AC3E}">
        <p14:creationId xmlns:p14="http://schemas.microsoft.com/office/powerpoint/2010/main" val="31511440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ABA9EA0-D069-40FB-9657-FD38B2A4DC6B}" type="slidenum">
              <a:rPr lang="en-US"/>
              <a:pPr>
                <a:defRPr/>
              </a:pPr>
              <a:t>‹#›</a:t>
            </a:fld>
            <a:endParaRPr lang="en-US"/>
          </a:p>
        </p:txBody>
      </p:sp>
    </p:spTree>
    <p:extLst>
      <p:ext uri="{BB962C8B-B14F-4D97-AF65-F5344CB8AC3E}">
        <p14:creationId xmlns:p14="http://schemas.microsoft.com/office/powerpoint/2010/main" val="348493429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3EDA5D9-2C2F-4B73-9DB1-4C3A84F15412}" type="slidenum">
              <a:rPr lang="en-US"/>
              <a:pPr>
                <a:defRPr/>
              </a:pPr>
              <a:t>‹#›</a:t>
            </a:fld>
            <a:endParaRPr lang="en-US"/>
          </a:p>
        </p:txBody>
      </p:sp>
    </p:spTree>
    <p:extLst>
      <p:ext uri="{BB962C8B-B14F-4D97-AF65-F5344CB8AC3E}">
        <p14:creationId xmlns:p14="http://schemas.microsoft.com/office/powerpoint/2010/main" val="242610747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04800"/>
            <a:ext cx="19621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F5E5E7-7CB8-4F96-8936-661E6B33F9DF}" type="slidenum">
              <a:rPr lang="en-US"/>
              <a:pPr>
                <a:defRPr/>
              </a:pPr>
              <a:t>‹#›</a:t>
            </a:fld>
            <a:endParaRPr lang="en-US"/>
          </a:p>
        </p:txBody>
      </p:sp>
    </p:spTree>
    <p:extLst>
      <p:ext uri="{BB962C8B-B14F-4D97-AF65-F5344CB8AC3E}">
        <p14:creationId xmlns:p14="http://schemas.microsoft.com/office/powerpoint/2010/main" val="19390724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B82FD73-590F-4CC0-B657-967126754EF2}" type="slidenum">
              <a:rPr lang="en-US"/>
              <a:pPr>
                <a:defRPr/>
              </a:pPr>
              <a:t>‹#›</a:t>
            </a:fld>
            <a:endParaRPr lang="en-US"/>
          </a:p>
        </p:txBody>
      </p:sp>
    </p:spTree>
    <p:extLst>
      <p:ext uri="{BB962C8B-B14F-4D97-AF65-F5344CB8AC3E}">
        <p14:creationId xmlns:p14="http://schemas.microsoft.com/office/powerpoint/2010/main" val="26283327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E4CBC-3A16-4204-A408-1768731947F4}" type="datetime1">
              <a:rPr lang="en-US" smtClean="0">
                <a:solidFill>
                  <a:prstClr val="black">
                    <a:tint val="75000"/>
                  </a:prstClr>
                </a:solidFill>
              </a:rPr>
              <a:t>8/17/2013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88127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A56ED-EA4C-43B8-8C43-9ABF07D609FF}" type="datetime1">
              <a:rPr lang="en-US" smtClean="0">
                <a:solidFill>
                  <a:prstClr val="black">
                    <a:tint val="75000"/>
                  </a:prstClr>
                </a:solidFill>
              </a:rPr>
              <a:t>8/17/2013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109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847C5B-EA81-4FE7-817B-18A3A6D03346}" type="datetime1">
              <a:rPr lang="en-US" smtClean="0">
                <a:solidFill>
                  <a:prstClr val="black">
                    <a:tint val="75000"/>
                  </a:prstClr>
                </a:solidFill>
              </a:rPr>
              <a:t>8/17/2013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741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72BFC33-669D-48F5-B8D8-0CC587A3D0B8}"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75579979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5A097-A89A-499B-B0CE-D60D546C9BBE}" type="datetime1">
              <a:rPr lang="en-US" smtClean="0">
                <a:solidFill>
                  <a:prstClr val="black">
                    <a:tint val="75000"/>
                  </a:prstClr>
                </a:solidFill>
              </a:rPr>
              <a:t>8/17/2013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24785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2D8BA5-90BF-400F-AAC4-D2F72823AC0D}" type="datetime1">
              <a:rPr lang="en-US" smtClean="0">
                <a:solidFill>
                  <a:prstClr val="black">
                    <a:tint val="75000"/>
                  </a:prstClr>
                </a:solidFill>
              </a:rPr>
              <a:t>8/17/2013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01435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9CF593-3DED-4E2B-8871-3653640758AE}" type="datetime1">
              <a:rPr lang="en-US" smtClean="0">
                <a:solidFill>
                  <a:prstClr val="black">
                    <a:tint val="75000"/>
                  </a:prstClr>
                </a:solidFill>
              </a:rPr>
              <a:t>8/17/2013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93874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09DE8-1C3A-4322-8D2F-95AFF6A8957A}" type="datetime1">
              <a:rPr lang="en-US" smtClean="0">
                <a:solidFill>
                  <a:prstClr val="black">
                    <a:tint val="75000"/>
                  </a:prstClr>
                </a:solidFill>
              </a:rPr>
              <a:t>8/17/2013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6861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F1A22-02CE-48F4-A70A-7F135136917E}" type="datetime1">
              <a:rPr lang="en-US" smtClean="0">
                <a:solidFill>
                  <a:prstClr val="black">
                    <a:tint val="75000"/>
                  </a:prstClr>
                </a:solidFill>
              </a:rPr>
              <a:t>8/17/2013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1903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A6855-FA99-4E4E-9337-937938E70CF4}" type="datetime1">
              <a:rPr lang="en-US" smtClean="0">
                <a:solidFill>
                  <a:prstClr val="black">
                    <a:tint val="75000"/>
                  </a:prstClr>
                </a:solidFill>
              </a:rPr>
              <a:t>8/17/2013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8691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49C7A-4D17-4785-AA29-C0AD6AC887C8}" type="datetime1">
              <a:rPr lang="en-US" smtClean="0">
                <a:solidFill>
                  <a:prstClr val="black">
                    <a:tint val="75000"/>
                  </a:prstClr>
                </a:solidFill>
              </a:rPr>
              <a:t>8/17/2013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50374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38E3A-EC7C-4396-8F2C-9AD9FEC8473F}" type="datetime1">
              <a:rPr lang="en-US" smtClean="0">
                <a:solidFill>
                  <a:prstClr val="black">
                    <a:tint val="75000"/>
                  </a:prstClr>
                </a:solidFill>
              </a:rPr>
              <a:t>8/17/2013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5054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5DED5E-0D4E-4AC1-9CFA-4D1E1E2B4C74}" type="datetime1">
              <a:rPr lang="en-US" smtClean="0">
                <a:solidFill>
                  <a:prstClr val="black">
                    <a:tint val="75000"/>
                  </a:prstClr>
                </a:solidFill>
              </a:rPr>
              <a:t>8/17/2013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623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3D431E0-6CD4-4A66-BE1F-EDC4D25630D8}"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9423398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10EFDB3-D66F-4A12-8C3B-3B9D85F89089}"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1152509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17A0B22-54BD-45E7-B4D6-9CA2002E611A}"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12445973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570729-B6A2-4DAE-B01A-D865C07439E1}"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3151144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ABA9EA0-D069-40FB-9657-FD38B2A4DC6B}" type="slidenum">
              <a:rPr lang="en-US">
                <a:solidFill>
                  <a:srgbClr val="EAE4D1"/>
                </a:solidFill>
              </a:rPr>
              <a:pPr>
                <a:defRPr/>
              </a:pPr>
              <a:t>‹#›</a:t>
            </a:fld>
            <a:endParaRPr lang="en-US">
              <a:solidFill>
                <a:srgbClr val="EAE4D1"/>
              </a:solidFill>
            </a:endParaRPr>
          </a:p>
        </p:txBody>
      </p:sp>
    </p:spTree>
    <p:extLst>
      <p:ext uri="{BB962C8B-B14F-4D97-AF65-F5344CB8AC3E}">
        <p14:creationId xmlns:p14="http://schemas.microsoft.com/office/powerpoint/2010/main" val="34849342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685800" y="304800"/>
            <a:ext cx="7848600" cy="685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9923" name="Rectangle 3"/>
          <p:cNvSpPr>
            <a:spLocks noGrp="1" noChangeArrowheads="1"/>
          </p:cNvSpPr>
          <p:nvPr>
            <p:ph type="body" idx="1"/>
          </p:nvPr>
        </p:nvSpPr>
        <p:spPr bwMode="auto">
          <a:xfrm>
            <a:off x="685800" y="1143000"/>
            <a:ext cx="7772400" cy="4876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26" name="Rectangle 6"/>
          <p:cNvSpPr>
            <a:spLocks noGrp="1" noChangeArrowheads="1"/>
          </p:cNvSpPr>
          <p:nvPr>
            <p:ph type="sldNum" sz="quarter" idx="4"/>
          </p:nvPr>
        </p:nvSpPr>
        <p:spPr bwMode="auto">
          <a:xfrm>
            <a:off x="234950" y="6448425"/>
            <a:ext cx="45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spcBef>
                <a:spcPct val="0"/>
              </a:spcBef>
              <a:buFontTx/>
              <a:buNone/>
              <a:defRPr sz="1400">
                <a:solidFill>
                  <a:schemeClr val="tx1"/>
                </a:solidFill>
                <a:ea typeface="ＭＳ Ｐゴシック" pitchFamily="1" charset="-128"/>
              </a:defRPr>
            </a:lvl1pPr>
          </a:lstStyle>
          <a:p>
            <a:pPr fontAlgn="base">
              <a:spcAft>
                <a:spcPct val="0"/>
              </a:spcAft>
              <a:defRPr/>
            </a:pPr>
            <a:fld id="{DC286269-924E-4360-8B63-EF38D6EC0E49}" type="slidenum">
              <a:rPr lang="en-US">
                <a:solidFill>
                  <a:srgbClr val="EAE4D1"/>
                </a:solidFill>
              </a:rPr>
              <a:pPr fontAlgn="base">
                <a:spcAft>
                  <a:spcPct val="0"/>
                </a:spcAft>
                <a:defRPr/>
              </a:pPr>
              <a:t>‹#›</a:t>
            </a:fld>
            <a:endParaRPr lang="en-US">
              <a:solidFill>
                <a:srgbClr val="EAE4D1"/>
              </a:solidFill>
            </a:endParaRPr>
          </a:p>
        </p:txBody>
      </p:sp>
      <p:sp>
        <p:nvSpPr>
          <p:cNvPr id="1029" name="Line 7"/>
          <p:cNvSpPr>
            <a:spLocks noChangeShapeType="1"/>
          </p:cNvSpPr>
          <p:nvPr/>
        </p:nvSpPr>
        <p:spPr bwMode="auto">
          <a:xfrm>
            <a:off x="762000" y="990600"/>
            <a:ext cx="7848600" cy="0"/>
          </a:xfrm>
          <a:prstGeom prst="line">
            <a:avLst/>
          </a:prstGeom>
          <a:noFill/>
          <a:ln w="19050">
            <a:solidFill>
              <a:schemeClr val="tx2">
                <a:alpha val="34901"/>
              </a:schemeClr>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20000"/>
              </a:spcBef>
              <a:spcAft>
                <a:spcPct val="0"/>
              </a:spcAft>
              <a:buFontTx/>
              <a:buChar char="•"/>
            </a:pPr>
            <a:endParaRPr lang="en-US" sz="2800">
              <a:solidFill>
                <a:srgbClr val="FFFFFF"/>
              </a:solidFill>
            </a:endParaRPr>
          </a:p>
        </p:txBody>
      </p:sp>
      <p:pic>
        <p:nvPicPr>
          <p:cNvPr id="1030" name="Picture 8" descr="Powerpoint-Inner-Slide-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0"/>
            <a:ext cx="27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9"/>
          <p:cNvSpPr txBox="1">
            <a:spLocks noChangeArrowheads="1"/>
          </p:cNvSpPr>
          <p:nvPr/>
        </p:nvSpPr>
        <p:spPr bwMode="auto">
          <a:xfrm>
            <a:off x="5106390" y="6474743"/>
            <a:ext cx="4037610" cy="32316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defRPr sz="2800">
                <a:solidFill>
                  <a:schemeClr val="tx2"/>
                </a:solidFill>
                <a:latin typeface="Times New Roman" pitchFamily="18" charset="0"/>
                <a:ea typeface="ＭＳ Ｐゴシック" pitchFamily="1" charset="-128"/>
              </a:defRPr>
            </a:lvl1pPr>
            <a:lvl2pPr marL="742950" indent="-285750" eaLnBrk="0" hangingPunct="0">
              <a:defRPr sz="2800">
                <a:solidFill>
                  <a:schemeClr val="tx2"/>
                </a:solidFill>
                <a:latin typeface="Times New Roman" pitchFamily="18" charset="0"/>
                <a:ea typeface="ＭＳ Ｐゴシック" pitchFamily="1" charset="-128"/>
              </a:defRPr>
            </a:lvl2pPr>
            <a:lvl3pPr marL="1143000" indent="-228600" eaLnBrk="0" hangingPunct="0">
              <a:defRPr sz="2800">
                <a:solidFill>
                  <a:schemeClr val="tx2"/>
                </a:solidFill>
                <a:latin typeface="Times New Roman" pitchFamily="18" charset="0"/>
                <a:ea typeface="ＭＳ Ｐゴシック" pitchFamily="1" charset="-128"/>
              </a:defRPr>
            </a:lvl3pPr>
            <a:lvl4pPr marL="1600200" indent="-228600" eaLnBrk="0" hangingPunct="0">
              <a:defRPr sz="2800">
                <a:solidFill>
                  <a:schemeClr val="tx2"/>
                </a:solidFill>
                <a:latin typeface="Times New Roman" pitchFamily="18" charset="0"/>
                <a:ea typeface="ＭＳ Ｐゴシック" pitchFamily="1" charset="-128"/>
              </a:defRPr>
            </a:lvl4pPr>
            <a:lvl5pPr marL="2057400" indent="-228600" eaLnBrk="0" hangingPunct="0">
              <a:defRPr sz="2800">
                <a:solidFill>
                  <a:schemeClr val="tx2"/>
                </a:solidFill>
                <a:latin typeface="Times New Roman" pitchFamily="18" charset="0"/>
                <a:ea typeface="ＭＳ Ｐゴシック" pitchFamily="1" charset="-128"/>
              </a:defRPr>
            </a:lvl5pPr>
            <a:lvl6pPr marL="25146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6pPr>
            <a:lvl7pPr marL="29718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7pPr>
            <a:lvl8pPr marL="34290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8pPr>
            <a:lvl9pPr marL="38862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9pPr>
          </a:lstStyle>
          <a:p>
            <a:pPr fontAlgn="base">
              <a:lnSpc>
                <a:spcPct val="50000"/>
              </a:lnSpc>
              <a:spcBef>
                <a:spcPct val="50000"/>
              </a:spcBef>
              <a:spcAft>
                <a:spcPct val="0"/>
              </a:spcAft>
              <a:defRPr/>
            </a:pPr>
            <a:r>
              <a:rPr lang="en-US" sz="1800" b="1" dirty="0" smtClean="0">
                <a:solidFill>
                  <a:srgbClr val="CEC375"/>
                </a:solidFill>
              </a:rPr>
              <a:t>U.S. Federal Trade Commission</a:t>
            </a:r>
          </a:p>
        </p:txBody>
      </p:sp>
      <p:pic>
        <p:nvPicPr>
          <p:cNvPr id="1032" name="Picture 10" descr="FTCGoldSea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45076" y="6209730"/>
            <a:ext cx="715798" cy="64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567553"/>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2pPr>
      <a:lvl3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3pPr>
      <a:lvl4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4pPr>
      <a:lvl5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5pPr>
      <a:lvl6pPr marL="4572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6pPr>
      <a:lvl7pPr marL="9144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7pPr>
      <a:lvl8pPr marL="13716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8pPr>
      <a:lvl9pPr marL="18288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9pPr>
    </p:titleStyle>
    <p:bodyStyle>
      <a:lvl1pPr marL="342900" indent="-342900" algn="l" rtl="0" eaLnBrk="1" fontAlgn="base" hangingPunct="1">
        <a:spcBef>
          <a:spcPct val="2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solidFill>
          <a:latin typeface="+mn-lt"/>
          <a:ea typeface="+mn-ea"/>
        </a:defRPr>
      </a:lvl2pPr>
      <a:lvl3pPr marL="1143000" indent="-228600" algn="l" rtl="0" eaLnBrk="1" fontAlgn="base" hangingPunct="1">
        <a:spcBef>
          <a:spcPct val="20000"/>
        </a:spcBef>
        <a:spcAft>
          <a:spcPct val="0"/>
        </a:spcAft>
        <a:buChar char="•"/>
        <a:defRPr sz="2200">
          <a:solidFill>
            <a:schemeClr val="tx2"/>
          </a:solidFill>
          <a:latin typeface="+mn-lt"/>
          <a:ea typeface="+mn-ea"/>
        </a:defRPr>
      </a:lvl3pPr>
      <a:lvl4pPr marL="1600200" indent="-228600" algn="l" rtl="0" eaLnBrk="1" fontAlgn="base" hangingPunct="1">
        <a:spcBef>
          <a:spcPct val="20000"/>
        </a:spcBef>
        <a:spcAft>
          <a:spcPct val="0"/>
        </a:spcAft>
        <a:buChar char="–"/>
        <a:defRPr sz="2200">
          <a:solidFill>
            <a:schemeClr val="tx2"/>
          </a:solidFill>
          <a:latin typeface="+mn-lt"/>
          <a:ea typeface="+mn-ea"/>
        </a:defRPr>
      </a:lvl4pPr>
      <a:lvl5pPr marL="2057400" indent="-228600" algn="l" rtl="0" eaLnBrk="1" fontAlgn="base" hangingPunct="1">
        <a:spcBef>
          <a:spcPct val="20000"/>
        </a:spcBef>
        <a:spcAft>
          <a:spcPct val="0"/>
        </a:spcAft>
        <a:buChar char="»"/>
        <a:defRPr sz="2200">
          <a:solidFill>
            <a:schemeClr val="tx2"/>
          </a:solidFill>
          <a:latin typeface="+mn-lt"/>
          <a:ea typeface="+mn-ea"/>
        </a:defRPr>
      </a:lvl5pPr>
      <a:lvl6pPr marL="2514600" indent="-228600" algn="l" rtl="0" eaLnBrk="1" fontAlgn="base" hangingPunct="1">
        <a:spcBef>
          <a:spcPct val="20000"/>
        </a:spcBef>
        <a:spcAft>
          <a:spcPct val="0"/>
        </a:spcAft>
        <a:buChar char="»"/>
        <a:defRPr sz="2200">
          <a:solidFill>
            <a:schemeClr val="tx2"/>
          </a:solidFill>
          <a:latin typeface="+mn-lt"/>
          <a:ea typeface="+mn-ea"/>
        </a:defRPr>
      </a:lvl6pPr>
      <a:lvl7pPr marL="2971800" indent="-228600" algn="l" rtl="0" eaLnBrk="1" fontAlgn="base" hangingPunct="1">
        <a:spcBef>
          <a:spcPct val="20000"/>
        </a:spcBef>
        <a:spcAft>
          <a:spcPct val="0"/>
        </a:spcAft>
        <a:buChar char="»"/>
        <a:defRPr sz="2200">
          <a:solidFill>
            <a:schemeClr val="tx2"/>
          </a:solidFill>
          <a:latin typeface="+mn-lt"/>
          <a:ea typeface="+mn-ea"/>
        </a:defRPr>
      </a:lvl7pPr>
      <a:lvl8pPr marL="3429000" indent="-228600" algn="l" rtl="0" eaLnBrk="1" fontAlgn="base" hangingPunct="1">
        <a:spcBef>
          <a:spcPct val="20000"/>
        </a:spcBef>
        <a:spcAft>
          <a:spcPct val="0"/>
        </a:spcAft>
        <a:buChar char="»"/>
        <a:defRPr sz="2200">
          <a:solidFill>
            <a:schemeClr val="tx2"/>
          </a:solidFill>
          <a:latin typeface="+mn-lt"/>
          <a:ea typeface="+mn-ea"/>
        </a:defRPr>
      </a:lvl8pPr>
      <a:lvl9pPr marL="3886200" indent="-228600" algn="l" rtl="0" eaLnBrk="1" fontAlgn="base" hangingPunct="1">
        <a:spcBef>
          <a:spcPct val="20000"/>
        </a:spcBef>
        <a:spcAft>
          <a:spcPct val="0"/>
        </a:spcAft>
        <a:buChar char="»"/>
        <a:defRPr sz="22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4AD24-DA58-485C-A98E-D4E24778A549}" type="datetime1">
              <a:rPr lang="en-US" smtClean="0"/>
              <a:t>8/17/2013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261DE-86A6-4B7D-BE0B-A2D1473FF357}" type="slidenum">
              <a:rPr lang="en-US" smtClean="0"/>
              <a:t>‹#›</a:t>
            </a:fld>
            <a:endParaRPr lang="en-US"/>
          </a:p>
        </p:txBody>
      </p:sp>
    </p:spTree>
    <p:extLst>
      <p:ext uri="{BB962C8B-B14F-4D97-AF65-F5344CB8AC3E}">
        <p14:creationId xmlns:p14="http://schemas.microsoft.com/office/powerpoint/2010/main" val="19911859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685800" y="304800"/>
            <a:ext cx="7848600" cy="685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9923" name="Rectangle 3"/>
          <p:cNvSpPr>
            <a:spLocks noGrp="1" noChangeArrowheads="1"/>
          </p:cNvSpPr>
          <p:nvPr>
            <p:ph type="body" idx="1"/>
          </p:nvPr>
        </p:nvSpPr>
        <p:spPr bwMode="auto">
          <a:xfrm>
            <a:off x="685800" y="1143000"/>
            <a:ext cx="7772400" cy="4876800"/>
          </a:xfrm>
          <a:prstGeom prst="rect">
            <a:avLst/>
          </a:prstGeom>
          <a:noFill/>
          <a:ln>
            <a:noFill/>
          </a:ln>
          <a:effectLst>
            <a:outerShdw blurRad="50800" dist="25399" dir="2700000" algn="ctr" rotWithShape="0">
              <a:srgbClr val="808080">
                <a:alpha val="82001"/>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26" name="Rectangle 6"/>
          <p:cNvSpPr>
            <a:spLocks noGrp="1" noChangeArrowheads="1"/>
          </p:cNvSpPr>
          <p:nvPr>
            <p:ph type="sldNum" sz="quarter" idx="4"/>
          </p:nvPr>
        </p:nvSpPr>
        <p:spPr bwMode="auto">
          <a:xfrm>
            <a:off x="234950" y="6448425"/>
            <a:ext cx="45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spcBef>
                <a:spcPct val="0"/>
              </a:spcBef>
              <a:buFontTx/>
              <a:buNone/>
              <a:defRPr sz="1400">
                <a:solidFill>
                  <a:schemeClr val="tx1"/>
                </a:solidFill>
                <a:ea typeface="ＭＳ Ｐゴシック" pitchFamily="1" charset="-128"/>
              </a:defRPr>
            </a:lvl1pPr>
          </a:lstStyle>
          <a:p>
            <a:pPr>
              <a:defRPr/>
            </a:pPr>
            <a:fld id="{DC286269-924E-4360-8B63-EF38D6EC0E49}" type="slidenum">
              <a:rPr lang="en-US"/>
              <a:pPr>
                <a:defRPr/>
              </a:pPr>
              <a:t>‹#›</a:t>
            </a:fld>
            <a:endParaRPr lang="en-US"/>
          </a:p>
        </p:txBody>
      </p:sp>
      <p:sp>
        <p:nvSpPr>
          <p:cNvPr id="1029" name="Line 7"/>
          <p:cNvSpPr>
            <a:spLocks noChangeShapeType="1"/>
          </p:cNvSpPr>
          <p:nvPr/>
        </p:nvSpPr>
        <p:spPr bwMode="auto">
          <a:xfrm>
            <a:off x="762000" y="990600"/>
            <a:ext cx="7848600" cy="0"/>
          </a:xfrm>
          <a:prstGeom prst="line">
            <a:avLst/>
          </a:prstGeom>
          <a:noFill/>
          <a:ln w="19050">
            <a:solidFill>
              <a:schemeClr val="tx2">
                <a:alpha val="34901"/>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0" name="Picture 8" descr="Powerpoint-Inner-Slide-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0"/>
            <a:ext cx="27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9"/>
          <p:cNvSpPr txBox="1">
            <a:spLocks noChangeArrowheads="1"/>
          </p:cNvSpPr>
          <p:nvPr/>
        </p:nvSpPr>
        <p:spPr bwMode="auto">
          <a:xfrm>
            <a:off x="5106390" y="6474743"/>
            <a:ext cx="4037610" cy="32316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lvl1pPr eaLnBrk="0" hangingPunct="0">
              <a:defRPr sz="2800">
                <a:solidFill>
                  <a:schemeClr val="tx2"/>
                </a:solidFill>
                <a:latin typeface="Times New Roman" pitchFamily="18" charset="0"/>
                <a:ea typeface="ＭＳ Ｐゴシック" pitchFamily="1" charset="-128"/>
              </a:defRPr>
            </a:lvl1pPr>
            <a:lvl2pPr marL="742950" indent="-285750" eaLnBrk="0" hangingPunct="0">
              <a:defRPr sz="2800">
                <a:solidFill>
                  <a:schemeClr val="tx2"/>
                </a:solidFill>
                <a:latin typeface="Times New Roman" pitchFamily="18" charset="0"/>
                <a:ea typeface="ＭＳ Ｐゴシック" pitchFamily="1" charset="-128"/>
              </a:defRPr>
            </a:lvl2pPr>
            <a:lvl3pPr marL="1143000" indent="-228600" eaLnBrk="0" hangingPunct="0">
              <a:defRPr sz="2800">
                <a:solidFill>
                  <a:schemeClr val="tx2"/>
                </a:solidFill>
                <a:latin typeface="Times New Roman" pitchFamily="18" charset="0"/>
                <a:ea typeface="ＭＳ Ｐゴシック" pitchFamily="1" charset="-128"/>
              </a:defRPr>
            </a:lvl3pPr>
            <a:lvl4pPr marL="1600200" indent="-228600" eaLnBrk="0" hangingPunct="0">
              <a:defRPr sz="2800">
                <a:solidFill>
                  <a:schemeClr val="tx2"/>
                </a:solidFill>
                <a:latin typeface="Times New Roman" pitchFamily="18" charset="0"/>
                <a:ea typeface="ＭＳ Ｐゴシック" pitchFamily="1" charset="-128"/>
              </a:defRPr>
            </a:lvl4pPr>
            <a:lvl5pPr marL="2057400" indent="-228600" eaLnBrk="0" hangingPunct="0">
              <a:defRPr sz="2800">
                <a:solidFill>
                  <a:schemeClr val="tx2"/>
                </a:solidFill>
                <a:latin typeface="Times New Roman" pitchFamily="18" charset="0"/>
                <a:ea typeface="ＭＳ Ｐゴシック" pitchFamily="1" charset="-128"/>
              </a:defRPr>
            </a:lvl5pPr>
            <a:lvl6pPr marL="25146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6pPr>
            <a:lvl7pPr marL="29718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7pPr>
            <a:lvl8pPr marL="34290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8pPr>
            <a:lvl9pPr marL="3886200" indent="-228600" eaLnBrk="0" fontAlgn="base" hangingPunct="0">
              <a:spcBef>
                <a:spcPct val="20000"/>
              </a:spcBef>
              <a:spcAft>
                <a:spcPct val="0"/>
              </a:spcAft>
              <a:buChar char="•"/>
              <a:defRPr sz="2800">
                <a:solidFill>
                  <a:schemeClr val="tx2"/>
                </a:solidFill>
                <a:latin typeface="Times New Roman" pitchFamily="18" charset="0"/>
                <a:ea typeface="ＭＳ Ｐゴシック" pitchFamily="1" charset="-128"/>
              </a:defRPr>
            </a:lvl9pPr>
          </a:lstStyle>
          <a:p>
            <a:pPr>
              <a:lnSpc>
                <a:spcPct val="50000"/>
              </a:lnSpc>
              <a:spcBef>
                <a:spcPct val="50000"/>
              </a:spcBef>
              <a:buFontTx/>
              <a:buNone/>
              <a:defRPr/>
            </a:pPr>
            <a:r>
              <a:rPr lang="en-US" sz="1800" b="1" dirty="0" smtClean="0">
                <a:solidFill>
                  <a:srgbClr val="CEC375"/>
                </a:solidFill>
              </a:rPr>
              <a:t>U.S. Federal Trade Commission</a:t>
            </a:r>
          </a:p>
        </p:txBody>
      </p:sp>
      <p:pic>
        <p:nvPicPr>
          <p:cNvPr id="1032" name="Picture 10" descr="FTCGoldSea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45076" y="6209730"/>
            <a:ext cx="715798" cy="64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56755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2pPr>
      <a:lvl3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3pPr>
      <a:lvl4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4pPr>
      <a:lvl5pPr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5pPr>
      <a:lvl6pPr marL="4572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6pPr>
      <a:lvl7pPr marL="9144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7pPr>
      <a:lvl8pPr marL="13716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8pPr>
      <a:lvl9pPr marL="1828800" algn="l" rtl="0" eaLnBrk="1" fontAlgn="base" hangingPunct="1">
        <a:spcBef>
          <a:spcPct val="0"/>
        </a:spcBef>
        <a:spcAft>
          <a:spcPct val="0"/>
        </a:spcAft>
        <a:defRPr sz="3400">
          <a:solidFill>
            <a:srgbClr val="FFFFFF"/>
          </a:solidFill>
          <a:latin typeface="Times New Roman" pitchFamily="18" charset="0"/>
          <a:ea typeface="ＭＳ Ｐゴシック" pitchFamily="1" charset="-128"/>
        </a:defRPr>
      </a:lvl9pPr>
    </p:titleStyle>
    <p:bodyStyle>
      <a:lvl1pPr marL="342900" indent="-342900" algn="l" rtl="0" eaLnBrk="1" fontAlgn="base" hangingPunct="1">
        <a:spcBef>
          <a:spcPct val="2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solidFill>
          <a:latin typeface="+mn-lt"/>
          <a:ea typeface="+mn-ea"/>
        </a:defRPr>
      </a:lvl2pPr>
      <a:lvl3pPr marL="1143000" indent="-228600" algn="l" rtl="0" eaLnBrk="1" fontAlgn="base" hangingPunct="1">
        <a:spcBef>
          <a:spcPct val="20000"/>
        </a:spcBef>
        <a:spcAft>
          <a:spcPct val="0"/>
        </a:spcAft>
        <a:buChar char="•"/>
        <a:defRPr sz="2200">
          <a:solidFill>
            <a:schemeClr val="tx2"/>
          </a:solidFill>
          <a:latin typeface="+mn-lt"/>
          <a:ea typeface="+mn-ea"/>
        </a:defRPr>
      </a:lvl3pPr>
      <a:lvl4pPr marL="1600200" indent="-228600" algn="l" rtl="0" eaLnBrk="1" fontAlgn="base" hangingPunct="1">
        <a:spcBef>
          <a:spcPct val="20000"/>
        </a:spcBef>
        <a:spcAft>
          <a:spcPct val="0"/>
        </a:spcAft>
        <a:buChar char="–"/>
        <a:defRPr sz="2200">
          <a:solidFill>
            <a:schemeClr val="tx2"/>
          </a:solidFill>
          <a:latin typeface="+mn-lt"/>
          <a:ea typeface="+mn-ea"/>
        </a:defRPr>
      </a:lvl4pPr>
      <a:lvl5pPr marL="2057400" indent="-228600" algn="l" rtl="0" eaLnBrk="1" fontAlgn="base" hangingPunct="1">
        <a:spcBef>
          <a:spcPct val="20000"/>
        </a:spcBef>
        <a:spcAft>
          <a:spcPct val="0"/>
        </a:spcAft>
        <a:buChar char="»"/>
        <a:defRPr sz="2200">
          <a:solidFill>
            <a:schemeClr val="tx2"/>
          </a:solidFill>
          <a:latin typeface="+mn-lt"/>
          <a:ea typeface="+mn-ea"/>
        </a:defRPr>
      </a:lvl5pPr>
      <a:lvl6pPr marL="2514600" indent="-228600" algn="l" rtl="0" eaLnBrk="1" fontAlgn="base" hangingPunct="1">
        <a:spcBef>
          <a:spcPct val="20000"/>
        </a:spcBef>
        <a:spcAft>
          <a:spcPct val="0"/>
        </a:spcAft>
        <a:buChar char="»"/>
        <a:defRPr sz="2200">
          <a:solidFill>
            <a:schemeClr val="tx2"/>
          </a:solidFill>
          <a:latin typeface="+mn-lt"/>
          <a:ea typeface="+mn-ea"/>
        </a:defRPr>
      </a:lvl6pPr>
      <a:lvl7pPr marL="2971800" indent="-228600" algn="l" rtl="0" eaLnBrk="1" fontAlgn="base" hangingPunct="1">
        <a:spcBef>
          <a:spcPct val="20000"/>
        </a:spcBef>
        <a:spcAft>
          <a:spcPct val="0"/>
        </a:spcAft>
        <a:buChar char="»"/>
        <a:defRPr sz="2200">
          <a:solidFill>
            <a:schemeClr val="tx2"/>
          </a:solidFill>
          <a:latin typeface="+mn-lt"/>
          <a:ea typeface="+mn-ea"/>
        </a:defRPr>
      </a:lvl7pPr>
      <a:lvl8pPr marL="3429000" indent="-228600" algn="l" rtl="0" eaLnBrk="1" fontAlgn="base" hangingPunct="1">
        <a:spcBef>
          <a:spcPct val="20000"/>
        </a:spcBef>
        <a:spcAft>
          <a:spcPct val="0"/>
        </a:spcAft>
        <a:buChar char="»"/>
        <a:defRPr sz="2200">
          <a:solidFill>
            <a:schemeClr val="tx2"/>
          </a:solidFill>
          <a:latin typeface="+mn-lt"/>
          <a:ea typeface="+mn-ea"/>
        </a:defRPr>
      </a:lvl8pPr>
      <a:lvl9pPr marL="3886200" indent="-228600" algn="l" rtl="0" eaLnBrk="1" fontAlgn="base" hangingPunct="1">
        <a:spcBef>
          <a:spcPct val="20000"/>
        </a:spcBef>
        <a:spcAft>
          <a:spcPct val="0"/>
        </a:spcAft>
        <a:buChar char="»"/>
        <a:defRPr sz="22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FF550-ACBC-4077-BEF6-B5769BBF1C31}" type="datetime1">
              <a:rPr lang="en-US" smtClean="0">
                <a:solidFill>
                  <a:prstClr val="black">
                    <a:tint val="75000"/>
                  </a:prstClr>
                </a:solidFill>
              </a:rPr>
              <a:t>8/17/2013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261DE-86A6-4B7D-BE0B-A2D1473FF3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1803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hyperlink" Target="http://www.jt.gen.tr/"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hyperlink" Target="http://www.ftc.gov/opa/2012/08/bgm.shtm" TargetMode="External"/><Relationship Id="rId13" Type="http://schemas.openxmlformats.org/officeDocument/2006/relationships/image" Target="../media/image10.png"/><Relationship Id="rId3" Type="http://schemas.openxmlformats.org/officeDocument/2006/relationships/hyperlink" Target="http://www.ftc.gov/opa/2013/01/rumson.shtm" TargetMode="External"/><Relationship Id="rId7" Type="http://schemas.openxmlformats.org/officeDocument/2006/relationships/hyperlink" Target="http://www.ftc.gov/opa/2013/06/iwb.shtm" TargetMode="External"/><Relationship Id="rId12" Type="http://schemas.openxmlformats.org/officeDocument/2006/relationships/hyperlink" Target="http://www.consumer.ftc.gov/articles/0258-fake-debt-collectors" TargetMode="External"/><Relationship Id="rId2" Type="http://schemas.openxmlformats.org/officeDocument/2006/relationships/image" Target="../media/image11.jpeg"/><Relationship Id="rId1" Type="http://schemas.openxmlformats.org/officeDocument/2006/relationships/slideLayout" Target="../slideLayouts/slideLayout19.xml"/><Relationship Id="rId6" Type="http://schemas.openxmlformats.org/officeDocument/2006/relationships/hyperlink" Target="http://www.ftc.gov/opa/2012/10/americancredit.shtm" TargetMode="External"/><Relationship Id="rId11" Type="http://schemas.openxmlformats.org/officeDocument/2006/relationships/hyperlink" Target="http://www.consumer.ftc.gov/articles/0289-stop-calls-and-letters-debt-collector" TargetMode="External"/><Relationship Id="rId5" Type="http://schemas.openxmlformats.org/officeDocument/2006/relationships/hyperlink" Target="http://www.ftc.gov/opa/2013/01/goldman.shtm" TargetMode="External"/><Relationship Id="rId10" Type="http://schemas.openxmlformats.org/officeDocument/2006/relationships/hyperlink" Target="http://www.consumer.ftc.gov/articles/0087-deceptive-mortgage-ads" TargetMode="External"/><Relationship Id="rId4" Type="http://schemas.openxmlformats.org/officeDocument/2006/relationships/hyperlink" Target="http://www.ftc.gov/opa/2012/05/luebkenr.shtm" TargetMode="External"/><Relationship Id="rId9" Type="http://schemas.openxmlformats.org/officeDocument/2006/relationships/hyperlink" Target="http://www.ftc.gov/opa/2013/01/debtbuyer.sht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www.ftc.gov/opa/2012/08/johnbeck.shtm" TargetMode="External"/><Relationship Id="rId3" Type="http://schemas.openxmlformats.org/officeDocument/2006/relationships/hyperlink" Target="http://www.ftc.gov/opa/2013/01/pom.shtm" TargetMode="External"/><Relationship Id="rId7" Type="http://schemas.openxmlformats.org/officeDocument/2006/relationships/hyperlink" Target="http://www.ftc.gov/opa/2012/11/lostopp.shtm" TargetMode="External"/><Relationship Id="rId2" Type="http://schemas.openxmlformats.org/officeDocument/2006/relationships/image" Target="../media/image12.jpeg"/><Relationship Id="rId1" Type="http://schemas.openxmlformats.org/officeDocument/2006/relationships/slideLayout" Target="../slideLayouts/slideLayout43.xml"/><Relationship Id="rId6" Type="http://schemas.openxmlformats.org/officeDocument/2006/relationships/hyperlink" Target="http://ftc.gov/opa/2012/08/abcirclepro.shtm" TargetMode="External"/><Relationship Id="rId11" Type="http://schemas.openxmlformats.org/officeDocument/2006/relationships/image" Target="../media/image10.png"/><Relationship Id="rId5" Type="http://schemas.openxmlformats.org/officeDocument/2006/relationships/hyperlink" Target="http://www.ftc.gov/opa/2012/08/babyread.shtm" TargetMode="External"/><Relationship Id="rId10" Type="http://schemas.openxmlformats.org/officeDocument/2006/relationships/hyperlink" Target="http://ftc.gov/opa/2012/10/pecon.shtm" TargetMode="External"/><Relationship Id="rId4" Type="http://schemas.openxmlformats.org/officeDocument/2006/relationships/hyperlink" Target="http://www.ftc.gov/opa/2012/05/consumerrefund.shtm" TargetMode="External"/><Relationship Id="rId9" Type="http://schemas.openxmlformats.org/officeDocument/2006/relationships/hyperlink" Target="http://www.ftc.gov/opa/2012/10/winfixer.sht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ftc.gov/opa/2013/03/equifax.shtm" TargetMode="External"/><Relationship Id="rId13" Type="http://schemas.openxmlformats.org/officeDocument/2006/relationships/hyperlink" Target="http://www.consumer.ftc.gov/articles/0222-privacy-choices-your-personal-financial-information" TargetMode="External"/><Relationship Id="rId3" Type="http://schemas.openxmlformats.org/officeDocument/2006/relationships/image" Target="../media/image13.jpeg"/><Relationship Id="rId7" Type="http://schemas.openxmlformats.org/officeDocument/2006/relationships/hyperlink" Target="http://www.ftc.gov/opa/2012/09/designerware.shtm" TargetMode="External"/><Relationship Id="rId12" Type="http://schemas.openxmlformats.org/officeDocument/2006/relationships/hyperlink" Target="http://www.ftc.gov/os/2013/02/130201mobileprivacyreport.pdf" TargetMode="Externa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hyperlink" Target="http://business.ftc.gov/documents/bus83-mobile-app-developers-start-security" TargetMode="External"/><Relationship Id="rId1" Type="http://schemas.openxmlformats.org/officeDocument/2006/relationships/slideLayout" Target="../slideLayouts/slideLayout43.xml"/><Relationship Id="rId6" Type="http://schemas.openxmlformats.org/officeDocument/2006/relationships/hyperlink" Target="http://ftc.gov/opa/2013/01/cbr.shtm" TargetMode="External"/><Relationship Id="rId11" Type="http://schemas.openxmlformats.org/officeDocument/2006/relationships/hyperlink" Target="http://ftc.gov/opa/2013/02/creditreport.shtm" TargetMode="External"/><Relationship Id="rId5" Type="http://schemas.openxmlformats.org/officeDocument/2006/relationships/hyperlink" Target="http://www.ftc.gov/opa/2012/06/wyndham.shtm" TargetMode="External"/><Relationship Id="rId15" Type="http://schemas.openxmlformats.org/officeDocument/2006/relationships/hyperlink" Target="http://www.consumer.ftc.gov/media/video-0022-sharing-information-day-your-life" TargetMode="External"/><Relationship Id="rId10" Type="http://schemas.openxmlformats.org/officeDocument/2006/relationships/hyperlink" Target="http://www.ftc.gov/opa/2012/06/spokeo.shtm" TargetMode="External"/><Relationship Id="rId4" Type="http://schemas.openxmlformats.org/officeDocument/2006/relationships/hyperlink" Target="http://ftc.gov/opa/2012/08/google.shtm" TargetMode="External"/><Relationship Id="rId9" Type="http://schemas.openxmlformats.org/officeDocument/2006/relationships/hyperlink" Target="http://www.ftc.gov/opa/2012/08/hireright.shtm" TargetMode="External"/><Relationship Id="rId14" Type="http://schemas.openxmlformats.org/officeDocument/2006/relationships/hyperlink" Target="http://www.consumer.ftc.gov/articles/0157-employment-background-check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ftc.gov/opa/2012/12/foodmarketing.shtm" TargetMode="External"/><Relationship Id="rId13" Type="http://schemas.openxmlformats.org/officeDocument/2006/relationships/image" Target="../media/image10.png"/><Relationship Id="rId3" Type="http://schemas.openxmlformats.org/officeDocument/2006/relationships/image" Target="../media/image14.jpeg"/><Relationship Id="rId7" Type="http://schemas.openxmlformats.org/officeDocument/2006/relationships/hyperlink" Target="http://www.ftc.gov/opa/2012/12/kidsapp.shtm" TargetMode="External"/><Relationship Id="rId12" Type="http://schemas.openxmlformats.org/officeDocument/2006/relationships/hyperlink" Target="http://www.consumer.ftc.gov/media/audio-0032-protecting-your-childs-personal-information" TargetMode="External"/><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hyperlink" Target="http://www.ftc.gov/opa/2013/02/path.shtm" TargetMode="External"/><Relationship Id="rId11" Type="http://schemas.openxmlformats.org/officeDocument/2006/relationships/hyperlink" Target="http://business.ftc.gov/documents/bus81-marketing-your-mobile-app" TargetMode="External"/><Relationship Id="rId5" Type="http://schemas.openxmlformats.org/officeDocument/2006/relationships/hyperlink" Target="http://www.ftc.gov/opa/2012/10/artistarena.shtm" TargetMode="External"/><Relationship Id="rId10" Type="http://schemas.openxmlformats.org/officeDocument/2006/relationships/hyperlink" Target="http://www.consumer.ftc.gov/articles/0018-understanding-mobile-apps" TargetMode="External"/><Relationship Id="rId4" Type="http://schemas.openxmlformats.org/officeDocument/2006/relationships/hyperlink" Target="http://www.ftc.gov/opa/2012/12/coppa.shtm" TargetMode="External"/><Relationship Id="rId9" Type="http://schemas.openxmlformats.org/officeDocument/2006/relationships/hyperlink" Target="http://www.consumer.ftc.gov/articles/0040-child-identity-thef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tc.gov/opa/2012/12/idtplx.shtm" TargetMode="External"/><Relationship Id="rId7"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hyperlink" Target="http://ftc.gov/opa/2012/10/corning.shtm" TargetMode="External"/><Relationship Id="rId5" Type="http://schemas.openxmlformats.org/officeDocument/2006/relationships/hyperlink" Target="http://ftc.gov/opa/2013/01/google.shtm" TargetMode="External"/><Relationship Id="rId4" Type="http://schemas.openxmlformats.org/officeDocument/2006/relationships/hyperlink" Target="http://www.ftc.gov/opa/2013/01/google.sht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ftc.gov/opa/2013/03/stluke.shtm" TargetMode="External"/><Relationship Id="rId3" Type="http://schemas.openxmlformats.org/officeDocument/2006/relationships/hyperlink" Target="http://www.ftc.gov/opa/2012/04/rockford.shtm" TargetMode="External"/><Relationship Id="rId7" Type="http://schemas.openxmlformats.org/officeDocument/2006/relationships/hyperlink" Target="http://ftc.gov/opa/2012/08/coopharma.shtm" TargetMode="External"/><Relationship Id="rId2" Type="http://schemas.openxmlformats.org/officeDocument/2006/relationships/image" Target="../media/image16.jpeg"/><Relationship Id="rId1" Type="http://schemas.openxmlformats.org/officeDocument/2006/relationships/slideLayout" Target="../slideLayouts/slideLayout14.xml"/><Relationship Id="rId6" Type="http://schemas.openxmlformats.org/officeDocument/2006/relationships/hyperlink" Target="http://www.ftc.gov/opa/2012/10/watson.shtm" TargetMode="External"/><Relationship Id="rId5" Type="http://schemas.openxmlformats.org/officeDocument/2006/relationships/hyperlink" Target="http://ftc.gov/opa/2012/08/renownhealth.shtm" TargetMode="External"/><Relationship Id="rId10" Type="http://schemas.openxmlformats.org/officeDocument/2006/relationships/image" Target="../media/image10.png"/><Relationship Id="rId4" Type="http://schemas.openxmlformats.org/officeDocument/2006/relationships/hyperlink" Target="http://ftc.gov/opa/2012/10/uhs.shtm" TargetMode="External"/><Relationship Id="rId9" Type="http://schemas.openxmlformats.org/officeDocument/2006/relationships/hyperlink" Target="http://www.ftc.gov/opa/2013/01/mmarpt.s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ftc.gov/opa/2012/11/bosch.shtm" TargetMode="External"/><Relationship Id="rId7" Type="http://schemas.openxmlformats.org/officeDocument/2006/relationships/image" Target="../media/image17.jpeg"/><Relationship Id="rId2" Type="http://schemas.openxmlformats.org/officeDocument/2006/relationships/hyperlink" Target="http://www.ftc.gov/opa/2012/05/elpaso.shtm" TargetMode="Externa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hyperlink" Target="http://www.consumer.ftc.gov/media/audio-0039-saving-money-heating-and-cooling-your-home" TargetMode="External"/><Relationship Id="rId4" Type="http://schemas.openxmlformats.org/officeDocument/2006/relationships/hyperlink" Target="http://www.ftc.gov/opa/2012/11/ethanolreport.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57980" y="2109864"/>
            <a:ext cx="7848600" cy="1403707"/>
          </a:xfrm>
        </p:spPr>
        <p:txBody>
          <a:bodyPr>
            <a:normAutofit fontScale="90000"/>
          </a:bodyPr>
          <a:lstStyle/>
          <a:p>
            <a:pPr algn="ctr"/>
            <a:r>
              <a:rPr lang="en-US" sz="3600" dirty="0" smtClean="0"/>
              <a:t>2013 FTC Consumer Protection and Competition </a:t>
            </a:r>
            <a:r>
              <a:rPr lang="en-US" sz="3600" dirty="0" smtClean="0"/>
              <a:t>Highlights</a:t>
            </a:r>
            <a:br>
              <a:rPr lang="en-US" sz="3600" dirty="0" smtClean="0"/>
            </a:br>
            <a:r>
              <a:rPr lang="en-US" sz="3600" dirty="0" smtClean="0"/>
              <a:t>Deon Woods Bell</a:t>
            </a:r>
            <a:br>
              <a:rPr lang="en-US" sz="3600" dirty="0" smtClean="0"/>
            </a:br>
            <a:r>
              <a:rPr lang="en-US" sz="3600" dirty="0" smtClean="0"/>
              <a:t>Office of International Affairs </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3033"/>
            <a:ext cx="2286000" cy="212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federal-trade-commission-ft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375507"/>
            <a:ext cx="1905000" cy="1796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AfricaMap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2848" y="4466669"/>
            <a:ext cx="1658865" cy="13706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2743200" y="5925536"/>
            <a:ext cx="3733800" cy="8562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Livingstone, Zambia</a:t>
            </a:r>
          </a:p>
          <a:p>
            <a:pPr marL="0" indent="0" algn="ctr">
              <a:buNone/>
            </a:pPr>
            <a:r>
              <a:rPr lang="en-US" sz="2000" dirty="0" smtClean="0"/>
              <a:t>10-12 September 2013</a:t>
            </a:r>
            <a:endParaRPr lang="en-US" sz="2000" dirty="0"/>
          </a:p>
        </p:txBody>
      </p:sp>
      <p:pic>
        <p:nvPicPr>
          <p:cNvPr id="10" name="Picture 3" descr="photo Title 2">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439" t="7481" r="1273" b="21782"/>
          <a:stretch/>
        </p:blipFill>
        <p:spPr bwMode="auto">
          <a:xfrm>
            <a:off x="685800" y="4465675"/>
            <a:ext cx="1905802" cy="15251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386695"/>
            <a:ext cx="8405779" cy="1323439"/>
          </a:xfrm>
          <a:prstGeom prst="rect">
            <a:avLst/>
          </a:prstGeom>
          <a:noFill/>
        </p:spPr>
        <p:txBody>
          <a:bodyPr wrap="square" rtlCol="0">
            <a:spAutoFit/>
          </a:bodyPr>
          <a:lstStyle/>
          <a:p>
            <a:pPr algn="ctr"/>
            <a:r>
              <a:rPr lang="en-US" sz="4000" b="1" dirty="0" smtClean="0">
                <a:latin typeface="+mj-lt"/>
              </a:rPr>
              <a:t>The Fifth </a:t>
            </a:r>
            <a:r>
              <a:rPr lang="en-US" sz="4000" b="1" dirty="0">
                <a:latin typeface="+mj-lt"/>
              </a:rPr>
              <a:t>Annual African Dialogue Consumer Protection Conference</a:t>
            </a:r>
          </a:p>
        </p:txBody>
      </p:sp>
    </p:spTree>
    <p:extLst>
      <p:ext uri="{BB962C8B-B14F-4D97-AF65-F5344CB8AC3E}">
        <p14:creationId xmlns:p14="http://schemas.microsoft.com/office/powerpoint/2010/main" val="15957800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p of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4750"/>
            <a:ext cx="2743200" cy="18614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70873" y="838200"/>
            <a:ext cx="8763000" cy="1446550"/>
          </a:xfrm>
          <a:prstGeom prst="rect">
            <a:avLst/>
          </a:prstGeom>
        </p:spPr>
        <p:txBody>
          <a:bodyPr wrap="square">
            <a:spAutoFit/>
          </a:bodyPr>
          <a:lstStyle/>
          <a:p>
            <a:pPr lvl="0"/>
            <a:r>
              <a:rPr lang="en-US" sz="4400" b="1" dirty="0" smtClean="0">
                <a:solidFill>
                  <a:srgbClr val="0192FF"/>
                </a:solidFill>
                <a:latin typeface="+mj-lt"/>
                <a:ea typeface="ＭＳ Ｐゴシック"/>
              </a:rPr>
              <a:t>Collaborating with International Partners</a:t>
            </a:r>
            <a:endParaRPr lang="en-US" sz="4400" b="1" dirty="0">
              <a:solidFill>
                <a:srgbClr val="0192FF"/>
              </a:solidFill>
              <a:latin typeface="+mj-lt"/>
              <a:ea typeface="ＭＳ Ｐゴシック"/>
            </a:endParaRPr>
          </a:p>
        </p:txBody>
      </p:sp>
      <p:sp>
        <p:nvSpPr>
          <p:cNvPr id="5" name="Rectangle 4"/>
          <p:cNvSpPr/>
          <p:nvPr/>
        </p:nvSpPr>
        <p:spPr>
          <a:xfrm>
            <a:off x="3124200" y="2209800"/>
            <a:ext cx="5791200" cy="1015663"/>
          </a:xfrm>
          <a:prstGeom prst="rect">
            <a:avLst/>
          </a:prstGeom>
        </p:spPr>
        <p:txBody>
          <a:bodyPr wrap="square">
            <a:spAutoFit/>
          </a:bodyPr>
          <a:lstStyle/>
          <a:p>
            <a:r>
              <a:rPr lang="en-US" sz="2000" dirty="0"/>
              <a:t>The FTC continues to lead efforts to promote convergence toward sound and effective </a:t>
            </a:r>
            <a:r>
              <a:rPr lang="en-US" sz="2000" dirty="0" smtClean="0"/>
              <a:t>consumer protection and antitrust </a:t>
            </a:r>
            <a:r>
              <a:rPr lang="en-US" sz="2000" dirty="0"/>
              <a:t>enforcement internationally. </a:t>
            </a:r>
          </a:p>
        </p:txBody>
      </p:sp>
      <p:sp>
        <p:nvSpPr>
          <p:cNvPr id="2" name="TextBox 1"/>
          <p:cNvSpPr txBox="1"/>
          <p:nvPr/>
        </p:nvSpPr>
        <p:spPr>
          <a:xfrm>
            <a:off x="170872" y="4343400"/>
            <a:ext cx="4629727" cy="1754326"/>
          </a:xfrm>
          <a:prstGeom prst="rect">
            <a:avLst/>
          </a:prstGeom>
          <a:noFill/>
        </p:spPr>
        <p:txBody>
          <a:bodyPr wrap="square" rtlCol="0">
            <a:spAutoFit/>
          </a:bodyPr>
          <a:lstStyle/>
          <a:p>
            <a:pPr marL="285750" indent="-285750">
              <a:buFont typeface="Arial" pitchFamily="34" charset="0"/>
              <a:buChar char="•"/>
            </a:pPr>
            <a:r>
              <a:rPr lang="en-US" b="1" dirty="0"/>
              <a:t>International Competition and Consumer </a:t>
            </a:r>
            <a:br>
              <a:rPr lang="en-US" b="1" dirty="0"/>
            </a:br>
            <a:r>
              <a:rPr lang="en-US" b="1" dirty="0"/>
              <a:t>Protection Technical Assistance Program</a:t>
            </a:r>
          </a:p>
          <a:p>
            <a:pPr marL="742950" lvl="1" indent="-285750">
              <a:buFontTx/>
              <a:buChar char="-"/>
            </a:pPr>
            <a:r>
              <a:rPr lang="en-US" dirty="0" smtClean="0"/>
              <a:t>38 </a:t>
            </a:r>
            <a:r>
              <a:rPr lang="en-US" dirty="0"/>
              <a:t>missions in 19 </a:t>
            </a:r>
            <a:r>
              <a:rPr lang="en-US" dirty="0" smtClean="0"/>
              <a:t>countries</a:t>
            </a:r>
            <a:endParaRPr lang="en-US" dirty="0"/>
          </a:p>
          <a:p>
            <a:pPr marL="285750" indent="-285750">
              <a:buFont typeface="Arial" pitchFamily="34" charset="0"/>
              <a:buChar char="•"/>
            </a:pPr>
            <a:r>
              <a:rPr lang="en-US" b="1" dirty="0"/>
              <a:t>International Fellows and Interns Program</a:t>
            </a:r>
          </a:p>
          <a:p>
            <a:pPr marL="742950" lvl="1" indent="-285750">
              <a:buFontTx/>
              <a:buChar char="-"/>
            </a:pPr>
            <a:r>
              <a:rPr lang="en-US" dirty="0" smtClean="0"/>
              <a:t>FTC </a:t>
            </a:r>
            <a:r>
              <a:rPr lang="en-US" dirty="0"/>
              <a:t>hosted consumer protection and competition officials from 12 </a:t>
            </a:r>
            <a:r>
              <a:rPr lang="en-US" dirty="0" smtClean="0"/>
              <a:t>countries</a:t>
            </a:r>
          </a:p>
        </p:txBody>
      </p:sp>
      <p:sp>
        <p:nvSpPr>
          <p:cNvPr id="3" name="TextBox 2"/>
          <p:cNvSpPr txBox="1"/>
          <p:nvPr/>
        </p:nvSpPr>
        <p:spPr>
          <a:xfrm>
            <a:off x="4876801" y="4343400"/>
            <a:ext cx="4114800" cy="1754326"/>
          </a:xfrm>
          <a:prstGeom prst="rect">
            <a:avLst/>
          </a:prstGeom>
          <a:noFill/>
        </p:spPr>
        <p:txBody>
          <a:bodyPr wrap="square" rtlCol="0">
            <a:spAutoFit/>
          </a:bodyPr>
          <a:lstStyle/>
          <a:p>
            <a:pPr marL="285750" indent="-285750">
              <a:buFont typeface="Arial" pitchFamily="34" charset="0"/>
              <a:buChar char="•"/>
            </a:pPr>
            <a:r>
              <a:rPr lang="en-US" b="1" dirty="0"/>
              <a:t>US SAFE WEB Act </a:t>
            </a:r>
          </a:p>
          <a:p>
            <a:pPr marL="742950" lvl="1" indent="-285750">
              <a:buFontTx/>
              <a:buChar char="-"/>
            </a:pPr>
            <a:r>
              <a:rPr lang="en-US" dirty="0" smtClean="0"/>
              <a:t>Enables the FTC </a:t>
            </a:r>
            <a:r>
              <a:rPr lang="en-US" dirty="0"/>
              <a:t>to share information with foreign law enforcement agencies and to obtain information on their </a:t>
            </a:r>
            <a:r>
              <a:rPr lang="en-US" dirty="0" smtClean="0"/>
              <a:t>behalf</a:t>
            </a:r>
          </a:p>
          <a:p>
            <a:pPr lvl="1"/>
            <a:r>
              <a:rPr lang="en-US" dirty="0" smtClean="0"/>
              <a:t> </a:t>
            </a:r>
            <a:endParaRPr lang="en-US" dirty="0"/>
          </a:p>
        </p:txBody>
      </p:sp>
      <p:pic>
        <p:nvPicPr>
          <p:cNvPr id="8" name="Picture 5" descr="federal-trade-commission-ftc-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1A5261DE-86A6-4B7D-BE0B-A2D1473FF357}" type="slidenum">
              <a:rPr lang="en-US" smtClean="0"/>
              <a:t>10</a:t>
            </a:fld>
            <a:endParaRPr lang="en-US"/>
          </a:p>
        </p:txBody>
      </p:sp>
    </p:spTree>
    <p:extLst>
      <p:ext uri="{BB962C8B-B14F-4D97-AF65-F5344CB8AC3E}">
        <p14:creationId xmlns:p14="http://schemas.microsoft.com/office/powerpoint/2010/main" val="17219363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1066800"/>
            <a:ext cx="8686800" cy="685800"/>
          </a:xfrm>
        </p:spPr>
        <p:txBody>
          <a:bodyPr>
            <a:noAutofit/>
          </a:bodyPr>
          <a:lstStyle/>
          <a:p>
            <a:r>
              <a:rPr lang="en-US" b="1" dirty="0">
                <a:solidFill>
                  <a:srgbClr val="0192FF"/>
                </a:solidFill>
              </a:rPr>
              <a:t>FTC’s </a:t>
            </a:r>
            <a:r>
              <a:rPr lang="en-US" b="1" dirty="0" smtClean="0">
                <a:solidFill>
                  <a:srgbClr val="0192FF"/>
                </a:solidFill>
              </a:rPr>
              <a:t>Mission and Legal Framework</a:t>
            </a:r>
            <a:endParaRPr lang="en-US" b="1" dirty="0">
              <a:solidFill>
                <a:srgbClr val="0192FF"/>
              </a:solidFill>
            </a:endParaRPr>
          </a:p>
        </p:txBody>
      </p:sp>
      <p:sp>
        <p:nvSpPr>
          <p:cNvPr id="3" name="Content Placeholder 2"/>
          <p:cNvSpPr>
            <a:spLocks noGrp="1"/>
          </p:cNvSpPr>
          <p:nvPr>
            <p:ph idx="4294967295"/>
          </p:nvPr>
        </p:nvSpPr>
        <p:spPr>
          <a:xfrm>
            <a:off x="152400" y="2133600"/>
            <a:ext cx="8763000" cy="4419600"/>
          </a:xfrm>
        </p:spPr>
        <p:txBody>
          <a:bodyPr>
            <a:normAutofit/>
          </a:bodyPr>
          <a:lstStyle/>
          <a:p>
            <a:pPr marL="0" indent="0">
              <a:buNone/>
            </a:pPr>
            <a:r>
              <a:rPr lang="en-US" sz="2000" b="1" dirty="0" smtClean="0"/>
              <a:t>Mission</a:t>
            </a:r>
            <a:r>
              <a:rPr lang="en-US" sz="2000" dirty="0" smtClean="0"/>
              <a:t>: </a:t>
            </a:r>
          </a:p>
          <a:p>
            <a:r>
              <a:rPr lang="en-US" sz="1800" dirty="0" smtClean="0"/>
              <a:t>To prevent business practices that are anticompetitive, deceptive, or unfair to consumers </a:t>
            </a:r>
          </a:p>
          <a:p>
            <a:pPr marL="0" indent="0">
              <a:buNone/>
            </a:pPr>
            <a:endParaRPr lang="en-US" sz="2000" dirty="0" smtClean="0"/>
          </a:p>
          <a:p>
            <a:pPr marL="0" indent="0">
              <a:buNone/>
            </a:pPr>
            <a:r>
              <a:rPr lang="en-US" sz="2000" b="1" dirty="0"/>
              <a:t>Consumer Protection:</a:t>
            </a:r>
          </a:p>
          <a:p>
            <a:r>
              <a:rPr lang="en-US" sz="1800" dirty="0" smtClean="0"/>
              <a:t>The </a:t>
            </a:r>
            <a:r>
              <a:rPr lang="en-US" sz="1800" dirty="0"/>
              <a:t>Federal Trade Commission Act provides that “unfair or deceptive acts or practices in or affecting commerce…are…declared unlawful.” (15 U.S.C. Sec. 45(a)(1</a:t>
            </a:r>
            <a:r>
              <a:rPr lang="en-US" sz="1800" dirty="0" smtClean="0"/>
              <a:t>))</a:t>
            </a:r>
            <a:endParaRPr lang="en-US" sz="1800" dirty="0"/>
          </a:p>
          <a:p>
            <a:pPr marL="0" indent="0">
              <a:buNone/>
            </a:pPr>
            <a:endParaRPr lang="en-US" sz="2000" b="1" dirty="0"/>
          </a:p>
          <a:p>
            <a:pPr marL="0" indent="0">
              <a:buNone/>
            </a:pPr>
            <a:r>
              <a:rPr lang="en-US" sz="2000" b="1" dirty="0"/>
              <a:t>Competition:</a:t>
            </a:r>
          </a:p>
          <a:p>
            <a:r>
              <a:rPr lang="en-US" sz="1800" dirty="0"/>
              <a:t>The FTC Act also prohibits “unfair methods of competition.” (15 U.S.C. Sec. 45(a</a:t>
            </a:r>
            <a:r>
              <a:rPr lang="en-US" sz="1800" dirty="0" smtClean="0"/>
              <a:t>))</a:t>
            </a:r>
            <a:endParaRPr lang="en-US" sz="1800" dirty="0"/>
          </a:p>
          <a:p>
            <a:pPr lvl="1"/>
            <a:r>
              <a:rPr lang="en-US" sz="1800" dirty="0"/>
              <a:t>Including any conduct that violates the Sherman Antitrust Act or the Clayton Act</a:t>
            </a:r>
          </a:p>
          <a:p>
            <a:pPr marL="0" indent="0">
              <a:buNone/>
            </a:pPr>
            <a:endParaRPr lang="en-US" sz="2000" dirty="0" smtClean="0"/>
          </a:p>
          <a:p>
            <a:endParaRPr lang="en-US" dirty="0"/>
          </a:p>
        </p:txBody>
      </p:sp>
      <p:pic>
        <p:nvPicPr>
          <p:cNvPr id="7" name="Picture 5" descr="federal-trade-commission-ftc-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1A5261DE-86A6-4B7D-BE0B-A2D1473FF357}" type="slidenum">
              <a:rPr lang="en-US" smtClean="0"/>
              <a:t>2</a:t>
            </a:fld>
            <a:endParaRPr lang="en-US"/>
          </a:p>
        </p:txBody>
      </p:sp>
    </p:spTree>
    <p:extLst>
      <p:ext uri="{BB962C8B-B14F-4D97-AF65-F5344CB8AC3E}">
        <p14:creationId xmlns:p14="http://schemas.microsoft.com/office/powerpoint/2010/main" val="36406220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1219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fontAlgn="base">
              <a:spcBef>
                <a:spcPct val="20000"/>
              </a:spcBef>
              <a:spcAft>
                <a:spcPct val="0"/>
              </a:spcAft>
              <a:buFontTx/>
              <a:buChar char="•"/>
            </a:pPr>
            <a:endParaRPr lang="en-US" sz="2800" smtClean="0">
              <a:solidFill>
                <a:srgbClr val="FFFFFF"/>
              </a:solidFill>
            </a:endParaRPr>
          </a:p>
        </p:txBody>
      </p:sp>
      <p:pic>
        <p:nvPicPr>
          <p:cNvPr id="3074" name="Picture 2" descr="credit cards and 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46" y="2247805"/>
            <a:ext cx="2731654" cy="18536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17764" y="838200"/>
            <a:ext cx="6587836" cy="1446550"/>
          </a:xfrm>
          <a:prstGeom prst="rect">
            <a:avLst/>
          </a:prstGeom>
        </p:spPr>
        <p:txBody>
          <a:bodyPr wrap="square">
            <a:spAutoFit/>
          </a:bodyPr>
          <a:lstStyle/>
          <a:p>
            <a:r>
              <a:rPr lang="en-US" sz="4400" b="1" dirty="0" smtClean="0">
                <a:solidFill>
                  <a:srgbClr val="0192FF"/>
                </a:solidFill>
                <a:latin typeface="Calibri" pitchFamily="34" charset="0"/>
              </a:rPr>
              <a:t>Protecting Consumers in a Recovering Economy</a:t>
            </a:r>
            <a:endParaRPr lang="en-US" sz="4400" b="1" dirty="0">
              <a:solidFill>
                <a:srgbClr val="0192FF"/>
              </a:solidFill>
              <a:latin typeface="Calibri" pitchFamily="34" charset="0"/>
            </a:endParaRPr>
          </a:p>
        </p:txBody>
      </p:sp>
      <p:sp>
        <p:nvSpPr>
          <p:cNvPr id="2" name="TextBox 1"/>
          <p:cNvSpPr txBox="1"/>
          <p:nvPr/>
        </p:nvSpPr>
        <p:spPr>
          <a:xfrm>
            <a:off x="3124200" y="2256472"/>
            <a:ext cx="5715001" cy="1477328"/>
          </a:xfrm>
          <a:prstGeom prst="rect">
            <a:avLst/>
          </a:prstGeom>
          <a:noFill/>
        </p:spPr>
        <p:txBody>
          <a:bodyPr wrap="square" rtlCol="0">
            <a:spAutoFit/>
          </a:bodyPr>
          <a:lstStyle/>
          <a:p>
            <a:pPr fontAlgn="base">
              <a:spcBef>
                <a:spcPct val="20000"/>
              </a:spcBef>
              <a:spcAft>
                <a:spcPct val="0"/>
              </a:spcAft>
            </a:pPr>
            <a:r>
              <a:rPr lang="en-US" dirty="0">
                <a:solidFill>
                  <a:srgbClr val="243552"/>
                </a:solidFill>
                <a:latin typeface="Calibri" pitchFamily="34" charset="0"/>
              </a:rPr>
              <a:t>Even as the economy recovers, some </a:t>
            </a:r>
            <a:r>
              <a:rPr lang="en-US" dirty="0" smtClean="0">
                <a:solidFill>
                  <a:srgbClr val="243552"/>
                </a:solidFill>
                <a:latin typeface="Calibri" pitchFamily="34" charset="0"/>
              </a:rPr>
              <a:t>consumers </a:t>
            </a:r>
            <a:r>
              <a:rPr lang="en-US" dirty="0">
                <a:solidFill>
                  <a:srgbClr val="243552"/>
                </a:solidFill>
                <a:latin typeface="Calibri" pitchFamily="34" charset="0"/>
              </a:rPr>
              <a:t>continue to face financial </a:t>
            </a:r>
            <a:r>
              <a:rPr lang="en-US" dirty="0" smtClean="0">
                <a:solidFill>
                  <a:srgbClr val="243552"/>
                </a:solidFill>
                <a:latin typeface="Calibri" pitchFamily="34" charset="0"/>
              </a:rPr>
              <a:t>challenges</a:t>
            </a:r>
            <a:r>
              <a:rPr lang="en-US" dirty="0">
                <a:solidFill>
                  <a:srgbClr val="243552"/>
                </a:solidFill>
                <a:latin typeface="Calibri" pitchFamily="34" charset="0"/>
              </a:rPr>
              <a:t>. The FTC takes effective </a:t>
            </a:r>
            <a:r>
              <a:rPr lang="en-US" dirty="0" smtClean="0">
                <a:solidFill>
                  <a:srgbClr val="243552"/>
                </a:solidFill>
                <a:latin typeface="Calibri" pitchFamily="34" charset="0"/>
              </a:rPr>
              <a:t>actions </a:t>
            </a:r>
            <a:r>
              <a:rPr lang="en-US" dirty="0">
                <a:solidFill>
                  <a:srgbClr val="243552"/>
                </a:solidFill>
                <a:latin typeface="Calibri" pitchFamily="34" charset="0"/>
              </a:rPr>
              <a:t>to ensure that consumers are </a:t>
            </a:r>
            <a:r>
              <a:rPr lang="en-US" dirty="0" smtClean="0">
                <a:solidFill>
                  <a:srgbClr val="243552"/>
                </a:solidFill>
                <a:latin typeface="Calibri" pitchFamily="34" charset="0"/>
              </a:rPr>
              <a:t>protected </a:t>
            </a:r>
            <a:r>
              <a:rPr lang="en-US" dirty="0">
                <a:solidFill>
                  <a:srgbClr val="243552"/>
                </a:solidFill>
                <a:latin typeface="Calibri" pitchFamily="34" charset="0"/>
              </a:rPr>
              <a:t>from abusive credit practices </a:t>
            </a:r>
            <a:r>
              <a:rPr lang="en-US" dirty="0" smtClean="0">
                <a:solidFill>
                  <a:srgbClr val="243552"/>
                </a:solidFill>
                <a:latin typeface="Calibri" pitchFamily="34" charset="0"/>
              </a:rPr>
              <a:t>and </a:t>
            </a:r>
            <a:r>
              <a:rPr lang="en-US" dirty="0">
                <a:solidFill>
                  <a:srgbClr val="243552"/>
                </a:solidFill>
                <a:latin typeface="Calibri" pitchFamily="34" charset="0"/>
              </a:rPr>
              <a:t>get the information they need to </a:t>
            </a:r>
            <a:r>
              <a:rPr lang="en-US" dirty="0" smtClean="0">
                <a:solidFill>
                  <a:srgbClr val="243552"/>
                </a:solidFill>
                <a:latin typeface="Calibri" pitchFamily="34" charset="0"/>
              </a:rPr>
              <a:t>make </a:t>
            </a:r>
            <a:r>
              <a:rPr lang="en-US" dirty="0">
                <a:solidFill>
                  <a:srgbClr val="243552"/>
                </a:solidFill>
                <a:latin typeface="Calibri" pitchFamily="34" charset="0"/>
              </a:rPr>
              <a:t>informed financial </a:t>
            </a:r>
            <a:r>
              <a:rPr lang="en-US" dirty="0" smtClean="0">
                <a:solidFill>
                  <a:srgbClr val="243552"/>
                </a:solidFill>
                <a:latin typeface="Calibri" pitchFamily="34" charset="0"/>
              </a:rPr>
              <a:t>choices.</a:t>
            </a:r>
            <a:endParaRPr lang="en-US" dirty="0">
              <a:solidFill>
                <a:srgbClr val="243552"/>
              </a:solidFill>
              <a:latin typeface="Calibri" pitchFamily="34" charset="0"/>
            </a:endParaRPr>
          </a:p>
        </p:txBody>
      </p:sp>
      <p:sp>
        <p:nvSpPr>
          <p:cNvPr id="5" name="TextBox 4"/>
          <p:cNvSpPr txBox="1"/>
          <p:nvPr/>
        </p:nvSpPr>
        <p:spPr>
          <a:xfrm>
            <a:off x="198583" y="4217075"/>
            <a:ext cx="2987934" cy="2031325"/>
          </a:xfrm>
          <a:prstGeom prst="rect">
            <a:avLst/>
          </a:prstGeom>
          <a:noFill/>
        </p:spPr>
        <p:txBody>
          <a:bodyPr wrap="none" rtlCol="0">
            <a:spAutoFit/>
          </a:bodyPr>
          <a:lstStyle/>
          <a:p>
            <a:r>
              <a:rPr lang="en-US" b="1" dirty="0">
                <a:solidFill>
                  <a:srgbClr val="243552"/>
                </a:solidFill>
                <a:latin typeface="Calibri" pitchFamily="34" charset="0"/>
              </a:rPr>
              <a:t>Law Enforcement:</a:t>
            </a:r>
          </a:p>
          <a:p>
            <a:pPr marL="285750" indent="-285750">
              <a:buFont typeface="Arial" pitchFamily="34" charset="0"/>
              <a:buChar char="•"/>
            </a:pPr>
            <a:r>
              <a:rPr lang="en-US" dirty="0">
                <a:solidFill>
                  <a:srgbClr val="243552"/>
                </a:solidFill>
                <a:latin typeface="Calibri" pitchFamily="34" charset="0"/>
                <a:hlinkClick r:id="rId3"/>
              </a:rPr>
              <a:t>Rumson </a:t>
            </a:r>
            <a:r>
              <a:rPr lang="en-US" dirty="0" err="1">
                <a:solidFill>
                  <a:srgbClr val="243552"/>
                </a:solidFill>
                <a:latin typeface="Calibri" pitchFamily="34" charset="0"/>
                <a:hlinkClick r:id="rId3"/>
              </a:rPr>
              <a:t>Bolling</a:t>
            </a:r>
            <a:endParaRPr lang="en-US" dirty="0">
              <a:solidFill>
                <a:srgbClr val="243552"/>
              </a:solidFill>
              <a:latin typeface="Calibri" pitchFamily="34" charset="0"/>
            </a:endParaRPr>
          </a:p>
          <a:p>
            <a:pPr marL="285750" indent="-285750">
              <a:buFont typeface="Arial" pitchFamily="34" charset="0"/>
              <a:buChar char="•"/>
            </a:pPr>
            <a:r>
              <a:rPr lang="en-US" dirty="0" err="1">
                <a:solidFill>
                  <a:srgbClr val="243552"/>
                </a:solidFill>
                <a:latin typeface="Calibri" pitchFamily="34" charset="0"/>
                <a:hlinkClick r:id="rId4"/>
              </a:rPr>
              <a:t>Luebke</a:t>
            </a:r>
            <a:r>
              <a:rPr lang="en-US" dirty="0">
                <a:solidFill>
                  <a:srgbClr val="243552"/>
                </a:solidFill>
                <a:latin typeface="Calibri" pitchFamily="34" charset="0"/>
                <a:hlinkClick r:id="rId4"/>
              </a:rPr>
              <a:t> Baker</a:t>
            </a:r>
            <a:endParaRPr lang="en-US" dirty="0">
              <a:solidFill>
                <a:srgbClr val="243552"/>
              </a:solidFill>
              <a:latin typeface="Calibri" pitchFamily="34" charset="0"/>
            </a:endParaRPr>
          </a:p>
          <a:p>
            <a:pPr marL="285750" indent="-285750">
              <a:buFont typeface="Arial" pitchFamily="34" charset="0"/>
              <a:buChar char="•"/>
            </a:pPr>
            <a:r>
              <a:rPr lang="en-US" dirty="0">
                <a:solidFill>
                  <a:srgbClr val="243552"/>
                </a:solidFill>
                <a:latin typeface="Calibri" pitchFamily="34" charset="0"/>
                <a:hlinkClick r:id="rId5"/>
              </a:rPr>
              <a:t>Goldman Schwartz</a:t>
            </a:r>
            <a:endParaRPr lang="en-US" dirty="0">
              <a:solidFill>
                <a:srgbClr val="243552"/>
              </a:solidFill>
              <a:latin typeface="Calibri" pitchFamily="34" charset="0"/>
            </a:endParaRPr>
          </a:p>
          <a:p>
            <a:pPr marL="285750" indent="-285750">
              <a:buFont typeface="Arial" pitchFamily="34" charset="0"/>
              <a:buChar char="•"/>
            </a:pPr>
            <a:r>
              <a:rPr lang="en-US" dirty="0">
                <a:solidFill>
                  <a:srgbClr val="243552"/>
                </a:solidFill>
                <a:latin typeface="Calibri" pitchFamily="34" charset="0"/>
                <a:hlinkClick r:id="rId6"/>
              </a:rPr>
              <a:t>American Debt Crunchers</a:t>
            </a:r>
            <a:endParaRPr lang="en-US" dirty="0">
              <a:solidFill>
                <a:srgbClr val="243552"/>
              </a:solidFill>
              <a:latin typeface="Calibri" pitchFamily="34" charset="0"/>
            </a:endParaRPr>
          </a:p>
          <a:p>
            <a:pPr marL="285750" indent="-285750">
              <a:buFont typeface="Arial" pitchFamily="34" charset="0"/>
              <a:buChar char="•"/>
            </a:pPr>
            <a:r>
              <a:rPr lang="en-US" dirty="0">
                <a:solidFill>
                  <a:srgbClr val="243552"/>
                </a:solidFill>
                <a:latin typeface="Calibri" pitchFamily="34" charset="0"/>
                <a:hlinkClick r:id="rId7"/>
              </a:rPr>
              <a:t>Innovative Wealth Builders</a:t>
            </a:r>
            <a:endParaRPr lang="en-US" dirty="0">
              <a:solidFill>
                <a:srgbClr val="243552"/>
              </a:solidFill>
              <a:latin typeface="Calibri" pitchFamily="34" charset="0"/>
            </a:endParaRPr>
          </a:p>
          <a:p>
            <a:pPr marL="285750" indent="-285750">
              <a:buFont typeface="Arial" pitchFamily="34" charset="0"/>
              <a:buChar char="•"/>
            </a:pPr>
            <a:r>
              <a:rPr lang="en-US" dirty="0">
                <a:solidFill>
                  <a:srgbClr val="243552"/>
                </a:solidFill>
                <a:latin typeface="Calibri" pitchFamily="34" charset="0"/>
                <a:hlinkClick r:id="rId8"/>
              </a:rPr>
              <a:t>Broadway Global Master</a:t>
            </a:r>
            <a:endParaRPr lang="en-US" dirty="0">
              <a:solidFill>
                <a:srgbClr val="243552"/>
              </a:solidFill>
              <a:latin typeface="Calibri" pitchFamily="34" charset="0"/>
            </a:endParaRPr>
          </a:p>
        </p:txBody>
      </p:sp>
      <p:sp>
        <p:nvSpPr>
          <p:cNvPr id="6" name="TextBox 5"/>
          <p:cNvSpPr txBox="1"/>
          <p:nvPr/>
        </p:nvSpPr>
        <p:spPr>
          <a:xfrm>
            <a:off x="4267200" y="4140875"/>
            <a:ext cx="4724400" cy="2031325"/>
          </a:xfrm>
          <a:prstGeom prst="rect">
            <a:avLst/>
          </a:prstGeom>
          <a:noFill/>
        </p:spPr>
        <p:txBody>
          <a:bodyPr wrap="square" rtlCol="0">
            <a:spAutoFit/>
          </a:bodyPr>
          <a:lstStyle/>
          <a:p>
            <a:r>
              <a:rPr lang="en-US" b="1" dirty="0">
                <a:solidFill>
                  <a:srgbClr val="243552"/>
                </a:solidFill>
                <a:latin typeface="Calibri" pitchFamily="34" charset="0"/>
              </a:rPr>
              <a:t>Studies:</a:t>
            </a:r>
          </a:p>
          <a:p>
            <a:pPr marL="285750" indent="-285750">
              <a:buFont typeface="Arial" pitchFamily="34" charset="0"/>
              <a:buChar char="•"/>
            </a:pPr>
            <a:r>
              <a:rPr lang="en-US" dirty="0">
                <a:solidFill>
                  <a:srgbClr val="243552"/>
                </a:solidFill>
                <a:latin typeface="Calibri" pitchFamily="34" charset="0"/>
                <a:hlinkClick r:id="rId9"/>
              </a:rPr>
              <a:t>Debt Buyer </a:t>
            </a:r>
            <a:r>
              <a:rPr lang="en-US" dirty="0" smtClean="0">
                <a:solidFill>
                  <a:srgbClr val="243552"/>
                </a:solidFill>
                <a:latin typeface="Calibri" pitchFamily="34" charset="0"/>
                <a:hlinkClick r:id="rId9"/>
              </a:rPr>
              <a:t>Study</a:t>
            </a:r>
            <a:endParaRPr lang="en-US" dirty="0" smtClean="0">
              <a:solidFill>
                <a:srgbClr val="243552"/>
              </a:solidFill>
              <a:latin typeface="Calibri" pitchFamily="34" charset="0"/>
            </a:endParaRPr>
          </a:p>
          <a:p>
            <a:endParaRPr lang="en-US" dirty="0">
              <a:solidFill>
                <a:srgbClr val="243552"/>
              </a:solidFill>
              <a:latin typeface="Calibri" pitchFamily="34" charset="0"/>
            </a:endParaRPr>
          </a:p>
          <a:p>
            <a:r>
              <a:rPr lang="en-US" b="1" dirty="0">
                <a:solidFill>
                  <a:srgbClr val="243552"/>
                </a:solidFill>
                <a:latin typeface="Calibri" pitchFamily="34" charset="0"/>
              </a:rPr>
              <a:t>Outreach:</a:t>
            </a:r>
          </a:p>
          <a:p>
            <a:pPr marL="285750" indent="-285750">
              <a:buFont typeface="Arial" pitchFamily="34" charset="0"/>
              <a:buChar char="•"/>
            </a:pPr>
            <a:r>
              <a:rPr lang="en-US" dirty="0">
                <a:solidFill>
                  <a:srgbClr val="243552"/>
                </a:solidFill>
                <a:latin typeface="Calibri" pitchFamily="34" charset="0"/>
                <a:hlinkClick r:id="rId10"/>
              </a:rPr>
              <a:t>Deceptive Mortgage Ads</a:t>
            </a:r>
            <a:endParaRPr lang="en-US" dirty="0">
              <a:solidFill>
                <a:srgbClr val="243552"/>
              </a:solidFill>
              <a:latin typeface="Calibri" pitchFamily="34" charset="0"/>
            </a:endParaRPr>
          </a:p>
          <a:p>
            <a:pPr marL="285750" indent="-285750">
              <a:buFont typeface="Arial" pitchFamily="34" charset="0"/>
              <a:buChar char="•"/>
            </a:pPr>
            <a:r>
              <a:rPr lang="en-US" dirty="0">
                <a:solidFill>
                  <a:srgbClr val="243552"/>
                </a:solidFill>
                <a:latin typeface="Calibri" pitchFamily="34" charset="0"/>
                <a:hlinkClick r:id="rId11"/>
              </a:rPr>
              <a:t>Stop Calls and Letters From Debt Collectors</a:t>
            </a:r>
            <a:endParaRPr lang="en-US" dirty="0">
              <a:solidFill>
                <a:srgbClr val="243552"/>
              </a:solidFill>
              <a:latin typeface="Calibri" pitchFamily="34" charset="0"/>
            </a:endParaRPr>
          </a:p>
          <a:p>
            <a:pPr marL="285750" indent="-285750">
              <a:buFont typeface="Arial" pitchFamily="34" charset="0"/>
              <a:buChar char="•"/>
            </a:pPr>
            <a:r>
              <a:rPr lang="en-US" dirty="0">
                <a:solidFill>
                  <a:srgbClr val="243552"/>
                </a:solidFill>
                <a:latin typeface="Calibri" pitchFamily="34" charset="0"/>
                <a:hlinkClick r:id="rId12"/>
              </a:rPr>
              <a:t>Fake Debt Collectors</a:t>
            </a:r>
            <a:endParaRPr lang="en-US" dirty="0">
              <a:solidFill>
                <a:srgbClr val="243552"/>
              </a:solidFill>
              <a:latin typeface="Calibri" pitchFamily="34" charset="0"/>
            </a:endParaRPr>
          </a:p>
        </p:txBody>
      </p:sp>
      <p:pic>
        <p:nvPicPr>
          <p:cNvPr id="10" name="Picture 5" descr="federal-trade-commission-ftc-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817A0B22-54BD-45E7-B4D6-9CA2002E611A}" type="slidenum">
              <a:rPr lang="en-US" smtClean="0">
                <a:solidFill>
                  <a:srgbClr val="898989"/>
                </a:solidFill>
              </a:rPr>
              <a:pPr>
                <a:defRPr/>
              </a:pPr>
              <a:t>3</a:t>
            </a:fld>
            <a:endParaRPr lang="en-US" dirty="0">
              <a:solidFill>
                <a:srgbClr val="898989"/>
              </a:solidFill>
            </a:endParaRPr>
          </a:p>
        </p:txBody>
      </p:sp>
    </p:spTree>
    <p:extLst>
      <p:ext uri="{BB962C8B-B14F-4D97-AF65-F5344CB8AC3E}">
        <p14:creationId xmlns:p14="http://schemas.microsoft.com/office/powerpoint/2010/main" val="145223633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dverti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91" y="2368522"/>
            <a:ext cx="2694709" cy="18285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124200" y="2359285"/>
            <a:ext cx="5715000" cy="1323439"/>
          </a:xfrm>
          <a:prstGeom prst="rect">
            <a:avLst/>
          </a:prstGeom>
        </p:spPr>
        <p:txBody>
          <a:bodyPr wrap="square">
            <a:spAutoFit/>
          </a:bodyPr>
          <a:lstStyle/>
          <a:p>
            <a:r>
              <a:rPr lang="en-US" sz="2000" dirty="0">
                <a:solidFill>
                  <a:prstClr val="black"/>
                </a:solidFill>
              </a:rPr>
              <a:t>Consumers should get what they pay for. </a:t>
            </a:r>
            <a:r>
              <a:rPr lang="en-US" sz="2000" dirty="0" smtClean="0">
                <a:solidFill>
                  <a:prstClr val="black"/>
                </a:solidFill>
              </a:rPr>
              <a:t> The </a:t>
            </a:r>
            <a:r>
              <a:rPr lang="en-US" sz="2000" dirty="0">
                <a:solidFill>
                  <a:prstClr val="black"/>
                </a:solidFill>
              </a:rPr>
              <a:t>FTC works to ensure that national advertisers can back up the claims they make for their products, especially health and safety </a:t>
            </a:r>
            <a:r>
              <a:rPr lang="en-US" sz="2000" dirty="0" smtClean="0">
                <a:solidFill>
                  <a:prstClr val="black"/>
                </a:solidFill>
              </a:rPr>
              <a:t>claims.</a:t>
            </a:r>
            <a:endParaRPr lang="en-US" sz="2000" dirty="0">
              <a:solidFill>
                <a:prstClr val="black"/>
              </a:solidFill>
            </a:endParaRPr>
          </a:p>
        </p:txBody>
      </p:sp>
      <p:sp>
        <p:nvSpPr>
          <p:cNvPr id="6" name="Rectangle 5"/>
          <p:cNvSpPr/>
          <p:nvPr/>
        </p:nvSpPr>
        <p:spPr>
          <a:xfrm>
            <a:off x="117764" y="914400"/>
            <a:ext cx="8721436" cy="1446550"/>
          </a:xfrm>
          <a:prstGeom prst="rect">
            <a:avLst/>
          </a:prstGeom>
        </p:spPr>
        <p:txBody>
          <a:bodyPr wrap="square">
            <a:spAutoFit/>
          </a:bodyPr>
          <a:lstStyle/>
          <a:p>
            <a:r>
              <a:rPr lang="en-US" sz="4400" b="1" dirty="0" smtClean="0">
                <a:solidFill>
                  <a:srgbClr val="0192FF"/>
                </a:solidFill>
                <a:ea typeface="ＭＳ Ｐゴシック"/>
              </a:rPr>
              <a:t>Challenging Deceptive Advertising and Marketing</a:t>
            </a:r>
            <a:endParaRPr lang="en-US" sz="4400" b="1" dirty="0">
              <a:solidFill>
                <a:srgbClr val="0192FF"/>
              </a:solidFill>
              <a:ea typeface="ＭＳ Ｐゴシック"/>
            </a:endParaRPr>
          </a:p>
        </p:txBody>
      </p:sp>
      <p:sp>
        <p:nvSpPr>
          <p:cNvPr id="2" name="TextBox 1"/>
          <p:cNvSpPr txBox="1"/>
          <p:nvPr/>
        </p:nvSpPr>
        <p:spPr>
          <a:xfrm>
            <a:off x="228600" y="4267200"/>
            <a:ext cx="3868882" cy="2031325"/>
          </a:xfrm>
          <a:prstGeom prst="rect">
            <a:avLst/>
          </a:prstGeom>
          <a:noFill/>
        </p:spPr>
        <p:txBody>
          <a:bodyPr wrap="square" rtlCol="0">
            <a:spAutoFit/>
          </a:bodyPr>
          <a:lstStyle/>
          <a:p>
            <a:r>
              <a:rPr lang="en-US" b="1" dirty="0">
                <a:solidFill>
                  <a:prstClr val="black"/>
                </a:solidFill>
              </a:rPr>
              <a:t>Law Enforcement:</a:t>
            </a:r>
          </a:p>
          <a:p>
            <a:pPr marL="285750" indent="-285750">
              <a:buFont typeface="Arial" pitchFamily="34" charset="0"/>
              <a:buChar char="•"/>
            </a:pPr>
            <a:r>
              <a:rPr lang="en-US" dirty="0">
                <a:solidFill>
                  <a:prstClr val="black"/>
                </a:solidFill>
                <a:hlinkClick r:id="rId3"/>
              </a:rPr>
              <a:t>POM Wonderful</a:t>
            </a:r>
            <a:endParaRPr lang="en-US" dirty="0">
              <a:solidFill>
                <a:prstClr val="black"/>
              </a:solidFill>
            </a:endParaRPr>
          </a:p>
          <a:p>
            <a:pPr marL="285750" indent="-285750">
              <a:buFont typeface="Arial" pitchFamily="34" charset="0"/>
              <a:buChar char="•"/>
            </a:pPr>
            <a:r>
              <a:rPr lang="en-US" dirty="0" err="1">
                <a:solidFill>
                  <a:prstClr val="black"/>
                </a:solidFill>
                <a:hlinkClick r:id="rId4"/>
              </a:rPr>
              <a:t>Skechers</a:t>
            </a:r>
            <a:r>
              <a:rPr lang="en-US" dirty="0">
                <a:solidFill>
                  <a:prstClr val="black"/>
                </a:solidFill>
                <a:hlinkClick r:id="rId4"/>
              </a:rPr>
              <a:t> &amp; Reebok Settlements</a:t>
            </a:r>
            <a:endParaRPr lang="en-US" dirty="0">
              <a:solidFill>
                <a:prstClr val="black"/>
              </a:solidFill>
            </a:endParaRPr>
          </a:p>
          <a:p>
            <a:pPr marL="285750" indent="-285750">
              <a:buFont typeface="Arial" pitchFamily="34" charset="0"/>
              <a:buChar char="•"/>
            </a:pPr>
            <a:r>
              <a:rPr lang="en-US" dirty="0">
                <a:solidFill>
                  <a:prstClr val="black"/>
                </a:solidFill>
                <a:hlinkClick r:id="rId5"/>
              </a:rPr>
              <a:t>Your Baby Can Read!</a:t>
            </a:r>
            <a:endParaRPr lang="en-US" dirty="0">
              <a:solidFill>
                <a:prstClr val="black"/>
              </a:solidFill>
            </a:endParaRPr>
          </a:p>
          <a:p>
            <a:pPr marL="285750" indent="-285750">
              <a:buFont typeface="Arial" pitchFamily="34" charset="0"/>
              <a:buChar char="•"/>
            </a:pPr>
            <a:r>
              <a:rPr lang="en-US" dirty="0" err="1">
                <a:solidFill>
                  <a:prstClr val="black"/>
                </a:solidFill>
                <a:hlinkClick r:id="rId6"/>
              </a:rPr>
              <a:t>Ab</a:t>
            </a:r>
            <a:r>
              <a:rPr lang="en-US" dirty="0">
                <a:solidFill>
                  <a:prstClr val="black"/>
                </a:solidFill>
                <a:hlinkClick r:id="rId6"/>
              </a:rPr>
              <a:t> Circle Pro</a:t>
            </a:r>
            <a:endParaRPr lang="en-US" dirty="0">
              <a:solidFill>
                <a:prstClr val="black"/>
              </a:solidFill>
            </a:endParaRPr>
          </a:p>
          <a:p>
            <a:pPr marL="285750" indent="-285750">
              <a:buFont typeface="Arial" pitchFamily="34" charset="0"/>
              <a:buChar char="•"/>
            </a:pPr>
            <a:r>
              <a:rPr lang="en-US" dirty="0">
                <a:solidFill>
                  <a:prstClr val="black"/>
                </a:solidFill>
                <a:hlinkClick r:id="rId7"/>
              </a:rPr>
              <a:t>Operation False Promises </a:t>
            </a:r>
            <a:r>
              <a:rPr lang="en-US" dirty="0">
                <a:solidFill>
                  <a:prstClr val="black"/>
                </a:solidFill>
              </a:rPr>
              <a:t>(Business Opportunity sweep</a:t>
            </a:r>
            <a:r>
              <a:rPr lang="en-US" dirty="0" smtClean="0">
                <a:solidFill>
                  <a:prstClr val="black"/>
                </a:solidFill>
              </a:rPr>
              <a:t>)</a:t>
            </a:r>
            <a:endParaRPr lang="en-US" dirty="0">
              <a:solidFill>
                <a:prstClr val="black"/>
              </a:solidFill>
            </a:endParaRPr>
          </a:p>
        </p:txBody>
      </p:sp>
      <p:sp>
        <p:nvSpPr>
          <p:cNvPr id="4" name="TextBox 3"/>
          <p:cNvSpPr txBox="1"/>
          <p:nvPr/>
        </p:nvSpPr>
        <p:spPr>
          <a:xfrm>
            <a:off x="4114800" y="4491097"/>
            <a:ext cx="4800600" cy="2031325"/>
          </a:xfrm>
          <a:prstGeom prst="rect">
            <a:avLst/>
          </a:prstGeom>
          <a:noFill/>
        </p:spPr>
        <p:txBody>
          <a:bodyPr wrap="square" rtlCol="0">
            <a:spAutoFit/>
          </a:bodyPr>
          <a:lstStyle/>
          <a:p>
            <a:pPr marL="285750" indent="-285750">
              <a:buFont typeface="Arial" pitchFamily="34" charset="0"/>
              <a:buChar char="•"/>
            </a:pPr>
            <a:r>
              <a:rPr lang="en-US" dirty="0">
                <a:solidFill>
                  <a:prstClr val="black"/>
                </a:solidFill>
                <a:hlinkClick r:id="rId8"/>
              </a:rPr>
              <a:t>John Beck </a:t>
            </a:r>
            <a:r>
              <a:rPr lang="en-US" dirty="0">
                <a:solidFill>
                  <a:prstClr val="black"/>
                </a:solidFill>
              </a:rPr>
              <a:t>($478 million judgment in a “get rich quick” scam)</a:t>
            </a:r>
          </a:p>
          <a:p>
            <a:pPr marL="285750" indent="-285750">
              <a:buFont typeface="Arial" pitchFamily="34" charset="0"/>
              <a:buChar char="•"/>
            </a:pPr>
            <a:r>
              <a:rPr lang="en-US" dirty="0" err="1">
                <a:solidFill>
                  <a:prstClr val="black"/>
                </a:solidFill>
                <a:hlinkClick r:id="rId9"/>
              </a:rPr>
              <a:t>Winfixer</a:t>
            </a:r>
            <a:r>
              <a:rPr lang="en-US" dirty="0">
                <a:solidFill>
                  <a:prstClr val="black"/>
                </a:solidFill>
              </a:rPr>
              <a:t> ($163 million judgment in </a:t>
            </a:r>
            <a:r>
              <a:rPr lang="en-US" dirty="0" err="1">
                <a:solidFill>
                  <a:prstClr val="black"/>
                </a:solidFill>
              </a:rPr>
              <a:t>scareware</a:t>
            </a:r>
            <a:r>
              <a:rPr lang="en-US" dirty="0">
                <a:solidFill>
                  <a:prstClr val="black"/>
                </a:solidFill>
              </a:rPr>
              <a:t> case)</a:t>
            </a:r>
          </a:p>
          <a:p>
            <a:pPr marL="285750" indent="-285750">
              <a:buFont typeface="Arial" pitchFamily="34" charset="0"/>
              <a:buChar char="•"/>
            </a:pPr>
            <a:r>
              <a:rPr lang="en-US" dirty="0">
                <a:solidFill>
                  <a:prstClr val="black"/>
                </a:solidFill>
                <a:hlinkClick r:id="rId10"/>
              </a:rPr>
              <a:t>Led international crackdown against tech support scams involving removal of non-existent spyware</a:t>
            </a:r>
            <a:endParaRPr lang="en-US" dirty="0">
              <a:solidFill>
                <a:prstClr val="black"/>
              </a:solidFill>
            </a:endParaRPr>
          </a:p>
        </p:txBody>
      </p:sp>
      <p:pic>
        <p:nvPicPr>
          <p:cNvPr id="8" name="Picture 5" descr="federal-trade-commission-ftc-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1A5261DE-86A6-4B7D-BE0B-A2D1473FF357}"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9329879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pPr>
            <a:endParaRPr lang="en-US" sz="2800" dirty="0" smtClean="0">
              <a:solidFill>
                <a:schemeClr val="bg1"/>
              </a:solidFill>
              <a:latin typeface="Times New Roman" pitchFamily="18" charset="0"/>
              <a:ea typeface="ＭＳ Ｐゴシック" pitchFamily="1" charset="-128"/>
            </a:endParaRPr>
          </a:p>
          <a:p>
            <a:pPr fontAlgn="base">
              <a:spcBef>
                <a:spcPct val="20000"/>
              </a:spcBef>
              <a:spcAft>
                <a:spcPct val="0"/>
              </a:spcAft>
            </a:pPr>
            <a:endParaRPr lang="en-US" sz="2800" dirty="0">
              <a:solidFill>
                <a:schemeClr val="bg1"/>
              </a:solidFill>
              <a:latin typeface="Times New Roman" pitchFamily="18" charset="0"/>
              <a:ea typeface="ＭＳ Ｐゴシック" pitchFamily="1" charset="-128"/>
            </a:endParaRPr>
          </a:p>
          <a:p>
            <a:pPr fontAlgn="base">
              <a:spcBef>
                <a:spcPct val="20000"/>
              </a:spcBef>
              <a:spcAft>
                <a:spcPct val="0"/>
              </a:spcAft>
            </a:pPr>
            <a:r>
              <a:rPr lang="en-US" sz="2800" dirty="0">
                <a:solidFill>
                  <a:schemeClr val="bg1"/>
                </a:solidFill>
                <a:latin typeface="Times New Roman" pitchFamily="18" charset="0"/>
                <a:ea typeface="ＭＳ Ｐゴシック" pitchFamily="1" charset="-128"/>
              </a:rPr>
              <a:t>	</a:t>
            </a:r>
            <a:r>
              <a:rPr lang="en-US" sz="2800" dirty="0" smtClean="0">
                <a:solidFill>
                  <a:schemeClr val="bg1"/>
                </a:solidFill>
                <a:latin typeface="Times New Roman" pitchFamily="18" charset="0"/>
                <a:ea typeface="ＭＳ Ｐゴシック" pitchFamily="1" charset="-128"/>
              </a:rPr>
              <a:t>			</a:t>
            </a:r>
          </a:p>
          <a:p>
            <a:pPr fontAlgn="base">
              <a:spcBef>
                <a:spcPct val="20000"/>
              </a:spcBef>
              <a:spcAft>
                <a:spcPct val="0"/>
              </a:spcAft>
            </a:pPr>
            <a:r>
              <a:rPr lang="en-US" sz="2800" dirty="0">
                <a:solidFill>
                  <a:schemeClr val="bg1"/>
                </a:solidFill>
                <a:latin typeface="Times New Roman" pitchFamily="18" charset="0"/>
                <a:ea typeface="ＭＳ Ｐゴシック" pitchFamily="1" charset="-128"/>
              </a:rPr>
              <a:t>	</a:t>
            </a:r>
            <a:r>
              <a:rPr lang="en-US" sz="2800" dirty="0" smtClean="0">
                <a:solidFill>
                  <a:schemeClr val="bg1"/>
                </a:solidFill>
                <a:latin typeface="Times New Roman" pitchFamily="18" charset="0"/>
                <a:ea typeface="ＭＳ Ｐゴシック" pitchFamily="1" charset="-128"/>
              </a:rPr>
              <a:t>			</a:t>
            </a:r>
          </a:p>
          <a:p>
            <a:pPr fontAlgn="base">
              <a:spcBef>
                <a:spcPct val="20000"/>
              </a:spcBef>
              <a:spcAft>
                <a:spcPct val="0"/>
              </a:spcAft>
            </a:pPr>
            <a:r>
              <a:rPr lang="en-US" sz="2800" dirty="0">
                <a:solidFill>
                  <a:schemeClr val="bg1"/>
                </a:solidFill>
                <a:latin typeface="Times New Roman" pitchFamily="18" charset="0"/>
                <a:ea typeface="ＭＳ Ｐゴシック" pitchFamily="1" charset="-128"/>
              </a:rPr>
              <a:t>	</a:t>
            </a:r>
            <a:r>
              <a:rPr lang="en-US" sz="2800" dirty="0" smtClean="0">
                <a:solidFill>
                  <a:schemeClr val="bg1"/>
                </a:solidFill>
                <a:latin typeface="Times New Roman" pitchFamily="18" charset="0"/>
                <a:ea typeface="ＭＳ Ｐゴシック" pitchFamily="1" charset="-128"/>
              </a:rPr>
              <a:t>			</a:t>
            </a:r>
            <a:endParaRPr kumimoji="0" lang="en-US" sz="2400" b="0" i="0" u="none" strike="noStrike" cap="none" normalizeH="0" baseline="0" dirty="0" smtClean="0">
              <a:ln>
                <a:noFill/>
              </a:ln>
              <a:solidFill>
                <a:schemeClr val="bg1"/>
              </a:solidFill>
              <a:effectLst/>
              <a:latin typeface="Calibri" pitchFamily="34" charset="0"/>
              <a:ea typeface="ＭＳ Ｐゴシック" pitchFamily="1" charset="-128"/>
            </a:endParaRPr>
          </a:p>
        </p:txBody>
      </p:sp>
      <p:pic>
        <p:nvPicPr>
          <p:cNvPr id="1026" name="Picture 2" descr="privacy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83" y="1600199"/>
            <a:ext cx="2483017" cy="175901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914400" y="14478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2"/>
              </a:solidFill>
              <a:effectLst/>
              <a:latin typeface="Times New Roman" pitchFamily="18" charset="0"/>
              <a:ea typeface="ＭＳ Ｐゴシック" pitchFamily="1" charset="-128"/>
            </a:endParaRPr>
          </a:p>
        </p:txBody>
      </p:sp>
      <p:sp>
        <p:nvSpPr>
          <p:cNvPr id="6" name="Rectangle 5"/>
          <p:cNvSpPr/>
          <p:nvPr/>
        </p:nvSpPr>
        <p:spPr bwMode="auto">
          <a:xfrm>
            <a:off x="3352800" y="3124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2"/>
              </a:solidFill>
              <a:effectLst/>
              <a:latin typeface="Times New Roman" pitchFamily="18" charset="0"/>
              <a:ea typeface="ＭＳ Ｐゴシック" pitchFamily="1" charset="-128"/>
            </a:endParaRPr>
          </a:p>
        </p:txBody>
      </p:sp>
      <p:sp>
        <p:nvSpPr>
          <p:cNvPr id="9" name="TextBox 8"/>
          <p:cNvSpPr txBox="1"/>
          <p:nvPr/>
        </p:nvSpPr>
        <p:spPr>
          <a:xfrm>
            <a:off x="89234" y="762000"/>
            <a:ext cx="7530766" cy="769441"/>
          </a:xfrm>
          <a:prstGeom prst="rect">
            <a:avLst/>
          </a:prstGeom>
          <a:noFill/>
        </p:spPr>
        <p:txBody>
          <a:bodyPr wrap="square" rtlCol="0">
            <a:spAutoFit/>
          </a:bodyPr>
          <a:lstStyle/>
          <a:p>
            <a:r>
              <a:rPr lang="en-US" sz="4400" b="1" dirty="0" smtClean="0">
                <a:solidFill>
                  <a:srgbClr val="0192FF"/>
                </a:solidFill>
                <a:latin typeface="Calibri" pitchFamily="34" charset="0"/>
              </a:rPr>
              <a:t>Protecting Consumer Privacy </a:t>
            </a:r>
            <a:endParaRPr lang="en-US" sz="4400" b="1" dirty="0">
              <a:solidFill>
                <a:srgbClr val="0192FF"/>
              </a:solidFill>
              <a:latin typeface="Calibri" pitchFamily="34" charset="0"/>
            </a:endParaRPr>
          </a:p>
        </p:txBody>
      </p:sp>
      <p:sp>
        <p:nvSpPr>
          <p:cNvPr id="2" name="TextBox 1"/>
          <p:cNvSpPr txBox="1"/>
          <p:nvPr/>
        </p:nvSpPr>
        <p:spPr>
          <a:xfrm>
            <a:off x="2667000" y="1531441"/>
            <a:ext cx="6324600" cy="1938992"/>
          </a:xfrm>
          <a:prstGeom prst="rect">
            <a:avLst/>
          </a:prstGeom>
          <a:noFill/>
        </p:spPr>
        <p:txBody>
          <a:bodyPr wrap="square" rtlCol="0">
            <a:spAutoFit/>
          </a:bodyPr>
          <a:lstStyle/>
          <a:p>
            <a:pPr fontAlgn="base">
              <a:spcBef>
                <a:spcPct val="20000"/>
              </a:spcBef>
              <a:spcAft>
                <a:spcPct val="0"/>
              </a:spcAft>
            </a:pPr>
            <a:r>
              <a:rPr lang="en-US" sz="2000" dirty="0">
                <a:latin typeface="Calibri" pitchFamily="34" charset="0"/>
                <a:ea typeface="ＭＳ Ｐゴシック" pitchFamily="1" charset="-128"/>
              </a:rPr>
              <a:t>As the nation’s top cop on </a:t>
            </a:r>
            <a:r>
              <a:rPr lang="en-US" sz="2000" dirty="0" smtClean="0">
                <a:latin typeface="Calibri" pitchFamily="34" charset="0"/>
                <a:ea typeface="ＭＳ Ｐゴシック" pitchFamily="1" charset="-128"/>
              </a:rPr>
              <a:t>the consumer privacy </a:t>
            </a:r>
            <a:r>
              <a:rPr lang="en-US" sz="2000" dirty="0">
                <a:latin typeface="Calibri" pitchFamily="34" charset="0"/>
                <a:ea typeface="ＭＳ Ｐゴシック" pitchFamily="1" charset="-128"/>
              </a:rPr>
              <a:t>beat, the FTC’s goals are </a:t>
            </a:r>
            <a:r>
              <a:rPr lang="en-US" sz="2000" dirty="0" smtClean="0">
                <a:latin typeface="Calibri" pitchFamily="34" charset="0"/>
                <a:ea typeface="ＭＳ Ｐゴシック" pitchFamily="1" charset="-128"/>
              </a:rPr>
              <a:t>to </a:t>
            </a:r>
            <a:r>
              <a:rPr lang="en-US" sz="2000" dirty="0">
                <a:latin typeface="Calibri" pitchFamily="34" charset="0"/>
                <a:ea typeface="ＭＳ Ｐゴシック" pitchFamily="1" charset="-128"/>
              </a:rPr>
              <a:t>protect consumer privacy in an evolving </a:t>
            </a:r>
            <a:r>
              <a:rPr lang="en-US" sz="2000" dirty="0" smtClean="0">
                <a:latin typeface="Calibri" pitchFamily="34" charset="0"/>
                <a:ea typeface="ＭＳ Ｐゴシック" pitchFamily="1" charset="-128"/>
              </a:rPr>
              <a:t>market </a:t>
            </a:r>
            <a:r>
              <a:rPr lang="en-US" sz="2000" dirty="0">
                <a:latin typeface="Calibri" pitchFamily="34" charset="0"/>
                <a:ea typeface="ＭＳ Ｐゴシック" pitchFamily="1" charset="-128"/>
              </a:rPr>
              <a:t>for consumer information, make </a:t>
            </a:r>
            <a:r>
              <a:rPr lang="en-US" sz="2000" dirty="0" smtClean="0">
                <a:latin typeface="Calibri" pitchFamily="34" charset="0"/>
                <a:ea typeface="ＭＳ Ｐゴシック" pitchFamily="1" charset="-128"/>
              </a:rPr>
              <a:t>sure </a:t>
            </a:r>
            <a:r>
              <a:rPr lang="en-US" sz="2000" dirty="0">
                <a:latin typeface="Calibri" pitchFamily="34" charset="0"/>
                <a:ea typeface="ＭＳ Ｐゴシック" pitchFamily="1" charset="-128"/>
              </a:rPr>
              <a:t>companies keep their privacy </a:t>
            </a:r>
            <a:r>
              <a:rPr lang="en-US" sz="2000" dirty="0" smtClean="0">
                <a:latin typeface="Calibri" pitchFamily="34" charset="0"/>
                <a:ea typeface="ＭＳ Ｐゴシック" pitchFamily="1" charset="-128"/>
              </a:rPr>
              <a:t>promises </a:t>
            </a:r>
            <a:r>
              <a:rPr lang="en-US" sz="2000" dirty="0">
                <a:latin typeface="Calibri" pitchFamily="34" charset="0"/>
                <a:ea typeface="ＭＳ Ｐゴシック" pitchFamily="1" charset="-128"/>
              </a:rPr>
              <a:t>to consumers, and ensure that consumers have confidence to take advantage of the benefits that a dynamic </a:t>
            </a:r>
            <a:r>
              <a:rPr lang="en-US" sz="2000" dirty="0" smtClean="0">
                <a:latin typeface="Calibri" pitchFamily="34" charset="0"/>
                <a:ea typeface="ＭＳ Ｐゴシック" pitchFamily="1" charset="-128"/>
              </a:rPr>
              <a:t>marketplace offers. </a:t>
            </a:r>
            <a:endParaRPr lang="en-US" sz="2000" dirty="0">
              <a:latin typeface="Calibri" pitchFamily="34" charset="0"/>
              <a:ea typeface="ＭＳ Ｐゴシック" pitchFamily="1" charset="-128"/>
            </a:endParaRPr>
          </a:p>
        </p:txBody>
      </p:sp>
      <p:sp>
        <p:nvSpPr>
          <p:cNvPr id="10" name="Content Placeholder 4"/>
          <p:cNvSpPr txBox="1">
            <a:spLocks/>
          </p:cNvSpPr>
          <p:nvPr/>
        </p:nvSpPr>
        <p:spPr>
          <a:xfrm>
            <a:off x="152401" y="3733800"/>
            <a:ext cx="3200400" cy="2057400"/>
          </a:xfrm>
          <a:prstGeom prst="rect">
            <a:avLst/>
          </a:prstGeom>
        </p:spPr>
        <p:txBody>
          <a:bodyPr>
            <a:noAutofit/>
          </a:bodyPr>
          <a:lstStyle>
            <a:lvl1pPr marL="342900" indent="-342900" algn="l" rtl="0" eaLnBrk="1" fontAlgn="base" hangingPunct="1">
              <a:spcBef>
                <a:spcPct val="2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solidFill>
                <a:latin typeface="+mn-lt"/>
                <a:ea typeface="+mn-ea"/>
              </a:defRPr>
            </a:lvl2pPr>
            <a:lvl3pPr marL="1143000" indent="-228600" algn="l" rtl="0" eaLnBrk="1" fontAlgn="base" hangingPunct="1">
              <a:spcBef>
                <a:spcPct val="20000"/>
              </a:spcBef>
              <a:spcAft>
                <a:spcPct val="0"/>
              </a:spcAft>
              <a:buChar char="•"/>
              <a:defRPr sz="2200">
                <a:solidFill>
                  <a:schemeClr val="tx2"/>
                </a:solidFill>
                <a:latin typeface="+mn-lt"/>
                <a:ea typeface="+mn-ea"/>
              </a:defRPr>
            </a:lvl3pPr>
            <a:lvl4pPr marL="1600200" indent="-228600" algn="l" rtl="0" eaLnBrk="1" fontAlgn="base" hangingPunct="1">
              <a:spcBef>
                <a:spcPct val="20000"/>
              </a:spcBef>
              <a:spcAft>
                <a:spcPct val="0"/>
              </a:spcAft>
              <a:buChar char="–"/>
              <a:defRPr sz="2200">
                <a:solidFill>
                  <a:schemeClr val="tx2"/>
                </a:solidFill>
                <a:latin typeface="+mn-lt"/>
                <a:ea typeface="+mn-ea"/>
              </a:defRPr>
            </a:lvl4pPr>
            <a:lvl5pPr marL="2057400" indent="-228600" algn="l" rtl="0" eaLnBrk="1" fontAlgn="base" hangingPunct="1">
              <a:spcBef>
                <a:spcPct val="20000"/>
              </a:spcBef>
              <a:spcAft>
                <a:spcPct val="0"/>
              </a:spcAft>
              <a:buChar char="»"/>
              <a:defRPr sz="2200">
                <a:solidFill>
                  <a:schemeClr val="tx2"/>
                </a:solidFill>
                <a:latin typeface="+mn-lt"/>
                <a:ea typeface="+mn-ea"/>
              </a:defRPr>
            </a:lvl5pPr>
            <a:lvl6pPr marL="2514600" indent="-228600" algn="l" rtl="0" eaLnBrk="1" fontAlgn="base" hangingPunct="1">
              <a:spcBef>
                <a:spcPct val="20000"/>
              </a:spcBef>
              <a:spcAft>
                <a:spcPct val="0"/>
              </a:spcAft>
              <a:buChar char="»"/>
              <a:defRPr sz="2200">
                <a:solidFill>
                  <a:schemeClr val="tx2"/>
                </a:solidFill>
                <a:latin typeface="+mn-lt"/>
                <a:ea typeface="+mn-ea"/>
              </a:defRPr>
            </a:lvl6pPr>
            <a:lvl7pPr marL="2971800" indent="-228600" algn="l" rtl="0" eaLnBrk="1" fontAlgn="base" hangingPunct="1">
              <a:spcBef>
                <a:spcPct val="20000"/>
              </a:spcBef>
              <a:spcAft>
                <a:spcPct val="0"/>
              </a:spcAft>
              <a:buChar char="»"/>
              <a:defRPr sz="2200">
                <a:solidFill>
                  <a:schemeClr val="tx2"/>
                </a:solidFill>
                <a:latin typeface="+mn-lt"/>
                <a:ea typeface="+mn-ea"/>
              </a:defRPr>
            </a:lvl7pPr>
            <a:lvl8pPr marL="3429000" indent="-228600" algn="l" rtl="0" eaLnBrk="1" fontAlgn="base" hangingPunct="1">
              <a:spcBef>
                <a:spcPct val="20000"/>
              </a:spcBef>
              <a:spcAft>
                <a:spcPct val="0"/>
              </a:spcAft>
              <a:buChar char="»"/>
              <a:defRPr sz="2200">
                <a:solidFill>
                  <a:schemeClr val="tx2"/>
                </a:solidFill>
                <a:latin typeface="+mn-lt"/>
                <a:ea typeface="+mn-ea"/>
              </a:defRPr>
            </a:lvl8pPr>
            <a:lvl9pPr marL="3886200" indent="-228600" algn="l" rtl="0" eaLnBrk="1" fontAlgn="base" hangingPunct="1">
              <a:spcBef>
                <a:spcPct val="20000"/>
              </a:spcBef>
              <a:spcAft>
                <a:spcPct val="0"/>
              </a:spcAft>
              <a:buChar char="»"/>
              <a:defRPr sz="2200">
                <a:solidFill>
                  <a:schemeClr val="tx2"/>
                </a:solidFill>
                <a:latin typeface="+mn-lt"/>
                <a:ea typeface="+mn-ea"/>
              </a:defRPr>
            </a:lvl9pPr>
          </a:lstStyle>
          <a:p>
            <a:pPr marL="0" indent="0">
              <a:buFontTx/>
              <a:buNone/>
            </a:pPr>
            <a:r>
              <a:rPr lang="en-US" sz="1800" b="1" kern="0" dirty="0" smtClean="0">
                <a:solidFill>
                  <a:schemeClr val="tx1"/>
                </a:solidFill>
                <a:latin typeface="Calibri" pitchFamily="34" charset="0"/>
              </a:rPr>
              <a:t>Law Enforcement:</a:t>
            </a:r>
          </a:p>
          <a:p>
            <a:r>
              <a:rPr lang="en-US" sz="1800" kern="0" dirty="0" smtClean="0">
                <a:solidFill>
                  <a:schemeClr val="tx1"/>
                </a:solidFill>
                <a:latin typeface="Calibri" pitchFamily="34" charset="0"/>
                <a:hlinkClick r:id="rId4"/>
              </a:rPr>
              <a:t>Google</a:t>
            </a:r>
            <a:endParaRPr lang="en-US" sz="1800" kern="0" dirty="0" smtClean="0">
              <a:solidFill>
                <a:schemeClr val="tx1"/>
              </a:solidFill>
              <a:latin typeface="Calibri" pitchFamily="34" charset="0"/>
            </a:endParaRPr>
          </a:p>
          <a:p>
            <a:r>
              <a:rPr lang="en-US" sz="1800" kern="0" dirty="0" smtClean="0">
                <a:solidFill>
                  <a:schemeClr val="tx1"/>
                </a:solidFill>
                <a:latin typeface="Calibri" pitchFamily="34" charset="0"/>
                <a:hlinkClick r:id="rId5"/>
              </a:rPr>
              <a:t>Wyndham Worldwide Corp. </a:t>
            </a:r>
            <a:endParaRPr lang="en-US" sz="1800" kern="0" dirty="0" smtClean="0">
              <a:solidFill>
                <a:schemeClr val="tx1"/>
              </a:solidFill>
              <a:latin typeface="Calibri" pitchFamily="34" charset="0"/>
            </a:endParaRPr>
          </a:p>
          <a:p>
            <a:r>
              <a:rPr lang="en-US" sz="1800" kern="0" dirty="0" err="1" smtClean="0">
                <a:solidFill>
                  <a:schemeClr val="tx1"/>
                </a:solidFill>
                <a:latin typeface="Calibri" pitchFamily="34" charset="0"/>
                <a:hlinkClick r:id="rId6"/>
              </a:rPr>
              <a:t>Cbr</a:t>
            </a:r>
            <a:r>
              <a:rPr lang="en-US" sz="1800" kern="0" dirty="0" smtClean="0">
                <a:solidFill>
                  <a:schemeClr val="tx1"/>
                </a:solidFill>
                <a:latin typeface="Calibri" pitchFamily="34" charset="0"/>
                <a:hlinkClick r:id="rId6"/>
              </a:rPr>
              <a:t>, Inc.</a:t>
            </a:r>
            <a:endParaRPr lang="en-US" sz="1800" kern="0" dirty="0" smtClean="0">
              <a:solidFill>
                <a:schemeClr val="tx1"/>
              </a:solidFill>
              <a:latin typeface="Calibri" pitchFamily="34" charset="0"/>
            </a:endParaRPr>
          </a:p>
          <a:p>
            <a:r>
              <a:rPr lang="en-US" sz="1800" kern="0" dirty="0" err="1" smtClean="0">
                <a:solidFill>
                  <a:schemeClr val="tx1"/>
                </a:solidFill>
                <a:latin typeface="Calibri" pitchFamily="34" charset="0"/>
                <a:hlinkClick r:id="rId7"/>
              </a:rPr>
              <a:t>DesignerWare</a:t>
            </a:r>
            <a:r>
              <a:rPr lang="en-US" sz="1800" kern="0" dirty="0" smtClean="0">
                <a:solidFill>
                  <a:schemeClr val="tx1"/>
                </a:solidFill>
                <a:latin typeface="Calibri" pitchFamily="34" charset="0"/>
                <a:hlinkClick r:id="rId7"/>
              </a:rPr>
              <a:t>, LLC</a:t>
            </a:r>
            <a:endParaRPr lang="en-US" sz="1800" kern="0" dirty="0" smtClean="0">
              <a:solidFill>
                <a:schemeClr val="tx1"/>
              </a:solidFill>
              <a:latin typeface="Calibri" pitchFamily="34" charset="0"/>
            </a:endParaRPr>
          </a:p>
          <a:p>
            <a:r>
              <a:rPr lang="en-US" sz="1800" kern="0" dirty="0" smtClean="0">
                <a:solidFill>
                  <a:schemeClr val="tx1"/>
                </a:solidFill>
                <a:latin typeface="Calibri" pitchFamily="34" charset="0"/>
                <a:hlinkClick r:id="rId8"/>
              </a:rPr>
              <a:t>Equifax</a:t>
            </a:r>
            <a:r>
              <a:rPr lang="en-US" sz="1800" kern="0" dirty="0" smtClean="0">
                <a:solidFill>
                  <a:schemeClr val="tx1"/>
                </a:solidFill>
                <a:latin typeface="Calibri" pitchFamily="34" charset="0"/>
              </a:rPr>
              <a:t>, </a:t>
            </a:r>
            <a:r>
              <a:rPr lang="en-US" sz="1800" kern="0" dirty="0" err="1" smtClean="0">
                <a:solidFill>
                  <a:schemeClr val="tx1"/>
                </a:solidFill>
                <a:latin typeface="Calibri" pitchFamily="34" charset="0"/>
                <a:hlinkClick r:id="rId9"/>
              </a:rPr>
              <a:t>HireRight</a:t>
            </a:r>
            <a:r>
              <a:rPr lang="en-US" sz="1800" kern="0" dirty="0" smtClean="0">
                <a:solidFill>
                  <a:schemeClr val="tx1"/>
                </a:solidFill>
                <a:latin typeface="Calibri" pitchFamily="34" charset="0"/>
              </a:rPr>
              <a:t> &amp; </a:t>
            </a:r>
            <a:r>
              <a:rPr lang="en-US" sz="1800" kern="0" dirty="0" err="1" smtClean="0">
                <a:solidFill>
                  <a:schemeClr val="tx1"/>
                </a:solidFill>
                <a:latin typeface="Calibri" pitchFamily="34" charset="0"/>
                <a:hlinkClick r:id="rId10"/>
              </a:rPr>
              <a:t>Spokeo</a:t>
            </a:r>
            <a:r>
              <a:rPr lang="en-US" sz="1800" kern="0" dirty="0" smtClean="0">
                <a:solidFill>
                  <a:schemeClr val="tx1"/>
                </a:solidFill>
                <a:latin typeface="Calibri" pitchFamily="34" charset="0"/>
                <a:hlinkClick r:id="rId10"/>
              </a:rPr>
              <a:t>, Inc.</a:t>
            </a:r>
            <a:r>
              <a:rPr lang="en-US" sz="1800" kern="0" dirty="0" smtClean="0">
                <a:solidFill>
                  <a:schemeClr val="tx1"/>
                </a:solidFill>
                <a:latin typeface="Calibri" pitchFamily="34" charset="0"/>
              </a:rPr>
              <a:t> (FCRA)</a:t>
            </a:r>
          </a:p>
          <a:p>
            <a:r>
              <a:rPr lang="en-US" sz="1800" dirty="0" smtClean="0">
                <a:solidFill>
                  <a:schemeClr val="tx1"/>
                </a:solidFill>
                <a:latin typeface="Calibri" pitchFamily="34" charset="0"/>
              </a:rPr>
              <a:t>Enforcing the Do Not Call Registry</a:t>
            </a:r>
            <a:endParaRPr lang="en-US" sz="1800" kern="0" dirty="0" smtClean="0">
              <a:solidFill>
                <a:schemeClr val="tx1"/>
              </a:solidFill>
              <a:latin typeface="Calibri" pitchFamily="34" charset="0"/>
            </a:endParaRPr>
          </a:p>
        </p:txBody>
      </p:sp>
      <p:sp>
        <p:nvSpPr>
          <p:cNvPr id="3" name="TextBox 2"/>
          <p:cNvSpPr txBox="1"/>
          <p:nvPr/>
        </p:nvSpPr>
        <p:spPr>
          <a:xfrm>
            <a:off x="3906464" y="3657600"/>
            <a:ext cx="5008936" cy="2862322"/>
          </a:xfrm>
          <a:prstGeom prst="rect">
            <a:avLst/>
          </a:prstGeom>
          <a:noFill/>
        </p:spPr>
        <p:txBody>
          <a:bodyPr wrap="square" rtlCol="0">
            <a:spAutoFit/>
          </a:bodyPr>
          <a:lstStyle/>
          <a:p>
            <a:r>
              <a:rPr lang="en-US" b="1" kern="0" dirty="0">
                <a:latin typeface="Calibri" pitchFamily="34" charset="0"/>
              </a:rPr>
              <a:t>Studies:</a:t>
            </a:r>
          </a:p>
          <a:p>
            <a:pPr marL="285750" indent="-285750">
              <a:buFont typeface="Arial" pitchFamily="34" charset="0"/>
              <a:buChar char="•"/>
            </a:pPr>
            <a:r>
              <a:rPr lang="en-US" kern="0" dirty="0">
                <a:latin typeface="Calibri" pitchFamily="34" charset="0"/>
                <a:hlinkClick r:id="rId11"/>
              </a:rPr>
              <a:t>FTC Study Of The U.S. Credit Reporting </a:t>
            </a:r>
            <a:r>
              <a:rPr lang="en-US" kern="0" dirty="0" smtClean="0">
                <a:latin typeface="Calibri" pitchFamily="34" charset="0"/>
                <a:hlinkClick r:id="rId11"/>
              </a:rPr>
              <a:t>Industry</a:t>
            </a:r>
            <a:endParaRPr lang="en-US" kern="0" dirty="0" smtClean="0">
              <a:latin typeface="Calibri" pitchFamily="34" charset="0"/>
            </a:endParaRPr>
          </a:p>
          <a:p>
            <a:pPr marL="285750" indent="-285750">
              <a:buFont typeface="Arial" pitchFamily="34" charset="0"/>
              <a:buChar char="•"/>
            </a:pPr>
            <a:r>
              <a:rPr lang="en-US" dirty="0">
                <a:latin typeface="Calibri" pitchFamily="34" charset="0"/>
                <a:hlinkClick r:id="rId12"/>
              </a:rPr>
              <a:t>Mobile Privacy Disclosure </a:t>
            </a:r>
            <a:r>
              <a:rPr lang="en-US" dirty="0" smtClean="0">
                <a:latin typeface="Calibri" pitchFamily="34" charset="0"/>
                <a:hlinkClick r:id="rId12"/>
              </a:rPr>
              <a:t>Report</a:t>
            </a:r>
            <a:endParaRPr lang="en-US" kern="0" dirty="0" smtClean="0">
              <a:latin typeface="Calibri" pitchFamily="34" charset="0"/>
            </a:endParaRPr>
          </a:p>
          <a:p>
            <a:endParaRPr lang="en-US" kern="0" dirty="0">
              <a:latin typeface="Calibri" pitchFamily="34" charset="0"/>
            </a:endParaRPr>
          </a:p>
          <a:p>
            <a:r>
              <a:rPr lang="en-US" b="1" kern="0" dirty="0">
                <a:latin typeface="Calibri" pitchFamily="34" charset="0"/>
              </a:rPr>
              <a:t>Outreach: </a:t>
            </a:r>
          </a:p>
          <a:p>
            <a:pPr marL="285750" indent="-285750">
              <a:buFont typeface="Arial" pitchFamily="34" charset="0"/>
              <a:buChar char="•"/>
            </a:pPr>
            <a:r>
              <a:rPr lang="en-US" kern="0" dirty="0">
                <a:latin typeface="Calibri" pitchFamily="34" charset="0"/>
                <a:hlinkClick r:id="rId13"/>
              </a:rPr>
              <a:t>Privacy Choices for Your Personal Financial Information</a:t>
            </a:r>
            <a:endParaRPr lang="en-US" kern="0" dirty="0">
              <a:latin typeface="Calibri" pitchFamily="34" charset="0"/>
            </a:endParaRPr>
          </a:p>
          <a:p>
            <a:pPr marL="285750" indent="-285750">
              <a:buFont typeface="Arial" pitchFamily="34" charset="0"/>
              <a:buChar char="•"/>
            </a:pPr>
            <a:r>
              <a:rPr lang="en-US" kern="0" dirty="0">
                <a:latin typeface="Calibri" pitchFamily="34" charset="0"/>
                <a:hlinkClick r:id="rId14"/>
              </a:rPr>
              <a:t>Employment Background Checks</a:t>
            </a:r>
            <a:endParaRPr lang="en-US" kern="0" dirty="0">
              <a:latin typeface="Calibri" pitchFamily="34" charset="0"/>
            </a:endParaRPr>
          </a:p>
          <a:p>
            <a:pPr marL="285750" indent="-285750">
              <a:buFont typeface="Arial" pitchFamily="34" charset="0"/>
              <a:buChar char="•"/>
            </a:pPr>
            <a:r>
              <a:rPr lang="en-US" kern="0" dirty="0">
                <a:latin typeface="Calibri" pitchFamily="34" charset="0"/>
                <a:hlinkClick r:id="rId15"/>
              </a:rPr>
              <a:t>Video: Sharing Information: A Day in Your </a:t>
            </a:r>
            <a:r>
              <a:rPr lang="en-US" kern="0" dirty="0" smtClean="0">
                <a:latin typeface="Calibri" pitchFamily="34" charset="0"/>
                <a:hlinkClick r:id="rId15"/>
              </a:rPr>
              <a:t>Life</a:t>
            </a:r>
            <a:endParaRPr lang="en-US" kern="0" dirty="0" smtClean="0">
              <a:latin typeface="Calibri" pitchFamily="34" charset="0"/>
            </a:endParaRPr>
          </a:p>
          <a:p>
            <a:pPr marL="285750" indent="-285750">
              <a:buFont typeface="Arial" pitchFamily="34" charset="0"/>
              <a:buChar char="•"/>
            </a:pPr>
            <a:r>
              <a:rPr lang="en-US" dirty="0" smtClean="0">
                <a:latin typeface="Calibri" pitchFamily="34" charset="0"/>
                <a:hlinkClick r:id="rId16"/>
              </a:rPr>
              <a:t>Mobile </a:t>
            </a:r>
            <a:r>
              <a:rPr lang="en-US" dirty="0">
                <a:latin typeface="Calibri" pitchFamily="34" charset="0"/>
                <a:hlinkClick r:id="rId16"/>
              </a:rPr>
              <a:t>App Developers: Start with </a:t>
            </a:r>
            <a:r>
              <a:rPr lang="en-US" dirty="0" smtClean="0">
                <a:latin typeface="Calibri" pitchFamily="34" charset="0"/>
                <a:hlinkClick r:id="rId16"/>
              </a:rPr>
              <a:t>Security</a:t>
            </a:r>
            <a:endParaRPr lang="en-US" dirty="0">
              <a:latin typeface="Calibri" pitchFamily="34" charset="0"/>
            </a:endParaRPr>
          </a:p>
        </p:txBody>
      </p:sp>
      <p:pic>
        <p:nvPicPr>
          <p:cNvPr id="12" name="Picture 5" descr="federal-trade-commission-ftc-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817A0B22-54BD-45E7-B4D6-9CA2002E611A}" type="slidenum">
              <a:rPr lang="en-US" smtClean="0">
                <a:solidFill>
                  <a:srgbClr val="898989"/>
                </a:solidFill>
              </a:rPr>
              <a:pPr>
                <a:defRPr/>
              </a:pPr>
              <a:t>5</a:t>
            </a:fld>
            <a:endParaRPr lang="en-US" dirty="0">
              <a:solidFill>
                <a:srgbClr val="898989"/>
              </a:solidFill>
            </a:endParaRPr>
          </a:p>
        </p:txBody>
      </p:sp>
    </p:spTree>
    <p:extLst>
      <p:ext uri="{BB962C8B-B14F-4D97-AF65-F5344CB8AC3E}">
        <p14:creationId xmlns:p14="http://schemas.microsoft.com/office/powerpoint/2010/main" val="15235100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child on a mobile de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17" y="1794740"/>
            <a:ext cx="2408383" cy="16342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983159"/>
            <a:ext cx="7086600" cy="769441"/>
          </a:xfrm>
          <a:prstGeom prst="rect">
            <a:avLst/>
          </a:prstGeom>
        </p:spPr>
        <p:txBody>
          <a:bodyPr wrap="square">
            <a:spAutoFit/>
          </a:bodyPr>
          <a:lstStyle/>
          <a:p>
            <a:pPr lvl="0"/>
            <a:r>
              <a:rPr lang="en-US" sz="4400" b="1" dirty="0" smtClean="0">
                <a:solidFill>
                  <a:srgbClr val="0192FF"/>
                </a:solidFill>
                <a:latin typeface="+mj-lt"/>
                <a:ea typeface="ＭＳ Ｐゴシック"/>
              </a:rPr>
              <a:t>Safeguarding Children</a:t>
            </a:r>
            <a:endParaRPr lang="en-US" sz="4400" b="1" dirty="0">
              <a:solidFill>
                <a:srgbClr val="0192FF"/>
              </a:solidFill>
              <a:latin typeface="+mj-lt"/>
              <a:ea typeface="ＭＳ Ｐゴシック"/>
            </a:endParaRPr>
          </a:p>
        </p:txBody>
      </p:sp>
      <p:sp>
        <p:nvSpPr>
          <p:cNvPr id="6" name="Rectangle 5"/>
          <p:cNvSpPr/>
          <p:nvPr/>
        </p:nvSpPr>
        <p:spPr>
          <a:xfrm>
            <a:off x="2514600" y="1676400"/>
            <a:ext cx="6629400" cy="1938992"/>
          </a:xfrm>
          <a:prstGeom prst="rect">
            <a:avLst/>
          </a:prstGeom>
        </p:spPr>
        <p:txBody>
          <a:bodyPr wrap="square">
            <a:spAutoFit/>
          </a:bodyPr>
          <a:lstStyle/>
          <a:p>
            <a:r>
              <a:rPr lang="en-US" sz="2000" dirty="0" smtClean="0"/>
              <a:t>The </a:t>
            </a:r>
            <a:r>
              <a:rPr lang="en-US" sz="2000" dirty="0"/>
              <a:t>Children’s Online </a:t>
            </a:r>
            <a:r>
              <a:rPr lang="en-US" sz="2000" dirty="0" smtClean="0"/>
              <a:t>Privacy </a:t>
            </a:r>
            <a:r>
              <a:rPr lang="en-US" sz="2000" dirty="0"/>
              <a:t>Protection Act (COPPA) </a:t>
            </a:r>
            <a:r>
              <a:rPr lang="en-US" sz="2000" dirty="0" smtClean="0"/>
              <a:t>and </a:t>
            </a:r>
            <a:r>
              <a:rPr lang="en-US" sz="2000" dirty="0"/>
              <a:t>the </a:t>
            </a:r>
            <a:r>
              <a:rPr lang="en-US" sz="2000" dirty="0" smtClean="0"/>
              <a:t>FTC’s </a:t>
            </a:r>
            <a:r>
              <a:rPr lang="en-US" sz="2000" dirty="0"/>
              <a:t>COPPA Rule protect children’s privacy when they’re online by putting their parents in charge of who gets to collect personal information about their preteen kids. The FTC enforces COPPA by ensuring that parents have the tools they need to protect their </a:t>
            </a:r>
            <a:r>
              <a:rPr lang="en-US" sz="2000" dirty="0" smtClean="0"/>
              <a:t>children’s </a:t>
            </a:r>
            <a:r>
              <a:rPr lang="en-US" sz="2000" dirty="0"/>
              <a:t>privacy.</a:t>
            </a:r>
          </a:p>
        </p:txBody>
      </p:sp>
      <p:sp>
        <p:nvSpPr>
          <p:cNvPr id="2" name="TextBox 1"/>
          <p:cNvSpPr txBox="1"/>
          <p:nvPr/>
        </p:nvSpPr>
        <p:spPr>
          <a:xfrm>
            <a:off x="106218" y="3733800"/>
            <a:ext cx="4922982" cy="3370153"/>
          </a:xfrm>
          <a:prstGeom prst="rect">
            <a:avLst/>
          </a:prstGeom>
          <a:noFill/>
        </p:spPr>
        <p:txBody>
          <a:bodyPr wrap="square" rtlCol="0">
            <a:spAutoFit/>
          </a:bodyPr>
          <a:lstStyle/>
          <a:p>
            <a:r>
              <a:rPr lang="en-US" sz="1700" b="1" dirty="0"/>
              <a:t>Law Enforcement: </a:t>
            </a:r>
          </a:p>
          <a:p>
            <a:pPr marL="285750" indent="-285750">
              <a:buFont typeface="Arial" pitchFamily="34" charset="0"/>
              <a:buChar char="•"/>
            </a:pPr>
            <a:r>
              <a:rPr lang="en-US" sz="1700" dirty="0">
                <a:hlinkClick r:id="rId4"/>
              </a:rPr>
              <a:t>The Children’s Online Privacy Protection Act </a:t>
            </a:r>
            <a:r>
              <a:rPr lang="en-US" sz="1700" dirty="0"/>
              <a:t>(COPPA </a:t>
            </a:r>
            <a:r>
              <a:rPr lang="en-US" sz="1700" dirty="0" smtClean="0"/>
              <a:t>Rule)</a:t>
            </a:r>
          </a:p>
          <a:p>
            <a:pPr marL="285750" indent="-285750">
              <a:buFont typeface="Arial" pitchFamily="34" charset="0"/>
              <a:buChar char="•"/>
            </a:pPr>
            <a:r>
              <a:rPr lang="en-US" sz="1700" dirty="0" smtClean="0">
                <a:hlinkClick r:id="rId5"/>
              </a:rPr>
              <a:t>Artists </a:t>
            </a:r>
            <a:r>
              <a:rPr lang="en-US" sz="1700" dirty="0">
                <a:hlinkClick r:id="rId5"/>
              </a:rPr>
              <a:t>Arena </a:t>
            </a:r>
            <a:r>
              <a:rPr lang="en-US" sz="1700" dirty="0"/>
              <a:t>($1 </a:t>
            </a:r>
            <a:r>
              <a:rPr lang="en-US" sz="1700" dirty="0" smtClean="0"/>
              <a:t>million)</a:t>
            </a:r>
          </a:p>
          <a:p>
            <a:pPr marL="285750" indent="-285750">
              <a:buFont typeface="Arial" pitchFamily="34" charset="0"/>
              <a:buChar char="•"/>
            </a:pPr>
            <a:r>
              <a:rPr lang="en-US" sz="1700" dirty="0" smtClean="0">
                <a:hlinkClick r:id="rId6"/>
              </a:rPr>
              <a:t>Path</a:t>
            </a:r>
            <a:endParaRPr lang="en-US" sz="1700" dirty="0" smtClean="0"/>
          </a:p>
          <a:p>
            <a:endParaRPr lang="en-US" sz="800" dirty="0"/>
          </a:p>
          <a:p>
            <a:r>
              <a:rPr lang="en-US" sz="1700" b="1" dirty="0"/>
              <a:t>Studies: </a:t>
            </a:r>
          </a:p>
          <a:p>
            <a:pPr marL="285750" indent="-285750">
              <a:buFont typeface="Arial" pitchFamily="34" charset="0"/>
              <a:buChar char="•"/>
            </a:pPr>
            <a:r>
              <a:rPr lang="en-US" sz="1700" dirty="0">
                <a:hlinkClick r:id="rId7"/>
              </a:rPr>
              <a:t>Second Staff Report examining privacy disclosures </a:t>
            </a:r>
            <a:r>
              <a:rPr lang="en-US" sz="1700" dirty="0" smtClean="0">
                <a:hlinkClick r:id="rId7"/>
              </a:rPr>
              <a:t>and </a:t>
            </a:r>
            <a:r>
              <a:rPr lang="en-US" sz="1700" dirty="0">
                <a:hlinkClick r:id="rId7"/>
              </a:rPr>
              <a:t>practices of apps offered to children</a:t>
            </a:r>
            <a:endParaRPr lang="en-US" sz="1700" dirty="0"/>
          </a:p>
          <a:p>
            <a:pPr marL="285750" indent="-285750">
              <a:buFont typeface="Arial" pitchFamily="34" charset="0"/>
              <a:buChar char="•"/>
            </a:pPr>
            <a:r>
              <a:rPr lang="en-US" sz="1700" dirty="0">
                <a:hlinkClick r:id="rId8"/>
              </a:rPr>
              <a:t>Follow-up study of food and beverage industry </a:t>
            </a:r>
            <a:r>
              <a:rPr lang="en-US" sz="1700" dirty="0" smtClean="0">
                <a:hlinkClick r:id="rId8"/>
              </a:rPr>
              <a:t>advertisements </a:t>
            </a:r>
            <a:r>
              <a:rPr lang="en-US" sz="1700" dirty="0">
                <a:hlinkClick r:id="rId8"/>
              </a:rPr>
              <a:t>and marketing to children and teens</a:t>
            </a:r>
            <a:endParaRPr lang="en-US" sz="1700" dirty="0"/>
          </a:p>
          <a:p>
            <a:endParaRPr lang="en-US" dirty="0"/>
          </a:p>
        </p:txBody>
      </p:sp>
      <p:sp>
        <p:nvSpPr>
          <p:cNvPr id="3" name="TextBox 2"/>
          <p:cNvSpPr txBox="1"/>
          <p:nvPr/>
        </p:nvSpPr>
        <p:spPr>
          <a:xfrm>
            <a:off x="4952999" y="3505200"/>
            <a:ext cx="4179455" cy="2200602"/>
          </a:xfrm>
          <a:prstGeom prst="rect">
            <a:avLst/>
          </a:prstGeom>
          <a:noFill/>
        </p:spPr>
        <p:txBody>
          <a:bodyPr wrap="square" rtlCol="0">
            <a:spAutoFit/>
          </a:bodyPr>
          <a:lstStyle/>
          <a:p>
            <a:endParaRPr lang="en-US" dirty="0"/>
          </a:p>
          <a:p>
            <a:r>
              <a:rPr lang="en-US" sz="1700" b="1" dirty="0"/>
              <a:t>Outreach:</a:t>
            </a:r>
          </a:p>
          <a:p>
            <a:pPr marL="285750" indent="-285750">
              <a:buFont typeface="Arial" pitchFamily="34" charset="0"/>
              <a:buChar char="•"/>
            </a:pPr>
            <a:r>
              <a:rPr lang="en-US" sz="1700" dirty="0">
                <a:hlinkClick r:id="rId9"/>
              </a:rPr>
              <a:t>Child Identity Theft</a:t>
            </a:r>
            <a:endParaRPr lang="en-US" sz="1700" dirty="0"/>
          </a:p>
          <a:p>
            <a:pPr marL="285750" indent="-285750">
              <a:buFont typeface="Arial" pitchFamily="34" charset="0"/>
              <a:buChar char="•"/>
            </a:pPr>
            <a:r>
              <a:rPr lang="en-US" sz="1700" dirty="0" err="1">
                <a:hlinkClick r:id="rId10"/>
              </a:rPr>
              <a:t>Infographic</a:t>
            </a:r>
            <a:r>
              <a:rPr lang="en-US" sz="1700" dirty="0">
                <a:hlinkClick r:id="rId10"/>
              </a:rPr>
              <a:t>: Keeping Up with Kids’ Apps</a:t>
            </a:r>
            <a:endParaRPr lang="en-US" sz="1700" dirty="0"/>
          </a:p>
          <a:p>
            <a:pPr marL="285750" indent="-285750">
              <a:buFont typeface="Arial" pitchFamily="34" charset="0"/>
              <a:buChar char="•"/>
            </a:pPr>
            <a:r>
              <a:rPr lang="en-US" sz="1700" dirty="0">
                <a:hlinkClick r:id="rId11"/>
              </a:rPr>
              <a:t>Marketing Your Mobile App: Get it Right form the Start</a:t>
            </a:r>
            <a:endParaRPr lang="en-US" sz="1700" dirty="0"/>
          </a:p>
          <a:p>
            <a:pPr marL="285750" indent="-285750">
              <a:buFont typeface="Arial" pitchFamily="34" charset="0"/>
              <a:buChar char="•"/>
            </a:pPr>
            <a:r>
              <a:rPr lang="en-US" sz="1700" dirty="0">
                <a:hlinkClick r:id="rId12"/>
              </a:rPr>
              <a:t>Audio: </a:t>
            </a:r>
            <a:r>
              <a:rPr lang="en-US" sz="1700" dirty="0" smtClean="0">
                <a:hlinkClick r:id="rId12"/>
              </a:rPr>
              <a:t>Protecting </a:t>
            </a:r>
            <a:r>
              <a:rPr lang="en-US" sz="1700" dirty="0">
                <a:hlinkClick r:id="rId12"/>
              </a:rPr>
              <a:t>Your Child’s Personal Information</a:t>
            </a:r>
            <a:endParaRPr lang="en-US" sz="1700" dirty="0"/>
          </a:p>
        </p:txBody>
      </p:sp>
      <p:pic>
        <p:nvPicPr>
          <p:cNvPr id="8" name="Picture 5" descr="federal-trade-commission-ftc-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A5261DE-86A6-4B7D-BE0B-A2D1473FF357}" type="slidenum">
              <a:rPr lang="en-US" smtClean="0"/>
              <a:t>6</a:t>
            </a:fld>
            <a:endParaRPr lang="en-US" dirty="0"/>
          </a:p>
        </p:txBody>
      </p:sp>
    </p:spTree>
    <p:extLst>
      <p:ext uri="{BB962C8B-B14F-4D97-AF65-F5344CB8AC3E}">
        <p14:creationId xmlns:p14="http://schemas.microsoft.com/office/powerpoint/2010/main" val="37362095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2362200"/>
            <a:ext cx="6019800" cy="1676400"/>
          </a:xfrm>
        </p:spPr>
        <p:txBody>
          <a:bodyPr>
            <a:normAutofit/>
          </a:bodyPr>
          <a:lstStyle/>
          <a:p>
            <a:pPr marL="0" indent="0">
              <a:buNone/>
            </a:pPr>
            <a:r>
              <a:rPr lang="en-US" sz="2000" dirty="0" smtClean="0"/>
              <a:t>The </a:t>
            </a:r>
            <a:r>
              <a:rPr lang="en-US" sz="2000" dirty="0"/>
              <a:t>Commission takes </a:t>
            </a:r>
            <a:r>
              <a:rPr lang="en-US" sz="2000" dirty="0" smtClean="0"/>
              <a:t>a balanced </a:t>
            </a:r>
            <a:r>
              <a:rPr lang="en-US" sz="2000" dirty="0"/>
              <a:t>approach when applying antitrust principles to fast-paced technology </a:t>
            </a:r>
            <a:r>
              <a:rPr lang="en-US" sz="2000" dirty="0" smtClean="0"/>
              <a:t>markets, </a:t>
            </a:r>
            <a:r>
              <a:rPr lang="en-US" sz="2000" dirty="0"/>
              <a:t>focusing on the facts as they develop in real time to assess what competition is likely to look like in the future. </a:t>
            </a:r>
          </a:p>
        </p:txBody>
      </p:sp>
      <p:sp>
        <p:nvSpPr>
          <p:cNvPr id="5" name="Title 2"/>
          <p:cNvSpPr>
            <a:spLocks noGrp="1"/>
          </p:cNvSpPr>
          <p:nvPr>
            <p:ph type="title"/>
          </p:nvPr>
        </p:nvSpPr>
        <p:spPr>
          <a:xfrm>
            <a:off x="228600" y="1066800"/>
            <a:ext cx="8229600" cy="1143000"/>
          </a:xfrm>
        </p:spPr>
        <p:txBody>
          <a:bodyPr>
            <a:noAutofit/>
          </a:bodyPr>
          <a:lstStyle/>
          <a:p>
            <a:pPr algn="l"/>
            <a:r>
              <a:rPr lang="en-US" b="1" dirty="0" smtClean="0">
                <a:solidFill>
                  <a:srgbClr val="0192FF"/>
                </a:solidFill>
                <a:cs typeface="Times New Roman" pitchFamily="18" charset="0"/>
              </a:rPr>
              <a:t>Fostering Competition in the Tech Industry</a:t>
            </a:r>
            <a:endParaRPr lang="en-US" dirty="0">
              <a:cs typeface="Times New Roman" pitchFamily="18" charset="0"/>
            </a:endParaRPr>
          </a:p>
        </p:txBody>
      </p:sp>
      <p:pic>
        <p:nvPicPr>
          <p:cNvPr id="1028" name="Picture 4" descr="mobile devices syncing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5679"/>
            <a:ext cx="2590800" cy="17580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4343400"/>
            <a:ext cx="3665555" cy="1477328"/>
          </a:xfrm>
          <a:prstGeom prst="rect">
            <a:avLst/>
          </a:prstGeom>
          <a:noFill/>
        </p:spPr>
        <p:txBody>
          <a:bodyPr wrap="none" rtlCol="0">
            <a:spAutoFit/>
          </a:bodyPr>
          <a:lstStyle/>
          <a:p>
            <a:r>
              <a:rPr lang="en-US" b="1" dirty="0"/>
              <a:t>Law Enforcement: </a:t>
            </a:r>
          </a:p>
          <a:p>
            <a:pPr marL="285750" indent="-285750">
              <a:buFont typeface="Arial" pitchFamily="34" charset="0"/>
              <a:buChar char="•"/>
            </a:pPr>
            <a:r>
              <a:rPr lang="en-US" dirty="0">
                <a:hlinkClick r:id="rId3"/>
              </a:rPr>
              <a:t>Integrated Device Technology, Inc.</a:t>
            </a:r>
            <a:endParaRPr lang="en-US" dirty="0"/>
          </a:p>
          <a:p>
            <a:pPr marL="285750" indent="-285750">
              <a:buFont typeface="Arial" pitchFamily="34" charset="0"/>
              <a:buChar char="•"/>
            </a:pPr>
            <a:r>
              <a:rPr lang="en-US" dirty="0">
                <a:hlinkClick r:id="rId4"/>
              </a:rPr>
              <a:t>Google </a:t>
            </a:r>
            <a:endParaRPr lang="en-US" dirty="0"/>
          </a:p>
          <a:p>
            <a:pPr marL="285750" indent="-285750">
              <a:buFont typeface="Arial" pitchFamily="34" charset="0"/>
              <a:buChar char="•"/>
            </a:pPr>
            <a:r>
              <a:rPr lang="en-US" dirty="0">
                <a:hlinkClick r:id="rId5"/>
              </a:rPr>
              <a:t>Motorola Mobility </a:t>
            </a:r>
            <a:r>
              <a:rPr lang="en-US" dirty="0" smtClean="0">
                <a:hlinkClick r:id="rId5"/>
              </a:rPr>
              <a:t>LLC</a:t>
            </a:r>
            <a:endParaRPr lang="en-US" dirty="0" smtClean="0"/>
          </a:p>
          <a:p>
            <a:pPr marL="285750" indent="-285750">
              <a:buFont typeface="Arial" pitchFamily="34" charset="0"/>
              <a:buChar char="•"/>
            </a:pPr>
            <a:r>
              <a:rPr lang="en-US" dirty="0" smtClean="0">
                <a:hlinkClick r:id="rId6"/>
              </a:rPr>
              <a:t>Corning Incorporated</a:t>
            </a:r>
            <a:endParaRPr lang="en-US" dirty="0"/>
          </a:p>
        </p:txBody>
      </p:sp>
      <p:pic>
        <p:nvPicPr>
          <p:cNvPr id="7" name="Picture 5" descr="federal-trade-commission-ftc-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A5261DE-86A6-4B7D-BE0B-A2D1473FF357}" type="slidenum">
              <a:rPr lang="en-US" smtClean="0"/>
              <a:t>7</a:t>
            </a:fld>
            <a:endParaRPr lang="en-US"/>
          </a:p>
        </p:txBody>
      </p:sp>
    </p:spTree>
    <p:extLst>
      <p:ext uri="{BB962C8B-B14F-4D97-AF65-F5344CB8AC3E}">
        <p14:creationId xmlns:p14="http://schemas.microsoft.com/office/powerpoint/2010/main" val="29519924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2231571"/>
            <a:ext cx="5943600" cy="1654629"/>
          </a:xfrm>
        </p:spPr>
        <p:txBody>
          <a:bodyPr>
            <a:normAutofit/>
          </a:bodyPr>
          <a:lstStyle/>
          <a:p>
            <a:pPr marL="0" indent="0">
              <a:buNone/>
            </a:pPr>
            <a:r>
              <a:rPr lang="en-US" sz="2000" dirty="0"/>
              <a:t>The cost of health care is a real problem for most Americans and our national economy. Accordingly, the Commission devotes significant resources to ensure that competition will enable market participants to deliver cost-containment, excellence, and innovation.</a:t>
            </a:r>
          </a:p>
        </p:txBody>
      </p:sp>
      <p:sp>
        <p:nvSpPr>
          <p:cNvPr id="5" name="Title 2"/>
          <p:cNvSpPr>
            <a:spLocks noGrp="1"/>
          </p:cNvSpPr>
          <p:nvPr>
            <p:ph type="title"/>
          </p:nvPr>
        </p:nvSpPr>
        <p:spPr>
          <a:xfrm>
            <a:off x="228600" y="990600"/>
            <a:ext cx="8229600" cy="1143000"/>
          </a:xfrm>
        </p:spPr>
        <p:txBody>
          <a:bodyPr>
            <a:noAutofit/>
          </a:bodyPr>
          <a:lstStyle/>
          <a:p>
            <a:pPr algn="l"/>
            <a:r>
              <a:rPr lang="en-US" b="1" dirty="0" smtClean="0">
                <a:solidFill>
                  <a:srgbClr val="0192FF"/>
                </a:solidFill>
                <a:cs typeface="Times New Roman" pitchFamily="18" charset="0"/>
              </a:rPr>
              <a:t>Fostering Competition in the Health Industry</a:t>
            </a:r>
            <a:endParaRPr lang="en-US" dirty="0">
              <a:cs typeface="Times New Roman" pitchFamily="18" charset="0"/>
            </a:endParaRPr>
          </a:p>
        </p:txBody>
      </p:sp>
      <p:pic>
        <p:nvPicPr>
          <p:cNvPr id="2050" name="Picture 2" descr="assorted p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07771"/>
            <a:ext cx="2667000" cy="1809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691" y="4191000"/>
            <a:ext cx="4461991" cy="2031325"/>
          </a:xfrm>
          <a:prstGeom prst="rect">
            <a:avLst/>
          </a:prstGeom>
          <a:noFill/>
        </p:spPr>
        <p:txBody>
          <a:bodyPr wrap="none" rtlCol="0">
            <a:spAutoFit/>
          </a:bodyPr>
          <a:lstStyle/>
          <a:p>
            <a:r>
              <a:rPr lang="en-US" b="1" dirty="0"/>
              <a:t>Law Enforcement:</a:t>
            </a:r>
          </a:p>
          <a:p>
            <a:pPr marL="285750" indent="-285750">
              <a:buFont typeface="Arial" pitchFamily="34" charset="0"/>
              <a:buChar char="•"/>
            </a:pPr>
            <a:r>
              <a:rPr lang="en-US" dirty="0">
                <a:hlinkClick r:id="rId3"/>
              </a:rPr>
              <a:t>Rockford Health System</a:t>
            </a:r>
            <a:endParaRPr lang="en-US" dirty="0"/>
          </a:p>
          <a:p>
            <a:pPr marL="285750" indent="-285750">
              <a:buFont typeface="Arial" pitchFamily="34" charset="0"/>
              <a:buChar char="•"/>
            </a:pPr>
            <a:r>
              <a:rPr lang="en-US" dirty="0">
                <a:hlinkClick r:id="rId4"/>
              </a:rPr>
              <a:t>Universal Health Services</a:t>
            </a:r>
            <a:endParaRPr lang="en-US" dirty="0"/>
          </a:p>
          <a:p>
            <a:pPr marL="285750" indent="-285750">
              <a:buFont typeface="Arial" pitchFamily="34" charset="0"/>
              <a:buChar char="•"/>
            </a:pPr>
            <a:r>
              <a:rPr lang="en-US" dirty="0">
                <a:hlinkClick r:id="rId5"/>
              </a:rPr>
              <a:t>Renown Health</a:t>
            </a:r>
            <a:endParaRPr lang="en-US" dirty="0"/>
          </a:p>
          <a:p>
            <a:pPr marL="285750" indent="-285750">
              <a:buFont typeface="Arial" pitchFamily="34" charset="0"/>
              <a:buChar char="•"/>
            </a:pPr>
            <a:r>
              <a:rPr lang="en-US" dirty="0">
                <a:hlinkClick r:id="rId6"/>
              </a:rPr>
              <a:t>Watson Pharmaceuticals Inc</a:t>
            </a:r>
            <a:r>
              <a:rPr lang="en-US" dirty="0" smtClean="0">
                <a:hlinkClick r:id="rId6"/>
              </a:rPr>
              <a:t>.</a:t>
            </a:r>
            <a:endParaRPr lang="en-US" dirty="0" smtClean="0"/>
          </a:p>
          <a:p>
            <a:pPr marL="285750" indent="-285750">
              <a:buFont typeface="Arial" pitchFamily="34" charset="0"/>
              <a:buChar char="•"/>
            </a:pPr>
            <a:r>
              <a:rPr lang="en-US" dirty="0" err="1" smtClean="0">
                <a:hlinkClick r:id="rId7"/>
              </a:rPr>
              <a:t>Cooperativa</a:t>
            </a:r>
            <a:r>
              <a:rPr lang="en-US" dirty="0" smtClean="0">
                <a:hlinkClick r:id="rId7"/>
              </a:rPr>
              <a:t> </a:t>
            </a:r>
            <a:r>
              <a:rPr lang="en-US" dirty="0">
                <a:hlinkClick r:id="rId7"/>
              </a:rPr>
              <a:t>de </a:t>
            </a:r>
            <a:r>
              <a:rPr lang="en-US" dirty="0" err="1">
                <a:hlinkClick r:id="rId7"/>
              </a:rPr>
              <a:t>Farmacias</a:t>
            </a:r>
            <a:r>
              <a:rPr lang="en-US" dirty="0">
                <a:hlinkClick r:id="rId7"/>
              </a:rPr>
              <a:t> </a:t>
            </a:r>
            <a:r>
              <a:rPr lang="en-US" dirty="0" err="1">
                <a:hlinkClick r:id="rId7"/>
              </a:rPr>
              <a:t>Puertorriquenas</a:t>
            </a:r>
            <a:endParaRPr lang="en-US" dirty="0"/>
          </a:p>
          <a:p>
            <a:pPr marL="285750" indent="-285750">
              <a:buFont typeface="Arial" pitchFamily="34" charset="0"/>
              <a:buChar char="•"/>
            </a:pPr>
            <a:r>
              <a:rPr lang="en-US" dirty="0">
                <a:hlinkClick r:id="rId8"/>
              </a:rPr>
              <a:t>St. Luke’s Health System, Ltd.</a:t>
            </a:r>
            <a:endParaRPr lang="en-US" dirty="0"/>
          </a:p>
        </p:txBody>
      </p:sp>
      <p:sp>
        <p:nvSpPr>
          <p:cNvPr id="6" name="TextBox 5"/>
          <p:cNvSpPr txBox="1"/>
          <p:nvPr/>
        </p:nvSpPr>
        <p:spPr>
          <a:xfrm>
            <a:off x="4724400" y="4257964"/>
            <a:ext cx="3581400" cy="923330"/>
          </a:xfrm>
          <a:prstGeom prst="rect">
            <a:avLst/>
          </a:prstGeom>
          <a:noFill/>
        </p:spPr>
        <p:txBody>
          <a:bodyPr wrap="square" rtlCol="0">
            <a:spAutoFit/>
          </a:bodyPr>
          <a:lstStyle/>
          <a:p>
            <a:r>
              <a:rPr lang="en-US" b="1" dirty="0"/>
              <a:t>Studies:</a:t>
            </a:r>
          </a:p>
          <a:p>
            <a:pPr marL="285750" indent="-285750">
              <a:buFont typeface="Arial" pitchFamily="34" charset="0"/>
              <a:buChar char="•"/>
            </a:pPr>
            <a:r>
              <a:rPr lang="en-US" dirty="0">
                <a:hlinkClick r:id="rId9"/>
              </a:rPr>
              <a:t>Drug Firm Agreements Delaying Development of Generics</a:t>
            </a:r>
            <a:endParaRPr lang="en-US" dirty="0"/>
          </a:p>
        </p:txBody>
      </p:sp>
      <p:pic>
        <p:nvPicPr>
          <p:cNvPr id="8" name="Picture 5" descr="federal-trade-commission-ftc-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A5261DE-86A6-4B7D-BE0B-A2D1473FF357}" type="slidenum">
              <a:rPr lang="en-US" smtClean="0"/>
              <a:t>8</a:t>
            </a:fld>
            <a:endParaRPr lang="en-US"/>
          </a:p>
        </p:txBody>
      </p:sp>
    </p:spTree>
    <p:extLst>
      <p:ext uri="{BB962C8B-B14F-4D97-AF65-F5344CB8AC3E}">
        <p14:creationId xmlns:p14="http://schemas.microsoft.com/office/powerpoint/2010/main" val="33661670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2383971"/>
            <a:ext cx="5943600" cy="1654629"/>
          </a:xfrm>
        </p:spPr>
        <p:txBody>
          <a:bodyPr>
            <a:normAutofit/>
          </a:bodyPr>
          <a:lstStyle/>
          <a:p>
            <a:pPr marL="0" indent="0">
              <a:buNone/>
            </a:pPr>
            <a:r>
              <a:rPr lang="en-US" sz="2000" dirty="0"/>
              <a:t>Consumers continue to </a:t>
            </a:r>
            <a:r>
              <a:rPr lang="en-US" sz="2000" dirty="0" smtClean="0"/>
              <a:t>value efficient energy markets and </a:t>
            </a:r>
            <a:r>
              <a:rPr lang="en-US" sz="2000" dirty="0"/>
              <a:t>environmentally-friendly </a:t>
            </a:r>
            <a:r>
              <a:rPr lang="en-US" sz="2000" dirty="0" smtClean="0"/>
              <a:t>products.  The </a:t>
            </a:r>
            <a:r>
              <a:rPr lang="en-US" sz="2000" dirty="0"/>
              <a:t>Commission devotes significant resources to ensure that </a:t>
            </a:r>
            <a:r>
              <a:rPr lang="en-US" sz="2000" dirty="0" smtClean="0"/>
              <a:t>competition to produce these items remains robust.</a:t>
            </a:r>
            <a:endParaRPr lang="en-US" sz="2000" dirty="0"/>
          </a:p>
        </p:txBody>
      </p:sp>
      <p:sp>
        <p:nvSpPr>
          <p:cNvPr id="5" name="Title 2"/>
          <p:cNvSpPr>
            <a:spLocks noGrp="1"/>
          </p:cNvSpPr>
          <p:nvPr>
            <p:ph type="title"/>
          </p:nvPr>
        </p:nvSpPr>
        <p:spPr>
          <a:xfrm>
            <a:off x="0" y="1066800"/>
            <a:ext cx="9144000" cy="1143000"/>
          </a:xfrm>
        </p:spPr>
        <p:txBody>
          <a:bodyPr>
            <a:noAutofit/>
          </a:bodyPr>
          <a:lstStyle/>
          <a:p>
            <a:pPr algn="l"/>
            <a:r>
              <a:rPr lang="en-US" b="1" dirty="0" smtClean="0">
                <a:solidFill>
                  <a:srgbClr val="0192FF"/>
                </a:solidFill>
                <a:cs typeface="Times New Roman" pitchFamily="18" charset="0"/>
              </a:rPr>
              <a:t>Fostering Competition in the Energy &amp; Environmental Products Industries</a:t>
            </a:r>
            <a:endParaRPr lang="en-US" dirty="0">
              <a:cs typeface="Times New Roman" pitchFamily="18" charset="0"/>
            </a:endParaRPr>
          </a:p>
        </p:txBody>
      </p:sp>
      <p:sp>
        <p:nvSpPr>
          <p:cNvPr id="4" name="TextBox 3"/>
          <p:cNvSpPr txBox="1"/>
          <p:nvPr/>
        </p:nvSpPr>
        <p:spPr>
          <a:xfrm>
            <a:off x="251691" y="4410670"/>
            <a:ext cx="3711081" cy="2862322"/>
          </a:xfrm>
          <a:prstGeom prst="rect">
            <a:avLst/>
          </a:prstGeom>
          <a:noFill/>
        </p:spPr>
        <p:txBody>
          <a:bodyPr wrap="none" rtlCol="0">
            <a:spAutoFit/>
          </a:bodyPr>
          <a:lstStyle/>
          <a:p>
            <a:r>
              <a:rPr lang="en-US" b="1" dirty="0" smtClean="0"/>
              <a:t>Law Enforcement:</a:t>
            </a:r>
          </a:p>
          <a:p>
            <a:pPr marL="285750" indent="-285750">
              <a:buFont typeface="Arial" pitchFamily="34" charset="0"/>
              <a:buChar char="•"/>
            </a:pPr>
            <a:r>
              <a:rPr lang="en-US" dirty="0" smtClean="0">
                <a:hlinkClick r:id="rId2"/>
              </a:rPr>
              <a:t>Kinder Morgan, Inc.</a:t>
            </a:r>
            <a:endParaRPr lang="en-US" dirty="0" smtClean="0"/>
          </a:p>
          <a:p>
            <a:pPr marL="285750" indent="-285750">
              <a:buFont typeface="Arial" pitchFamily="34" charset="0"/>
              <a:buChar char="•"/>
            </a:pPr>
            <a:r>
              <a:rPr lang="en-US" dirty="0" smtClean="0">
                <a:hlinkClick r:id="rId3"/>
              </a:rPr>
              <a:t>Robert Bosch GmbH</a:t>
            </a:r>
            <a:endParaRPr lang="en-US" dirty="0" smtClean="0"/>
          </a:p>
          <a:p>
            <a:endParaRPr lang="en-US" dirty="0"/>
          </a:p>
          <a:p>
            <a:r>
              <a:rPr lang="en-US" b="1" dirty="0"/>
              <a:t>Studies:</a:t>
            </a:r>
          </a:p>
          <a:p>
            <a:pPr marL="285750" indent="-285750">
              <a:buFont typeface="Arial" pitchFamily="34" charset="0"/>
              <a:buChar char="•"/>
            </a:pPr>
            <a:r>
              <a:rPr lang="en-US" dirty="0">
                <a:hlinkClick r:id="rId4"/>
              </a:rPr>
              <a:t>Staff Report: U.S. Ethanol Markets </a:t>
            </a:r>
            <a:r>
              <a:rPr lang="en-US" dirty="0" smtClean="0">
                <a:hlinkClick r:id="rId4"/>
              </a:rPr>
              <a:t/>
            </a:r>
            <a:br>
              <a:rPr lang="en-US" dirty="0" smtClean="0">
                <a:hlinkClick r:id="rId4"/>
              </a:rPr>
            </a:br>
            <a:r>
              <a:rPr lang="en-US" dirty="0" smtClean="0">
                <a:hlinkClick r:id="rId4"/>
              </a:rPr>
              <a:t>Remain </a:t>
            </a:r>
            <a:r>
              <a:rPr lang="en-US" dirty="0" err="1">
                <a:hlinkClick r:id="rId4"/>
              </a:rPr>
              <a:t>Unconcentrated</a:t>
            </a:r>
            <a:endParaRPr lang="en-US" dirty="0"/>
          </a:p>
          <a:p>
            <a:endParaRPr lang="en-US" dirty="0" smtClean="0"/>
          </a:p>
          <a:p>
            <a:endParaRPr lang="en-US" dirty="0" smtClean="0"/>
          </a:p>
          <a:p>
            <a:endParaRPr lang="en-US" dirty="0"/>
          </a:p>
        </p:txBody>
      </p:sp>
      <p:sp>
        <p:nvSpPr>
          <p:cNvPr id="6" name="TextBox 5"/>
          <p:cNvSpPr txBox="1"/>
          <p:nvPr/>
        </p:nvSpPr>
        <p:spPr>
          <a:xfrm>
            <a:off x="4724400" y="4410670"/>
            <a:ext cx="3581400" cy="923330"/>
          </a:xfrm>
          <a:prstGeom prst="rect">
            <a:avLst/>
          </a:prstGeom>
          <a:noFill/>
        </p:spPr>
        <p:txBody>
          <a:bodyPr wrap="square" rtlCol="0">
            <a:spAutoFit/>
          </a:bodyPr>
          <a:lstStyle/>
          <a:p>
            <a:r>
              <a:rPr lang="en-US" b="1" dirty="0" smtClean="0"/>
              <a:t>Outreach: </a:t>
            </a:r>
          </a:p>
          <a:p>
            <a:pPr marL="285750" indent="-285750">
              <a:buFont typeface="Arial" pitchFamily="34" charset="0"/>
              <a:buChar char="•"/>
            </a:pPr>
            <a:r>
              <a:rPr lang="en-US" dirty="0" smtClean="0"/>
              <a:t>Audio: </a:t>
            </a:r>
            <a:r>
              <a:rPr lang="en-US" dirty="0" smtClean="0">
                <a:hlinkClick r:id="rId5"/>
              </a:rPr>
              <a:t>Saving Money on Heating and Cooling Your Home</a:t>
            </a:r>
            <a:endParaRPr lang="en-US" dirty="0"/>
          </a:p>
        </p:txBody>
      </p:sp>
      <p:pic>
        <p:nvPicPr>
          <p:cNvPr id="8" name="Picture 5" descr="federal-trade-commission-ftc-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1" y="762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A5261DE-86A6-4B7D-BE0B-A2D1473FF357}" type="slidenum">
              <a:rPr lang="en-US" smtClean="0"/>
              <a:t>9</a:t>
            </a:fld>
            <a:endParaRPr lang="en-US"/>
          </a:p>
        </p:txBody>
      </p:sp>
      <p:pic>
        <p:nvPicPr>
          <p:cNvPr id="9" name="Picture 2" descr="a green landsca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691" y="2473119"/>
            <a:ext cx="2643909" cy="17940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62751"/>
      </p:ext>
    </p:extLst>
  </p:cSld>
  <p:clrMapOvr>
    <a:masterClrMapping/>
  </p:clrMapOvr>
  <p:transition/>
</p:sld>
</file>

<file path=ppt/theme/theme1.xml><?xml version="1.0" encoding="utf-8"?>
<a:theme xmlns:a="http://schemas.openxmlformats.org/drawingml/2006/main" name="1_Reebok">
  <a:themeElements>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fontScheme name="Advertising">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lnDef>
  </a:objectDefaults>
  <a:extraClrSchemeLst>
    <a:extraClrScheme>
      <a:clrScheme name="Adverti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vertis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vertis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vertis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vertis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vertis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vertisin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vertis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vertis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vertis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vertis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vertis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ebok">
  <a:themeElements>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fontScheme name="Advertising">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0" u="none" strike="noStrike" cap="none" normalizeH="0" baseline="0" smtClean="0">
            <a:ln>
              <a:noFill/>
            </a:ln>
            <a:solidFill>
              <a:schemeClr val="tx2"/>
            </a:solidFill>
            <a:effectLst/>
            <a:latin typeface="Times New Roman" pitchFamily="18" charset="0"/>
            <a:ea typeface="ＭＳ Ｐゴシック" pitchFamily="1" charset="-128"/>
          </a:defRPr>
        </a:defPPr>
      </a:lstStyle>
    </a:lnDef>
  </a:objectDefaults>
  <a:extraClrSchemeLst>
    <a:extraClrScheme>
      <a:clrScheme name="Advertis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dvertis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dvertis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dvertis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dvertis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dvertis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vertisin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dvertis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dvertis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dvertis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dvertis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dvertis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dvertising 13">
        <a:dk1>
          <a:srgbClr val="101826"/>
        </a:dk1>
        <a:lt1>
          <a:srgbClr val="EAE4D1"/>
        </a:lt1>
        <a:dk2>
          <a:srgbClr val="243552"/>
        </a:dk2>
        <a:lt2>
          <a:srgbClr val="FFFFFF"/>
        </a:lt2>
        <a:accent1>
          <a:srgbClr val="2E4266"/>
        </a:accent1>
        <a:accent2>
          <a:srgbClr val="E9E6C5"/>
        </a:accent2>
        <a:accent3>
          <a:srgbClr val="ACAEB3"/>
        </a:accent3>
        <a:accent4>
          <a:srgbClr val="C8C3B2"/>
        </a:accent4>
        <a:accent5>
          <a:srgbClr val="ADB0B8"/>
        </a:accent5>
        <a:accent6>
          <a:srgbClr val="D3D0B2"/>
        </a:accent6>
        <a:hlink>
          <a:srgbClr val="7C7856"/>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TotalTime>
  <Words>838</Words>
  <Application>Microsoft Office PowerPoint</Application>
  <PresentationFormat>On-screen Show (4:3)</PresentationFormat>
  <Paragraphs>129</Paragraphs>
  <Slides>10</Slides>
  <Notes>2</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1_Reebok</vt:lpstr>
      <vt:lpstr>Custom Design</vt:lpstr>
      <vt:lpstr>Reebok</vt:lpstr>
      <vt:lpstr>1_Custom Design</vt:lpstr>
      <vt:lpstr>2013 FTC Consumer Protection and Competition Highlights Deon Woods Bell Office of International Affairs </vt:lpstr>
      <vt:lpstr>FTC’s Mission and Legal Framework</vt:lpstr>
      <vt:lpstr>PowerPoint Presentation</vt:lpstr>
      <vt:lpstr>PowerPoint Presentation</vt:lpstr>
      <vt:lpstr>PowerPoint Presentation</vt:lpstr>
      <vt:lpstr>PowerPoint Presentation</vt:lpstr>
      <vt:lpstr>Fostering Competition in the Tech Industry</vt:lpstr>
      <vt:lpstr>Fostering Competition in the Health Industry</vt:lpstr>
      <vt:lpstr>Fostering Competition in the Energy &amp; Environmental Products Industries</vt:lpstr>
      <vt:lpstr>PowerPoint Presentation</vt:lpstr>
    </vt:vector>
  </TitlesOfParts>
  <Company>Federal Trade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Federal Trade Commission</dc:creator>
  <cp:lastModifiedBy>Federal Trade Commission</cp:lastModifiedBy>
  <cp:revision>91</cp:revision>
  <cp:lastPrinted>2013-07-17T15:46:30Z</cp:lastPrinted>
  <dcterms:created xsi:type="dcterms:W3CDTF">2013-04-22T18:57:04Z</dcterms:created>
  <dcterms:modified xsi:type="dcterms:W3CDTF">2013-08-17T04:59:47Z</dcterms:modified>
</cp:coreProperties>
</file>