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5.xml" ContentType="application/vnd.openxmlformats-officedocument.presentationml.slide+xml"/>
  <Override PartName="/ppt/slides/slide11.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10.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8.xml" ContentType="application/vnd.openxmlformats-officedocument.presentationml.notesSlide+xml"/>
  <Override PartName="/ppt/notesSlides/notesSlide1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9" r:id="rId3"/>
    <p:sldId id="296" r:id="rId4"/>
    <p:sldId id="261" r:id="rId5"/>
    <p:sldId id="277" r:id="rId6"/>
    <p:sldId id="278" r:id="rId7"/>
    <p:sldId id="279" r:id="rId8"/>
    <p:sldId id="281" r:id="rId9"/>
    <p:sldId id="282" r:id="rId10"/>
    <p:sldId id="274" r:id="rId11"/>
    <p:sldId id="283" r:id="rId12"/>
    <p:sldId id="284" r:id="rId13"/>
    <p:sldId id="298" r:id="rId14"/>
    <p:sldId id="299" r:id="rId15"/>
    <p:sldId id="300" r:id="rId16"/>
    <p:sldId id="295" r:id="rId17"/>
    <p:sldId id="286" r:id="rId18"/>
    <p:sldId id="288" r:id="rId19"/>
    <p:sldId id="287" r:id="rId20"/>
    <p:sldId id="289" r:id="rId21"/>
    <p:sldId id="290" r:id="rId22"/>
    <p:sldId id="285" r:id="rId23"/>
    <p:sldId id="292" r:id="rId24"/>
    <p:sldId id="291" r:id="rId25"/>
    <p:sldId id="293" r:id="rId26"/>
    <p:sldId id="29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634" autoAdjust="0"/>
  </p:normalViewPr>
  <p:slideViewPr>
    <p:cSldViewPr>
      <p:cViewPr varScale="1">
        <p:scale>
          <a:sx n="107" d="100"/>
          <a:sy n="107" d="100"/>
        </p:scale>
        <p:origin x="-17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0D0F51-1274-4FC0-9C9F-79D9DB666EEE}" type="datetimeFigureOut">
              <a:rPr lang="en-GB" smtClean="0"/>
              <a:t>05/09/2013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5C7044-6C65-47FF-AEF9-322DAA1E7087}" type="slidenum">
              <a:rPr lang="en-GB" smtClean="0"/>
              <a:t>‹#›</a:t>
            </a:fld>
            <a:endParaRPr lang="en-GB"/>
          </a:p>
        </p:txBody>
      </p:sp>
    </p:spTree>
    <p:extLst>
      <p:ext uri="{BB962C8B-B14F-4D97-AF65-F5344CB8AC3E}">
        <p14:creationId xmlns:p14="http://schemas.microsoft.com/office/powerpoint/2010/main" val="1856166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2</a:t>
            </a:fld>
            <a:endParaRPr lang="en-GB"/>
          </a:p>
        </p:txBody>
      </p:sp>
    </p:spTree>
    <p:extLst>
      <p:ext uri="{BB962C8B-B14F-4D97-AF65-F5344CB8AC3E}">
        <p14:creationId xmlns:p14="http://schemas.microsoft.com/office/powerpoint/2010/main" val="1359446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4E5C7044-6C65-47FF-AEF9-322DAA1E7087}" type="slidenum">
              <a:rPr lang="en-GB" smtClean="0"/>
              <a:t>12</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000">
              <a:latin typeface="Arial" charset="0"/>
              <a:ea typeface="ＭＳ Ｐゴシック" pitchFamily="-112" charset="-128"/>
            </a:endParaRPr>
          </a:p>
        </p:txBody>
      </p:sp>
      <p:sp>
        <p:nvSpPr>
          <p:cNvPr id="76804"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Arial" charset="0"/>
                <a:ea typeface="ＭＳ Ｐゴシック" pitchFamily="-112" charset="-128"/>
              </a:defRPr>
            </a:lvl1pPr>
            <a:lvl2pPr marL="729057" indent="-280406" defTabSz="914437">
              <a:defRPr sz="2400">
                <a:solidFill>
                  <a:schemeClr val="tx1"/>
                </a:solidFill>
                <a:latin typeface="Arial" charset="0"/>
                <a:ea typeface="ＭＳ Ｐゴシック" pitchFamily="-112" charset="-128"/>
              </a:defRPr>
            </a:lvl2pPr>
            <a:lvl3pPr marL="1121626" indent="-224325" defTabSz="914437">
              <a:defRPr sz="2400">
                <a:solidFill>
                  <a:schemeClr val="tx1"/>
                </a:solidFill>
                <a:latin typeface="Arial" charset="0"/>
                <a:ea typeface="ＭＳ Ｐゴシック" pitchFamily="-112" charset="-128"/>
              </a:defRPr>
            </a:lvl3pPr>
            <a:lvl4pPr marL="1570276" indent="-224325" defTabSz="914437">
              <a:defRPr sz="2400">
                <a:solidFill>
                  <a:schemeClr val="tx1"/>
                </a:solidFill>
                <a:latin typeface="Arial" charset="0"/>
                <a:ea typeface="ＭＳ Ｐゴシック" pitchFamily="-112" charset="-128"/>
              </a:defRPr>
            </a:lvl4pPr>
            <a:lvl5pPr marL="2018927" indent="-224325" defTabSz="914437">
              <a:defRPr sz="2400">
                <a:solidFill>
                  <a:schemeClr val="tx1"/>
                </a:solidFill>
                <a:latin typeface="Arial" charset="0"/>
                <a:ea typeface="ＭＳ Ｐゴシック" pitchFamily="-112" charset="-128"/>
              </a:defRPr>
            </a:lvl5pPr>
            <a:lvl6pPr marL="2467577"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6pPr>
            <a:lvl7pPr marL="2916227"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7pPr>
            <a:lvl8pPr marL="3364878"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8pPr>
            <a:lvl9pPr marL="3813528"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sz="1200"/>
              <a:t>Final with Speaker Notes</a:t>
            </a:r>
          </a:p>
        </p:txBody>
      </p:sp>
      <p:sp>
        <p:nvSpPr>
          <p:cNvPr id="76805"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Arial" charset="0"/>
                <a:ea typeface="ＭＳ Ｐゴシック" pitchFamily="-112" charset="-128"/>
              </a:defRPr>
            </a:lvl1pPr>
            <a:lvl2pPr marL="729057" indent="-280406" defTabSz="914437">
              <a:defRPr sz="2400">
                <a:solidFill>
                  <a:schemeClr val="tx1"/>
                </a:solidFill>
                <a:latin typeface="Arial" charset="0"/>
                <a:ea typeface="ＭＳ Ｐゴシック" pitchFamily="-112" charset="-128"/>
              </a:defRPr>
            </a:lvl2pPr>
            <a:lvl3pPr marL="1121626" indent="-224325" defTabSz="914437">
              <a:defRPr sz="2400">
                <a:solidFill>
                  <a:schemeClr val="tx1"/>
                </a:solidFill>
                <a:latin typeface="Arial" charset="0"/>
                <a:ea typeface="ＭＳ Ｐゴシック" pitchFamily="-112" charset="-128"/>
              </a:defRPr>
            </a:lvl3pPr>
            <a:lvl4pPr marL="1570276" indent="-224325" defTabSz="914437">
              <a:defRPr sz="2400">
                <a:solidFill>
                  <a:schemeClr val="tx1"/>
                </a:solidFill>
                <a:latin typeface="Arial" charset="0"/>
                <a:ea typeface="ＭＳ Ｐゴシック" pitchFamily="-112" charset="-128"/>
              </a:defRPr>
            </a:lvl4pPr>
            <a:lvl5pPr marL="2018927" indent="-224325" defTabSz="914437">
              <a:defRPr sz="2400">
                <a:solidFill>
                  <a:schemeClr val="tx1"/>
                </a:solidFill>
                <a:latin typeface="Arial" charset="0"/>
                <a:ea typeface="ＭＳ Ｐゴシック" pitchFamily="-112" charset="-128"/>
              </a:defRPr>
            </a:lvl5pPr>
            <a:lvl6pPr marL="2467577"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6pPr>
            <a:lvl7pPr marL="2916227"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7pPr>
            <a:lvl8pPr marL="3364878"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8pPr>
            <a:lvl9pPr marL="3813528"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9pPr>
          </a:lstStyle>
          <a:p>
            <a:fld id="{AE7F12DA-2E58-4EC2-9020-8214619D7A39}" type="slidenum">
              <a:rPr lang="en-US" sz="1200"/>
              <a:pPr/>
              <a:t>13</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000">
              <a:latin typeface="Arial" charset="0"/>
              <a:ea typeface="ＭＳ Ｐゴシック" pitchFamily="-112" charset="-128"/>
            </a:endParaRPr>
          </a:p>
        </p:txBody>
      </p:sp>
      <p:sp>
        <p:nvSpPr>
          <p:cNvPr id="77828"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Arial" charset="0"/>
                <a:ea typeface="ＭＳ Ｐゴシック" pitchFamily="-112" charset="-128"/>
              </a:defRPr>
            </a:lvl1pPr>
            <a:lvl2pPr marL="729057" indent="-280406" defTabSz="914437">
              <a:defRPr sz="2400">
                <a:solidFill>
                  <a:schemeClr val="tx1"/>
                </a:solidFill>
                <a:latin typeface="Arial" charset="0"/>
                <a:ea typeface="ＭＳ Ｐゴシック" pitchFamily="-112" charset="-128"/>
              </a:defRPr>
            </a:lvl2pPr>
            <a:lvl3pPr marL="1121626" indent="-224325" defTabSz="914437">
              <a:defRPr sz="2400">
                <a:solidFill>
                  <a:schemeClr val="tx1"/>
                </a:solidFill>
                <a:latin typeface="Arial" charset="0"/>
                <a:ea typeface="ＭＳ Ｐゴシック" pitchFamily="-112" charset="-128"/>
              </a:defRPr>
            </a:lvl3pPr>
            <a:lvl4pPr marL="1570276" indent="-224325" defTabSz="914437">
              <a:defRPr sz="2400">
                <a:solidFill>
                  <a:schemeClr val="tx1"/>
                </a:solidFill>
                <a:latin typeface="Arial" charset="0"/>
                <a:ea typeface="ＭＳ Ｐゴシック" pitchFamily="-112" charset="-128"/>
              </a:defRPr>
            </a:lvl4pPr>
            <a:lvl5pPr marL="2018927" indent="-224325" defTabSz="914437">
              <a:defRPr sz="2400">
                <a:solidFill>
                  <a:schemeClr val="tx1"/>
                </a:solidFill>
                <a:latin typeface="Arial" charset="0"/>
                <a:ea typeface="ＭＳ Ｐゴシック" pitchFamily="-112" charset="-128"/>
              </a:defRPr>
            </a:lvl5pPr>
            <a:lvl6pPr marL="2467577"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6pPr>
            <a:lvl7pPr marL="2916227"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7pPr>
            <a:lvl8pPr marL="3364878"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8pPr>
            <a:lvl9pPr marL="3813528"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sz="1200"/>
              <a:t>Final with Speaker Notes</a:t>
            </a:r>
          </a:p>
        </p:txBody>
      </p:sp>
      <p:sp>
        <p:nvSpPr>
          <p:cNvPr id="77829"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Arial" charset="0"/>
                <a:ea typeface="ＭＳ Ｐゴシック" pitchFamily="-112" charset="-128"/>
              </a:defRPr>
            </a:lvl1pPr>
            <a:lvl2pPr marL="729057" indent="-280406" defTabSz="914437">
              <a:defRPr sz="2400">
                <a:solidFill>
                  <a:schemeClr val="tx1"/>
                </a:solidFill>
                <a:latin typeface="Arial" charset="0"/>
                <a:ea typeface="ＭＳ Ｐゴシック" pitchFamily="-112" charset="-128"/>
              </a:defRPr>
            </a:lvl2pPr>
            <a:lvl3pPr marL="1121626" indent="-224325" defTabSz="914437">
              <a:defRPr sz="2400">
                <a:solidFill>
                  <a:schemeClr val="tx1"/>
                </a:solidFill>
                <a:latin typeface="Arial" charset="0"/>
                <a:ea typeface="ＭＳ Ｐゴシック" pitchFamily="-112" charset="-128"/>
              </a:defRPr>
            </a:lvl3pPr>
            <a:lvl4pPr marL="1570276" indent="-224325" defTabSz="914437">
              <a:defRPr sz="2400">
                <a:solidFill>
                  <a:schemeClr val="tx1"/>
                </a:solidFill>
                <a:latin typeface="Arial" charset="0"/>
                <a:ea typeface="ＭＳ Ｐゴシック" pitchFamily="-112" charset="-128"/>
              </a:defRPr>
            </a:lvl4pPr>
            <a:lvl5pPr marL="2018927" indent="-224325" defTabSz="914437">
              <a:defRPr sz="2400">
                <a:solidFill>
                  <a:schemeClr val="tx1"/>
                </a:solidFill>
                <a:latin typeface="Arial" charset="0"/>
                <a:ea typeface="ＭＳ Ｐゴシック" pitchFamily="-112" charset="-128"/>
              </a:defRPr>
            </a:lvl5pPr>
            <a:lvl6pPr marL="2467577"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6pPr>
            <a:lvl7pPr marL="2916227"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7pPr>
            <a:lvl8pPr marL="3364878"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8pPr>
            <a:lvl9pPr marL="3813528"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9pPr>
          </a:lstStyle>
          <a:p>
            <a:fld id="{7028E931-AB01-43DF-865F-E194B7579F2B}" type="slidenum">
              <a:rPr lang="en-US" sz="1200"/>
              <a:pPr/>
              <a:t>14</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lnSpc>
                <a:spcPct val="90000"/>
              </a:lnSpc>
              <a:buFont typeface="Wingdings" pitchFamily="2" charset="2"/>
              <a:buNone/>
            </a:pPr>
            <a:r>
              <a:rPr lang="en-US" sz="1400">
                <a:latin typeface="Arial" charset="0"/>
                <a:ea typeface="ＭＳ Ｐゴシック" pitchFamily="-112" charset="-128"/>
              </a:rPr>
              <a:t>Develop a theory of harm and test it with customers and against other sources of evidence.</a:t>
            </a:r>
          </a:p>
          <a:p>
            <a:pPr>
              <a:lnSpc>
                <a:spcPct val="90000"/>
              </a:lnSpc>
              <a:buFont typeface="Wingdings" pitchFamily="2" charset="2"/>
              <a:buNone/>
            </a:pPr>
            <a:endParaRPr lang="en-US" sz="1400">
              <a:latin typeface="Arial" charset="0"/>
              <a:ea typeface="ＭＳ Ｐゴシック" pitchFamily="-112" charset="-128"/>
            </a:endParaRPr>
          </a:p>
          <a:p>
            <a:pPr>
              <a:lnSpc>
                <a:spcPct val="90000"/>
              </a:lnSpc>
              <a:buFont typeface="Wingdings" pitchFamily="2" charset="2"/>
              <a:buNone/>
            </a:pPr>
            <a:endParaRPr lang="en-US" sz="1000">
              <a:latin typeface="Arial" charset="0"/>
              <a:ea typeface="ＭＳ Ｐゴシック" pitchFamily="-112" charset="-128"/>
            </a:endParaRPr>
          </a:p>
          <a:p>
            <a:endParaRPr lang="en-US" sz="1000">
              <a:latin typeface="Arial" charset="0"/>
              <a:ea typeface="ＭＳ Ｐゴシック" pitchFamily="-112" charset="-128"/>
            </a:endParaRPr>
          </a:p>
        </p:txBody>
      </p:sp>
      <p:sp>
        <p:nvSpPr>
          <p:cNvPr id="78852"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Arial" charset="0"/>
                <a:ea typeface="ＭＳ Ｐゴシック" pitchFamily="-112" charset="-128"/>
              </a:defRPr>
            </a:lvl1pPr>
            <a:lvl2pPr marL="729057" indent="-280406" defTabSz="914437">
              <a:defRPr sz="2400">
                <a:solidFill>
                  <a:schemeClr val="tx1"/>
                </a:solidFill>
                <a:latin typeface="Arial" charset="0"/>
                <a:ea typeface="ＭＳ Ｐゴシック" pitchFamily="-112" charset="-128"/>
              </a:defRPr>
            </a:lvl2pPr>
            <a:lvl3pPr marL="1121626" indent="-224325" defTabSz="914437">
              <a:defRPr sz="2400">
                <a:solidFill>
                  <a:schemeClr val="tx1"/>
                </a:solidFill>
                <a:latin typeface="Arial" charset="0"/>
                <a:ea typeface="ＭＳ Ｐゴシック" pitchFamily="-112" charset="-128"/>
              </a:defRPr>
            </a:lvl3pPr>
            <a:lvl4pPr marL="1570276" indent="-224325" defTabSz="914437">
              <a:defRPr sz="2400">
                <a:solidFill>
                  <a:schemeClr val="tx1"/>
                </a:solidFill>
                <a:latin typeface="Arial" charset="0"/>
                <a:ea typeface="ＭＳ Ｐゴシック" pitchFamily="-112" charset="-128"/>
              </a:defRPr>
            </a:lvl4pPr>
            <a:lvl5pPr marL="2018927" indent="-224325" defTabSz="914437">
              <a:defRPr sz="2400">
                <a:solidFill>
                  <a:schemeClr val="tx1"/>
                </a:solidFill>
                <a:latin typeface="Arial" charset="0"/>
                <a:ea typeface="ＭＳ Ｐゴシック" pitchFamily="-112" charset="-128"/>
              </a:defRPr>
            </a:lvl5pPr>
            <a:lvl6pPr marL="2467577"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6pPr>
            <a:lvl7pPr marL="2916227"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7pPr>
            <a:lvl8pPr marL="3364878"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8pPr>
            <a:lvl9pPr marL="3813528"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sz="1200"/>
              <a:t>Final with Speaker Notes</a:t>
            </a:r>
          </a:p>
        </p:txBody>
      </p:sp>
      <p:sp>
        <p:nvSpPr>
          <p:cNvPr id="78853"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Arial" charset="0"/>
                <a:ea typeface="ＭＳ Ｐゴシック" pitchFamily="-112" charset="-128"/>
              </a:defRPr>
            </a:lvl1pPr>
            <a:lvl2pPr marL="729057" indent="-280406" defTabSz="914437">
              <a:defRPr sz="2400">
                <a:solidFill>
                  <a:schemeClr val="tx1"/>
                </a:solidFill>
                <a:latin typeface="Arial" charset="0"/>
                <a:ea typeface="ＭＳ Ｐゴシック" pitchFamily="-112" charset="-128"/>
              </a:defRPr>
            </a:lvl2pPr>
            <a:lvl3pPr marL="1121626" indent="-224325" defTabSz="914437">
              <a:defRPr sz="2400">
                <a:solidFill>
                  <a:schemeClr val="tx1"/>
                </a:solidFill>
                <a:latin typeface="Arial" charset="0"/>
                <a:ea typeface="ＭＳ Ｐゴシック" pitchFamily="-112" charset="-128"/>
              </a:defRPr>
            </a:lvl3pPr>
            <a:lvl4pPr marL="1570276" indent="-224325" defTabSz="914437">
              <a:defRPr sz="2400">
                <a:solidFill>
                  <a:schemeClr val="tx1"/>
                </a:solidFill>
                <a:latin typeface="Arial" charset="0"/>
                <a:ea typeface="ＭＳ Ｐゴシック" pitchFamily="-112" charset="-128"/>
              </a:defRPr>
            </a:lvl4pPr>
            <a:lvl5pPr marL="2018927" indent="-224325" defTabSz="914437">
              <a:defRPr sz="2400">
                <a:solidFill>
                  <a:schemeClr val="tx1"/>
                </a:solidFill>
                <a:latin typeface="Arial" charset="0"/>
                <a:ea typeface="ＭＳ Ｐゴシック" pitchFamily="-112" charset="-128"/>
              </a:defRPr>
            </a:lvl5pPr>
            <a:lvl6pPr marL="2467577"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6pPr>
            <a:lvl7pPr marL="2916227"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7pPr>
            <a:lvl8pPr marL="3364878"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8pPr>
            <a:lvl9pPr marL="3813528" indent="-224325" defTabSz="914437" eaLnBrk="0" fontAlgn="base" hangingPunct="0">
              <a:spcBef>
                <a:spcPct val="0"/>
              </a:spcBef>
              <a:spcAft>
                <a:spcPct val="0"/>
              </a:spcAft>
              <a:defRPr sz="2400">
                <a:solidFill>
                  <a:schemeClr val="tx1"/>
                </a:solidFill>
                <a:latin typeface="Arial" charset="0"/>
                <a:ea typeface="ＭＳ Ｐゴシック" pitchFamily="-112" charset="-128"/>
              </a:defRPr>
            </a:lvl9pPr>
          </a:lstStyle>
          <a:p>
            <a:fld id="{D9FFF6D7-F5DB-4D46-A0B7-677D241651DA}" type="slidenum">
              <a:rPr lang="en-US" sz="1200"/>
              <a:pPr/>
              <a:t>15</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spcBef>
                <a:spcPct val="50000"/>
              </a:spcBef>
              <a:buClrTx/>
              <a:buSzTx/>
              <a:buFont typeface="Arial" charset="0"/>
              <a:buNone/>
            </a:pP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16</a:t>
            </a:fld>
            <a:endParaRPr lang="en-GB"/>
          </a:p>
        </p:txBody>
      </p:sp>
    </p:spTree>
    <p:extLst>
      <p:ext uri="{BB962C8B-B14F-4D97-AF65-F5344CB8AC3E}">
        <p14:creationId xmlns:p14="http://schemas.microsoft.com/office/powerpoint/2010/main" val="31142380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4E5C7044-6C65-47FF-AEF9-322DAA1E7087}" type="slidenum">
              <a:rPr lang="en-GB" smtClean="0"/>
              <a:t>17</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4E5C7044-6C65-47FF-AEF9-322DAA1E7087}" type="slidenum">
              <a:rPr lang="en-GB" smtClean="0"/>
              <a:t>18</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4E5C7044-6C65-47FF-AEF9-322DAA1E7087}" type="slidenum">
              <a:rPr lang="en-GB" smtClean="0"/>
              <a:t>19</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4E5C7044-6C65-47FF-AEF9-322DAA1E7087}" type="slidenum">
              <a:rPr lang="en-GB" smtClean="0"/>
              <a:t>20</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4E5C7044-6C65-47FF-AEF9-322DAA1E7087}" type="slidenum">
              <a:rPr lang="en-GB" smtClean="0"/>
              <a:t>21</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4</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4E5C7044-6C65-47FF-AEF9-322DAA1E7087}" type="slidenum">
              <a:rPr lang="en-GB" smtClean="0"/>
              <a:t>22</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4E5C7044-6C65-47FF-AEF9-322DAA1E7087}" type="slidenum">
              <a:rPr lang="en-GB" smtClean="0"/>
              <a:t>23</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4E5C7044-6C65-47FF-AEF9-322DAA1E7087}" type="slidenum">
              <a:rPr lang="en-GB" smtClean="0"/>
              <a:t>24</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4E5C7044-6C65-47FF-AEF9-322DAA1E7087}" type="slidenum">
              <a:rPr lang="en-GB" smtClean="0"/>
              <a:t>25</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4E5C7044-6C65-47FF-AEF9-322DAA1E7087}" type="slidenum">
              <a:rPr lang="en-GB" smtClean="0"/>
              <a:t>26</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5</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buFontTx/>
              <a:buChar char="•"/>
            </a:pPr>
            <a:r>
              <a:rPr lang="en-GB" sz="1800" b="1" dirty="0" smtClean="0"/>
              <a:t>Pre-merger equilibrium – no incentive for A, B or C to change price</a:t>
            </a:r>
          </a:p>
          <a:p>
            <a:pPr>
              <a:lnSpc>
                <a:spcPct val="90000"/>
              </a:lnSpc>
              <a:buFontTx/>
              <a:buChar char="•"/>
            </a:pPr>
            <a:endParaRPr lang="en-GB" sz="1800" dirty="0" smtClean="0"/>
          </a:p>
          <a:p>
            <a:pPr>
              <a:lnSpc>
                <a:spcPct val="90000"/>
              </a:lnSpc>
              <a:buFontTx/>
              <a:buChar char="•"/>
            </a:pPr>
            <a:r>
              <a:rPr lang="en-GB" sz="1800" b="1" dirty="0" smtClean="0">
                <a:solidFill>
                  <a:srgbClr val="FFFF00"/>
                </a:solidFill>
              </a:rPr>
              <a:t>When B and C merge, incentives change.</a:t>
            </a:r>
          </a:p>
          <a:p>
            <a:pPr lvl="1">
              <a:lnSpc>
                <a:spcPct val="90000"/>
              </a:lnSpc>
            </a:pPr>
            <a:r>
              <a:rPr lang="en-GB" sz="1800" dirty="0" smtClean="0"/>
              <a:t>If the price of B goes up, those switchers who were previously ‘lost’ to C are no longer lost since now B and C are owned by the </a:t>
            </a:r>
            <a:r>
              <a:rPr lang="en-GB" sz="1800" i="1" dirty="0" smtClean="0"/>
              <a:t>same</a:t>
            </a:r>
            <a:r>
              <a:rPr lang="en-GB" sz="1800" dirty="0" smtClean="0"/>
              <a:t> firm.</a:t>
            </a:r>
          </a:p>
          <a:p>
            <a:pPr lvl="1">
              <a:lnSpc>
                <a:spcPct val="90000"/>
              </a:lnSpc>
            </a:pPr>
            <a:r>
              <a:rPr lang="en-GB" sz="1800" dirty="0" smtClean="0"/>
              <a:t>Likewise, if the price of C goes up, those who switch to B are no longer ‘lost’</a:t>
            </a:r>
          </a:p>
          <a:p>
            <a:pPr lvl="1">
              <a:lnSpc>
                <a:spcPct val="90000"/>
              </a:lnSpc>
            </a:pPr>
            <a:endParaRPr lang="en-GB" sz="1800" dirty="0" smtClean="0"/>
          </a:p>
          <a:p>
            <a:pPr>
              <a:lnSpc>
                <a:spcPct val="90000"/>
              </a:lnSpc>
              <a:buFontTx/>
              <a:buChar char="•"/>
            </a:pPr>
            <a:r>
              <a:rPr lang="en-GB" sz="1800" b="1" dirty="0" smtClean="0">
                <a:solidFill>
                  <a:schemeClr val="accent1"/>
                </a:solidFill>
              </a:rPr>
              <a:t>Merger leads to the price of B and C going up</a:t>
            </a:r>
          </a:p>
          <a:p>
            <a:pPr>
              <a:lnSpc>
                <a:spcPct val="90000"/>
              </a:lnSpc>
              <a:buFontTx/>
              <a:buChar char="•"/>
            </a:pPr>
            <a:endParaRPr lang="en-GB" sz="1800" dirty="0" smtClean="0">
              <a:solidFill>
                <a:schemeClr val="accent1"/>
              </a:solidFill>
            </a:endParaRPr>
          </a:p>
          <a:p>
            <a:pPr>
              <a:lnSpc>
                <a:spcPct val="90000"/>
              </a:lnSpc>
              <a:buFontTx/>
              <a:buChar char="•"/>
            </a:pPr>
            <a:r>
              <a:rPr lang="en-GB" sz="1800" dirty="0" smtClean="0"/>
              <a:t>Also a knock-on effect. Since B and C now charge more, </a:t>
            </a:r>
            <a:r>
              <a:rPr lang="en-GB" sz="1800" b="1" dirty="0" smtClean="0">
                <a:solidFill>
                  <a:srgbClr val="FFFF00"/>
                </a:solidFill>
              </a:rPr>
              <a:t>A’s best response is to increase price too</a:t>
            </a:r>
            <a:r>
              <a:rPr lang="en-GB" sz="1800" dirty="0" smtClean="0"/>
              <a:t> (even though there is no coordination)</a:t>
            </a:r>
          </a:p>
          <a:p>
            <a:pPr>
              <a:lnSpc>
                <a:spcPct val="90000"/>
              </a:lnSpc>
              <a:buFontTx/>
              <a:buChar char="•"/>
            </a:pPr>
            <a:endParaRPr lang="en-GB" sz="1800" dirty="0" smtClean="0"/>
          </a:p>
          <a:p>
            <a:pPr>
              <a:lnSpc>
                <a:spcPct val="90000"/>
              </a:lnSpc>
              <a:buFontTx/>
              <a:buChar char="•"/>
            </a:pPr>
            <a:r>
              <a:rPr lang="en-US" sz="1800" dirty="0" smtClean="0"/>
              <a:t>Hence, ‘non-coordinated’ </a:t>
            </a:r>
            <a:r>
              <a:rPr lang="en-US" sz="1800" dirty="0" err="1" smtClean="0"/>
              <a:t>vs</a:t>
            </a:r>
            <a:r>
              <a:rPr lang="en-US" sz="1800" dirty="0" smtClean="0"/>
              <a:t> ‘unilateral’ terminology</a:t>
            </a:r>
          </a:p>
          <a:p>
            <a:endParaRPr lang="en-GB" b="1" dirty="0" smtClean="0"/>
          </a:p>
          <a:p>
            <a:endParaRPr lang="en-GB" b="1" dirty="0" smtClean="0"/>
          </a:p>
          <a:p>
            <a:endParaRPr lang="en-GB" b="1" dirty="0" smtClean="0"/>
          </a:p>
          <a:p>
            <a:r>
              <a:rPr lang="en-GB" b="1" dirty="0" smtClean="0"/>
              <a:t>Inferences from market shares:</a:t>
            </a:r>
          </a:p>
          <a:p>
            <a:pPr lvl="1">
              <a:buFontTx/>
              <a:buChar char="•"/>
            </a:pPr>
            <a:r>
              <a:rPr lang="en-GB" sz="1200" dirty="0" smtClean="0"/>
              <a:t>  Persistently low market shares – no (individual) market power</a:t>
            </a:r>
          </a:p>
          <a:p>
            <a:pPr lvl="1">
              <a:buFontTx/>
              <a:buChar char="•"/>
            </a:pPr>
            <a:r>
              <a:rPr lang="en-GB" sz="1200" dirty="0" smtClean="0"/>
              <a:t>  Persistently high market shares – </a:t>
            </a:r>
            <a:r>
              <a:rPr lang="en-GB" sz="1200" b="1" i="1" dirty="0" smtClean="0">
                <a:solidFill>
                  <a:srgbClr val="FFFF00"/>
                </a:solidFill>
              </a:rPr>
              <a:t>possible</a:t>
            </a:r>
            <a:r>
              <a:rPr lang="en-GB" sz="1200" b="1" i="1" dirty="0" smtClean="0">
                <a:solidFill>
                  <a:srgbClr val="0000FF"/>
                </a:solidFill>
              </a:rPr>
              <a:t> </a:t>
            </a:r>
            <a:r>
              <a:rPr lang="en-GB" sz="1200" dirty="0" smtClean="0"/>
              <a:t>market power, especially if others have low shares and high barriers to entry and expansion exist.</a:t>
            </a:r>
          </a:p>
          <a:p>
            <a:pPr lvl="1">
              <a:buFontTx/>
              <a:buChar char="•"/>
            </a:pPr>
            <a:r>
              <a:rPr lang="en-GB" sz="1200" dirty="0" smtClean="0"/>
              <a:t>  Volatile market shares can indicate rivalry</a:t>
            </a:r>
          </a:p>
          <a:p>
            <a:pPr lvl="1">
              <a:buFontTx/>
              <a:buChar char="•"/>
            </a:pPr>
            <a:r>
              <a:rPr lang="en-GB" sz="1200" dirty="0" smtClean="0"/>
              <a:t>  Rapid growth by small firms can indicate few barriers to expansion</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solidFill>
                  <a:srgbClr val="FFFF00"/>
                </a:solidFill>
                <a:latin typeface="Arial" charset="0"/>
              </a:rPr>
              <a:t>When market shares may not be reliable indicators of market power:</a:t>
            </a:r>
          </a:p>
          <a:p>
            <a:pPr marL="838200" lvl="1" indent="-381000">
              <a:buFontTx/>
              <a:buChar char="•"/>
            </a:pPr>
            <a:r>
              <a:rPr lang="en-GB" sz="1800" dirty="0" smtClean="0"/>
              <a:t>Product differentiation</a:t>
            </a:r>
          </a:p>
          <a:p>
            <a:pPr marL="838200" lvl="1" indent="-381000">
              <a:buFontTx/>
              <a:buChar char="•"/>
            </a:pPr>
            <a:r>
              <a:rPr lang="en-GB" sz="1800" dirty="0" smtClean="0"/>
              <a:t>Other effective competitive constraints</a:t>
            </a:r>
          </a:p>
          <a:p>
            <a:pPr marL="930275" lvl="1" indent="-381000"/>
            <a:r>
              <a:rPr lang="en-GB" sz="1800" dirty="0" smtClean="0"/>
              <a:t>	Low entry barriers</a:t>
            </a:r>
          </a:p>
          <a:p>
            <a:pPr marL="930275" lvl="1" indent="-381000"/>
            <a:r>
              <a:rPr lang="en-GB" sz="1800" dirty="0" smtClean="0"/>
              <a:t>	Buyer power</a:t>
            </a:r>
          </a:p>
          <a:p>
            <a:pPr marL="381000" indent="-381000">
              <a:buFontTx/>
              <a:buChar char="•"/>
            </a:pPr>
            <a:r>
              <a:rPr lang="en-GB" sz="1800" dirty="0" smtClean="0"/>
              <a:t>Competition for the market</a:t>
            </a:r>
          </a:p>
          <a:p>
            <a:pPr marL="930275" lvl="1" indent="-381000"/>
            <a:r>
              <a:rPr lang="en-GB" sz="1800" dirty="0" smtClean="0"/>
              <a:t>	Competitive tenders with long term contracts</a:t>
            </a:r>
          </a:p>
          <a:p>
            <a:pPr marL="930275" lvl="1" indent="-381000"/>
            <a:r>
              <a:rPr lang="en-GB" sz="1800" dirty="0" smtClean="0"/>
              <a:t>	Successful innovation</a:t>
            </a:r>
          </a:p>
          <a:p>
            <a:endParaRPr lang="en-GB" dirty="0" smtClean="0"/>
          </a:p>
          <a:p>
            <a:r>
              <a:rPr lang="en-GB" b="1" dirty="0" smtClean="0"/>
              <a:t>Factors affecting entry</a:t>
            </a:r>
          </a:p>
          <a:p>
            <a:pPr marL="171450" indent="-171450">
              <a:buFontTx/>
              <a:buChar char="-"/>
            </a:pPr>
            <a:r>
              <a:rPr lang="en-GB" b="0" dirty="0" smtClean="0"/>
              <a:t>Sunk costs -</a:t>
            </a:r>
            <a:r>
              <a:rPr lang="en-GB" b="0" baseline="0" dirty="0" smtClean="0"/>
              <a:t> </a:t>
            </a:r>
            <a:r>
              <a:rPr lang="en-GB" sz="1200" dirty="0" smtClean="0"/>
              <a:t>costs irrecoverable on exit (like non-refundable deposit)</a:t>
            </a:r>
          </a:p>
          <a:p>
            <a:pPr marL="171450" indent="-171450">
              <a:buFontTx/>
              <a:buChar char="-"/>
            </a:pPr>
            <a:r>
              <a:rPr lang="en-GB" sz="1200" b="0" dirty="0" smtClean="0"/>
              <a:t>Expected</a:t>
            </a:r>
            <a:r>
              <a:rPr lang="en-GB" sz="1200" b="0" baseline="0" dirty="0" smtClean="0"/>
              <a:t> price - </a:t>
            </a:r>
            <a:r>
              <a:rPr lang="en-GB" sz="1200" dirty="0" smtClean="0"/>
              <a:t>Even if entry profitable at current market price, if entry leads market price to fall, entry may not occur.</a:t>
            </a:r>
            <a:r>
              <a:rPr lang="en-GB" sz="1200" dirty="0" smtClean="0">
                <a:solidFill>
                  <a:srgbClr val="FFFF00"/>
                </a:solidFill>
              </a:rPr>
              <a:t> </a:t>
            </a:r>
            <a:r>
              <a:rPr lang="en-GB" sz="1200" b="1" i="1" dirty="0" smtClean="0">
                <a:solidFill>
                  <a:srgbClr val="FFFF00"/>
                </a:solidFill>
              </a:rPr>
              <a:t>Expected</a:t>
            </a:r>
            <a:r>
              <a:rPr lang="en-GB" sz="1200" b="1" dirty="0" smtClean="0">
                <a:solidFill>
                  <a:srgbClr val="FFFF00"/>
                </a:solidFill>
              </a:rPr>
              <a:t> </a:t>
            </a:r>
            <a:r>
              <a:rPr lang="en-GB" sz="1200" b="1" i="1" dirty="0" smtClean="0">
                <a:solidFill>
                  <a:srgbClr val="FFFF00"/>
                </a:solidFill>
              </a:rPr>
              <a:t>price</a:t>
            </a:r>
            <a:r>
              <a:rPr lang="en-GB" sz="1200" dirty="0" smtClean="0"/>
              <a:t> matters</a:t>
            </a:r>
          </a:p>
          <a:p>
            <a:pPr marL="171450" indent="-171450">
              <a:buFontTx/>
              <a:buChar char="-"/>
            </a:pPr>
            <a:r>
              <a:rPr lang="en-GB" sz="1200" b="0" dirty="0" smtClean="0"/>
              <a:t>Governments / Regulations</a:t>
            </a:r>
          </a:p>
          <a:p>
            <a:pPr marL="171450" indent="-171450">
              <a:buFontTx/>
              <a:buChar char="-"/>
            </a:pPr>
            <a:r>
              <a:rPr lang="en-GB" sz="1200" b="0" dirty="0" smtClean="0"/>
              <a:t>Access to inputs</a:t>
            </a:r>
          </a:p>
          <a:p>
            <a:pPr marL="171450" indent="-171450">
              <a:buFontTx/>
              <a:buChar char="-"/>
            </a:pPr>
            <a:r>
              <a:rPr lang="en-GB" sz="1200" b="0" dirty="0" smtClean="0"/>
              <a:t>Access to customers</a:t>
            </a:r>
          </a:p>
          <a:p>
            <a:pPr marL="171450" indent="-171450">
              <a:buFontTx/>
              <a:buChar char="-"/>
            </a:pPr>
            <a:r>
              <a:rPr lang="en-GB" sz="1200" b="0" dirty="0" smtClean="0"/>
              <a:t>Economies</a:t>
            </a:r>
            <a:r>
              <a:rPr lang="en-GB" sz="1200" b="0" baseline="0" dirty="0"/>
              <a:t> </a:t>
            </a:r>
            <a:r>
              <a:rPr lang="en-GB" sz="1200" b="0" baseline="0" dirty="0" smtClean="0"/>
              <a:t>of scale</a:t>
            </a:r>
          </a:p>
          <a:p>
            <a:pPr marL="171450" indent="-171450">
              <a:buFontTx/>
              <a:buChar char="-"/>
            </a:pPr>
            <a:r>
              <a:rPr lang="en-GB" sz="1200" b="0" baseline="0" dirty="0" smtClean="0"/>
              <a:t>Network effects</a:t>
            </a:r>
          </a:p>
          <a:p>
            <a:pPr marL="171450" indent="-171450">
              <a:buFontTx/>
              <a:buChar char="-"/>
            </a:pPr>
            <a:r>
              <a:rPr lang="en-GB" sz="1200" b="0" baseline="0" dirty="0" smtClean="0"/>
              <a:t>Exclusionary behaviour</a:t>
            </a:r>
          </a:p>
          <a:p>
            <a:pPr marL="171450" indent="-171450">
              <a:buFontTx/>
              <a:buChar char="-"/>
            </a:pPr>
            <a:endParaRPr lang="en-GB" sz="1200" b="0" baseline="0" dirty="0" smtClean="0"/>
          </a:p>
          <a:p>
            <a:pPr marL="0" indent="0">
              <a:buFontTx/>
              <a:buNone/>
            </a:pPr>
            <a:r>
              <a:rPr lang="en-GB" sz="1200" b="1" baseline="0" dirty="0" smtClean="0"/>
              <a:t>Buyer power in mergers</a:t>
            </a:r>
          </a:p>
          <a:p>
            <a:pPr marL="171450" indent="-171450">
              <a:buFontTx/>
              <a:buChar char="-"/>
            </a:pPr>
            <a:r>
              <a:rPr lang="en-GB" sz="1200" b="0" baseline="0" dirty="0" smtClean="0"/>
              <a:t>Theory: credible threat to switch substantially to alternative suppliers, OR sponsor new entry, OR rearrange purchase behaviour to intensify competition</a:t>
            </a:r>
          </a:p>
          <a:p>
            <a:pPr>
              <a:buFontTx/>
              <a:buNone/>
            </a:pPr>
            <a:r>
              <a:rPr lang="en-GB" sz="1200" b="0" dirty="0" smtClean="0"/>
              <a:t>- </a:t>
            </a:r>
            <a:r>
              <a:rPr lang="en-GB" sz="1200" b="0" baseline="0" dirty="0" smtClean="0"/>
              <a:t>  </a:t>
            </a:r>
            <a:r>
              <a:rPr lang="en-GB" sz="1200" b="0" dirty="0" smtClean="0"/>
              <a:t>Issues: </a:t>
            </a:r>
            <a:r>
              <a:rPr lang="en-GB" sz="1800" dirty="0" smtClean="0"/>
              <a:t>Incremental analysis: buyer power exists prior to the merger so the merger is okay?  Not necessarily – the merger may reduce buyer power or harm those without buyer 	power in a way that matters.  Even if strong buyers can protect themselves, do weaker buyers suffer?</a:t>
            </a:r>
            <a:endParaRPr lang="en-US" sz="1800" dirty="0" smtClean="0"/>
          </a:p>
          <a:p>
            <a:pPr marL="171450" indent="-171450">
              <a:buFontTx/>
              <a:buChar char="-"/>
            </a:pPr>
            <a:endParaRPr lang="en-GB" sz="1200" b="0" dirty="0" smtClean="0"/>
          </a:p>
        </p:txBody>
      </p:sp>
      <p:sp>
        <p:nvSpPr>
          <p:cNvPr id="4" name="Slide Number Placeholder 3"/>
          <p:cNvSpPr>
            <a:spLocks noGrp="1"/>
          </p:cNvSpPr>
          <p:nvPr>
            <p:ph type="sldNum" sz="quarter" idx="10"/>
          </p:nvPr>
        </p:nvSpPr>
        <p:spPr/>
        <p:txBody>
          <a:bodyPr/>
          <a:lstStyle/>
          <a:p>
            <a:fld id="{4E5C7044-6C65-47FF-AEF9-322DAA1E7087}" type="slidenum">
              <a:rPr lang="en-GB" smtClean="0"/>
              <a:t>6</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buFontTx/>
              <a:buChar char="•"/>
            </a:pPr>
            <a:r>
              <a:rPr lang="en-GB" sz="2000" b="1" dirty="0" smtClean="0">
                <a:latin typeface="Arial" pitchFamily="34" charset="0"/>
                <a:cs typeface="Arial" pitchFamily="34" charset="0"/>
              </a:rPr>
              <a:t>Pre-merger equilibrium – no incentive for A, B or C to change price</a:t>
            </a:r>
          </a:p>
          <a:p>
            <a:pPr>
              <a:lnSpc>
                <a:spcPct val="90000"/>
              </a:lnSpc>
              <a:buFontTx/>
              <a:buChar char="•"/>
            </a:pPr>
            <a:endParaRPr lang="en-GB" sz="2000" b="1" dirty="0" smtClean="0">
              <a:latin typeface="Arial" pitchFamily="34" charset="0"/>
              <a:cs typeface="Arial" pitchFamily="34" charset="0"/>
            </a:endParaRPr>
          </a:p>
          <a:p>
            <a:pPr>
              <a:lnSpc>
                <a:spcPct val="90000"/>
              </a:lnSpc>
              <a:buFontTx/>
              <a:buChar char="•"/>
            </a:pPr>
            <a:r>
              <a:rPr lang="en-GB" sz="2000" b="1" dirty="0" smtClean="0">
                <a:latin typeface="Arial" pitchFamily="34" charset="0"/>
                <a:cs typeface="Arial" pitchFamily="34" charset="0"/>
              </a:rPr>
              <a:t>When B and C merge, incentives change.</a:t>
            </a:r>
          </a:p>
          <a:p>
            <a:pPr lvl="1">
              <a:lnSpc>
                <a:spcPct val="90000"/>
              </a:lnSpc>
            </a:pPr>
            <a:r>
              <a:rPr lang="en-GB" sz="2000" dirty="0" smtClean="0">
                <a:latin typeface="Arial" pitchFamily="34" charset="0"/>
                <a:cs typeface="Arial" pitchFamily="34" charset="0"/>
              </a:rPr>
              <a:t>If the price of B goes up, those switchers who were previously ‘lost’ to C are no longer lost since now B and C are owned by the </a:t>
            </a:r>
            <a:r>
              <a:rPr lang="en-GB" sz="2000" i="1" dirty="0" smtClean="0">
                <a:latin typeface="Arial" pitchFamily="34" charset="0"/>
                <a:cs typeface="Arial" pitchFamily="34" charset="0"/>
              </a:rPr>
              <a:t>same</a:t>
            </a:r>
            <a:r>
              <a:rPr lang="en-GB" sz="2000" dirty="0" smtClean="0">
                <a:latin typeface="Arial" pitchFamily="34" charset="0"/>
                <a:cs typeface="Arial" pitchFamily="34" charset="0"/>
              </a:rPr>
              <a:t> firm.</a:t>
            </a:r>
          </a:p>
          <a:p>
            <a:pPr lvl="1">
              <a:lnSpc>
                <a:spcPct val="90000"/>
              </a:lnSpc>
            </a:pPr>
            <a:r>
              <a:rPr lang="en-GB" sz="2000" dirty="0" smtClean="0">
                <a:latin typeface="Arial" pitchFamily="34" charset="0"/>
                <a:cs typeface="Arial" pitchFamily="34" charset="0"/>
              </a:rPr>
              <a:t>Likewise, if the price of C goes up, those who switch to B are no longer ‘lost’</a:t>
            </a:r>
          </a:p>
          <a:p>
            <a:pPr>
              <a:lnSpc>
                <a:spcPct val="90000"/>
              </a:lnSpc>
              <a:buFontTx/>
              <a:buChar char="•"/>
            </a:pPr>
            <a:endParaRPr lang="en-GB" sz="2000" b="1" dirty="0" smtClean="0">
              <a:latin typeface="Arial" pitchFamily="34" charset="0"/>
              <a:cs typeface="Arial" pitchFamily="34" charset="0"/>
            </a:endParaRPr>
          </a:p>
          <a:p>
            <a:pPr>
              <a:lnSpc>
                <a:spcPct val="90000"/>
              </a:lnSpc>
              <a:buFontTx/>
              <a:buChar char="•"/>
            </a:pPr>
            <a:r>
              <a:rPr lang="en-GB" sz="2000" b="1" dirty="0" smtClean="0">
                <a:latin typeface="Arial" pitchFamily="34" charset="0"/>
                <a:cs typeface="Arial" pitchFamily="34" charset="0"/>
              </a:rPr>
              <a:t>Merger leads to the price of B and C going up</a:t>
            </a:r>
          </a:p>
          <a:p>
            <a:pPr>
              <a:lnSpc>
                <a:spcPct val="90000"/>
              </a:lnSpc>
              <a:buFontTx/>
              <a:buChar char="•"/>
            </a:pPr>
            <a:endParaRPr lang="en-GB" sz="2000" dirty="0" smtClean="0">
              <a:latin typeface="Arial" pitchFamily="34" charset="0"/>
              <a:cs typeface="Arial" pitchFamily="34" charset="0"/>
            </a:endParaRPr>
          </a:p>
          <a:p>
            <a:pPr>
              <a:lnSpc>
                <a:spcPct val="90000"/>
              </a:lnSpc>
              <a:buFontTx/>
              <a:buChar char="•"/>
            </a:pPr>
            <a:r>
              <a:rPr lang="en-GB" sz="2000" dirty="0" smtClean="0">
                <a:latin typeface="Arial" pitchFamily="34" charset="0"/>
                <a:cs typeface="Arial" pitchFamily="34" charset="0"/>
              </a:rPr>
              <a:t>Also a knock-on effect. Since B and C now charge more, </a:t>
            </a:r>
            <a:r>
              <a:rPr lang="en-GB" sz="2000" b="1" dirty="0" smtClean="0">
                <a:latin typeface="Arial" pitchFamily="34" charset="0"/>
                <a:cs typeface="Arial" pitchFamily="34" charset="0"/>
              </a:rPr>
              <a:t>A’s best response is to increase price too</a:t>
            </a:r>
            <a:r>
              <a:rPr lang="en-GB" sz="2000" dirty="0" smtClean="0">
                <a:latin typeface="Arial" pitchFamily="34" charset="0"/>
                <a:cs typeface="Arial" pitchFamily="34" charset="0"/>
              </a:rPr>
              <a:t> (even though there is no coordination)</a:t>
            </a:r>
            <a:endParaRPr lang="en-GB" dirty="0" smtClean="0">
              <a:latin typeface="Arial" pitchFamily="34" charset="0"/>
              <a:cs typeface="Arial" pitchFamily="34" charset="0"/>
            </a:endParaRPr>
          </a:p>
          <a:p>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7</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Example – Fabricators of “Cut and Bent” products</a:t>
            </a:r>
          </a:p>
          <a:p>
            <a:r>
              <a:rPr lang="en-GB" b="0" dirty="0" smtClean="0"/>
              <a:t>- </a:t>
            </a:r>
            <a:r>
              <a:rPr lang="en-GB" b="0" dirty="0" err="1" smtClean="0"/>
              <a:t>Celsa</a:t>
            </a:r>
            <a:r>
              <a:rPr lang="en-GB" b="0" dirty="0" smtClean="0"/>
              <a:t> Steel UK: horizontal aspect = merger of 3 fabricators of “cut and bent” products</a:t>
            </a:r>
          </a:p>
          <a:p>
            <a:r>
              <a:rPr lang="en-GB" b="0" dirty="0" smtClean="0"/>
              <a:t>- Rebar – used to reinforce concrete.  Quality in UK determined by CARES standard = commodity</a:t>
            </a:r>
          </a:p>
          <a:p>
            <a:r>
              <a:rPr lang="en-GB" b="0" dirty="0" smtClean="0"/>
              <a:t>- Capacity: expand easily by move to 2 or 3 shifts; plant expansion facilitated by availability of second hand equipment</a:t>
            </a:r>
          </a:p>
          <a:p>
            <a:r>
              <a:rPr lang="en-GB" b="0" dirty="0" smtClean="0"/>
              <a:t>- Switching costs: very low, provided CARES quality standard met</a:t>
            </a:r>
          </a:p>
          <a:p>
            <a:r>
              <a:rPr lang="en-GB" b="0" dirty="0" smtClean="0"/>
              <a:t>-</a:t>
            </a:r>
            <a:r>
              <a:rPr lang="en-GB" b="0" baseline="0" dirty="0" smtClean="0"/>
              <a:t> </a:t>
            </a:r>
            <a:r>
              <a:rPr lang="en-GB" b="0" dirty="0" smtClean="0"/>
              <a:t>Price awareness: buyers are large construction companies, purchasing across the UK; also purchase using tenders</a:t>
            </a:r>
          </a:p>
          <a:p>
            <a:r>
              <a:rPr lang="en-GB" b="0" dirty="0" smtClean="0"/>
              <a:t>- Theory of harm: merged firm reduces capacity to drive up price?  OFT clears merger due to sufficient spare in capacity market</a:t>
            </a:r>
            <a:endParaRPr lang="en-GB" b="0" dirty="0"/>
          </a:p>
        </p:txBody>
      </p:sp>
      <p:sp>
        <p:nvSpPr>
          <p:cNvPr id="4" name="Slide Number Placeholder 3"/>
          <p:cNvSpPr>
            <a:spLocks noGrp="1"/>
          </p:cNvSpPr>
          <p:nvPr>
            <p:ph type="sldNum" sz="quarter" idx="10"/>
          </p:nvPr>
        </p:nvSpPr>
        <p:spPr/>
        <p:txBody>
          <a:bodyPr/>
          <a:lstStyle/>
          <a:p>
            <a:fld id="{4E5C7044-6C65-47FF-AEF9-322DAA1E7087}" type="slidenum">
              <a:rPr lang="en-GB" smtClean="0"/>
              <a:t>8</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4E5C7044-6C65-47FF-AEF9-322DAA1E7087}" type="slidenum">
              <a:rPr lang="en-GB" smtClean="0"/>
              <a:t>9</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spcBef>
                <a:spcPct val="50000"/>
              </a:spcBef>
              <a:buClrTx/>
              <a:buSzTx/>
              <a:buFont typeface="Arial" charset="0"/>
              <a:buNone/>
            </a:pP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10</a:t>
            </a:fld>
            <a:endParaRPr lang="en-GB"/>
          </a:p>
        </p:txBody>
      </p:sp>
    </p:spTree>
    <p:extLst>
      <p:ext uri="{BB962C8B-B14F-4D97-AF65-F5344CB8AC3E}">
        <p14:creationId xmlns:p14="http://schemas.microsoft.com/office/powerpoint/2010/main" val="3114238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4E5C7044-6C65-47FF-AEF9-322DAA1E7087}" type="slidenum">
              <a:rPr lang="en-GB" smtClean="0"/>
              <a:t>11</a:t>
            </a:fld>
            <a:endParaRPr lang="en-GB"/>
          </a:p>
        </p:txBody>
      </p:sp>
    </p:spTree>
    <p:extLst>
      <p:ext uri="{BB962C8B-B14F-4D97-AF65-F5344CB8AC3E}">
        <p14:creationId xmlns:p14="http://schemas.microsoft.com/office/powerpoint/2010/main" val="1301348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fld id="{15F68358-35A5-4BB3-93FF-673A4E069D27}" type="datetimeFigureOut">
              <a:rPr lang="en-GB" smtClean="0"/>
              <a:t>05/09/2013</a:t>
            </a:fld>
            <a:endParaRPr lang="en-GB"/>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864D3AE1-2D12-41DC-BBA6-89EDB9A2862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fld id="{15F68358-35A5-4BB3-93FF-673A4E069D27}" type="datetimeFigureOut">
              <a:rPr lang="en-GB" smtClean="0"/>
              <a:t>05/09/2013</a:t>
            </a:fld>
            <a:endParaRPr lang="en-GB"/>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864D3AE1-2D12-41DC-BBA6-89EDB9A2862E}" type="slidenum">
              <a:rPr lang="en-GB" smtClean="0"/>
              <a:t>‹#›</a:t>
            </a:fld>
            <a:endParaRPr lang="en-GB"/>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8486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400800" y="6356350"/>
            <a:ext cx="2289048" cy="365760"/>
          </a:xfrm>
          <a:prstGeom prst="rect">
            <a:avLst/>
          </a:prstGeom>
          <a:ln/>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2898648" y="6356350"/>
            <a:ext cx="3505200" cy="36576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12648" y="6356350"/>
            <a:ext cx="1981200" cy="365760"/>
          </a:xfrm>
          <a:prstGeom prst="rect">
            <a:avLst/>
          </a:prstGeom>
          <a:ln/>
        </p:spPr>
        <p:txBody>
          <a:bodyPr/>
          <a:lstStyle>
            <a:lvl1pPr>
              <a:defRPr/>
            </a:lvl1pPr>
          </a:lstStyle>
          <a:p>
            <a:pPr>
              <a:defRPr/>
            </a:pPr>
            <a:fld id="{B2BF907C-4500-40E8-8D16-3E064375EB2F}" type="slidenum">
              <a:rPr lang="en-US"/>
              <a:pPr>
                <a:defRPr/>
              </a:pPr>
              <a:t>‹#›</a:t>
            </a:fld>
            <a:endParaRPr lang="en-US"/>
          </a:p>
        </p:txBody>
      </p:sp>
    </p:spTree>
    <p:extLst>
      <p:ext uri="{BB962C8B-B14F-4D97-AF65-F5344CB8AC3E}">
        <p14:creationId xmlns:p14="http://schemas.microsoft.com/office/powerpoint/2010/main" val="161953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fld id="{15F68358-35A5-4BB3-93FF-673A4E069D27}" type="datetimeFigureOut">
              <a:rPr lang="en-GB" smtClean="0"/>
              <a:t>05/09/2013</a:t>
            </a:fld>
            <a:endParaRPr lang="en-GB"/>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864D3AE1-2D12-41DC-BBA6-89EDB9A2862E}" type="slidenum">
              <a:rPr lang="en-GB" smtClean="0"/>
              <a:t>‹#›</a:t>
            </a:fld>
            <a:endParaRPr lang="en-GB"/>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a:prstGeom prst="rect">
            <a:avLst/>
          </a:prstGeom>
        </p:spPr>
        <p:txBody>
          <a:bodyPr/>
          <a:lstStyle/>
          <a:p>
            <a:fld id="{15F68358-35A5-4BB3-93FF-673A4E069D27}" type="datetimeFigureOut">
              <a:rPr lang="en-GB" smtClean="0"/>
              <a:t>05/09/2013</a:t>
            </a:fld>
            <a:endParaRPr lang="en-GB"/>
          </a:p>
        </p:txBody>
      </p:sp>
      <p:sp>
        <p:nvSpPr>
          <p:cNvPr id="5" name="Footer Placeholder 4"/>
          <p:cNvSpPr>
            <a:spLocks noGrp="1"/>
          </p:cNvSpPr>
          <p:nvPr>
            <p:ph type="ftr" sz="quarter" idx="11"/>
          </p:nvPr>
        </p:nvSpPr>
        <p:spPr>
          <a:xfrm>
            <a:off x="2898648" y="6355080"/>
            <a:ext cx="3474720" cy="365760"/>
          </a:xfrm>
          <a:prstGeom prst="rect">
            <a:avLst/>
          </a:prstGeom>
        </p:spPr>
        <p:txBody>
          <a:bodyPr/>
          <a:lstStyle/>
          <a:p>
            <a:endParaRPr lang="en-GB"/>
          </a:p>
        </p:txBody>
      </p:sp>
      <p:sp>
        <p:nvSpPr>
          <p:cNvPr id="6" name="Slide Number Placeholder 5"/>
          <p:cNvSpPr>
            <a:spLocks noGrp="1"/>
          </p:cNvSpPr>
          <p:nvPr>
            <p:ph type="sldNum" sz="quarter" idx="12"/>
          </p:nvPr>
        </p:nvSpPr>
        <p:spPr>
          <a:xfrm>
            <a:off x="1069848" y="6355080"/>
            <a:ext cx="1520952" cy="365760"/>
          </a:xfrm>
          <a:prstGeom prst="rect">
            <a:avLst/>
          </a:prstGeom>
        </p:spPr>
        <p:txBody>
          <a:bodyPr/>
          <a:lstStyle/>
          <a:p>
            <a:fld id="{864D3AE1-2D12-41DC-BBA6-89EDB9A2862E}" type="slidenum">
              <a:rPr lang="en-GB" smtClean="0"/>
              <a:t>‹#›</a:t>
            </a:fld>
            <a:endParaRPr lang="en-GB"/>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400800" y="6356350"/>
            <a:ext cx="2289048" cy="365760"/>
          </a:xfrm>
          <a:prstGeom prst="rect">
            <a:avLst/>
          </a:prstGeom>
        </p:spPr>
        <p:txBody>
          <a:bodyPr/>
          <a:lstStyle/>
          <a:p>
            <a:fld id="{15F68358-35A5-4BB3-93FF-673A4E069D27}" type="datetimeFigureOut">
              <a:rPr lang="en-GB" smtClean="0"/>
              <a:t>05/09/2013</a:t>
            </a:fld>
            <a:endParaRPr lang="en-GB"/>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GB"/>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fld id="{864D3AE1-2D12-41DC-BBA6-89EDB9A2862E}" type="slidenum">
              <a:rPr lang="en-GB" smtClean="0"/>
              <a:t>‹#›</a:t>
            </a:fld>
            <a:endParaRPr lang="en-GB"/>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6400800" y="6356350"/>
            <a:ext cx="2289048" cy="365760"/>
          </a:xfrm>
          <a:prstGeom prst="rect">
            <a:avLst/>
          </a:prstGeom>
        </p:spPr>
        <p:txBody>
          <a:bodyPr/>
          <a:lstStyle/>
          <a:p>
            <a:fld id="{15F68358-35A5-4BB3-93FF-673A4E069D27}" type="datetimeFigureOut">
              <a:rPr lang="en-GB" smtClean="0"/>
              <a:t>05/09/2013</a:t>
            </a:fld>
            <a:endParaRPr lang="en-GB"/>
          </a:p>
        </p:txBody>
      </p:sp>
      <p:sp>
        <p:nvSpPr>
          <p:cNvPr id="8" name="Footer Placeholder 7"/>
          <p:cNvSpPr>
            <a:spLocks noGrp="1"/>
          </p:cNvSpPr>
          <p:nvPr>
            <p:ph type="ftr" sz="quarter" idx="11"/>
          </p:nvPr>
        </p:nvSpPr>
        <p:spPr>
          <a:xfrm>
            <a:off x="2898648" y="6356350"/>
            <a:ext cx="3505200" cy="365760"/>
          </a:xfrm>
          <a:prstGeom prst="rect">
            <a:avLst/>
          </a:prstGeom>
        </p:spPr>
        <p:txBody>
          <a:bodyPr/>
          <a:lstStyle/>
          <a:p>
            <a:endParaRPr lang="en-GB"/>
          </a:p>
        </p:txBody>
      </p:sp>
      <p:sp>
        <p:nvSpPr>
          <p:cNvPr id="9" name="Slide Number Placeholder 8"/>
          <p:cNvSpPr>
            <a:spLocks noGrp="1"/>
          </p:cNvSpPr>
          <p:nvPr>
            <p:ph type="sldNum" sz="quarter" idx="12"/>
          </p:nvPr>
        </p:nvSpPr>
        <p:spPr>
          <a:xfrm>
            <a:off x="612648" y="6356350"/>
            <a:ext cx="1981200" cy="365760"/>
          </a:xfrm>
          <a:prstGeom prst="rect">
            <a:avLst/>
          </a:prstGeom>
        </p:spPr>
        <p:txBody>
          <a:bodyPr/>
          <a:lstStyle/>
          <a:p>
            <a:fld id="{864D3AE1-2D12-41DC-BBA6-89EDB9A2862E}" type="slidenum">
              <a:rPr lang="en-GB" smtClean="0"/>
              <a:t>‹#›</a:t>
            </a:fld>
            <a:endParaRPr lang="en-GB"/>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400800" y="6356350"/>
            <a:ext cx="2289048" cy="365760"/>
          </a:xfrm>
          <a:prstGeom prst="rect">
            <a:avLst/>
          </a:prstGeom>
        </p:spPr>
        <p:txBody>
          <a:bodyPr/>
          <a:lstStyle/>
          <a:p>
            <a:fld id="{15F68358-35A5-4BB3-93FF-673A4E069D27}" type="datetimeFigureOut">
              <a:rPr lang="en-GB" smtClean="0"/>
              <a:t>05/09/2013</a:t>
            </a:fld>
            <a:endParaRPr lang="en-GB"/>
          </a:p>
        </p:txBody>
      </p:sp>
      <p:sp>
        <p:nvSpPr>
          <p:cNvPr id="4" name="Footer Placeholder 3"/>
          <p:cNvSpPr>
            <a:spLocks noGrp="1"/>
          </p:cNvSpPr>
          <p:nvPr>
            <p:ph type="ftr" sz="quarter" idx="11"/>
          </p:nvPr>
        </p:nvSpPr>
        <p:spPr>
          <a:xfrm>
            <a:off x="2898648" y="6356350"/>
            <a:ext cx="3505200" cy="365760"/>
          </a:xfrm>
          <a:prstGeom prst="rect">
            <a:avLst/>
          </a:prstGeom>
        </p:spPr>
        <p:txBody>
          <a:bodyPr/>
          <a:lstStyle/>
          <a:p>
            <a:endParaRPr lang="en-GB"/>
          </a:p>
        </p:txBody>
      </p:sp>
      <p:sp>
        <p:nvSpPr>
          <p:cNvPr id="5" name="Slide Number Placeholder 4"/>
          <p:cNvSpPr>
            <a:spLocks noGrp="1"/>
          </p:cNvSpPr>
          <p:nvPr>
            <p:ph type="sldNum" sz="quarter" idx="12"/>
          </p:nvPr>
        </p:nvSpPr>
        <p:spPr>
          <a:xfrm>
            <a:off x="612648" y="6356350"/>
            <a:ext cx="1981200" cy="365760"/>
          </a:xfrm>
          <a:prstGeom prst="rect">
            <a:avLst/>
          </a:prstGeom>
        </p:spPr>
        <p:txBody>
          <a:bodyPr/>
          <a:lstStyle/>
          <a:p>
            <a:fld id="{864D3AE1-2D12-41DC-BBA6-89EDB9A2862E}" type="slidenum">
              <a:rPr lang="en-GB" smtClean="0"/>
              <a:t>‹#›</a:t>
            </a:fld>
            <a:endParaRPr lang="en-GB"/>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0" y="6356350"/>
            <a:ext cx="2289048" cy="365760"/>
          </a:xfrm>
          <a:prstGeom prst="rect">
            <a:avLst/>
          </a:prstGeom>
        </p:spPr>
        <p:txBody>
          <a:bodyPr/>
          <a:lstStyle/>
          <a:p>
            <a:fld id="{15F68358-35A5-4BB3-93FF-673A4E069D27}" type="datetimeFigureOut">
              <a:rPr lang="en-GB" smtClean="0"/>
              <a:t>05/09/2013</a:t>
            </a:fld>
            <a:endParaRPr lang="en-GB"/>
          </a:p>
        </p:txBody>
      </p:sp>
      <p:sp>
        <p:nvSpPr>
          <p:cNvPr id="3" name="Footer Placeholder 2"/>
          <p:cNvSpPr>
            <a:spLocks noGrp="1"/>
          </p:cNvSpPr>
          <p:nvPr>
            <p:ph type="ftr" sz="quarter" idx="11"/>
          </p:nvPr>
        </p:nvSpPr>
        <p:spPr>
          <a:xfrm>
            <a:off x="2898648" y="6356350"/>
            <a:ext cx="3505200" cy="365760"/>
          </a:xfrm>
          <a:prstGeom prst="rect">
            <a:avLst/>
          </a:prstGeom>
        </p:spPr>
        <p:txBody>
          <a:bodyPr/>
          <a:lstStyle/>
          <a:p>
            <a:endParaRPr lang="en-GB"/>
          </a:p>
        </p:txBody>
      </p:sp>
      <p:sp>
        <p:nvSpPr>
          <p:cNvPr id="4" name="Slide Number Placeholder 3"/>
          <p:cNvSpPr>
            <a:spLocks noGrp="1"/>
          </p:cNvSpPr>
          <p:nvPr>
            <p:ph type="sldNum" sz="quarter" idx="12"/>
          </p:nvPr>
        </p:nvSpPr>
        <p:spPr>
          <a:xfrm>
            <a:off x="612648" y="6356350"/>
            <a:ext cx="1981200" cy="365760"/>
          </a:xfrm>
          <a:prstGeom prst="rect">
            <a:avLst/>
          </a:prstGeom>
        </p:spPr>
        <p:txBody>
          <a:bodyPr/>
          <a:lstStyle/>
          <a:p>
            <a:fld id="{864D3AE1-2D12-41DC-BBA6-89EDB9A2862E}" type="slidenum">
              <a:rPr lang="en-GB" smtClean="0"/>
              <a:t>‹#›</a:t>
            </a:fld>
            <a:endParaRPr lang="en-GB"/>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fld id="{15F68358-35A5-4BB3-93FF-673A4E069D27}" type="datetimeFigureOut">
              <a:rPr lang="en-GB" smtClean="0"/>
              <a:t>05/09/2013</a:t>
            </a:fld>
            <a:endParaRPr lang="en-GB"/>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GB"/>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fld id="{864D3AE1-2D12-41DC-BBA6-89EDB9A2862E}" type="slidenum">
              <a:rPr lang="en-GB" smtClean="0"/>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fld id="{15F68358-35A5-4BB3-93FF-673A4E069D27}" type="datetimeFigureOut">
              <a:rPr lang="en-GB" smtClean="0"/>
              <a:t>05/09/2013</a:t>
            </a:fld>
            <a:endParaRPr lang="en-GB"/>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GB"/>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fld id="{864D3AE1-2D12-41DC-BBA6-89EDB9A2862E}" type="slidenum">
              <a:rPr lang="en-GB" smtClean="0"/>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8" name="Straight Connector 27"/>
          <p:cNvSpPr>
            <a:spLocks noChangeShapeType="1"/>
          </p:cNvSpPr>
          <p:nvPr userDrawn="1"/>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latin typeface="Arial" pitchFamily="34" charset="0"/>
                <a:cs typeface="Arial" pitchFamily="34" charset="0"/>
              </a:rPr>
              <a:t>Breakout Session 4: </a:t>
            </a:r>
            <a:br>
              <a:rPr lang="en-GB" dirty="0" smtClean="0">
                <a:latin typeface="Arial" pitchFamily="34" charset="0"/>
                <a:cs typeface="Arial" pitchFamily="34" charset="0"/>
              </a:rPr>
            </a:br>
            <a:r>
              <a:rPr lang="en-GB" dirty="0" smtClean="0">
                <a:latin typeface="Arial" pitchFamily="34" charset="0"/>
                <a:cs typeface="Arial" pitchFamily="34" charset="0"/>
              </a:rPr>
              <a:t>Developing an Investigation Plan</a:t>
            </a:r>
            <a:endParaRPr lang="en-GB" dirty="0">
              <a:latin typeface="Arial" pitchFamily="34" charset="0"/>
              <a:cs typeface="Arial" pitchFamily="34" charset="0"/>
            </a:endParaRPr>
          </a:p>
        </p:txBody>
      </p:sp>
      <p:sp>
        <p:nvSpPr>
          <p:cNvPr id="3" name="Subtitle 2"/>
          <p:cNvSpPr>
            <a:spLocks noGrp="1"/>
          </p:cNvSpPr>
          <p:nvPr>
            <p:ph type="subTitle" idx="1"/>
          </p:nvPr>
        </p:nvSpPr>
        <p:spPr/>
        <p:txBody>
          <a:bodyPr>
            <a:normAutofit fontScale="62500" lnSpcReduction="20000"/>
          </a:bodyPr>
          <a:lstStyle/>
          <a:p>
            <a:r>
              <a:rPr lang="en-GB" dirty="0" smtClean="0">
                <a:latin typeface="Arial" pitchFamily="34" charset="0"/>
                <a:cs typeface="Arial" pitchFamily="34" charset="0"/>
              </a:rPr>
              <a:t>Fifth Annual African Consumer Protection Dialogue Conference</a:t>
            </a:r>
          </a:p>
          <a:p>
            <a:r>
              <a:rPr lang="en-GB" sz="2400" dirty="0" smtClean="0">
                <a:latin typeface="Arial" pitchFamily="34" charset="0"/>
                <a:cs typeface="Arial" pitchFamily="34" charset="0"/>
              </a:rPr>
              <a:t>Livingstone, Zambia</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2538577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96952"/>
            <a:ext cx="8229600" cy="634082"/>
          </a:xfrm>
        </p:spPr>
        <p:txBody>
          <a:bodyPr>
            <a:normAutofit/>
          </a:bodyPr>
          <a:lstStyle/>
          <a:p>
            <a:r>
              <a:rPr lang="en-GB" sz="3200" dirty="0" smtClean="0">
                <a:latin typeface="Arial" pitchFamily="34" charset="0"/>
                <a:cs typeface="Arial" pitchFamily="34" charset="0"/>
              </a:rPr>
              <a:t>Developing an Investigation Plan</a:t>
            </a:r>
            <a:endParaRPr lang="en-GB" sz="3200" dirty="0">
              <a:latin typeface="Arial" pitchFamily="34" charset="0"/>
              <a:cs typeface="Arial" pitchFamily="34" charset="0"/>
            </a:endParaRPr>
          </a:p>
        </p:txBody>
      </p:sp>
      <p:cxnSp>
        <p:nvCxnSpPr>
          <p:cNvPr id="6" name="Straight Connector 5"/>
          <p:cNvCxnSpPr/>
          <p:nvPr/>
        </p:nvCxnSpPr>
        <p:spPr>
          <a:xfrm>
            <a:off x="251520" y="3789040"/>
            <a:ext cx="84969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5550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Planning: Initial Phases</a:t>
            </a:r>
            <a:endParaRPr lang="en-GB" sz="3200" dirty="0">
              <a:latin typeface="Arial" pitchFamily="34" charset="0"/>
              <a:cs typeface="Arial" pitchFamily="34" charset="0"/>
            </a:endParaRPr>
          </a:p>
        </p:txBody>
      </p:sp>
      <p:sp>
        <p:nvSpPr>
          <p:cNvPr id="4" name="Content Placeholder 2"/>
          <p:cNvSpPr txBox="1">
            <a:spLocks/>
          </p:cNvSpPr>
          <p:nvPr/>
        </p:nvSpPr>
        <p:spPr>
          <a:xfrm>
            <a:off x="467544" y="1052736"/>
            <a:ext cx="8229600" cy="55446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400" dirty="0" smtClean="0">
                <a:latin typeface="Arial" pitchFamily="34" charset="0"/>
                <a:cs typeface="Arial" pitchFamily="34" charset="0"/>
              </a:rPr>
              <a:t>Main goal in initial phase is to determine quickly whether to conduct an in-depth review</a:t>
            </a:r>
            <a:endParaRPr lang="en-GB" sz="2000" dirty="0" smtClean="0">
              <a:latin typeface="Arial" pitchFamily="34" charset="0"/>
              <a:cs typeface="Arial" pitchFamily="34" charset="0"/>
            </a:endParaRPr>
          </a:p>
          <a:p>
            <a:pPr lvl="1"/>
            <a:endParaRPr lang="en-GB" sz="2000" dirty="0" smtClean="0">
              <a:latin typeface="Arial" pitchFamily="34" charset="0"/>
              <a:cs typeface="Arial" pitchFamily="34" charset="0"/>
            </a:endParaRPr>
          </a:p>
          <a:p>
            <a:pPr lvl="1"/>
            <a:r>
              <a:rPr lang="en-GB" sz="2000" dirty="0" smtClean="0">
                <a:latin typeface="Arial" pitchFamily="34" charset="0"/>
                <a:cs typeface="Arial" pitchFamily="34" charset="0"/>
              </a:rPr>
              <a:t>If no obvious competitive concerns, no formal plan required</a:t>
            </a:r>
          </a:p>
          <a:p>
            <a:pPr lvl="2"/>
            <a:r>
              <a:rPr lang="en-GB" sz="1600" dirty="0" smtClean="0">
                <a:latin typeface="Arial" pitchFamily="34" charset="0"/>
                <a:cs typeface="Arial" pitchFamily="34" charset="0"/>
              </a:rPr>
              <a:t>Quick review of notification filing or public data may suffice</a:t>
            </a:r>
          </a:p>
          <a:p>
            <a:pPr lvl="2"/>
            <a:r>
              <a:rPr lang="en-GB" sz="1600" dirty="0" smtClean="0">
                <a:latin typeface="Arial" pitchFamily="34" charset="0"/>
                <a:cs typeface="Arial" pitchFamily="34" charset="0"/>
              </a:rPr>
              <a:t>Goal is to clear transaction quickly</a:t>
            </a:r>
          </a:p>
          <a:p>
            <a:pPr lvl="1"/>
            <a:endParaRPr lang="en-GB" sz="2000" dirty="0" smtClean="0">
              <a:latin typeface="Arial" pitchFamily="34" charset="0"/>
              <a:cs typeface="Arial" pitchFamily="34" charset="0"/>
            </a:endParaRPr>
          </a:p>
          <a:p>
            <a:pPr lvl="1"/>
            <a:r>
              <a:rPr lang="en-GB" sz="2000" dirty="0" smtClean="0">
                <a:latin typeface="Arial" pitchFamily="34" charset="0"/>
                <a:cs typeface="Arial" pitchFamily="34" charset="0"/>
              </a:rPr>
              <a:t>If concerns raised by preliminary review, develop initial plan</a:t>
            </a:r>
          </a:p>
          <a:p>
            <a:pPr lvl="2"/>
            <a:r>
              <a:rPr lang="en-GB" sz="1600" dirty="0" smtClean="0">
                <a:latin typeface="Arial" pitchFamily="34" charset="0"/>
                <a:cs typeface="Arial" pitchFamily="34" charset="0"/>
              </a:rPr>
              <a:t>Initial phase should focus on extent to which further investigation is required</a:t>
            </a:r>
          </a:p>
          <a:p>
            <a:pPr lvl="2"/>
            <a:r>
              <a:rPr lang="en-GB" sz="1600" dirty="0" smtClean="0">
                <a:latin typeface="Arial" pitchFamily="34" charset="0"/>
                <a:cs typeface="Arial" pitchFamily="34" charset="0"/>
              </a:rPr>
              <a:t>Can often be focussed to a single threshold issue</a:t>
            </a:r>
          </a:p>
          <a:p>
            <a:pPr lvl="2"/>
            <a:r>
              <a:rPr lang="en-GB" sz="1600" dirty="0" smtClean="0">
                <a:latin typeface="Arial" pitchFamily="34" charset="0"/>
                <a:cs typeface="Arial" pitchFamily="34" charset="0"/>
              </a:rPr>
              <a:t>Focus on a few discrete tasks and, where appropriate, limited information requests, calls and/or meetings </a:t>
            </a:r>
          </a:p>
          <a:p>
            <a:pPr lvl="2"/>
            <a:r>
              <a:rPr lang="en-GB" sz="1600" dirty="0" smtClean="0">
                <a:latin typeface="Arial" pitchFamily="34" charset="0"/>
                <a:cs typeface="Arial" pitchFamily="34" charset="0"/>
              </a:rPr>
              <a:t>Timing critical; as are other constraints and priorities: both internal and external</a:t>
            </a:r>
          </a:p>
          <a:p>
            <a:pPr marL="363538" lvl="1" indent="-363538"/>
            <a:endParaRPr lang="en-GB" sz="2000" dirty="0" smtClean="0">
              <a:latin typeface="Arial" pitchFamily="34" charset="0"/>
              <a:cs typeface="Arial" pitchFamily="34" charset="0"/>
            </a:endParaRPr>
          </a:p>
          <a:p>
            <a:pPr marL="363538" lvl="1" indent="-363538"/>
            <a:r>
              <a:rPr lang="en-GB" sz="2000" dirty="0" smtClean="0">
                <a:latin typeface="Arial" pitchFamily="34" charset="0"/>
                <a:cs typeface="Arial" pitchFamily="34" charset="0"/>
              </a:rPr>
              <a:t>See </a:t>
            </a:r>
            <a:r>
              <a:rPr lang="en-GB" sz="2000" i="1" dirty="0" smtClean="0">
                <a:latin typeface="Arial" pitchFamily="34" charset="0"/>
                <a:cs typeface="Arial" pitchFamily="34" charset="0"/>
              </a:rPr>
              <a:t>ICN Investigative Techniques Handbook for Merger Review</a:t>
            </a:r>
            <a:endParaRPr lang="en-GB" sz="1600" i="1" dirty="0">
              <a:latin typeface="Arial" pitchFamily="34" charset="0"/>
              <a:cs typeface="Arial" pitchFamily="34" charset="0"/>
            </a:endParaRPr>
          </a:p>
        </p:txBody>
      </p:sp>
    </p:spTree>
    <p:extLst>
      <p:ext uri="{BB962C8B-B14F-4D97-AF65-F5344CB8AC3E}">
        <p14:creationId xmlns:p14="http://schemas.microsoft.com/office/powerpoint/2010/main" val="4258034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Planning: In-Depth Investigations</a:t>
            </a:r>
            <a:endParaRPr lang="en-GB" sz="3200" dirty="0">
              <a:latin typeface="Arial" pitchFamily="34" charset="0"/>
              <a:cs typeface="Arial" pitchFamily="34" charset="0"/>
            </a:endParaRPr>
          </a:p>
        </p:txBody>
      </p:sp>
      <p:sp>
        <p:nvSpPr>
          <p:cNvPr id="4" name="Content Placeholder 2"/>
          <p:cNvSpPr txBox="1">
            <a:spLocks/>
          </p:cNvSpPr>
          <p:nvPr/>
        </p:nvSpPr>
        <p:spPr>
          <a:xfrm>
            <a:off x="467544" y="1196752"/>
            <a:ext cx="8229600" cy="54006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400" dirty="0" smtClean="0">
                <a:latin typeface="Arial" pitchFamily="34" charset="0"/>
                <a:cs typeface="Arial" pitchFamily="34" charset="0"/>
              </a:rPr>
              <a:t>Investigation plan should address three key issues:</a:t>
            </a:r>
            <a:endParaRPr lang="en-GB" sz="2400" dirty="0">
              <a:latin typeface="Arial" pitchFamily="34" charset="0"/>
              <a:cs typeface="Arial" pitchFamily="34" charset="0"/>
            </a:endParaRPr>
          </a:p>
          <a:p>
            <a:pPr lvl="1"/>
            <a:r>
              <a:rPr lang="en-GB" sz="2000" b="1" dirty="0" smtClean="0">
                <a:latin typeface="Arial" pitchFamily="34" charset="0"/>
                <a:cs typeface="Arial" pitchFamily="34" charset="0"/>
              </a:rPr>
              <a:t>Theories</a:t>
            </a:r>
          </a:p>
          <a:p>
            <a:pPr marL="903288" lvl="1">
              <a:buFont typeface="Arial" pitchFamily="34" charset="0"/>
              <a:buChar char="•"/>
            </a:pPr>
            <a:r>
              <a:rPr lang="en-GB" sz="2000" b="1" dirty="0">
                <a:latin typeface="Arial" pitchFamily="34" charset="0"/>
                <a:cs typeface="Arial" pitchFamily="34" charset="0"/>
              </a:rPr>
              <a:t>	</a:t>
            </a:r>
            <a:r>
              <a:rPr lang="en-GB" sz="2000" dirty="0" smtClean="0">
                <a:latin typeface="Arial" pitchFamily="34" charset="0"/>
                <a:cs typeface="Arial" pitchFamily="34" charset="0"/>
              </a:rPr>
              <a:t>What are the primary areas of concern / candidate theories of harm?</a:t>
            </a:r>
          </a:p>
          <a:p>
            <a:pPr lvl="1"/>
            <a:endParaRPr lang="en-GB" sz="2000" dirty="0">
              <a:latin typeface="Arial" pitchFamily="34" charset="0"/>
              <a:cs typeface="Arial" pitchFamily="34" charset="0"/>
            </a:endParaRPr>
          </a:p>
          <a:p>
            <a:pPr lvl="1"/>
            <a:r>
              <a:rPr lang="en-GB" sz="2000" b="1" dirty="0" smtClean="0">
                <a:latin typeface="Arial" pitchFamily="34" charset="0"/>
                <a:cs typeface="Arial" pitchFamily="34" charset="0"/>
              </a:rPr>
              <a:t>Evidence</a:t>
            </a:r>
          </a:p>
          <a:p>
            <a:pPr marL="903288" lvl="1">
              <a:buFont typeface="Arial" pitchFamily="34" charset="0"/>
              <a:buChar char="•"/>
            </a:pPr>
            <a:r>
              <a:rPr lang="en-GB" sz="2000" dirty="0" smtClean="0">
                <a:latin typeface="Arial" pitchFamily="34" charset="0"/>
                <a:cs typeface="Arial" pitchFamily="34" charset="0"/>
              </a:rPr>
              <a:t>What factual evidence is needed to address critical issues?</a:t>
            </a:r>
          </a:p>
          <a:p>
            <a:pPr marL="903288" lvl="1">
              <a:buFont typeface="Arial" pitchFamily="34" charset="0"/>
              <a:buChar char="•"/>
            </a:pPr>
            <a:r>
              <a:rPr lang="en-GB" sz="2000" dirty="0" smtClean="0">
                <a:latin typeface="Arial" pitchFamily="34" charset="0"/>
                <a:cs typeface="Arial" pitchFamily="34" charset="0"/>
              </a:rPr>
              <a:t>What are the best sources of the required information?</a:t>
            </a:r>
          </a:p>
          <a:p>
            <a:pPr lvl="1"/>
            <a:endParaRPr lang="en-GB" sz="2000" dirty="0">
              <a:latin typeface="Arial" pitchFamily="34" charset="0"/>
              <a:cs typeface="Arial" pitchFamily="34" charset="0"/>
            </a:endParaRPr>
          </a:p>
          <a:p>
            <a:pPr lvl="1"/>
            <a:r>
              <a:rPr lang="en-GB" sz="2000" b="1" dirty="0" smtClean="0">
                <a:latin typeface="Arial" pitchFamily="34" charset="0"/>
                <a:cs typeface="Arial" pitchFamily="34" charset="0"/>
              </a:rPr>
              <a:t>Tasks and constraints</a:t>
            </a:r>
          </a:p>
          <a:p>
            <a:pPr marL="903288" lvl="1">
              <a:buFont typeface="Arial" pitchFamily="34" charset="0"/>
              <a:buChar char="•"/>
            </a:pPr>
            <a:r>
              <a:rPr lang="en-GB" sz="2000" dirty="0" smtClean="0">
                <a:latin typeface="Arial" pitchFamily="34" charset="0"/>
                <a:cs typeface="Arial" pitchFamily="34" charset="0"/>
              </a:rPr>
              <a:t>Who does what, when?</a:t>
            </a:r>
          </a:p>
          <a:p>
            <a:pPr marL="903288" lvl="1">
              <a:buFont typeface="Arial" pitchFamily="34" charset="0"/>
              <a:buChar char="•"/>
            </a:pPr>
            <a:r>
              <a:rPr lang="en-GB" sz="2000" dirty="0" smtClean="0">
                <a:latin typeface="Arial" pitchFamily="34" charset="0"/>
                <a:cs typeface="Arial" pitchFamily="34" charset="0"/>
              </a:rPr>
              <a:t>What are the timing and resource constraints?</a:t>
            </a:r>
          </a:p>
          <a:p>
            <a:endParaRPr lang="en-GB" sz="2400" dirty="0">
              <a:latin typeface="Arial" pitchFamily="34" charset="0"/>
              <a:cs typeface="Arial" pitchFamily="34" charset="0"/>
            </a:endParaRPr>
          </a:p>
          <a:p>
            <a:r>
              <a:rPr lang="en-GB" sz="2400" dirty="0" smtClean="0">
                <a:latin typeface="Arial" pitchFamily="34" charset="0"/>
                <a:cs typeface="Arial" pitchFamily="34" charset="0"/>
              </a:rPr>
              <a:t>Commit to initial deadlines and responsibilities, revisit and revise plan as investigation develops if necessary</a:t>
            </a:r>
          </a:p>
        </p:txBody>
      </p:sp>
    </p:spTree>
    <p:extLst>
      <p:ext uri="{BB962C8B-B14F-4D97-AF65-F5344CB8AC3E}">
        <p14:creationId xmlns:p14="http://schemas.microsoft.com/office/powerpoint/2010/main" val="2131413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solidFill>
                  <a:schemeClr val="tx1"/>
                </a:solidFill>
                <a:latin typeface="Arial" pitchFamily="34" charset="0"/>
                <a:ea typeface="ＭＳ Ｐゴシック" charset="-128"/>
                <a:cs typeface="Arial" pitchFamily="34" charset="0"/>
              </a:rPr>
              <a:t>Investigative Tip 1: Prioritize and </a:t>
            </a:r>
            <a:r>
              <a:rPr lang="en-US" dirty="0" smtClean="0">
                <a:solidFill>
                  <a:schemeClr val="tx1"/>
                </a:solidFill>
                <a:latin typeface="Arial" pitchFamily="34" charset="0"/>
                <a:ea typeface="ＭＳ Ｐゴシック" charset="-128"/>
                <a:cs typeface="Arial" pitchFamily="34" charset="0"/>
              </a:rPr>
              <a:t>Focus</a:t>
            </a:r>
            <a:endParaRPr lang="en-US" dirty="0">
              <a:solidFill>
                <a:schemeClr val="tx1"/>
              </a:solidFill>
              <a:latin typeface="Arial" pitchFamily="34" charset="0"/>
              <a:cs typeface="Arial" pitchFamily="34" charset="0"/>
            </a:endParaRPr>
          </a:p>
        </p:txBody>
      </p:sp>
      <p:sp>
        <p:nvSpPr>
          <p:cNvPr id="4" name="Content Placeholder 3"/>
          <p:cNvSpPr>
            <a:spLocks noGrp="1"/>
          </p:cNvSpPr>
          <p:nvPr>
            <p:ph sz="quarter" idx="1"/>
          </p:nvPr>
        </p:nvSpPr>
        <p:spPr>
          <a:xfrm>
            <a:off x="457200" y="1412776"/>
            <a:ext cx="8229600" cy="4744184"/>
          </a:xfrm>
        </p:spPr>
        <p:txBody>
          <a:bodyPr/>
          <a:lstStyle/>
          <a:p>
            <a:pPr marL="457200" indent="-457200">
              <a:lnSpc>
                <a:spcPct val="80000"/>
              </a:lnSpc>
              <a:defRPr/>
            </a:pPr>
            <a:r>
              <a:rPr lang="en-US" sz="2400" dirty="0"/>
              <a:t>Identify issues based on </a:t>
            </a:r>
            <a:r>
              <a:rPr lang="en-US" sz="2400" dirty="0" smtClean="0"/>
              <a:t>authority</a:t>
            </a:r>
          </a:p>
          <a:p>
            <a:pPr marL="0" indent="0">
              <a:lnSpc>
                <a:spcPct val="80000"/>
              </a:lnSpc>
              <a:buNone/>
              <a:defRPr/>
            </a:pPr>
            <a:endParaRPr lang="en-US" sz="2000" dirty="0"/>
          </a:p>
          <a:p>
            <a:pPr marL="457200" indent="-457200">
              <a:lnSpc>
                <a:spcPct val="80000"/>
              </a:lnSpc>
              <a:defRPr/>
            </a:pPr>
            <a:r>
              <a:rPr lang="en-US" sz="2400" dirty="0"/>
              <a:t>Does the available information suggest any compelling way the issues pose a potential competitive problem</a:t>
            </a:r>
            <a:r>
              <a:rPr lang="en-US" sz="2400" dirty="0" smtClean="0"/>
              <a:t>?</a:t>
            </a:r>
          </a:p>
          <a:p>
            <a:pPr marL="457200" indent="-457200">
              <a:lnSpc>
                <a:spcPct val="80000"/>
              </a:lnSpc>
              <a:defRPr/>
            </a:pPr>
            <a:endParaRPr lang="en-US" sz="2000" dirty="0"/>
          </a:p>
          <a:p>
            <a:pPr marL="457200" indent="-457200">
              <a:lnSpc>
                <a:spcPct val="80000"/>
              </a:lnSpc>
              <a:defRPr/>
            </a:pPr>
            <a:r>
              <a:rPr lang="en-US" sz="2400" dirty="0"/>
              <a:t>Is there any information that rules out a potential for a competitive problem, such as a large number of significant competitors or low barriers to entry</a:t>
            </a:r>
            <a:r>
              <a:rPr lang="en-US" sz="2400" dirty="0" smtClean="0"/>
              <a:t>?</a:t>
            </a:r>
          </a:p>
          <a:p>
            <a:pPr marL="0" indent="0">
              <a:lnSpc>
                <a:spcPct val="80000"/>
              </a:lnSpc>
              <a:buNone/>
              <a:defRPr/>
            </a:pPr>
            <a:endParaRPr lang="en-US" sz="2400" dirty="0"/>
          </a:p>
          <a:p>
            <a:pPr marL="457200" indent="-457200">
              <a:lnSpc>
                <a:spcPct val="80000"/>
              </a:lnSpc>
              <a:defRPr/>
            </a:pPr>
            <a:r>
              <a:rPr lang="en-US" sz="2400" dirty="0" smtClean="0"/>
              <a:t>Before concluding ask what </a:t>
            </a:r>
            <a:r>
              <a:rPr lang="en-US" sz="2400" dirty="0"/>
              <a:t>further investigation would be helpful</a:t>
            </a:r>
            <a:endParaRPr lang="en-US" sz="2000" dirty="0"/>
          </a:p>
          <a:p>
            <a:endParaRPr lang="en-US" dirty="0"/>
          </a:p>
        </p:txBody>
      </p:sp>
    </p:spTree>
    <p:extLst>
      <p:ext uri="{BB962C8B-B14F-4D97-AF65-F5344CB8AC3E}">
        <p14:creationId xmlns:p14="http://schemas.microsoft.com/office/powerpoint/2010/main" val="1690738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600" dirty="0">
                <a:solidFill>
                  <a:schemeClr val="tx1"/>
                </a:solidFill>
                <a:latin typeface="Arial" pitchFamily="34" charset="0"/>
                <a:ea typeface="ＭＳ Ｐゴシック" charset="-128"/>
                <a:cs typeface="Arial" pitchFamily="34" charset="0"/>
              </a:rPr>
              <a:t>Investigative Tip 2: </a:t>
            </a:r>
            <a:r>
              <a:rPr lang="en-US" sz="3600" dirty="0" smtClean="0">
                <a:solidFill>
                  <a:schemeClr val="tx1"/>
                </a:solidFill>
                <a:latin typeface="Arial" pitchFamily="34" charset="0"/>
                <a:ea typeface="ＭＳ Ｐゴシック" charset="-128"/>
                <a:cs typeface="Arial" pitchFamily="34" charset="0"/>
              </a:rPr>
              <a:t>Get the Target’s Help</a:t>
            </a:r>
            <a:endParaRPr lang="en-US" dirty="0">
              <a:solidFill>
                <a:schemeClr val="tx1"/>
              </a:solidFill>
            </a:endParaRPr>
          </a:p>
        </p:txBody>
      </p:sp>
      <p:sp>
        <p:nvSpPr>
          <p:cNvPr id="4" name="Content Placeholder 3"/>
          <p:cNvSpPr>
            <a:spLocks noGrp="1"/>
          </p:cNvSpPr>
          <p:nvPr>
            <p:ph sz="quarter" idx="1"/>
          </p:nvPr>
        </p:nvSpPr>
        <p:spPr>
          <a:xfrm>
            <a:off x="457200" y="1268760"/>
            <a:ext cx="8229600" cy="5112568"/>
          </a:xfrm>
        </p:spPr>
        <p:txBody>
          <a:bodyPr>
            <a:normAutofit fontScale="92500" lnSpcReduction="10000"/>
          </a:bodyPr>
          <a:lstStyle/>
          <a:p>
            <a:pPr marL="511175" indent="-457200">
              <a:lnSpc>
                <a:spcPct val="80000"/>
              </a:lnSpc>
              <a:defRPr/>
            </a:pPr>
            <a:r>
              <a:rPr lang="en-US" sz="2800" dirty="0">
                <a:latin typeface="Arial" pitchFamily="34" charset="0"/>
                <a:cs typeface="Arial" pitchFamily="34" charset="0"/>
              </a:rPr>
              <a:t>Learn target’s view on antitrust issues</a:t>
            </a:r>
          </a:p>
          <a:p>
            <a:pPr marL="971550" lvl="1" indent="-457200">
              <a:lnSpc>
                <a:spcPct val="80000"/>
              </a:lnSpc>
              <a:defRPr/>
            </a:pPr>
            <a:r>
              <a:rPr lang="en-US" sz="2200" dirty="0">
                <a:solidFill>
                  <a:schemeClr val="tx1"/>
                </a:solidFill>
                <a:latin typeface="Arial" pitchFamily="34" charset="0"/>
                <a:cs typeface="Arial" pitchFamily="34" charset="0"/>
              </a:rPr>
              <a:t>What is the rationale for the conduct</a:t>
            </a:r>
          </a:p>
          <a:p>
            <a:pPr marL="971550" lvl="1" indent="-457200">
              <a:lnSpc>
                <a:spcPct val="80000"/>
              </a:lnSpc>
              <a:defRPr/>
            </a:pPr>
            <a:r>
              <a:rPr lang="en-US" sz="2200" dirty="0">
                <a:solidFill>
                  <a:schemeClr val="tx1"/>
                </a:solidFill>
                <a:latin typeface="Arial" pitchFamily="34" charset="0"/>
                <a:cs typeface="Arial" pitchFamily="34" charset="0"/>
              </a:rPr>
              <a:t>Have the parties’ business people educate you</a:t>
            </a:r>
          </a:p>
          <a:p>
            <a:pPr marL="1371600" lvl="2" indent="-457200">
              <a:lnSpc>
                <a:spcPct val="80000"/>
              </a:lnSpc>
              <a:defRPr/>
            </a:pPr>
            <a:r>
              <a:rPr lang="en-US" sz="1800" dirty="0">
                <a:latin typeface="Arial" pitchFamily="34" charset="0"/>
                <a:cs typeface="Arial" pitchFamily="34" charset="0"/>
              </a:rPr>
              <a:t>Talk to the marketing people or the person that can tell you how prices are set or </a:t>
            </a:r>
            <a:r>
              <a:rPr lang="en-US" sz="1800" dirty="0" smtClean="0">
                <a:latin typeface="Arial" pitchFamily="34" charset="0"/>
                <a:cs typeface="Arial" pitchFamily="34" charset="0"/>
              </a:rPr>
              <a:t>negotiated</a:t>
            </a:r>
          </a:p>
          <a:p>
            <a:pPr marL="914400" lvl="2" indent="0">
              <a:lnSpc>
                <a:spcPct val="80000"/>
              </a:lnSpc>
              <a:buNone/>
              <a:defRPr/>
            </a:pPr>
            <a:endParaRPr lang="en-US" sz="1800" dirty="0">
              <a:latin typeface="Arial" pitchFamily="34" charset="0"/>
              <a:cs typeface="Arial" pitchFamily="34" charset="0"/>
            </a:endParaRPr>
          </a:p>
          <a:p>
            <a:pPr marL="571500" indent="-457200">
              <a:lnSpc>
                <a:spcPct val="80000"/>
              </a:lnSpc>
              <a:defRPr/>
            </a:pPr>
            <a:r>
              <a:rPr lang="en-US" sz="2800" dirty="0">
                <a:latin typeface="Arial" pitchFamily="34" charset="0"/>
                <a:cs typeface="Arial" pitchFamily="34" charset="0"/>
              </a:rPr>
              <a:t>Ask the target to back it up. Obtain key ordinary course of business document such as –</a:t>
            </a:r>
          </a:p>
          <a:p>
            <a:pPr marL="971550" lvl="1" indent="-457200">
              <a:lnSpc>
                <a:spcPct val="80000"/>
              </a:lnSpc>
              <a:defRPr/>
            </a:pPr>
            <a:r>
              <a:rPr lang="en-US" sz="2200" dirty="0">
                <a:solidFill>
                  <a:schemeClr val="tx1"/>
                </a:solidFill>
                <a:latin typeface="Arial" pitchFamily="34" charset="0"/>
                <a:cs typeface="Arial" pitchFamily="34" charset="0"/>
              </a:rPr>
              <a:t>Strategic and business plans</a:t>
            </a:r>
          </a:p>
          <a:p>
            <a:pPr marL="971550" lvl="1" indent="-457200">
              <a:lnSpc>
                <a:spcPct val="80000"/>
              </a:lnSpc>
              <a:defRPr/>
            </a:pPr>
            <a:r>
              <a:rPr lang="en-US" sz="2200" dirty="0">
                <a:solidFill>
                  <a:schemeClr val="tx1"/>
                </a:solidFill>
                <a:latin typeface="Arial" pitchFamily="34" charset="0"/>
                <a:cs typeface="Arial" pitchFamily="34" charset="0"/>
              </a:rPr>
              <a:t>Studies</a:t>
            </a:r>
          </a:p>
          <a:p>
            <a:pPr marL="971550" lvl="1" indent="-457200">
              <a:lnSpc>
                <a:spcPct val="80000"/>
              </a:lnSpc>
              <a:defRPr/>
            </a:pPr>
            <a:r>
              <a:rPr lang="en-US" sz="2200" dirty="0">
                <a:solidFill>
                  <a:schemeClr val="tx1"/>
                </a:solidFill>
                <a:latin typeface="Arial" pitchFamily="34" charset="0"/>
                <a:cs typeface="Arial" pitchFamily="34" charset="0"/>
              </a:rPr>
              <a:t>Board presentations on conduct, particularly those describing any synergies</a:t>
            </a:r>
          </a:p>
          <a:p>
            <a:pPr marL="971550" lvl="1" indent="-457200">
              <a:lnSpc>
                <a:spcPct val="80000"/>
              </a:lnSpc>
              <a:defRPr/>
            </a:pPr>
            <a:r>
              <a:rPr lang="en-US" sz="2200" dirty="0">
                <a:solidFill>
                  <a:schemeClr val="tx1"/>
                </a:solidFill>
                <a:latin typeface="Arial" pitchFamily="34" charset="0"/>
                <a:cs typeface="Arial" pitchFamily="34" charset="0"/>
              </a:rPr>
              <a:t>Pricing </a:t>
            </a:r>
            <a:r>
              <a:rPr lang="en-US" sz="2200" dirty="0" smtClean="0">
                <a:solidFill>
                  <a:schemeClr val="tx1"/>
                </a:solidFill>
                <a:latin typeface="Arial" pitchFamily="34" charset="0"/>
                <a:cs typeface="Arial" pitchFamily="34" charset="0"/>
              </a:rPr>
              <a:t>plans</a:t>
            </a:r>
          </a:p>
          <a:p>
            <a:pPr marL="514350" lvl="1" indent="0">
              <a:lnSpc>
                <a:spcPct val="80000"/>
              </a:lnSpc>
              <a:buNone/>
              <a:defRPr/>
            </a:pPr>
            <a:endParaRPr lang="en-US" sz="2200" dirty="0">
              <a:solidFill>
                <a:schemeClr val="tx1"/>
              </a:solidFill>
              <a:latin typeface="Arial" pitchFamily="34" charset="0"/>
              <a:cs typeface="Arial" pitchFamily="34" charset="0"/>
            </a:endParaRPr>
          </a:p>
          <a:p>
            <a:pPr marL="457200" indent="-457200">
              <a:lnSpc>
                <a:spcPct val="80000"/>
              </a:lnSpc>
              <a:defRPr/>
            </a:pPr>
            <a:r>
              <a:rPr lang="en-US" sz="2800" dirty="0">
                <a:latin typeface="Arial" pitchFamily="34" charset="0"/>
                <a:cs typeface="Arial" pitchFamily="34" charset="0"/>
              </a:rPr>
              <a:t>Test </a:t>
            </a:r>
            <a:r>
              <a:rPr lang="en-US" sz="2800" dirty="0" smtClean="0">
                <a:latin typeface="Arial" pitchFamily="34" charset="0"/>
                <a:cs typeface="Arial" pitchFamily="34" charset="0"/>
              </a:rPr>
              <a:t>competitive </a:t>
            </a:r>
            <a:r>
              <a:rPr lang="en-US" sz="2800" dirty="0">
                <a:latin typeface="Arial" pitchFamily="34" charset="0"/>
                <a:cs typeface="Arial" pitchFamily="34" charset="0"/>
              </a:rPr>
              <a:t>concerns by disclosing them to the target </a:t>
            </a:r>
          </a:p>
          <a:p>
            <a:pPr marL="857250" lvl="1" indent="-457200">
              <a:lnSpc>
                <a:spcPct val="80000"/>
              </a:lnSpc>
              <a:defRPr/>
            </a:pPr>
            <a:r>
              <a:rPr lang="en-US" sz="2200" dirty="0">
                <a:solidFill>
                  <a:schemeClr val="tx1"/>
                </a:solidFill>
                <a:latin typeface="Arial" pitchFamily="34" charset="0"/>
                <a:cs typeface="Arial" pitchFamily="34" charset="0"/>
              </a:rPr>
              <a:t>The disclosure will help you to learn the evidence and arguments that you will need to overcome in any </a:t>
            </a:r>
            <a:r>
              <a:rPr lang="en-US" sz="2200" dirty="0" smtClean="0">
                <a:solidFill>
                  <a:schemeClr val="tx1"/>
                </a:solidFill>
                <a:latin typeface="Arial" pitchFamily="34" charset="0"/>
                <a:cs typeface="Arial" pitchFamily="34" charset="0"/>
              </a:rPr>
              <a:t>challenge </a:t>
            </a:r>
            <a:endParaRPr lang="en-US" sz="2200" dirty="0">
              <a:solidFill>
                <a:schemeClr val="tx1"/>
              </a:solidFill>
              <a:latin typeface="Arial" pitchFamily="34" charset="0"/>
              <a:cs typeface="Arial" pitchFamily="34" charset="0"/>
            </a:endParaRPr>
          </a:p>
          <a:p>
            <a:endParaRPr lang="en-US" dirty="0"/>
          </a:p>
        </p:txBody>
      </p:sp>
    </p:spTree>
    <p:extLst>
      <p:ext uri="{BB962C8B-B14F-4D97-AF65-F5344CB8AC3E}">
        <p14:creationId xmlns:p14="http://schemas.microsoft.com/office/powerpoint/2010/main" val="1662608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latin typeface="Arial" pitchFamily="34" charset="0"/>
                <a:ea typeface="ＭＳ Ｐゴシック" charset="-128"/>
                <a:cs typeface="Arial" pitchFamily="34" charset="0"/>
              </a:rPr>
              <a:t>Investigative Tip 3: Interviews</a:t>
            </a:r>
            <a:endParaRPr lang="en-US" dirty="0">
              <a:solidFill>
                <a:schemeClr val="tx1"/>
              </a:solidFill>
              <a:latin typeface="Arial" pitchFamily="34" charset="0"/>
              <a:cs typeface="Arial" pitchFamily="34" charset="0"/>
            </a:endParaRPr>
          </a:p>
        </p:txBody>
      </p:sp>
      <p:sp>
        <p:nvSpPr>
          <p:cNvPr id="4" name="Content Placeholder 3"/>
          <p:cNvSpPr>
            <a:spLocks noGrp="1"/>
          </p:cNvSpPr>
          <p:nvPr>
            <p:ph sz="quarter" idx="1"/>
          </p:nvPr>
        </p:nvSpPr>
        <p:spPr>
          <a:xfrm>
            <a:off x="457200" y="1340768"/>
            <a:ext cx="8229600" cy="4816192"/>
          </a:xfrm>
        </p:spPr>
        <p:txBody>
          <a:bodyPr/>
          <a:lstStyle/>
          <a:p>
            <a:pPr marL="514350" indent="-457200">
              <a:lnSpc>
                <a:spcPct val="80000"/>
              </a:lnSpc>
              <a:defRPr/>
            </a:pPr>
            <a:r>
              <a:rPr lang="en-US" sz="2800" dirty="0">
                <a:latin typeface="Arial" pitchFamily="34" charset="0"/>
                <a:cs typeface="Arial" pitchFamily="34" charset="0"/>
              </a:rPr>
              <a:t>Learn from competitors</a:t>
            </a:r>
          </a:p>
          <a:p>
            <a:pPr marL="971550" lvl="1" indent="-457200">
              <a:lnSpc>
                <a:spcPct val="80000"/>
              </a:lnSpc>
              <a:defRPr/>
            </a:pPr>
            <a:r>
              <a:rPr lang="en-US" sz="2400" dirty="0">
                <a:solidFill>
                  <a:schemeClr val="tx1"/>
                </a:solidFill>
                <a:latin typeface="Arial" pitchFamily="34" charset="0"/>
                <a:cs typeface="Arial" pitchFamily="34" charset="0"/>
              </a:rPr>
              <a:t>Product overlaps…how firms compete on price, service or innovation.</a:t>
            </a:r>
          </a:p>
          <a:p>
            <a:pPr marL="971550" lvl="1" indent="-457200">
              <a:lnSpc>
                <a:spcPct val="80000"/>
              </a:lnSpc>
              <a:defRPr/>
            </a:pPr>
            <a:r>
              <a:rPr lang="en-US" sz="2400" dirty="0">
                <a:solidFill>
                  <a:schemeClr val="tx1"/>
                </a:solidFill>
                <a:latin typeface="Arial" pitchFamily="34" charset="0"/>
                <a:cs typeface="Arial" pitchFamily="34" charset="0"/>
              </a:rPr>
              <a:t>Entry conditions…market shares, market structure, and </a:t>
            </a:r>
            <a:r>
              <a:rPr lang="en-US" sz="2400" dirty="0" smtClean="0">
                <a:solidFill>
                  <a:schemeClr val="tx1"/>
                </a:solidFill>
                <a:latin typeface="Arial" pitchFamily="34" charset="0"/>
                <a:cs typeface="Arial" pitchFamily="34" charset="0"/>
              </a:rPr>
              <a:t>history</a:t>
            </a:r>
          </a:p>
          <a:p>
            <a:pPr marL="514350" lvl="1" indent="0">
              <a:lnSpc>
                <a:spcPct val="80000"/>
              </a:lnSpc>
              <a:buNone/>
              <a:defRPr/>
            </a:pPr>
            <a:endParaRPr lang="en-US" sz="1800" dirty="0">
              <a:solidFill>
                <a:schemeClr val="tx1"/>
              </a:solidFill>
              <a:latin typeface="Arial" pitchFamily="34" charset="0"/>
              <a:cs typeface="Arial" pitchFamily="34" charset="0"/>
            </a:endParaRPr>
          </a:p>
          <a:p>
            <a:pPr marL="514350" indent="-457200">
              <a:lnSpc>
                <a:spcPct val="80000"/>
              </a:lnSpc>
              <a:defRPr/>
            </a:pPr>
            <a:r>
              <a:rPr lang="en-US" sz="2800" dirty="0">
                <a:latin typeface="Arial" pitchFamily="34" charset="0"/>
                <a:cs typeface="Arial" pitchFamily="34" charset="0"/>
              </a:rPr>
              <a:t>Learn from customers</a:t>
            </a:r>
          </a:p>
          <a:p>
            <a:pPr marL="971550" lvl="1" indent="-457200">
              <a:lnSpc>
                <a:spcPct val="80000"/>
              </a:lnSpc>
              <a:defRPr/>
            </a:pPr>
            <a:r>
              <a:rPr lang="en-US" sz="2400" dirty="0">
                <a:solidFill>
                  <a:schemeClr val="tx1"/>
                </a:solidFill>
                <a:latin typeface="Arial" pitchFamily="34" charset="0"/>
                <a:cs typeface="Arial" pitchFamily="34" charset="0"/>
              </a:rPr>
              <a:t>The number and strength of competitors?</a:t>
            </a:r>
          </a:p>
          <a:p>
            <a:pPr marL="971550" lvl="1" indent="-457200">
              <a:lnSpc>
                <a:spcPct val="80000"/>
              </a:lnSpc>
              <a:defRPr/>
            </a:pPr>
            <a:r>
              <a:rPr lang="en-US" sz="2400" dirty="0">
                <a:solidFill>
                  <a:schemeClr val="tx1"/>
                </a:solidFill>
                <a:latin typeface="Arial" pitchFamily="34" charset="0"/>
                <a:cs typeface="Arial" pitchFamily="34" charset="0"/>
              </a:rPr>
              <a:t>What substitutes are available?</a:t>
            </a:r>
          </a:p>
          <a:p>
            <a:pPr marL="971550" lvl="1" indent="-457200">
              <a:lnSpc>
                <a:spcPct val="80000"/>
              </a:lnSpc>
              <a:defRPr/>
            </a:pPr>
            <a:r>
              <a:rPr lang="en-US" sz="2400" dirty="0">
                <a:solidFill>
                  <a:schemeClr val="tx1"/>
                </a:solidFill>
                <a:latin typeface="Arial" pitchFamily="34" charset="0"/>
                <a:cs typeface="Arial" pitchFamily="34" charset="0"/>
              </a:rPr>
              <a:t>Do they have any concerns?</a:t>
            </a:r>
          </a:p>
          <a:p>
            <a:pPr marL="971550" lvl="1" indent="-457200">
              <a:lnSpc>
                <a:spcPct val="80000"/>
              </a:lnSpc>
              <a:defRPr/>
            </a:pPr>
            <a:r>
              <a:rPr lang="en-US" sz="2400" dirty="0">
                <a:solidFill>
                  <a:schemeClr val="tx1"/>
                </a:solidFill>
                <a:latin typeface="Arial" pitchFamily="34" charset="0"/>
                <a:cs typeface="Arial" pitchFamily="34" charset="0"/>
              </a:rPr>
              <a:t>Are there anecdotes of past competition issues</a:t>
            </a:r>
          </a:p>
          <a:p>
            <a:endParaRPr lang="en-US" dirty="0"/>
          </a:p>
        </p:txBody>
      </p:sp>
    </p:spTree>
    <p:extLst>
      <p:ext uri="{BB962C8B-B14F-4D97-AF65-F5344CB8AC3E}">
        <p14:creationId xmlns:p14="http://schemas.microsoft.com/office/powerpoint/2010/main" val="565751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96952"/>
            <a:ext cx="8229600" cy="634082"/>
          </a:xfrm>
        </p:spPr>
        <p:txBody>
          <a:bodyPr>
            <a:normAutofit/>
          </a:bodyPr>
          <a:lstStyle/>
          <a:p>
            <a:r>
              <a:rPr lang="en-GB" sz="3200" dirty="0" smtClean="0">
                <a:latin typeface="Arial" pitchFamily="34" charset="0"/>
                <a:cs typeface="Arial" pitchFamily="34" charset="0"/>
              </a:rPr>
              <a:t>Hypothetical Merger Exercise</a:t>
            </a:r>
            <a:endParaRPr lang="en-GB" sz="3200" dirty="0">
              <a:latin typeface="Arial" pitchFamily="34" charset="0"/>
              <a:cs typeface="Arial" pitchFamily="34" charset="0"/>
            </a:endParaRPr>
          </a:p>
        </p:txBody>
      </p:sp>
      <p:cxnSp>
        <p:nvCxnSpPr>
          <p:cNvPr id="6" name="Straight Connector 5"/>
          <p:cNvCxnSpPr/>
          <p:nvPr/>
        </p:nvCxnSpPr>
        <p:spPr>
          <a:xfrm>
            <a:off x="251520" y="3789040"/>
            <a:ext cx="84969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9677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Planning: Case Exercise - Background</a:t>
            </a:r>
            <a:endParaRPr lang="en-GB" sz="3200" dirty="0">
              <a:latin typeface="Arial" pitchFamily="34" charset="0"/>
              <a:cs typeface="Arial" pitchFamily="34" charset="0"/>
            </a:endParaRPr>
          </a:p>
        </p:txBody>
      </p:sp>
      <p:sp>
        <p:nvSpPr>
          <p:cNvPr id="4" name="Content Placeholder 2"/>
          <p:cNvSpPr txBox="1">
            <a:spLocks/>
          </p:cNvSpPr>
          <p:nvPr/>
        </p:nvSpPr>
        <p:spPr>
          <a:xfrm>
            <a:off x="467544" y="1052736"/>
            <a:ext cx="8229600" cy="5544616"/>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400" dirty="0" smtClean="0">
                <a:latin typeface="Arial" pitchFamily="34" charset="0"/>
                <a:cs typeface="Arial" pitchFamily="34" charset="0"/>
              </a:rPr>
              <a:t>The acquiring firm is </a:t>
            </a:r>
            <a:r>
              <a:rPr lang="en-GB" sz="2400" b="1" dirty="0" err="1" smtClean="0">
                <a:latin typeface="Arial" pitchFamily="34" charset="0"/>
                <a:cs typeface="Arial" pitchFamily="34" charset="0"/>
              </a:rPr>
              <a:t>BigBox</a:t>
            </a:r>
            <a:r>
              <a:rPr lang="en-GB" sz="2400" b="1" dirty="0" smtClean="0">
                <a:latin typeface="Arial" pitchFamily="34" charset="0"/>
                <a:cs typeface="Arial" pitchFamily="34" charset="0"/>
              </a:rPr>
              <a:t> Wholesalers</a:t>
            </a:r>
            <a:r>
              <a:rPr lang="en-GB" sz="2400" dirty="0" smtClean="0">
                <a:latin typeface="Arial" pitchFamily="34" charset="0"/>
                <a:cs typeface="Arial" pitchFamily="34" charset="0"/>
              </a:rPr>
              <a:t> (Pty) Ltd.  </a:t>
            </a:r>
            <a:r>
              <a:rPr lang="en-GB" sz="2400" dirty="0" err="1" smtClean="0">
                <a:latin typeface="Arial" pitchFamily="34" charset="0"/>
                <a:cs typeface="Arial" pitchFamily="34" charset="0"/>
              </a:rPr>
              <a:t>BigBox</a:t>
            </a:r>
            <a:r>
              <a:rPr lang="en-GB" sz="2400" dirty="0" smtClean="0">
                <a:latin typeface="Arial" pitchFamily="34" charset="0"/>
                <a:cs typeface="Arial" pitchFamily="34" charset="0"/>
              </a:rPr>
              <a:t> owns and operates a national chain of grocery wholesale</a:t>
            </a:r>
            <a:r>
              <a:rPr lang="en-GB" sz="2400" dirty="0">
                <a:latin typeface="Arial" pitchFamily="34" charset="0"/>
                <a:cs typeface="Arial" pitchFamily="34" charset="0"/>
              </a:rPr>
              <a:t> </a:t>
            </a:r>
            <a:r>
              <a:rPr lang="en-GB" sz="2400" dirty="0" smtClean="0">
                <a:latin typeface="Arial" pitchFamily="34" charset="0"/>
                <a:cs typeface="Arial" pitchFamily="34" charset="0"/>
              </a:rPr>
              <a:t>outlets throughout the fictional republic of Mzansi.  Two of its outlets are located in East Port, a coastal city – one in the city centre and one on the outskirts of the city.</a:t>
            </a:r>
          </a:p>
          <a:p>
            <a:endParaRPr lang="en-GB" sz="2400" dirty="0">
              <a:latin typeface="Arial" pitchFamily="34" charset="0"/>
              <a:cs typeface="Arial" pitchFamily="34" charset="0"/>
            </a:endParaRPr>
          </a:p>
          <a:p>
            <a:r>
              <a:rPr lang="en-GB" sz="2400" dirty="0" smtClean="0">
                <a:latin typeface="Arial" pitchFamily="34" charset="0"/>
                <a:cs typeface="Arial" pitchFamily="34" charset="0"/>
              </a:rPr>
              <a:t>The </a:t>
            </a:r>
            <a:r>
              <a:rPr lang="en-GB" sz="2400" dirty="0">
                <a:latin typeface="Arial" pitchFamily="34" charset="0"/>
                <a:cs typeface="Arial" pitchFamily="34" charset="0"/>
              </a:rPr>
              <a:t>target firm is </a:t>
            </a:r>
            <a:r>
              <a:rPr lang="en-GB" sz="2400" b="1" dirty="0">
                <a:latin typeface="Arial" pitchFamily="34" charset="0"/>
                <a:cs typeface="Arial" pitchFamily="34" charset="0"/>
              </a:rPr>
              <a:t>Eagle Cash &amp; Carry</a:t>
            </a:r>
            <a:r>
              <a:rPr lang="en-GB" sz="2400" dirty="0">
                <a:latin typeface="Arial" pitchFamily="34" charset="0"/>
                <a:cs typeface="Arial" pitchFamily="34" charset="0"/>
              </a:rPr>
              <a:t> (Pty) Ltd, an independent wholesaler of grocery </a:t>
            </a:r>
            <a:r>
              <a:rPr lang="en-GB" sz="2400" dirty="0" smtClean="0">
                <a:latin typeface="Arial" pitchFamily="34" charset="0"/>
                <a:cs typeface="Arial" pitchFamily="34" charset="0"/>
              </a:rPr>
              <a:t>products in East Port.  Eagle has a single outlet in the centre of East Port.</a:t>
            </a:r>
          </a:p>
          <a:p>
            <a:endParaRPr lang="en-GB" sz="2400" dirty="0">
              <a:latin typeface="Arial" pitchFamily="34" charset="0"/>
              <a:cs typeface="Arial" pitchFamily="34" charset="0"/>
            </a:endParaRPr>
          </a:p>
          <a:p>
            <a:r>
              <a:rPr lang="en-GB" sz="2400" dirty="0" err="1" smtClean="0">
                <a:latin typeface="Arial" pitchFamily="34" charset="0"/>
                <a:cs typeface="Arial" pitchFamily="34" charset="0"/>
              </a:rPr>
              <a:t>BigBox</a:t>
            </a:r>
            <a:r>
              <a:rPr lang="en-GB" sz="2400" dirty="0" smtClean="0">
                <a:latin typeface="Arial" pitchFamily="34" charset="0"/>
                <a:cs typeface="Arial" pitchFamily="34" charset="0"/>
              </a:rPr>
              <a:t> and Eagle supply groceries, liquor and general merchandise primarily to independent retail outlets and convenience stores.</a:t>
            </a:r>
          </a:p>
          <a:p>
            <a:pPr lvl="1"/>
            <a:r>
              <a:rPr lang="en-GB" sz="2000" dirty="0">
                <a:latin typeface="Arial" pitchFamily="34" charset="0"/>
                <a:cs typeface="Arial" pitchFamily="34" charset="0"/>
              </a:rPr>
              <a:t>The parties’ product offerings cover a full range of edible and non-edible grocery products, including perishable (frozen and refrigerated) and non-perishable food, household cleaning products, toiletries, catering supplies, tobacco products, over the counter patent medicines, as well as a range of general merchandise such as toys, electrical goods, crockery, paint, stationery, ornaments, and household </a:t>
            </a:r>
            <a:r>
              <a:rPr lang="en-GB" sz="2000" dirty="0" smtClean="0">
                <a:latin typeface="Arial" pitchFamily="34" charset="0"/>
                <a:cs typeface="Arial" pitchFamily="34" charset="0"/>
              </a:rPr>
              <a:t>utensils</a:t>
            </a:r>
          </a:p>
          <a:p>
            <a:endParaRPr lang="en-GB" sz="2400" dirty="0" smtClean="0">
              <a:latin typeface="Arial" pitchFamily="34" charset="0"/>
              <a:cs typeface="Arial" pitchFamily="34" charset="0"/>
            </a:endParaRPr>
          </a:p>
          <a:p>
            <a:r>
              <a:rPr lang="en-GB" sz="2400" dirty="0" smtClean="0">
                <a:latin typeface="Arial" pitchFamily="34" charset="0"/>
                <a:cs typeface="Arial" pitchFamily="34" charset="0"/>
              </a:rPr>
              <a:t>Eagle has, from time to time, procured stock from </a:t>
            </a:r>
            <a:r>
              <a:rPr lang="en-GB" sz="2400" dirty="0" err="1" smtClean="0">
                <a:latin typeface="Arial" pitchFamily="34" charset="0"/>
                <a:cs typeface="Arial" pitchFamily="34" charset="0"/>
              </a:rPr>
              <a:t>BigBox</a:t>
            </a:r>
            <a:endParaRPr lang="en-GB" sz="2400" dirty="0" smtClean="0">
              <a:latin typeface="Arial" pitchFamily="34" charset="0"/>
              <a:cs typeface="Arial" pitchFamily="34" charset="0"/>
            </a:endParaRPr>
          </a:p>
        </p:txBody>
      </p:sp>
    </p:spTree>
    <p:extLst>
      <p:ext uri="{BB962C8B-B14F-4D97-AF65-F5344CB8AC3E}">
        <p14:creationId xmlns:p14="http://schemas.microsoft.com/office/powerpoint/2010/main" val="3974057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Planning: Case Exercise – Value Chain</a:t>
            </a:r>
            <a:endParaRPr lang="en-GB" sz="3200" dirty="0">
              <a:latin typeface="Arial" pitchFamily="34" charset="0"/>
              <a:cs typeface="Arial" pitchFamily="34" charset="0"/>
            </a:endParaRPr>
          </a:p>
        </p:txBody>
      </p:sp>
      <p:sp>
        <p:nvSpPr>
          <p:cNvPr id="4" name="Content Placeholder 2"/>
          <p:cNvSpPr txBox="1">
            <a:spLocks/>
          </p:cNvSpPr>
          <p:nvPr/>
        </p:nvSpPr>
        <p:spPr>
          <a:xfrm>
            <a:off x="467544" y="1052736"/>
            <a:ext cx="8229600" cy="55446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000" dirty="0" smtClean="0">
              <a:latin typeface="Arial" pitchFamily="34" charset="0"/>
              <a:cs typeface="Arial" pitchFamily="34" charset="0"/>
            </a:endParaRPr>
          </a:p>
          <a:p>
            <a:pPr lvl="1"/>
            <a:endParaRPr lang="en-GB" sz="2000" dirty="0" smtClean="0">
              <a:latin typeface="Arial" pitchFamily="34" charset="0"/>
              <a:cs typeface="Arial" pitchFamily="34" charset="0"/>
            </a:endParaRPr>
          </a:p>
          <a:p>
            <a:pPr lvl="1"/>
            <a:endParaRPr lang="en-GB" sz="2000" dirty="0" smtClean="0">
              <a:latin typeface="Arial" pitchFamily="34" charset="0"/>
              <a:cs typeface="Arial" pitchFamily="34" charset="0"/>
            </a:endParaRPr>
          </a:p>
        </p:txBody>
      </p:sp>
      <p:sp>
        <p:nvSpPr>
          <p:cNvPr id="5" name="Content Placeholder 2"/>
          <p:cNvSpPr txBox="1">
            <a:spLocks/>
          </p:cNvSpPr>
          <p:nvPr/>
        </p:nvSpPr>
        <p:spPr>
          <a:xfrm>
            <a:off x="619944" y="1205136"/>
            <a:ext cx="8229600" cy="55446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2000" dirty="0" smtClean="0">
              <a:latin typeface="Arial" pitchFamily="34" charset="0"/>
              <a:cs typeface="Arial" pitchFamily="34" charset="0"/>
            </a:endParaRPr>
          </a:p>
          <a:p>
            <a:pPr lvl="1"/>
            <a:endParaRPr lang="en-GB" sz="2000" dirty="0" smtClean="0">
              <a:latin typeface="Arial" pitchFamily="34" charset="0"/>
              <a:cs typeface="Arial" pitchFamily="34" charset="0"/>
            </a:endParaRPr>
          </a:p>
          <a:p>
            <a:pPr lvl="1"/>
            <a:endParaRPr lang="en-GB" sz="2000" dirty="0" smtClean="0">
              <a:latin typeface="Arial" pitchFamily="34" charset="0"/>
              <a:cs typeface="Arial" pitchFamily="34" charset="0"/>
            </a:endParaRPr>
          </a:p>
        </p:txBody>
      </p:sp>
      <p:sp>
        <p:nvSpPr>
          <p:cNvPr id="6" name="Rectangle 5"/>
          <p:cNvSpPr/>
          <p:nvPr/>
        </p:nvSpPr>
        <p:spPr>
          <a:xfrm>
            <a:off x="811161" y="1681315"/>
            <a:ext cx="7477433" cy="589936"/>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Arial" pitchFamily="34" charset="0"/>
                <a:cs typeface="Arial" pitchFamily="34" charset="0"/>
              </a:rPr>
              <a:t>Manufacturers / Suppliers</a:t>
            </a:r>
          </a:p>
          <a:p>
            <a:pPr algn="ctr"/>
            <a:r>
              <a:rPr lang="en-GB" sz="1400" dirty="0" smtClean="0">
                <a:solidFill>
                  <a:schemeClr val="tx1"/>
                </a:solidFill>
                <a:latin typeface="Arial" pitchFamily="34" charset="0"/>
                <a:cs typeface="Arial" pitchFamily="34" charset="0"/>
              </a:rPr>
              <a:t>(e.g. Coca-Cola, Procter &amp; Gamble, Cadbury, Unilever, Nestle)</a:t>
            </a:r>
            <a:endParaRPr lang="en-GB" sz="1400" dirty="0">
              <a:solidFill>
                <a:schemeClr val="tx1"/>
              </a:solidFill>
              <a:latin typeface="Arial" pitchFamily="34" charset="0"/>
              <a:cs typeface="Arial" pitchFamily="34" charset="0"/>
            </a:endParaRPr>
          </a:p>
        </p:txBody>
      </p:sp>
      <p:sp>
        <p:nvSpPr>
          <p:cNvPr id="7" name="Rectangle 6"/>
          <p:cNvSpPr/>
          <p:nvPr/>
        </p:nvSpPr>
        <p:spPr>
          <a:xfrm>
            <a:off x="1568247" y="3470784"/>
            <a:ext cx="2782530" cy="791500"/>
          </a:xfrm>
          <a:prstGeom prst="rect">
            <a:avLst/>
          </a:prstGeom>
          <a:solidFill>
            <a:srgbClr val="FF0000">
              <a:alpha val="50000"/>
            </a:srgb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Arial" pitchFamily="34" charset="0"/>
                <a:cs typeface="Arial" pitchFamily="34" charset="0"/>
              </a:rPr>
              <a:t>Wholesalers</a:t>
            </a:r>
          </a:p>
          <a:p>
            <a:pPr algn="ctr"/>
            <a:r>
              <a:rPr lang="en-GB" sz="1400" dirty="0" smtClean="0">
                <a:solidFill>
                  <a:schemeClr val="tx1"/>
                </a:solidFill>
                <a:latin typeface="Arial" pitchFamily="34" charset="0"/>
                <a:cs typeface="Arial" pitchFamily="34" charset="0"/>
              </a:rPr>
              <a:t>(e.g. </a:t>
            </a:r>
            <a:r>
              <a:rPr lang="en-GB" sz="1400" dirty="0" err="1" smtClean="0">
                <a:solidFill>
                  <a:schemeClr val="tx1"/>
                </a:solidFill>
                <a:latin typeface="Arial" pitchFamily="34" charset="0"/>
                <a:cs typeface="Arial" pitchFamily="34" charset="0"/>
              </a:rPr>
              <a:t>BigBox</a:t>
            </a:r>
            <a:r>
              <a:rPr lang="en-GB" sz="1400" dirty="0" smtClean="0">
                <a:solidFill>
                  <a:schemeClr val="tx1"/>
                </a:solidFill>
                <a:latin typeface="Arial" pitchFamily="34" charset="0"/>
                <a:cs typeface="Arial" pitchFamily="34" charset="0"/>
              </a:rPr>
              <a:t> and Eagle)</a:t>
            </a:r>
            <a:endParaRPr lang="en-GB" sz="1400" dirty="0">
              <a:solidFill>
                <a:schemeClr val="tx1"/>
              </a:solidFill>
              <a:latin typeface="Arial" pitchFamily="34" charset="0"/>
              <a:cs typeface="Arial" pitchFamily="34" charset="0"/>
            </a:endParaRPr>
          </a:p>
        </p:txBody>
      </p:sp>
      <p:sp>
        <p:nvSpPr>
          <p:cNvPr id="8" name="Oval 7"/>
          <p:cNvSpPr/>
          <p:nvPr/>
        </p:nvSpPr>
        <p:spPr>
          <a:xfrm>
            <a:off x="855407" y="2610468"/>
            <a:ext cx="3126658" cy="61943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Arial" pitchFamily="34" charset="0"/>
                <a:cs typeface="Arial" pitchFamily="34" charset="0"/>
              </a:rPr>
              <a:t>Buying Groups</a:t>
            </a:r>
          </a:p>
        </p:txBody>
      </p:sp>
      <p:sp>
        <p:nvSpPr>
          <p:cNvPr id="9" name="Rectangle 8"/>
          <p:cNvSpPr/>
          <p:nvPr/>
        </p:nvSpPr>
        <p:spPr>
          <a:xfrm>
            <a:off x="762003" y="4537585"/>
            <a:ext cx="2782530" cy="92423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Arial" pitchFamily="34" charset="0"/>
                <a:cs typeface="Arial" pitchFamily="34" charset="0"/>
              </a:rPr>
              <a:t>Independent Retail</a:t>
            </a:r>
          </a:p>
          <a:p>
            <a:pPr algn="ctr"/>
            <a:r>
              <a:rPr lang="en-GB" sz="1400" dirty="0" smtClean="0">
                <a:solidFill>
                  <a:schemeClr val="tx1"/>
                </a:solidFill>
                <a:latin typeface="Arial" pitchFamily="34" charset="0"/>
                <a:cs typeface="Arial" pitchFamily="34" charset="0"/>
              </a:rPr>
              <a:t>(e.g. </a:t>
            </a:r>
            <a:r>
              <a:rPr lang="en-GB" sz="1400" dirty="0" err="1" smtClean="0">
                <a:solidFill>
                  <a:schemeClr val="tx1"/>
                </a:solidFill>
                <a:latin typeface="Arial" pitchFamily="34" charset="0"/>
                <a:cs typeface="Arial" pitchFamily="34" charset="0"/>
              </a:rPr>
              <a:t>superettes</a:t>
            </a:r>
            <a:r>
              <a:rPr lang="en-GB" sz="1400" dirty="0" smtClean="0">
                <a:solidFill>
                  <a:schemeClr val="tx1"/>
                </a:solidFill>
                <a:latin typeface="Arial" pitchFamily="34" charset="0"/>
                <a:cs typeface="Arial" pitchFamily="34" charset="0"/>
              </a:rPr>
              <a:t>, garage forecourts)</a:t>
            </a:r>
            <a:endParaRPr lang="en-GB" sz="1400" dirty="0">
              <a:solidFill>
                <a:schemeClr val="tx1"/>
              </a:solidFill>
              <a:latin typeface="Arial" pitchFamily="34" charset="0"/>
              <a:cs typeface="Arial" pitchFamily="34" charset="0"/>
            </a:endParaRPr>
          </a:p>
        </p:txBody>
      </p:sp>
      <p:sp>
        <p:nvSpPr>
          <p:cNvPr id="11" name="Rectangle 10"/>
          <p:cNvSpPr/>
          <p:nvPr/>
        </p:nvSpPr>
        <p:spPr>
          <a:xfrm>
            <a:off x="5574892" y="4542500"/>
            <a:ext cx="2782530" cy="92423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Arial" pitchFamily="34" charset="0"/>
                <a:cs typeface="Arial" pitchFamily="34" charset="0"/>
              </a:rPr>
              <a:t>Corporate Retail</a:t>
            </a:r>
          </a:p>
        </p:txBody>
      </p:sp>
      <p:sp>
        <p:nvSpPr>
          <p:cNvPr id="12" name="Rectangle 11"/>
          <p:cNvSpPr/>
          <p:nvPr/>
        </p:nvSpPr>
        <p:spPr>
          <a:xfrm>
            <a:off x="801329" y="5845277"/>
            <a:ext cx="7546259" cy="589936"/>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Arial" pitchFamily="34" charset="0"/>
                <a:cs typeface="Arial" pitchFamily="34" charset="0"/>
              </a:rPr>
              <a:t>Consumers</a:t>
            </a:r>
            <a:endParaRPr lang="en-GB" sz="1600" dirty="0">
              <a:solidFill>
                <a:schemeClr val="tx1"/>
              </a:solidFill>
              <a:latin typeface="Arial" pitchFamily="34" charset="0"/>
              <a:cs typeface="Arial" pitchFamily="34" charset="0"/>
            </a:endParaRPr>
          </a:p>
        </p:txBody>
      </p:sp>
      <p:sp>
        <p:nvSpPr>
          <p:cNvPr id="13" name="Oval 12"/>
          <p:cNvSpPr/>
          <p:nvPr/>
        </p:nvSpPr>
        <p:spPr>
          <a:xfrm>
            <a:off x="5402826" y="2895602"/>
            <a:ext cx="3126658" cy="761997"/>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Arial" pitchFamily="34" charset="0"/>
                <a:cs typeface="Arial" pitchFamily="34" charset="0"/>
              </a:rPr>
              <a:t>Distribution Centres</a:t>
            </a:r>
            <a:endParaRPr lang="en-GB" sz="1600" dirty="0">
              <a:solidFill>
                <a:schemeClr val="tx1"/>
              </a:solidFill>
              <a:latin typeface="Arial" pitchFamily="34" charset="0"/>
              <a:cs typeface="Arial" pitchFamily="34" charset="0"/>
            </a:endParaRPr>
          </a:p>
        </p:txBody>
      </p:sp>
      <p:cxnSp>
        <p:nvCxnSpPr>
          <p:cNvPr id="15" name="Straight Arrow Connector 14"/>
          <p:cNvCxnSpPr>
            <a:endCxn id="8" idx="0"/>
          </p:cNvCxnSpPr>
          <p:nvPr/>
        </p:nvCxnSpPr>
        <p:spPr>
          <a:xfrm rot="16200000" flipH="1">
            <a:off x="2249127" y="2440859"/>
            <a:ext cx="324468" cy="14749"/>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13" idx="0"/>
          </p:cNvCxnSpPr>
          <p:nvPr/>
        </p:nvCxnSpPr>
        <p:spPr>
          <a:xfrm rot="16200000" flipH="1">
            <a:off x="6636773" y="2566220"/>
            <a:ext cx="639098" cy="19665"/>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3" idx="4"/>
            <a:endCxn id="11" idx="0"/>
          </p:cNvCxnSpPr>
          <p:nvPr/>
        </p:nvCxnSpPr>
        <p:spPr>
          <a:xfrm rot="16200000" flipH="1">
            <a:off x="6523706" y="4100048"/>
            <a:ext cx="884901" cy="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1" idx="2"/>
          </p:cNvCxnSpPr>
          <p:nvPr/>
        </p:nvCxnSpPr>
        <p:spPr>
          <a:xfrm rot="16200000" flipH="1">
            <a:off x="6791633" y="5641259"/>
            <a:ext cx="358878" cy="983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9" idx="2"/>
          </p:cNvCxnSpPr>
          <p:nvPr/>
        </p:nvCxnSpPr>
        <p:spPr>
          <a:xfrm rot="5400000">
            <a:off x="1949248" y="5665838"/>
            <a:ext cx="408038" cy="3"/>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8" idx="5"/>
          </p:cNvCxnSpPr>
          <p:nvPr/>
        </p:nvCxnSpPr>
        <p:spPr>
          <a:xfrm rot="16200000" flipH="1">
            <a:off x="3353804" y="3309557"/>
            <a:ext cx="341437" cy="69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3"/>
          </p:cNvCxnSpPr>
          <p:nvPr/>
        </p:nvCxnSpPr>
        <p:spPr>
          <a:xfrm rot="5400000">
            <a:off x="603918" y="3847873"/>
            <a:ext cx="1418067" cy="69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7" idx="2"/>
          </p:cNvCxnSpPr>
          <p:nvPr/>
        </p:nvCxnSpPr>
        <p:spPr>
          <a:xfrm rot="16200000" flipH="1">
            <a:off x="2829233" y="4392562"/>
            <a:ext cx="265474" cy="491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3607589" y="2893214"/>
            <a:ext cx="1214448" cy="5"/>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975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Case Exercise – Filing Information (I)</a:t>
            </a:r>
            <a:endParaRPr lang="en-GB" sz="3200" dirty="0">
              <a:latin typeface="Arial" pitchFamily="34" charset="0"/>
              <a:cs typeface="Arial" pitchFamily="34" charset="0"/>
            </a:endParaRPr>
          </a:p>
        </p:txBody>
      </p:sp>
      <p:sp>
        <p:nvSpPr>
          <p:cNvPr id="4" name="Content Placeholder 2"/>
          <p:cNvSpPr txBox="1">
            <a:spLocks/>
          </p:cNvSpPr>
          <p:nvPr/>
        </p:nvSpPr>
        <p:spPr>
          <a:xfrm>
            <a:off x="467544" y="1052736"/>
            <a:ext cx="8229600" cy="580526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400" dirty="0" smtClean="0">
                <a:latin typeface="Arial" pitchFamily="34" charset="0"/>
                <a:cs typeface="Arial" pitchFamily="34" charset="0"/>
              </a:rPr>
              <a:t>In their merger filing notification, the parties provide the following </a:t>
            </a:r>
            <a:r>
              <a:rPr lang="en-GB" sz="2400" b="1" dirty="0" smtClean="0">
                <a:latin typeface="Arial" pitchFamily="34" charset="0"/>
                <a:cs typeface="Arial" pitchFamily="34" charset="0"/>
              </a:rPr>
              <a:t>rationale</a:t>
            </a:r>
            <a:r>
              <a:rPr lang="en-GB" sz="2400" dirty="0" smtClean="0">
                <a:latin typeface="Arial" pitchFamily="34" charset="0"/>
                <a:cs typeface="Arial" pitchFamily="34" charset="0"/>
              </a:rPr>
              <a:t> for the transaction:</a:t>
            </a:r>
            <a:endParaRPr lang="en-GB" sz="2000" dirty="0" smtClean="0">
              <a:latin typeface="Arial" pitchFamily="34" charset="0"/>
              <a:cs typeface="Arial" pitchFamily="34" charset="0"/>
            </a:endParaRPr>
          </a:p>
          <a:p>
            <a:pPr lvl="1"/>
            <a:endParaRPr lang="en-GB" sz="2000" dirty="0" smtClean="0">
              <a:latin typeface="Arial" pitchFamily="34" charset="0"/>
              <a:cs typeface="Arial" pitchFamily="34" charset="0"/>
            </a:endParaRPr>
          </a:p>
          <a:p>
            <a:pPr lvl="1"/>
            <a:r>
              <a:rPr lang="en-GB" sz="2000" dirty="0" err="1" smtClean="0">
                <a:latin typeface="Arial" pitchFamily="34" charset="0"/>
                <a:cs typeface="Arial" pitchFamily="34" charset="0"/>
              </a:rPr>
              <a:t>BigBox</a:t>
            </a:r>
            <a:r>
              <a:rPr lang="en-GB" sz="2000" dirty="0" smtClean="0">
                <a:latin typeface="Arial" pitchFamily="34" charset="0"/>
                <a:cs typeface="Arial" pitchFamily="34" charset="0"/>
              </a:rPr>
              <a:t> </a:t>
            </a:r>
            <a:r>
              <a:rPr lang="en-GB" sz="2000" dirty="0">
                <a:latin typeface="Arial" pitchFamily="34" charset="0"/>
                <a:cs typeface="Arial" pitchFamily="34" charset="0"/>
              </a:rPr>
              <a:t>is focussed on constructing and maintaining a supply chain </a:t>
            </a:r>
            <a:r>
              <a:rPr lang="en-GB" sz="2000" dirty="0" smtClean="0">
                <a:latin typeface="Arial" pitchFamily="34" charset="0"/>
                <a:cs typeface="Arial" pitchFamily="34" charset="0"/>
              </a:rPr>
              <a:t>to </a:t>
            </a:r>
            <a:r>
              <a:rPr lang="en-GB" sz="2000" dirty="0">
                <a:latin typeface="Arial" pitchFamily="34" charset="0"/>
                <a:cs typeface="Arial" pitchFamily="34" charset="0"/>
              </a:rPr>
              <a:t>independent low-end retailers that </a:t>
            </a:r>
            <a:r>
              <a:rPr lang="en-GB" sz="2000" dirty="0" smtClean="0">
                <a:latin typeface="Arial" pitchFamily="34" charset="0"/>
                <a:cs typeface="Arial" pitchFamily="34" charset="0"/>
              </a:rPr>
              <a:t>is as competitive as the </a:t>
            </a:r>
            <a:r>
              <a:rPr lang="en-GB" sz="2000" dirty="0">
                <a:latin typeface="Arial" pitchFamily="34" charset="0"/>
                <a:cs typeface="Arial" pitchFamily="34" charset="0"/>
              </a:rPr>
              <a:t>distribution centre </a:t>
            </a:r>
            <a:r>
              <a:rPr lang="en-GB" sz="2000" dirty="0" smtClean="0">
                <a:latin typeface="Arial" pitchFamily="34" charset="0"/>
                <a:cs typeface="Arial" pitchFamily="34" charset="0"/>
              </a:rPr>
              <a:t>models </a:t>
            </a:r>
            <a:r>
              <a:rPr lang="en-GB" sz="2000" dirty="0">
                <a:latin typeface="Arial" pitchFamily="34" charset="0"/>
                <a:cs typeface="Arial" pitchFamily="34" charset="0"/>
              </a:rPr>
              <a:t>of the large retailers, while maintaining </a:t>
            </a:r>
            <a:r>
              <a:rPr lang="en-GB" sz="2000" dirty="0" smtClean="0">
                <a:latin typeface="Arial" pitchFamily="34" charset="0"/>
                <a:cs typeface="Arial" pitchFamily="34" charset="0"/>
              </a:rPr>
              <a:t>better service </a:t>
            </a:r>
            <a:r>
              <a:rPr lang="en-GB" sz="2000" dirty="0">
                <a:latin typeface="Arial" pitchFamily="34" charset="0"/>
                <a:cs typeface="Arial" pitchFamily="34" charset="0"/>
              </a:rPr>
              <a:t>levels </a:t>
            </a:r>
            <a:r>
              <a:rPr lang="en-GB" sz="2000" dirty="0" smtClean="0">
                <a:latin typeface="Arial" pitchFamily="34" charset="0"/>
                <a:cs typeface="Arial" pitchFamily="34" charset="0"/>
              </a:rPr>
              <a:t>than </a:t>
            </a:r>
            <a:r>
              <a:rPr lang="en-GB" sz="2000" dirty="0">
                <a:latin typeface="Arial" pitchFamily="34" charset="0"/>
                <a:cs typeface="Arial" pitchFamily="34" charset="0"/>
              </a:rPr>
              <a:t>the </a:t>
            </a:r>
            <a:r>
              <a:rPr lang="en-GB" sz="2000" dirty="0" smtClean="0">
                <a:latin typeface="Arial" pitchFamily="34" charset="0"/>
                <a:cs typeface="Arial" pitchFamily="34" charset="0"/>
              </a:rPr>
              <a:t>national retailers</a:t>
            </a:r>
          </a:p>
          <a:p>
            <a:pPr lvl="1"/>
            <a:endParaRPr lang="en-GB" sz="2000" dirty="0" smtClean="0">
              <a:latin typeface="Arial" pitchFamily="34" charset="0"/>
              <a:cs typeface="Arial" pitchFamily="34" charset="0"/>
            </a:endParaRPr>
          </a:p>
          <a:p>
            <a:pPr lvl="1"/>
            <a:r>
              <a:rPr lang="en-GB" sz="2000" dirty="0" smtClean="0">
                <a:latin typeface="Arial" pitchFamily="34" charset="0"/>
                <a:cs typeface="Arial" pitchFamily="34" charset="0"/>
              </a:rPr>
              <a:t>The proposed transaction will facilitate the negotiation of better prices from manufacturers at a regional level based on higher purchase volumes, and greater economies of scale will lower distribution costs</a:t>
            </a:r>
          </a:p>
          <a:p>
            <a:pPr lvl="1"/>
            <a:endParaRPr lang="en-GB" sz="2000" dirty="0" smtClean="0">
              <a:latin typeface="Arial" pitchFamily="34" charset="0"/>
              <a:cs typeface="Arial" pitchFamily="34" charset="0"/>
            </a:endParaRPr>
          </a:p>
          <a:p>
            <a:pPr lvl="1"/>
            <a:r>
              <a:rPr lang="en-GB" sz="2000" dirty="0" smtClean="0">
                <a:latin typeface="Arial" pitchFamily="34" charset="0"/>
                <a:cs typeface="Arial" pitchFamily="34" charset="0"/>
              </a:rPr>
              <a:t>The </a:t>
            </a:r>
            <a:r>
              <a:rPr lang="en-GB" sz="2000" dirty="0">
                <a:latin typeface="Arial" pitchFamily="34" charset="0"/>
                <a:cs typeface="Arial" pitchFamily="34" charset="0"/>
              </a:rPr>
              <a:t>Eagle business will complement the </a:t>
            </a:r>
            <a:r>
              <a:rPr lang="en-GB" sz="2000" dirty="0" err="1">
                <a:latin typeface="Arial" pitchFamily="34" charset="0"/>
                <a:cs typeface="Arial" pitchFamily="34" charset="0"/>
              </a:rPr>
              <a:t>BigBox</a:t>
            </a:r>
            <a:r>
              <a:rPr lang="en-GB" sz="2000" dirty="0">
                <a:latin typeface="Arial" pitchFamily="34" charset="0"/>
                <a:cs typeface="Arial" pitchFamily="34" charset="0"/>
              </a:rPr>
              <a:t> grocery offering as </a:t>
            </a:r>
            <a:r>
              <a:rPr lang="en-GB" sz="2000" dirty="0" err="1" smtClean="0">
                <a:latin typeface="Arial" pitchFamily="34" charset="0"/>
                <a:cs typeface="Arial" pitchFamily="34" charset="0"/>
              </a:rPr>
              <a:t>BigBox</a:t>
            </a:r>
            <a:r>
              <a:rPr lang="en-GB" sz="2000" dirty="0" smtClean="0">
                <a:latin typeface="Arial" pitchFamily="34" charset="0"/>
                <a:cs typeface="Arial" pitchFamily="34" charset="0"/>
              </a:rPr>
              <a:t> </a:t>
            </a:r>
            <a:r>
              <a:rPr lang="en-GB" sz="2000" dirty="0">
                <a:latin typeface="Arial" pitchFamily="34" charset="0"/>
                <a:cs typeface="Arial" pitchFamily="34" charset="0"/>
              </a:rPr>
              <a:t>has a significantly stronger presence in toiletries and general merchandise than </a:t>
            </a:r>
            <a:r>
              <a:rPr lang="en-GB" sz="2000" dirty="0" smtClean="0">
                <a:latin typeface="Arial" pitchFamily="34" charset="0"/>
                <a:cs typeface="Arial" pitchFamily="34" charset="0"/>
              </a:rPr>
              <a:t>Eagle</a:t>
            </a:r>
          </a:p>
          <a:p>
            <a:pPr lvl="1"/>
            <a:endParaRPr lang="en-GB" sz="2000" dirty="0" smtClean="0">
              <a:latin typeface="Arial" pitchFamily="34" charset="0"/>
              <a:cs typeface="Arial" pitchFamily="34" charset="0"/>
            </a:endParaRPr>
          </a:p>
          <a:p>
            <a:pPr lvl="1"/>
            <a:r>
              <a:rPr lang="en-GB" sz="2000" dirty="0" smtClean="0">
                <a:latin typeface="Arial" pitchFamily="34" charset="0"/>
                <a:cs typeface="Arial" pitchFamily="34" charset="0"/>
              </a:rPr>
              <a:t>The current owners of Eagle wish to retire</a:t>
            </a:r>
          </a:p>
          <a:p>
            <a:pPr lvl="1"/>
            <a:endParaRPr lang="en-GB" sz="2000" dirty="0" smtClean="0">
              <a:latin typeface="Arial" pitchFamily="34" charset="0"/>
              <a:cs typeface="Arial" pitchFamily="34" charset="0"/>
            </a:endParaRPr>
          </a:p>
        </p:txBody>
      </p:sp>
    </p:spTree>
    <p:extLst>
      <p:ext uri="{BB962C8B-B14F-4D97-AF65-F5344CB8AC3E}">
        <p14:creationId xmlns:p14="http://schemas.microsoft.com/office/powerpoint/2010/main" val="2135496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Overview</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a:xfrm>
            <a:off x="457200" y="1124744"/>
            <a:ext cx="8229600" cy="5001419"/>
          </a:xfrm>
        </p:spPr>
        <p:txBody>
          <a:bodyPr>
            <a:normAutofit lnSpcReduction="10000"/>
          </a:bodyPr>
          <a:lstStyle/>
          <a:p>
            <a:r>
              <a:rPr lang="en-GB" sz="2000" dirty="0" smtClean="0">
                <a:latin typeface="Arial" pitchFamily="34" charset="0"/>
                <a:cs typeface="Arial" pitchFamily="34" charset="0"/>
              </a:rPr>
              <a:t>Competition laws</a:t>
            </a:r>
          </a:p>
          <a:p>
            <a:pPr marL="0" indent="0">
              <a:buNone/>
            </a:pPr>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Merger </a:t>
            </a:r>
            <a:r>
              <a:rPr lang="en-GB" sz="2000" dirty="0" smtClean="0">
                <a:latin typeface="Arial" pitchFamily="34" charset="0"/>
                <a:cs typeface="Arial" pitchFamily="34" charset="0"/>
              </a:rPr>
              <a:t>analysis: a </a:t>
            </a:r>
            <a:r>
              <a:rPr lang="en-GB" sz="2000" u="sng" dirty="0" smtClean="0">
                <a:latin typeface="Arial" pitchFamily="34" charset="0"/>
                <a:cs typeface="Arial" pitchFamily="34" charset="0"/>
              </a:rPr>
              <a:t>very</a:t>
            </a:r>
            <a:r>
              <a:rPr lang="en-GB" sz="2000" dirty="0" smtClean="0">
                <a:latin typeface="Arial" pitchFamily="34" charset="0"/>
                <a:cs typeface="Arial" pitchFamily="34" charset="0"/>
              </a:rPr>
              <a:t> brief review</a:t>
            </a:r>
          </a:p>
          <a:p>
            <a:pPr lvl="1"/>
            <a:r>
              <a:rPr lang="en-GB" sz="1600" dirty="0" smtClean="0">
                <a:latin typeface="Arial" pitchFamily="34" charset="0"/>
                <a:cs typeface="Arial" pitchFamily="34" charset="0"/>
              </a:rPr>
              <a:t>A taxonomy of transactions</a:t>
            </a:r>
          </a:p>
          <a:p>
            <a:pPr lvl="1"/>
            <a:r>
              <a:rPr lang="en-GB" sz="1600" dirty="0" smtClean="0">
                <a:latin typeface="Arial" pitchFamily="34" charset="0"/>
                <a:cs typeface="Arial" pitchFamily="34" charset="0"/>
              </a:rPr>
              <a:t>Unilateral effects of horizontal mergers</a:t>
            </a:r>
          </a:p>
          <a:p>
            <a:endParaRPr lang="en-GB" sz="2000" dirty="0">
              <a:latin typeface="Arial" pitchFamily="34" charset="0"/>
              <a:cs typeface="Arial" pitchFamily="34" charset="0"/>
            </a:endParaRPr>
          </a:p>
          <a:p>
            <a:r>
              <a:rPr lang="en-GB" sz="2000" dirty="0" smtClean="0">
                <a:latin typeface="Arial" pitchFamily="34" charset="0"/>
                <a:cs typeface="Arial" pitchFamily="34" charset="0"/>
              </a:rPr>
              <a:t>Planning the Investigation</a:t>
            </a:r>
          </a:p>
          <a:p>
            <a:pPr lvl="1"/>
            <a:r>
              <a:rPr lang="en-GB" sz="1600" dirty="0" smtClean="0">
                <a:latin typeface="Arial" pitchFamily="34" charset="0"/>
                <a:cs typeface="Arial" pitchFamily="34" charset="0"/>
              </a:rPr>
              <a:t>Theories of harm</a:t>
            </a:r>
          </a:p>
          <a:p>
            <a:pPr lvl="1"/>
            <a:r>
              <a:rPr lang="en-GB" sz="1600" dirty="0" smtClean="0">
                <a:latin typeface="Arial" pitchFamily="34" charset="0"/>
                <a:cs typeface="Arial" pitchFamily="34" charset="0"/>
              </a:rPr>
              <a:t>Sources of information</a:t>
            </a:r>
          </a:p>
          <a:p>
            <a:pPr lvl="1"/>
            <a:r>
              <a:rPr lang="en-GB" sz="1600" dirty="0" smtClean="0">
                <a:latin typeface="Arial" pitchFamily="34" charset="0"/>
                <a:cs typeface="Arial" pitchFamily="34" charset="0"/>
              </a:rPr>
              <a:t>Timing and </a:t>
            </a:r>
            <a:r>
              <a:rPr lang="en-GB" sz="1600" dirty="0" smtClean="0">
                <a:latin typeface="Arial" pitchFamily="34" charset="0"/>
                <a:cs typeface="Arial" pitchFamily="34" charset="0"/>
              </a:rPr>
              <a:t>tasks</a:t>
            </a:r>
          </a:p>
          <a:p>
            <a:pPr lvl="1"/>
            <a:r>
              <a:rPr lang="en-GB" sz="1600" dirty="0" smtClean="0">
                <a:latin typeface="Arial" pitchFamily="34" charset="0"/>
                <a:cs typeface="Arial" pitchFamily="34" charset="0"/>
              </a:rPr>
              <a:t>Investigative tips</a:t>
            </a:r>
            <a:endParaRPr lang="en-GB" sz="1600" dirty="0" smtClean="0">
              <a:latin typeface="Arial" pitchFamily="34" charset="0"/>
              <a:cs typeface="Arial" pitchFamily="34" charset="0"/>
            </a:endParaRP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Case Study Exercise</a:t>
            </a:r>
          </a:p>
          <a:p>
            <a:endParaRPr lang="en-GB" sz="2000" dirty="0">
              <a:latin typeface="Arial" pitchFamily="34" charset="0"/>
              <a:cs typeface="Arial" pitchFamily="34" charset="0"/>
            </a:endParaRPr>
          </a:p>
          <a:p>
            <a:r>
              <a:rPr lang="en-GB" sz="2000" dirty="0" smtClean="0">
                <a:latin typeface="Arial" pitchFamily="34" charset="0"/>
                <a:cs typeface="Arial" pitchFamily="34" charset="0"/>
              </a:rPr>
              <a:t>Focusing </a:t>
            </a:r>
            <a:r>
              <a:rPr lang="en-GB" sz="2000" dirty="0" smtClean="0">
                <a:latin typeface="Arial" pitchFamily="34" charset="0"/>
                <a:cs typeface="Arial" pitchFamily="34" charset="0"/>
              </a:rPr>
              <a:t>and Managing the Investigation</a:t>
            </a:r>
          </a:p>
        </p:txBody>
      </p:sp>
    </p:spTree>
    <p:extLst>
      <p:ext uri="{BB962C8B-B14F-4D97-AF65-F5344CB8AC3E}">
        <p14:creationId xmlns:p14="http://schemas.microsoft.com/office/powerpoint/2010/main" val="4149010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Case Exercise – Filing Information (II)</a:t>
            </a:r>
            <a:endParaRPr lang="en-GB" sz="3200" dirty="0">
              <a:latin typeface="Arial" pitchFamily="34" charset="0"/>
              <a:cs typeface="Arial" pitchFamily="34" charset="0"/>
            </a:endParaRPr>
          </a:p>
        </p:txBody>
      </p:sp>
      <p:sp>
        <p:nvSpPr>
          <p:cNvPr id="4" name="Content Placeholder 2"/>
          <p:cNvSpPr txBox="1">
            <a:spLocks/>
          </p:cNvSpPr>
          <p:nvPr/>
        </p:nvSpPr>
        <p:spPr>
          <a:xfrm>
            <a:off x="467544" y="1052736"/>
            <a:ext cx="8496944" cy="58052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dirty="0" smtClean="0">
                <a:latin typeface="Arial" pitchFamily="34" charset="0"/>
                <a:cs typeface="Arial" pitchFamily="34" charset="0"/>
              </a:rPr>
              <a:t>In support of their case for approval, the merging parties submit that:</a:t>
            </a:r>
          </a:p>
          <a:p>
            <a:pPr lvl="1"/>
            <a:endParaRPr lang="en-GB" sz="1400" dirty="0" smtClean="0">
              <a:latin typeface="Arial" pitchFamily="34" charset="0"/>
              <a:cs typeface="Arial" pitchFamily="34" charset="0"/>
            </a:endParaRPr>
          </a:p>
          <a:p>
            <a:pPr marL="285750" lvl="1"/>
            <a:r>
              <a:rPr lang="en-GB" sz="1600" dirty="0" smtClean="0">
                <a:latin typeface="Arial" pitchFamily="34" charset="0"/>
                <a:cs typeface="Arial" pitchFamily="34" charset="0"/>
              </a:rPr>
              <a:t>The relevant product market is broad and includes both wholesalers and large integrated retail chains</a:t>
            </a:r>
          </a:p>
          <a:p>
            <a:pPr lvl="1"/>
            <a:endParaRPr lang="en-GB" sz="1600" dirty="0" smtClean="0">
              <a:latin typeface="Arial" pitchFamily="34" charset="0"/>
              <a:cs typeface="Arial" pitchFamily="34" charset="0"/>
            </a:endParaRPr>
          </a:p>
          <a:p>
            <a:pPr marL="285750" lvl="1"/>
            <a:r>
              <a:rPr lang="en-GB" sz="1600" dirty="0" smtClean="0">
                <a:latin typeface="Arial" pitchFamily="34" charset="0"/>
                <a:cs typeface="Arial" pitchFamily="34" charset="0"/>
              </a:rPr>
              <a:t>The relevant geographic market is no narrower than East Port and its surrounding areas</a:t>
            </a:r>
          </a:p>
          <a:p>
            <a:pPr lvl="1"/>
            <a:endParaRPr lang="en-GB" sz="1600" dirty="0" smtClean="0">
              <a:latin typeface="Arial" pitchFamily="34" charset="0"/>
              <a:cs typeface="Arial" pitchFamily="34" charset="0"/>
            </a:endParaRPr>
          </a:p>
          <a:p>
            <a:pPr marL="285750" lvl="1"/>
            <a:r>
              <a:rPr lang="en-GB" sz="1600" dirty="0" smtClean="0">
                <a:latin typeface="Arial" pitchFamily="34" charset="0"/>
                <a:cs typeface="Arial" pitchFamily="34" charset="0"/>
              </a:rPr>
              <a:t>Even if the relevant product market is restricted to wholesalers, the merged entity will have a post-merger share of less than 40%, and will continue to be constrained by at least 7 other wholesalers and post-merger, 3 with shares greater than 10%</a:t>
            </a:r>
          </a:p>
          <a:p>
            <a:pPr marL="457200" lvl="1" indent="0">
              <a:buNone/>
            </a:pPr>
            <a:endParaRPr lang="en-GB" sz="1600" dirty="0" smtClean="0">
              <a:latin typeface="Arial" pitchFamily="34" charset="0"/>
              <a:cs typeface="Arial" pitchFamily="34" charset="0"/>
            </a:endParaRPr>
          </a:p>
          <a:p>
            <a:pPr marL="285750" lvl="1"/>
            <a:r>
              <a:rPr lang="en-GB" sz="1600" dirty="0" smtClean="0">
                <a:latin typeface="Arial" pitchFamily="34" charset="0"/>
                <a:cs typeface="Arial" pitchFamily="34" charset="0"/>
              </a:rPr>
              <a:t>The merged entity’s combined share in any event overstates the extent to which they competitively constrain each other given their differentiated offerings, in terms of product range and mix (Eagle is strong in confectionary, while </a:t>
            </a:r>
            <a:r>
              <a:rPr lang="en-GB" sz="1600" dirty="0" err="1" smtClean="0">
                <a:latin typeface="Arial" pitchFamily="34" charset="0"/>
                <a:cs typeface="Arial" pitchFamily="34" charset="0"/>
              </a:rPr>
              <a:t>BigBox</a:t>
            </a:r>
            <a:r>
              <a:rPr lang="en-GB" sz="1600" dirty="0" smtClean="0">
                <a:latin typeface="Arial" pitchFamily="34" charset="0"/>
                <a:cs typeface="Arial" pitchFamily="34" charset="0"/>
              </a:rPr>
              <a:t> is prominent in general merchandise and toiletries), location, credit and delivery terms (Eagle does not offer these services), i.e. the merging parties are not close competitors</a:t>
            </a:r>
          </a:p>
          <a:p>
            <a:pPr lvl="1"/>
            <a:endParaRPr lang="en-GB" sz="1600" dirty="0">
              <a:latin typeface="Arial" pitchFamily="34" charset="0"/>
              <a:cs typeface="Arial" pitchFamily="34" charset="0"/>
            </a:endParaRPr>
          </a:p>
          <a:p>
            <a:pPr marL="261938" lvl="1" indent="-254000"/>
            <a:r>
              <a:rPr lang="en-GB" sz="1600" dirty="0" smtClean="0">
                <a:latin typeface="Arial" pitchFamily="34" charset="0"/>
                <a:cs typeface="Arial" pitchFamily="34" charset="0"/>
              </a:rPr>
              <a:t>Barriers to entry in wholesaling are low, and upstream suppliers possess countervailing power. </a:t>
            </a:r>
            <a:endParaRPr lang="en-GB" sz="1400" dirty="0" smtClean="0">
              <a:latin typeface="Arial" pitchFamily="34" charset="0"/>
              <a:cs typeface="Arial" pitchFamily="34" charset="0"/>
            </a:endParaRPr>
          </a:p>
        </p:txBody>
      </p:sp>
    </p:spTree>
    <p:extLst>
      <p:ext uri="{BB962C8B-B14F-4D97-AF65-F5344CB8AC3E}">
        <p14:creationId xmlns:p14="http://schemas.microsoft.com/office/powerpoint/2010/main" val="2552875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Case Exercise – Initial Information (I)</a:t>
            </a:r>
            <a:endParaRPr lang="en-GB" sz="3200" dirty="0">
              <a:latin typeface="Arial" pitchFamily="34" charset="0"/>
              <a:cs typeface="Arial" pitchFamily="34" charset="0"/>
            </a:endParaRPr>
          </a:p>
        </p:txBody>
      </p:sp>
      <p:sp>
        <p:nvSpPr>
          <p:cNvPr id="4" name="Content Placeholder 2"/>
          <p:cNvSpPr txBox="1">
            <a:spLocks/>
          </p:cNvSpPr>
          <p:nvPr/>
        </p:nvSpPr>
        <p:spPr>
          <a:xfrm>
            <a:off x="467544" y="908720"/>
            <a:ext cx="8496944" cy="59492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dirty="0" smtClean="0">
                <a:latin typeface="Arial" pitchFamily="34" charset="0"/>
                <a:cs typeface="Arial" pitchFamily="34" charset="0"/>
              </a:rPr>
              <a:t>The competition authority has compiled the following information from the responses to initial information requests</a:t>
            </a:r>
          </a:p>
          <a:p>
            <a:pPr marL="0" indent="0">
              <a:buNone/>
            </a:pPr>
            <a:endParaRPr lang="en-GB" sz="2000" dirty="0">
              <a:latin typeface="Arial" pitchFamily="34" charset="0"/>
              <a:cs typeface="Arial" pitchFamily="34" charset="0"/>
            </a:endParaRPr>
          </a:p>
          <a:p>
            <a:pPr marL="0" indent="0">
              <a:buNone/>
            </a:pPr>
            <a:endParaRPr lang="en-GB" sz="2000" dirty="0" smtClean="0">
              <a:latin typeface="Arial" pitchFamily="34" charset="0"/>
              <a:cs typeface="Arial" pitchFamily="34" charset="0"/>
            </a:endParaRPr>
          </a:p>
          <a:p>
            <a:pPr marL="0" indent="0">
              <a:buNone/>
            </a:pPr>
            <a:endParaRPr lang="en-GB" sz="2000" dirty="0">
              <a:latin typeface="Arial" pitchFamily="34" charset="0"/>
              <a:cs typeface="Arial" pitchFamily="34" charset="0"/>
            </a:endParaRPr>
          </a:p>
          <a:p>
            <a:pPr marL="0" indent="0">
              <a:buNone/>
            </a:pPr>
            <a:endParaRPr lang="en-GB" sz="2000" dirty="0" smtClean="0">
              <a:latin typeface="Arial" pitchFamily="34" charset="0"/>
              <a:cs typeface="Arial" pitchFamily="34" charset="0"/>
            </a:endParaRPr>
          </a:p>
          <a:p>
            <a:pPr marL="0" indent="0">
              <a:buNone/>
            </a:pPr>
            <a:endParaRPr lang="en-GB" sz="2000" dirty="0">
              <a:latin typeface="Arial" pitchFamily="34" charset="0"/>
              <a:cs typeface="Arial" pitchFamily="34" charset="0"/>
            </a:endParaRPr>
          </a:p>
          <a:p>
            <a:pPr marL="0" indent="0">
              <a:buNone/>
            </a:pPr>
            <a:endParaRPr lang="en-GB" sz="2000" dirty="0" smtClean="0">
              <a:latin typeface="Arial" pitchFamily="34" charset="0"/>
              <a:cs typeface="Arial" pitchFamily="34" charset="0"/>
            </a:endParaRPr>
          </a:p>
          <a:p>
            <a:pPr marL="0" indent="0">
              <a:buNone/>
            </a:pPr>
            <a:endParaRPr lang="en-GB" sz="2000" dirty="0">
              <a:latin typeface="Arial" pitchFamily="34" charset="0"/>
              <a:cs typeface="Arial" pitchFamily="34" charset="0"/>
            </a:endParaRPr>
          </a:p>
          <a:p>
            <a:pPr marL="0" indent="0">
              <a:buNone/>
            </a:pPr>
            <a:endParaRPr lang="en-GB" sz="2000" dirty="0" smtClean="0">
              <a:latin typeface="Arial" pitchFamily="34" charset="0"/>
              <a:cs typeface="Arial" pitchFamily="34" charset="0"/>
            </a:endParaRPr>
          </a:p>
          <a:p>
            <a:pPr marL="0" indent="0">
              <a:buNone/>
            </a:pPr>
            <a:endParaRPr lang="en-GB" sz="2000" dirty="0">
              <a:latin typeface="Arial" pitchFamily="34" charset="0"/>
              <a:cs typeface="Arial" pitchFamily="34" charset="0"/>
            </a:endParaRPr>
          </a:p>
          <a:p>
            <a:pPr>
              <a:buFontTx/>
              <a:buChar char="-"/>
            </a:pPr>
            <a:endParaRPr lang="en-GB" sz="2000" dirty="0" smtClean="0">
              <a:latin typeface="Arial" pitchFamily="34" charset="0"/>
              <a:cs typeface="Arial" pitchFamily="34" charset="0"/>
            </a:endParaRPr>
          </a:p>
          <a:p>
            <a:pPr>
              <a:buFontTx/>
              <a:buChar char="-"/>
            </a:pPr>
            <a:r>
              <a:rPr lang="en-GB" sz="2000" dirty="0" smtClean="0">
                <a:latin typeface="Arial" pitchFamily="34" charset="0"/>
                <a:cs typeface="Arial" pitchFamily="34" charset="0"/>
              </a:rPr>
              <a:t>United Cash &amp; Carry entered only 2 years ago</a:t>
            </a:r>
          </a:p>
          <a:p>
            <a:pPr>
              <a:buFontTx/>
              <a:buChar char="-"/>
            </a:pPr>
            <a:r>
              <a:rPr lang="en-GB" sz="2000" dirty="0" smtClean="0">
                <a:latin typeface="Arial" pitchFamily="34" charset="0"/>
                <a:cs typeface="Arial" pitchFamily="34" charset="0"/>
              </a:rPr>
              <a:t>Last year, </a:t>
            </a:r>
            <a:r>
              <a:rPr lang="en-GB" sz="2000" dirty="0" err="1" smtClean="0">
                <a:latin typeface="Arial" pitchFamily="34" charset="0"/>
                <a:cs typeface="Arial" pitchFamily="34" charset="0"/>
              </a:rPr>
              <a:t>Afri</a:t>
            </a:r>
            <a:r>
              <a:rPr lang="en-GB" sz="2000" dirty="0" smtClean="0">
                <a:latin typeface="Arial" pitchFamily="34" charset="0"/>
                <a:cs typeface="Arial" pitchFamily="34" charset="0"/>
              </a:rPr>
              <a:t>-Save had a market share of less than 5%</a:t>
            </a:r>
          </a:p>
          <a:p>
            <a:pPr>
              <a:buFontTx/>
              <a:buChar char="-"/>
            </a:pPr>
            <a:r>
              <a:rPr lang="en-GB" sz="2000" dirty="0" smtClean="0">
                <a:latin typeface="Arial" pitchFamily="34" charset="0"/>
                <a:cs typeface="Arial" pitchFamily="34" charset="0"/>
              </a:rPr>
              <a:t>In the last 6 months, </a:t>
            </a:r>
            <a:r>
              <a:rPr lang="en-GB" sz="2000" dirty="0" err="1" smtClean="0">
                <a:latin typeface="Arial" pitchFamily="34" charset="0"/>
                <a:cs typeface="Arial" pitchFamily="34" charset="0"/>
              </a:rPr>
              <a:t>USave</a:t>
            </a:r>
            <a:r>
              <a:rPr lang="en-GB" sz="2000" dirty="0" smtClean="0">
                <a:latin typeface="Arial" pitchFamily="34" charset="0"/>
                <a:cs typeface="Arial" pitchFamily="34" charset="0"/>
              </a:rPr>
              <a:t> C&amp;C moved away from Central East Port to the outlying suburbs – its market share last year was 7% </a:t>
            </a:r>
          </a:p>
        </p:txBody>
      </p:sp>
      <p:graphicFrame>
        <p:nvGraphicFramePr>
          <p:cNvPr id="3" name="Table 2"/>
          <p:cNvGraphicFramePr>
            <a:graphicFrameLocks noGrp="1"/>
          </p:cNvGraphicFramePr>
          <p:nvPr>
            <p:extLst>
              <p:ext uri="{D42A27DB-BD31-4B8C-83A1-F6EECF244321}">
                <p14:modId xmlns:p14="http://schemas.microsoft.com/office/powerpoint/2010/main" val="4186276925"/>
              </p:ext>
            </p:extLst>
          </p:nvPr>
        </p:nvGraphicFramePr>
        <p:xfrm>
          <a:off x="683568" y="1700808"/>
          <a:ext cx="4032448" cy="3261360"/>
        </p:xfrm>
        <a:graphic>
          <a:graphicData uri="http://schemas.openxmlformats.org/drawingml/2006/table">
            <a:tbl>
              <a:tblPr firstRow="1" bandRow="1">
                <a:tableStyleId>{5C22544A-7EE6-4342-B048-85BDC9FD1C3A}</a:tableStyleId>
              </a:tblPr>
              <a:tblGrid>
                <a:gridCol w="2016224"/>
                <a:gridCol w="2016224"/>
              </a:tblGrid>
              <a:tr h="273630">
                <a:tc gridSpan="2">
                  <a:txBody>
                    <a:bodyPr/>
                    <a:lstStyle/>
                    <a:p>
                      <a:r>
                        <a:rPr lang="en-GB" sz="1400" dirty="0" smtClean="0">
                          <a:solidFill>
                            <a:schemeClr val="tx1"/>
                          </a:solidFill>
                          <a:latin typeface="Arial" pitchFamily="34" charset="0"/>
                          <a:cs typeface="Arial" pitchFamily="34" charset="0"/>
                        </a:rPr>
                        <a:t>Wholesale Market Shares (2012</a:t>
                      </a:r>
                      <a:r>
                        <a:rPr lang="en-GB" sz="1400" baseline="0" dirty="0" smtClean="0">
                          <a:solidFill>
                            <a:schemeClr val="tx1"/>
                          </a:solidFill>
                          <a:latin typeface="Arial" pitchFamily="34" charset="0"/>
                          <a:cs typeface="Arial" pitchFamily="34" charset="0"/>
                        </a:rPr>
                        <a:t> Revenues)</a:t>
                      </a:r>
                    </a:p>
                    <a:p>
                      <a:r>
                        <a:rPr lang="en-GB" sz="1400" baseline="0" dirty="0" smtClean="0">
                          <a:solidFill>
                            <a:schemeClr val="tx1"/>
                          </a:solidFill>
                          <a:latin typeface="Arial" pitchFamily="34" charset="0"/>
                          <a:cs typeface="Arial" pitchFamily="34" charset="0"/>
                        </a:rPr>
                        <a:t>Greater East Port</a:t>
                      </a:r>
                      <a:endParaRPr lang="en-GB"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solidFill>
                          <a:schemeClr val="tx1"/>
                        </a:solidFill>
                        <a:latin typeface="Arial" pitchFamily="34" charset="0"/>
                        <a:cs typeface="Arial" pitchFamily="34" charset="0"/>
                      </a:endParaRPr>
                    </a:p>
                  </a:txBody>
                  <a:tcPr>
                    <a:noFill/>
                  </a:tcPr>
                </a:tc>
              </a:tr>
              <a:tr h="273630">
                <a:tc>
                  <a:txBody>
                    <a:bodyPr/>
                    <a:lstStyle/>
                    <a:p>
                      <a:r>
                        <a:rPr lang="en-GB" sz="1400" b="1" dirty="0" err="1" smtClean="0">
                          <a:solidFill>
                            <a:schemeClr val="tx1"/>
                          </a:solidFill>
                          <a:latin typeface="Arial" pitchFamily="34" charset="0"/>
                          <a:cs typeface="Arial" pitchFamily="34" charset="0"/>
                        </a:rPr>
                        <a:t>BigBox</a:t>
                      </a:r>
                      <a:endParaRPr lang="en-GB" sz="14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r>
                        <a:rPr lang="en-GB" sz="1400" b="1" dirty="0" smtClean="0">
                          <a:solidFill>
                            <a:schemeClr val="tx1"/>
                          </a:solidFill>
                          <a:latin typeface="Arial" pitchFamily="34" charset="0"/>
                          <a:cs typeface="Arial" pitchFamily="34" charset="0"/>
                        </a:rPr>
                        <a:t>25%</a:t>
                      </a:r>
                      <a:endParaRPr lang="en-GB" sz="1400" b="1" dirty="0">
                        <a:solidFill>
                          <a:schemeClr val="tx1"/>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273630">
                <a:tc>
                  <a:txBody>
                    <a:bodyPr/>
                    <a:lstStyle/>
                    <a:p>
                      <a:r>
                        <a:rPr lang="en-GB" sz="1400" dirty="0" err="1" smtClean="0">
                          <a:solidFill>
                            <a:schemeClr val="tx1"/>
                          </a:solidFill>
                          <a:latin typeface="Arial" pitchFamily="34" charset="0"/>
                          <a:cs typeface="Arial" pitchFamily="34" charset="0"/>
                        </a:rPr>
                        <a:t>TradeValue</a:t>
                      </a:r>
                      <a:endParaRPr lang="en-GB"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noFill/>
                  </a:tcPr>
                </a:tc>
                <a:tc>
                  <a:txBody>
                    <a:bodyPr/>
                    <a:lstStyle/>
                    <a:p>
                      <a:pPr algn="r"/>
                      <a:r>
                        <a:rPr lang="en-GB" sz="1400" dirty="0" smtClean="0">
                          <a:solidFill>
                            <a:schemeClr val="tx1"/>
                          </a:solidFill>
                          <a:latin typeface="Arial" pitchFamily="34" charset="0"/>
                          <a:cs typeface="Arial" pitchFamily="34" charset="0"/>
                        </a:rPr>
                        <a:t>19%</a:t>
                      </a:r>
                      <a:endParaRPr lang="en-GB" sz="1400" dirty="0">
                        <a:solidFill>
                          <a:schemeClr val="tx1"/>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noFill/>
                  </a:tcPr>
                </a:tc>
              </a:tr>
              <a:tr h="273630">
                <a:tc>
                  <a:txBody>
                    <a:bodyPr/>
                    <a:lstStyle/>
                    <a:p>
                      <a:r>
                        <a:rPr lang="en-GB" sz="1400" dirty="0" smtClean="0">
                          <a:latin typeface="Arial" pitchFamily="34" charset="0"/>
                          <a:cs typeface="Arial" pitchFamily="34" charset="0"/>
                        </a:rPr>
                        <a:t>United Cash &amp; Carry</a:t>
                      </a:r>
                      <a:endParaRPr lang="en-GB"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noFill/>
                  </a:tcPr>
                </a:tc>
                <a:tc>
                  <a:txBody>
                    <a:bodyPr/>
                    <a:lstStyle/>
                    <a:p>
                      <a:pPr algn="r"/>
                      <a:r>
                        <a:rPr lang="en-GB" sz="1400" dirty="0" smtClean="0">
                          <a:solidFill>
                            <a:schemeClr val="tx1"/>
                          </a:solidFill>
                          <a:latin typeface="Arial" pitchFamily="34" charset="0"/>
                          <a:cs typeface="Arial" pitchFamily="34" charset="0"/>
                        </a:rPr>
                        <a:t>16%</a:t>
                      </a:r>
                      <a:endParaRPr lang="en-GB" sz="1400" dirty="0">
                        <a:solidFill>
                          <a:schemeClr val="tx1"/>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noFill/>
                  </a:tcPr>
                </a:tc>
              </a:tr>
              <a:tr h="2736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Arial" pitchFamily="34" charset="0"/>
                          <a:cs typeface="Arial" pitchFamily="34" charset="0"/>
                        </a:rPr>
                        <a:t>Eagle</a:t>
                      </a:r>
                    </a:p>
                  </a:txBody>
                  <a:tcPr>
                    <a:lnL w="12700" cap="flat" cmpd="sng" algn="ctr">
                      <a:solidFill>
                        <a:schemeClr val="tx1"/>
                      </a:solidFill>
                      <a:prstDash val="solid"/>
                      <a:round/>
                      <a:headEnd type="none" w="med" len="med"/>
                      <a:tailEnd type="none" w="med" len="med"/>
                    </a:lnL>
                    <a:noFill/>
                  </a:tcPr>
                </a:tc>
                <a:tc>
                  <a:txBody>
                    <a:bodyPr/>
                    <a:lstStyle/>
                    <a:p>
                      <a:pPr algn="r"/>
                      <a:r>
                        <a:rPr lang="en-GB" sz="1400" b="1" dirty="0" smtClean="0">
                          <a:solidFill>
                            <a:schemeClr val="tx1"/>
                          </a:solidFill>
                          <a:latin typeface="Arial" pitchFamily="34" charset="0"/>
                          <a:cs typeface="Arial" pitchFamily="34" charset="0"/>
                        </a:rPr>
                        <a:t>13%</a:t>
                      </a:r>
                      <a:endParaRPr lang="en-GB" sz="1400" b="1" dirty="0">
                        <a:solidFill>
                          <a:schemeClr val="tx1"/>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noFill/>
                  </a:tcPr>
                </a:tc>
              </a:tr>
              <a:tr h="273630">
                <a:tc>
                  <a:txBody>
                    <a:bodyPr/>
                    <a:lstStyle/>
                    <a:p>
                      <a:r>
                        <a:rPr lang="en-GB" sz="1400" dirty="0" err="1" smtClean="0">
                          <a:solidFill>
                            <a:schemeClr val="tx1"/>
                          </a:solidFill>
                          <a:latin typeface="Arial" pitchFamily="34" charset="0"/>
                          <a:cs typeface="Arial" pitchFamily="34" charset="0"/>
                        </a:rPr>
                        <a:t>Afri</a:t>
                      </a:r>
                      <a:r>
                        <a:rPr lang="en-GB" sz="1400" dirty="0" smtClean="0">
                          <a:solidFill>
                            <a:schemeClr val="tx1"/>
                          </a:solidFill>
                          <a:latin typeface="Arial" pitchFamily="34" charset="0"/>
                          <a:cs typeface="Arial" pitchFamily="34" charset="0"/>
                        </a:rPr>
                        <a:t>-Save</a:t>
                      </a:r>
                      <a:endParaRPr lang="en-GB"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noFill/>
                  </a:tcPr>
                </a:tc>
                <a:tc>
                  <a:txBody>
                    <a:bodyPr/>
                    <a:lstStyle/>
                    <a:p>
                      <a:pPr algn="r"/>
                      <a:r>
                        <a:rPr lang="en-GB" sz="1400" dirty="0" smtClean="0">
                          <a:solidFill>
                            <a:schemeClr val="tx1"/>
                          </a:solidFill>
                          <a:latin typeface="Arial" pitchFamily="34" charset="0"/>
                          <a:cs typeface="Arial" pitchFamily="34" charset="0"/>
                        </a:rPr>
                        <a:t>11%</a:t>
                      </a:r>
                      <a:endParaRPr lang="en-GB" sz="1400" dirty="0">
                        <a:solidFill>
                          <a:schemeClr val="tx1"/>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noFill/>
                  </a:tcPr>
                </a:tc>
              </a:tr>
              <a:tr h="273630">
                <a:tc>
                  <a:txBody>
                    <a:bodyPr/>
                    <a:lstStyle/>
                    <a:p>
                      <a:r>
                        <a:rPr lang="en-GB" sz="1400" dirty="0" smtClean="0">
                          <a:solidFill>
                            <a:schemeClr val="tx1"/>
                          </a:solidFill>
                          <a:latin typeface="Arial" pitchFamily="34" charset="0"/>
                          <a:cs typeface="Arial" pitchFamily="34" charset="0"/>
                        </a:rPr>
                        <a:t>Orient Wholesaler</a:t>
                      </a:r>
                      <a:endParaRPr lang="en-GB"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noFill/>
                  </a:tcPr>
                </a:tc>
                <a:tc>
                  <a:txBody>
                    <a:bodyPr/>
                    <a:lstStyle/>
                    <a:p>
                      <a:pPr algn="r"/>
                      <a:r>
                        <a:rPr lang="en-GB" sz="1400" dirty="0" smtClean="0">
                          <a:solidFill>
                            <a:schemeClr val="tx1"/>
                          </a:solidFill>
                          <a:latin typeface="Arial" pitchFamily="34" charset="0"/>
                          <a:cs typeface="Arial" pitchFamily="34" charset="0"/>
                        </a:rPr>
                        <a:t>6%</a:t>
                      </a:r>
                      <a:endParaRPr lang="en-GB" sz="1400" dirty="0">
                        <a:solidFill>
                          <a:schemeClr val="tx1"/>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noFill/>
                  </a:tcPr>
                </a:tc>
              </a:tr>
              <a:tr h="273630">
                <a:tc>
                  <a:txBody>
                    <a:bodyPr/>
                    <a:lstStyle/>
                    <a:p>
                      <a:r>
                        <a:rPr lang="en-GB" sz="1400" dirty="0" err="1" smtClean="0">
                          <a:solidFill>
                            <a:schemeClr val="tx1"/>
                          </a:solidFill>
                          <a:latin typeface="Arial" pitchFamily="34" charset="0"/>
                          <a:cs typeface="Arial" pitchFamily="34" charset="0"/>
                        </a:rPr>
                        <a:t>Usave</a:t>
                      </a:r>
                      <a:r>
                        <a:rPr lang="en-GB" sz="1400" baseline="0" dirty="0" smtClean="0">
                          <a:solidFill>
                            <a:schemeClr val="tx1"/>
                          </a:solidFill>
                          <a:latin typeface="Arial" pitchFamily="34" charset="0"/>
                          <a:cs typeface="Arial" pitchFamily="34" charset="0"/>
                        </a:rPr>
                        <a:t> C&amp;C</a:t>
                      </a:r>
                      <a:endParaRPr lang="en-GB"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noFill/>
                  </a:tcPr>
                </a:tc>
                <a:tc>
                  <a:txBody>
                    <a:bodyPr/>
                    <a:lstStyle/>
                    <a:p>
                      <a:pPr algn="r"/>
                      <a:r>
                        <a:rPr lang="en-GB" sz="1400" dirty="0" smtClean="0">
                          <a:solidFill>
                            <a:schemeClr val="tx1"/>
                          </a:solidFill>
                          <a:latin typeface="Arial" pitchFamily="34" charset="0"/>
                          <a:cs typeface="Arial" pitchFamily="34" charset="0"/>
                        </a:rPr>
                        <a:t>6%</a:t>
                      </a:r>
                      <a:endParaRPr lang="en-GB" sz="1400" dirty="0">
                        <a:solidFill>
                          <a:schemeClr val="tx1"/>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noFill/>
                  </a:tcPr>
                </a:tc>
              </a:tr>
              <a:tr h="273630">
                <a:tc>
                  <a:txBody>
                    <a:bodyPr/>
                    <a:lstStyle/>
                    <a:p>
                      <a:r>
                        <a:rPr lang="en-GB" sz="1400" dirty="0" smtClean="0">
                          <a:latin typeface="Arial" pitchFamily="34" charset="0"/>
                          <a:cs typeface="Arial" pitchFamily="34" charset="0"/>
                        </a:rPr>
                        <a:t>Jumbo</a:t>
                      </a:r>
                      <a:r>
                        <a:rPr lang="en-GB" sz="1400" baseline="0" dirty="0" smtClean="0">
                          <a:latin typeface="Arial" pitchFamily="34" charset="0"/>
                          <a:cs typeface="Arial" pitchFamily="34" charset="0"/>
                        </a:rPr>
                        <a:t> Stores</a:t>
                      </a:r>
                      <a:endParaRPr lang="en-GB"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r>
                        <a:rPr lang="en-GB" sz="1400" dirty="0" smtClean="0">
                          <a:solidFill>
                            <a:schemeClr val="tx1"/>
                          </a:solidFill>
                          <a:latin typeface="Arial" pitchFamily="34" charset="0"/>
                          <a:cs typeface="Arial" pitchFamily="34" charset="0"/>
                        </a:rPr>
                        <a:t>4%</a:t>
                      </a:r>
                      <a:endParaRPr lang="en-GB" sz="1400" dirty="0">
                        <a:solidFill>
                          <a:schemeClr val="tx1"/>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r h="273630">
                <a:tc>
                  <a:txBody>
                    <a:bodyPr/>
                    <a:lstStyle/>
                    <a:p>
                      <a:r>
                        <a:rPr lang="en-GB" sz="1400" dirty="0" smtClean="0">
                          <a:latin typeface="Arial" pitchFamily="34" charset="0"/>
                          <a:cs typeface="Arial" pitchFamily="34" charset="0"/>
                        </a:rPr>
                        <a:t>Total</a:t>
                      </a:r>
                      <a:endParaRPr lang="en-GB"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1400" dirty="0" smtClean="0">
                          <a:solidFill>
                            <a:schemeClr val="tx1"/>
                          </a:solidFill>
                          <a:latin typeface="Arial" pitchFamily="34" charset="0"/>
                          <a:cs typeface="Arial" pitchFamily="34" charset="0"/>
                        </a:rPr>
                        <a:t>100%</a:t>
                      </a:r>
                      <a:endParaRPr lang="en-GB" sz="1400" dirty="0">
                        <a:solidFill>
                          <a:schemeClr val="tx1"/>
                        </a:solidFill>
                        <a:latin typeface="Arial" pitchFamily="34" charset="0"/>
                        <a:cs typeface="Arial" pitchFamily="34"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74488791"/>
              </p:ext>
            </p:extLst>
          </p:nvPr>
        </p:nvGraphicFramePr>
        <p:xfrm>
          <a:off x="4932040" y="1700808"/>
          <a:ext cx="4032448" cy="2346960"/>
        </p:xfrm>
        <a:graphic>
          <a:graphicData uri="http://schemas.openxmlformats.org/drawingml/2006/table">
            <a:tbl>
              <a:tblPr firstRow="1" bandRow="1">
                <a:tableStyleId>{5C22544A-7EE6-4342-B048-85BDC9FD1C3A}</a:tableStyleId>
              </a:tblPr>
              <a:tblGrid>
                <a:gridCol w="2016224"/>
                <a:gridCol w="2016224"/>
              </a:tblGrid>
              <a:tr h="273630">
                <a:tc gridSpan="2">
                  <a:txBody>
                    <a:bodyPr/>
                    <a:lstStyle/>
                    <a:p>
                      <a:r>
                        <a:rPr lang="en-GB" sz="1400" dirty="0" smtClean="0">
                          <a:solidFill>
                            <a:schemeClr val="tx1"/>
                          </a:solidFill>
                          <a:latin typeface="Arial" pitchFamily="34" charset="0"/>
                          <a:cs typeface="Arial" pitchFamily="34" charset="0"/>
                        </a:rPr>
                        <a:t>Market Shares (2012</a:t>
                      </a:r>
                      <a:r>
                        <a:rPr lang="en-GB" sz="1400" baseline="0" dirty="0" smtClean="0">
                          <a:solidFill>
                            <a:schemeClr val="tx1"/>
                          </a:solidFill>
                          <a:latin typeface="Arial" pitchFamily="34" charset="0"/>
                          <a:cs typeface="Arial" pitchFamily="34" charset="0"/>
                        </a:rPr>
                        <a:t> Revenues)</a:t>
                      </a:r>
                    </a:p>
                    <a:p>
                      <a:r>
                        <a:rPr lang="en-GB" sz="1400" baseline="0" dirty="0" smtClean="0">
                          <a:solidFill>
                            <a:schemeClr val="tx1"/>
                          </a:solidFill>
                          <a:latin typeface="Arial" pitchFamily="34" charset="0"/>
                          <a:cs typeface="Arial" pitchFamily="34" charset="0"/>
                        </a:rPr>
                        <a:t>Central East Port</a:t>
                      </a:r>
                      <a:endParaRPr lang="en-GB"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solidFill>
                          <a:schemeClr val="tx1"/>
                        </a:solidFill>
                        <a:latin typeface="Arial" pitchFamily="34" charset="0"/>
                        <a:cs typeface="Arial" pitchFamily="34" charset="0"/>
                      </a:endParaRPr>
                    </a:p>
                  </a:txBody>
                  <a:tcPr>
                    <a:noFill/>
                  </a:tcPr>
                </a:tc>
              </a:tr>
              <a:tr h="273630">
                <a:tc>
                  <a:txBody>
                    <a:bodyPr/>
                    <a:lstStyle/>
                    <a:p>
                      <a:r>
                        <a:rPr lang="en-GB" sz="1400" b="1" dirty="0" err="1" smtClean="0">
                          <a:solidFill>
                            <a:schemeClr val="tx1"/>
                          </a:solidFill>
                          <a:latin typeface="Arial" pitchFamily="34" charset="0"/>
                          <a:cs typeface="Arial" pitchFamily="34" charset="0"/>
                        </a:rPr>
                        <a:t>BigBox</a:t>
                      </a:r>
                      <a:endParaRPr lang="en-GB" sz="14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r>
                        <a:rPr lang="en-GB" sz="1400" b="1" dirty="0" smtClean="0">
                          <a:solidFill>
                            <a:schemeClr val="tx1"/>
                          </a:solidFill>
                          <a:latin typeface="Arial" pitchFamily="34" charset="0"/>
                          <a:cs typeface="Arial" pitchFamily="34" charset="0"/>
                        </a:rPr>
                        <a:t>35%</a:t>
                      </a:r>
                      <a:endParaRPr lang="en-GB" sz="1400" b="1" dirty="0">
                        <a:solidFill>
                          <a:schemeClr val="tx1"/>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273630">
                <a:tc>
                  <a:txBody>
                    <a:bodyPr/>
                    <a:lstStyle/>
                    <a:p>
                      <a:r>
                        <a:rPr lang="en-GB" sz="1400" dirty="0" err="1" smtClean="0">
                          <a:solidFill>
                            <a:schemeClr val="tx1"/>
                          </a:solidFill>
                          <a:latin typeface="Arial" pitchFamily="34" charset="0"/>
                          <a:cs typeface="Arial" pitchFamily="34" charset="0"/>
                        </a:rPr>
                        <a:t>TradeValue</a:t>
                      </a:r>
                      <a:endParaRPr lang="en-GB"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noFill/>
                  </a:tcPr>
                </a:tc>
                <a:tc>
                  <a:txBody>
                    <a:bodyPr/>
                    <a:lstStyle/>
                    <a:p>
                      <a:pPr algn="r"/>
                      <a:r>
                        <a:rPr lang="en-GB" sz="1400" dirty="0" smtClean="0">
                          <a:solidFill>
                            <a:schemeClr val="tx1"/>
                          </a:solidFill>
                          <a:latin typeface="Arial" pitchFamily="34" charset="0"/>
                          <a:cs typeface="Arial" pitchFamily="34" charset="0"/>
                        </a:rPr>
                        <a:t>26%</a:t>
                      </a:r>
                      <a:endParaRPr lang="en-GB" sz="1400" dirty="0">
                        <a:solidFill>
                          <a:schemeClr val="tx1"/>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noFill/>
                  </a:tcPr>
                </a:tc>
              </a:tr>
              <a:tr h="2736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Arial" pitchFamily="34" charset="0"/>
                          <a:cs typeface="Arial" pitchFamily="34" charset="0"/>
                        </a:rPr>
                        <a:t>Eagle</a:t>
                      </a:r>
                    </a:p>
                  </a:txBody>
                  <a:tcPr>
                    <a:lnL w="12700" cap="flat" cmpd="sng" algn="ctr">
                      <a:solidFill>
                        <a:schemeClr val="tx1"/>
                      </a:solidFill>
                      <a:prstDash val="solid"/>
                      <a:round/>
                      <a:headEnd type="none" w="med" len="med"/>
                      <a:tailEnd type="none" w="med" len="med"/>
                    </a:lnL>
                    <a:noFill/>
                  </a:tcPr>
                </a:tc>
                <a:tc>
                  <a:txBody>
                    <a:bodyPr/>
                    <a:lstStyle/>
                    <a:p>
                      <a:pPr algn="r"/>
                      <a:r>
                        <a:rPr lang="en-GB" sz="1400" b="1" dirty="0" smtClean="0">
                          <a:solidFill>
                            <a:schemeClr val="tx1"/>
                          </a:solidFill>
                          <a:latin typeface="Arial" pitchFamily="34" charset="0"/>
                          <a:cs typeface="Arial" pitchFamily="34" charset="0"/>
                        </a:rPr>
                        <a:t>18%</a:t>
                      </a:r>
                      <a:endParaRPr lang="en-GB" sz="1400" b="1" dirty="0">
                        <a:solidFill>
                          <a:schemeClr val="tx1"/>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noFill/>
                  </a:tcPr>
                </a:tc>
              </a:tr>
              <a:tr h="273630">
                <a:tc>
                  <a:txBody>
                    <a:bodyPr/>
                    <a:lstStyle/>
                    <a:p>
                      <a:r>
                        <a:rPr lang="en-GB" sz="1400" dirty="0" err="1" smtClean="0">
                          <a:solidFill>
                            <a:schemeClr val="tx1"/>
                          </a:solidFill>
                          <a:latin typeface="Arial" pitchFamily="34" charset="0"/>
                          <a:cs typeface="Arial" pitchFamily="34" charset="0"/>
                        </a:rPr>
                        <a:t>Afri</a:t>
                      </a:r>
                      <a:r>
                        <a:rPr lang="en-GB" sz="1400" dirty="0" smtClean="0">
                          <a:solidFill>
                            <a:schemeClr val="tx1"/>
                          </a:solidFill>
                          <a:latin typeface="Arial" pitchFamily="34" charset="0"/>
                          <a:cs typeface="Arial" pitchFamily="34" charset="0"/>
                        </a:rPr>
                        <a:t>-Save</a:t>
                      </a:r>
                      <a:endParaRPr lang="en-GB"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noFill/>
                  </a:tcPr>
                </a:tc>
                <a:tc>
                  <a:txBody>
                    <a:bodyPr/>
                    <a:lstStyle/>
                    <a:p>
                      <a:pPr algn="r"/>
                      <a:r>
                        <a:rPr lang="en-GB" sz="1400" dirty="0" smtClean="0">
                          <a:solidFill>
                            <a:schemeClr val="tx1"/>
                          </a:solidFill>
                          <a:latin typeface="Arial" pitchFamily="34" charset="0"/>
                          <a:cs typeface="Arial" pitchFamily="34" charset="0"/>
                        </a:rPr>
                        <a:t>15%</a:t>
                      </a:r>
                      <a:endParaRPr lang="en-GB" sz="1400" dirty="0">
                        <a:solidFill>
                          <a:schemeClr val="tx1"/>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noFill/>
                  </a:tcPr>
                </a:tc>
              </a:tr>
              <a:tr h="273630">
                <a:tc>
                  <a:txBody>
                    <a:bodyPr/>
                    <a:lstStyle/>
                    <a:p>
                      <a:r>
                        <a:rPr lang="en-GB" sz="1400" dirty="0" smtClean="0">
                          <a:latin typeface="Arial" pitchFamily="34" charset="0"/>
                          <a:cs typeface="Arial" pitchFamily="34" charset="0"/>
                        </a:rPr>
                        <a:t>Jumbo</a:t>
                      </a:r>
                      <a:r>
                        <a:rPr lang="en-GB" sz="1400" baseline="0" dirty="0" smtClean="0">
                          <a:latin typeface="Arial" pitchFamily="34" charset="0"/>
                          <a:cs typeface="Arial" pitchFamily="34" charset="0"/>
                        </a:rPr>
                        <a:t> Stores</a:t>
                      </a:r>
                      <a:endParaRPr lang="en-GB"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r>
                        <a:rPr lang="en-GB" sz="1400" dirty="0" smtClean="0">
                          <a:solidFill>
                            <a:schemeClr val="tx1"/>
                          </a:solidFill>
                          <a:latin typeface="Arial" pitchFamily="34" charset="0"/>
                          <a:cs typeface="Arial" pitchFamily="34" charset="0"/>
                        </a:rPr>
                        <a:t>6%</a:t>
                      </a:r>
                      <a:endParaRPr lang="en-GB" sz="1400" dirty="0">
                        <a:solidFill>
                          <a:schemeClr val="tx1"/>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r h="273630">
                <a:tc>
                  <a:txBody>
                    <a:bodyPr/>
                    <a:lstStyle/>
                    <a:p>
                      <a:r>
                        <a:rPr lang="en-GB" sz="1400" dirty="0" smtClean="0">
                          <a:latin typeface="Arial" pitchFamily="34" charset="0"/>
                          <a:cs typeface="Arial" pitchFamily="34" charset="0"/>
                        </a:rPr>
                        <a:t>Total</a:t>
                      </a:r>
                      <a:endParaRPr lang="en-GB"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1400" dirty="0" smtClean="0">
                          <a:solidFill>
                            <a:schemeClr val="tx1"/>
                          </a:solidFill>
                          <a:latin typeface="Arial" pitchFamily="34" charset="0"/>
                          <a:cs typeface="Arial" pitchFamily="34" charset="0"/>
                        </a:rPr>
                        <a:t>100%</a:t>
                      </a:r>
                      <a:endParaRPr lang="en-GB" sz="1400" dirty="0">
                        <a:solidFill>
                          <a:schemeClr val="tx1"/>
                        </a:solidFill>
                        <a:latin typeface="Arial" pitchFamily="34" charset="0"/>
                        <a:cs typeface="Arial" pitchFamily="34"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552471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Planning: Candidate Theories of Harm</a:t>
            </a:r>
            <a:endParaRPr lang="en-GB" sz="3200" dirty="0">
              <a:latin typeface="Arial" pitchFamily="34" charset="0"/>
              <a:cs typeface="Arial" pitchFamily="34" charset="0"/>
            </a:endParaRPr>
          </a:p>
        </p:txBody>
      </p:sp>
      <p:sp>
        <p:nvSpPr>
          <p:cNvPr id="4" name="Content Placeholder 2"/>
          <p:cNvSpPr txBox="1">
            <a:spLocks/>
          </p:cNvSpPr>
          <p:nvPr/>
        </p:nvSpPr>
        <p:spPr>
          <a:xfrm>
            <a:off x="467544" y="1052736"/>
            <a:ext cx="8229600" cy="5544616"/>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400" dirty="0" smtClean="0">
                <a:latin typeface="Arial" pitchFamily="34" charset="0"/>
                <a:cs typeface="Arial" pitchFamily="34" charset="0"/>
              </a:rPr>
              <a:t>Set out a summary description of the transaction</a:t>
            </a:r>
            <a:endParaRPr lang="en-GB" sz="2000" dirty="0">
              <a:latin typeface="Arial" pitchFamily="34" charset="0"/>
              <a:cs typeface="Arial" pitchFamily="34" charset="0"/>
            </a:endParaRPr>
          </a:p>
          <a:p>
            <a:pPr lvl="1"/>
            <a:r>
              <a:rPr lang="en-GB" sz="2000" dirty="0" err="1" smtClean="0">
                <a:latin typeface="Arial" pitchFamily="34" charset="0"/>
                <a:cs typeface="Arial" pitchFamily="34" charset="0"/>
              </a:rPr>
              <a:t>BigBox</a:t>
            </a:r>
            <a:r>
              <a:rPr lang="en-GB" sz="2000" dirty="0" smtClean="0">
                <a:latin typeface="Arial" pitchFamily="34" charset="0"/>
                <a:cs typeface="Arial" pitchFamily="34" charset="0"/>
              </a:rPr>
              <a:t>, a large national wholesale chain, and the largest wholesaler in East Port, proposes to acquire Eagle Cash &amp; Carry, an independent wholesaler in East Port</a:t>
            </a:r>
          </a:p>
          <a:p>
            <a:endParaRPr lang="en-GB" sz="2400" dirty="0" smtClean="0">
              <a:latin typeface="Arial" pitchFamily="34" charset="0"/>
              <a:cs typeface="Arial" pitchFamily="34" charset="0"/>
            </a:endParaRPr>
          </a:p>
          <a:p>
            <a:r>
              <a:rPr lang="en-GB" sz="2400" dirty="0" smtClean="0">
                <a:latin typeface="Arial" pitchFamily="34" charset="0"/>
                <a:cs typeface="Arial" pitchFamily="34" charset="0"/>
              </a:rPr>
              <a:t>Distil the reason(s) to investigate further</a:t>
            </a:r>
          </a:p>
          <a:p>
            <a:pPr lvl="1"/>
            <a:r>
              <a:rPr lang="en-GB" sz="2000" dirty="0" smtClean="0">
                <a:latin typeface="Arial" pitchFamily="34" charset="0"/>
                <a:cs typeface="Arial" pitchFamily="34" charset="0"/>
              </a:rPr>
              <a:t>Merger would combine the #1 and #4 wholesalers in greater East Port, and the #1 and #3 wholesalers in central East Port</a:t>
            </a:r>
          </a:p>
          <a:p>
            <a:endParaRPr lang="en-GB" sz="2400" dirty="0" smtClean="0">
              <a:latin typeface="Arial" pitchFamily="34" charset="0"/>
              <a:cs typeface="Arial" pitchFamily="34" charset="0"/>
            </a:endParaRPr>
          </a:p>
          <a:p>
            <a:r>
              <a:rPr lang="en-GB" sz="2400" dirty="0" smtClean="0">
                <a:latin typeface="Arial" pitchFamily="34" charset="0"/>
                <a:cs typeface="Arial" pitchFamily="34" charset="0"/>
              </a:rPr>
              <a:t>Develop a working theory of harm (and, if appropriate, remedies to be sought)</a:t>
            </a:r>
          </a:p>
          <a:p>
            <a:pPr lvl="1"/>
            <a:r>
              <a:rPr lang="en-GB" sz="2000" dirty="0" smtClean="0">
                <a:latin typeface="Arial" pitchFamily="34" charset="0"/>
                <a:cs typeface="Arial" pitchFamily="34" charset="0"/>
              </a:rPr>
              <a:t>Merged firm could charge higher prices to independent retailers in East Port (and/or otherwise degrade their service) if the parties are particularly close competitors and control a substantial share of sales in a well-defined narrow market for wholesale in central East Port and if price increases would not be defeated by entry and/or expansion into that market.</a:t>
            </a:r>
          </a:p>
          <a:p>
            <a:endParaRPr lang="en-GB" sz="2400" dirty="0" smtClean="0">
              <a:latin typeface="Arial" pitchFamily="34" charset="0"/>
              <a:cs typeface="Arial" pitchFamily="34" charset="0"/>
            </a:endParaRPr>
          </a:p>
          <a:p>
            <a:r>
              <a:rPr lang="en-GB" sz="2400" dirty="0" smtClean="0">
                <a:latin typeface="Arial" pitchFamily="34" charset="0"/>
                <a:cs typeface="Arial" pitchFamily="34" charset="0"/>
              </a:rPr>
              <a:t>Identify the key factual issues to be resolved</a:t>
            </a:r>
          </a:p>
          <a:p>
            <a:pPr lvl="1"/>
            <a:r>
              <a:rPr lang="en-GB" sz="2000" dirty="0" smtClean="0">
                <a:latin typeface="Arial" pitchFamily="34" charset="0"/>
                <a:cs typeface="Arial" pitchFamily="34" charset="0"/>
              </a:rPr>
              <a:t>Geographic market</a:t>
            </a:r>
          </a:p>
          <a:p>
            <a:pPr lvl="1"/>
            <a:r>
              <a:rPr lang="en-GB" sz="2000" dirty="0" smtClean="0">
                <a:latin typeface="Arial" pitchFamily="34" charset="0"/>
                <a:cs typeface="Arial" pitchFamily="34" charset="0"/>
              </a:rPr>
              <a:t>Closeness of competition</a:t>
            </a:r>
          </a:p>
          <a:p>
            <a:pPr lvl="1"/>
            <a:r>
              <a:rPr lang="en-GB" sz="2000" dirty="0" smtClean="0">
                <a:latin typeface="Arial" pitchFamily="34" charset="0"/>
                <a:cs typeface="Arial" pitchFamily="34" charset="0"/>
              </a:rPr>
              <a:t>Entry / Expansion</a:t>
            </a:r>
          </a:p>
          <a:p>
            <a:endParaRPr lang="en-GB" sz="2400" dirty="0" smtClean="0">
              <a:latin typeface="Arial" pitchFamily="34" charset="0"/>
              <a:cs typeface="Arial" pitchFamily="34" charset="0"/>
            </a:endParaRPr>
          </a:p>
          <a:p>
            <a:endParaRPr lang="en-GB" sz="2000" dirty="0">
              <a:latin typeface="Arial" pitchFamily="34" charset="0"/>
              <a:cs typeface="Arial" pitchFamily="34" charset="0"/>
            </a:endParaRPr>
          </a:p>
        </p:txBody>
      </p:sp>
    </p:spTree>
    <p:extLst>
      <p:ext uri="{BB962C8B-B14F-4D97-AF65-F5344CB8AC3E}">
        <p14:creationId xmlns:p14="http://schemas.microsoft.com/office/powerpoint/2010/main" val="4172404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Planning: Evidence</a:t>
            </a:r>
            <a:endParaRPr lang="en-GB" sz="3200" dirty="0">
              <a:latin typeface="Arial" pitchFamily="34" charset="0"/>
              <a:cs typeface="Arial" pitchFamily="34" charset="0"/>
            </a:endParaRPr>
          </a:p>
        </p:txBody>
      </p:sp>
      <p:sp>
        <p:nvSpPr>
          <p:cNvPr id="4" name="Content Placeholder 2"/>
          <p:cNvSpPr txBox="1">
            <a:spLocks/>
          </p:cNvSpPr>
          <p:nvPr/>
        </p:nvSpPr>
        <p:spPr>
          <a:xfrm>
            <a:off x="467544" y="1052736"/>
            <a:ext cx="8229600" cy="554461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a:latin typeface="Arial" pitchFamily="34" charset="0"/>
                <a:cs typeface="Arial" pitchFamily="34" charset="0"/>
              </a:rPr>
              <a:t>Goal: Gather sufficient information  through the pre-notification stage, merger notification stage and Phase I review </a:t>
            </a:r>
            <a:r>
              <a:rPr lang="en-GB" sz="2000" dirty="0" smtClean="0">
                <a:latin typeface="Arial" pitchFamily="34" charset="0"/>
                <a:cs typeface="Arial" pitchFamily="34" charset="0"/>
              </a:rPr>
              <a:t>to determine whether </a:t>
            </a:r>
            <a:r>
              <a:rPr lang="en-GB" sz="2000" dirty="0">
                <a:latin typeface="Arial" pitchFamily="34" charset="0"/>
                <a:cs typeface="Arial" pitchFamily="34" charset="0"/>
              </a:rPr>
              <a:t>the transaction should be cleared or if a Phase II review is </a:t>
            </a:r>
            <a:r>
              <a:rPr lang="en-GB" sz="2000" dirty="0" smtClean="0">
                <a:latin typeface="Arial" pitchFamily="34" charset="0"/>
                <a:cs typeface="Arial" pitchFamily="34" charset="0"/>
              </a:rPr>
              <a:t>warranted</a:t>
            </a:r>
          </a:p>
          <a:p>
            <a:endParaRPr lang="en-GB" sz="2000" dirty="0">
              <a:latin typeface="Arial" pitchFamily="34" charset="0"/>
              <a:cs typeface="Arial" pitchFamily="34" charset="0"/>
            </a:endParaRPr>
          </a:p>
          <a:p>
            <a:r>
              <a:rPr lang="en-GB" sz="2000" dirty="0" smtClean="0">
                <a:latin typeface="Arial" pitchFamily="34" charset="0"/>
                <a:cs typeface="Arial" pitchFamily="34" charset="0"/>
              </a:rPr>
              <a:t>Types of information needed to resolve key questions</a:t>
            </a:r>
          </a:p>
          <a:p>
            <a:pPr lvl="1"/>
            <a:r>
              <a:rPr lang="en-GB" sz="1600" dirty="0" smtClean="0">
                <a:latin typeface="Arial" pitchFamily="34" charset="0"/>
                <a:cs typeface="Arial" pitchFamily="34" charset="0"/>
              </a:rPr>
              <a:t>Price and quantity data</a:t>
            </a:r>
          </a:p>
          <a:p>
            <a:pPr lvl="1"/>
            <a:r>
              <a:rPr lang="en-GB" sz="1600" dirty="0" smtClean="0">
                <a:latin typeface="Arial" pitchFamily="34" charset="0"/>
                <a:cs typeface="Arial" pitchFamily="34" charset="0"/>
              </a:rPr>
              <a:t>Customer churn / switching data</a:t>
            </a:r>
          </a:p>
          <a:p>
            <a:pPr lvl="1"/>
            <a:endParaRPr lang="en-GB" sz="1600" dirty="0">
              <a:latin typeface="Arial" pitchFamily="34" charset="0"/>
              <a:cs typeface="Arial" pitchFamily="34" charset="0"/>
            </a:endParaRPr>
          </a:p>
          <a:p>
            <a:r>
              <a:rPr lang="en-GB" sz="2000" dirty="0" smtClean="0">
                <a:latin typeface="Arial" pitchFamily="34" charset="0"/>
                <a:cs typeface="Arial" pitchFamily="34" charset="0"/>
              </a:rPr>
              <a:t>Sources of information</a:t>
            </a:r>
          </a:p>
          <a:p>
            <a:pPr lvl="1"/>
            <a:r>
              <a:rPr lang="en-GB" sz="1600" dirty="0" smtClean="0">
                <a:latin typeface="Arial" pitchFamily="34" charset="0"/>
                <a:cs typeface="Arial" pitchFamily="34" charset="0"/>
              </a:rPr>
              <a:t>Merging parties</a:t>
            </a:r>
          </a:p>
          <a:p>
            <a:pPr lvl="1"/>
            <a:r>
              <a:rPr lang="en-GB" sz="1600" dirty="0" smtClean="0">
                <a:latin typeface="Arial" pitchFamily="34" charset="0"/>
                <a:cs typeface="Arial" pitchFamily="34" charset="0"/>
              </a:rPr>
              <a:t>Competitors</a:t>
            </a:r>
          </a:p>
          <a:p>
            <a:pPr lvl="1"/>
            <a:r>
              <a:rPr lang="en-GB" sz="1600" dirty="0" smtClean="0">
                <a:latin typeface="Arial" pitchFamily="34" charset="0"/>
                <a:cs typeface="Arial" pitchFamily="34" charset="0"/>
              </a:rPr>
              <a:t>Customers</a:t>
            </a:r>
          </a:p>
          <a:p>
            <a:pPr lvl="1"/>
            <a:endParaRPr lang="en-GB" sz="1600" dirty="0">
              <a:latin typeface="Arial" pitchFamily="34" charset="0"/>
              <a:cs typeface="Arial" pitchFamily="34" charset="0"/>
            </a:endParaRPr>
          </a:p>
          <a:p>
            <a:r>
              <a:rPr lang="en-GB" sz="2000" dirty="0" smtClean="0">
                <a:latin typeface="Arial" pitchFamily="34" charset="0"/>
                <a:cs typeface="Arial" pitchFamily="34" charset="0"/>
              </a:rPr>
              <a:t>Methods to gather information</a:t>
            </a:r>
          </a:p>
          <a:p>
            <a:pPr lvl="1"/>
            <a:r>
              <a:rPr lang="en-GB" sz="1600" dirty="0" smtClean="0">
                <a:latin typeface="Arial" pitchFamily="34" charset="0"/>
                <a:cs typeface="Arial" pitchFamily="34" charset="0"/>
              </a:rPr>
              <a:t>Interviews</a:t>
            </a:r>
          </a:p>
          <a:p>
            <a:pPr lvl="1"/>
            <a:r>
              <a:rPr lang="en-GB" sz="1600" dirty="0" smtClean="0">
                <a:latin typeface="Arial" pitchFamily="34" charset="0"/>
                <a:cs typeface="Arial" pitchFamily="34" charset="0"/>
              </a:rPr>
              <a:t>Written requests for information or document production (voluntary or compulsory)</a:t>
            </a:r>
          </a:p>
          <a:p>
            <a:pPr lvl="1"/>
            <a:r>
              <a:rPr lang="en-GB" sz="1600" dirty="0" smtClean="0">
                <a:latin typeface="Arial" pitchFamily="34" charset="0"/>
                <a:cs typeface="Arial" pitchFamily="34" charset="0"/>
              </a:rPr>
              <a:t>Surveys</a:t>
            </a:r>
          </a:p>
          <a:p>
            <a:endParaRPr lang="en-GB" sz="2400" dirty="0" smtClean="0">
              <a:latin typeface="Arial" pitchFamily="34" charset="0"/>
              <a:cs typeface="Arial" pitchFamily="34" charset="0"/>
            </a:endParaRPr>
          </a:p>
          <a:p>
            <a:endParaRPr lang="en-GB" sz="2400" dirty="0" smtClean="0">
              <a:latin typeface="Arial" pitchFamily="34" charset="0"/>
              <a:cs typeface="Arial" pitchFamily="34" charset="0"/>
            </a:endParaRPr>
          </a:p>
          <a:p>
            <a:endParaRPr lang="en-GB" sz="2000" dirty="0">
              <a:latin typeface="Arial" pitchFamily="34" charset="0"/>
              <a:cs typeface="Arial" pitchFamily="34" charset="0"/>
            </a:endParaRPr>
          </a:p>
        </p:txBody>
      </p:sp>
    </p:spTree>
    <p:extLst>
      <p:ext uri="{BB962C8B-B14F-4D97-AF65-F5344CB8AC3E}">
        <p14:creationId xmlns:p14="http://schemas.microsoft.com/office/powerpoint/2010/main" val="267741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Planning: Administrative Tasks &amp; Timing</a:t>
            </a:r>
            <a:endParaRPr lang="en-GB" sz="3200" dirty="0">
              <a:latin typeface="Arial" pitchFamily="34" charset="0"/>
              <a:cs typeface="Arial" pitchFamily="34" charset="0"/>
            </a:endParaRPr>
          </a:p>
        </p:txBody>
      </p:sp>
      <p:sp>
        <p:nvSpPr>
          <p:cNvPr id="4" name="Content Placeholder 2"/>
          <p:cNvSpPr txBox="1">
            <a:spLocks/>
          </p:cNvSpPr>
          <p:nvPr/>
        </p:nvSpPr>
        <p:spPr>
          <a:xfrm>
            <a:off x="467544" y="1052736"/>
            <a:ext cx="8229600" cy="55446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400" dirty="0" smtClean="0">
                <a:latin typeface="Arial" pitchFamily="34" charset="0"/>
                <a:cs typeface="Arial" pitchFamily="34" charset="0"/>
              </a:rPr>
              <a:t>Overall timing plan</a:t>
            </a:r>
          </a:p>
          <a:p>
            <a:pPr lvl="1"/>
            <a:r>
              <a:rPr lang="en-GB" sz="2000" dirty="0" smtClean="0">
                <a:latin typeface="Arial" pitchFamily="34" charset="0"/>
                <a:cs typeface="Arial" pitchFamily="34" charset="0"/>
              </a:rPr>
              <a:t>Key deadlines for the investigation</a:t>
            </a:r>
          </a:p>
          <a:p>
            <a:endParaRPr lang="en-GB" sz="2400" dirty="0" smtClean="0">
              <a:latin typeface="Arial" pitchFamily="34" charset="0"/>
              <a:cs typeface="Arial" pitchFamily="34" charset="0"/>
            </a:endParaRPr>
          </a:p>
          <a:p>
            <a:r>
              <a:rPr lang="en-GB" sz="2400" dirty="0" smtClean="0">
                <a:latin typeface="Arial" pitchFamily="34" charset="0"/>
                <a:cs typeface="Arial" pitchFamily="34" charset="0"/>
              </a:rPr>
              <a:t>Agenda / schedule</a:t>
            </a:r>
          </a:p>
          <a:p>
            <a:pPr lvl="1"/>
            <a:r>
              <a:rPr lang="en-GB" sz="2000" dirty="0" smtClean="0">
                <a:latin typeface="Arial" pitchFamily="34" charset="0"/>
                <a:cs typeface="Arial" pitchFamily="34" charset="0"/>
              </a:rPr>
              <a:t>Specific task schedule that prioritizes and assigns tasks</a:t>
            </a:r>
          </a:p>
          <a:p>
            <a:pPr lvl="1"/>
            <a:r>
              <a:rPr lang="en-GB" sz="2000" dirty="0" smtClean="0">
                <a:latin typeface="Arial" pitchFamily="34" charset="0"/>
                <a:cs typeface="Arial" pitchFamily="34" charset="0"/>
              </a:rPr>
              <a:t>Identify tasks, specific actions, responsibilities and target dates</a:t>
            </a:r>
          </a:p>
          <a:p>
            <a:pPr lvl="1"/>
            <a:r>
              <a:rPr lang="en-GB" sz="2000" dirty="0" smtClean="0">
                <a:latin typeface="Arial" pitchFamily="34" charset="0"/>
                <a:cs typeface="Arial" pitchFamily="34" charset="0"/>
              </a:rPr>
              <a:t>Track and monitor progress</a:t>
            </a:r>
          </a:p>
          <a:p>
            <a:endParaRPr lang="en-GB" sz="2400" dirty="0" smtClean="0">
              <a:latin typeface="Arial" pitchFamily="34" charset="0"/>
              <a:cs typeface="Arial" pitchFamily="34" charset="0"/>
            </a:endParaRPr>
          </a:p>
          <a:p>
            <a:r>
              <a:rPr lang="en-GB" sz="2400" dirty="0" smtClean="0">
                <a:latin typeface="Arial" pitchFamily="34" charset="0"/>
                <a:cs typeface="Arial" pitchFamily="34" charset="0"/>
              </a:rPr>
              <a:t>Administrative items</a:t>
            </a:r>
          </a:p>
          <a:p>
            <a:pPr lvl="1"/>
            <a:r>
              <a:rPr lang="en-GB" sz="2000" dirty="0" smtClean="0">
                <a:latin typeface="Arial" pitchFamily="34" charset="0"/>
                <a:cs typeface="Arial" pitchFamily="34" charset="0"/>
              </a:rPr>
              <a:t>Analytical economic projects</a:t>
            </a:r>
          </a:p>
          <a:p>
            <a:pPr lvl="1"/>
            <a:r>
              <a:rPr lang="en-GB" sz="2000" dirty="0" smtClean="0">
                <a:latin typeface="Arial" pitchFamily="34" charset="0"/>
                <a:cs typeface="Arial" pitchFamily="34" charset="0"/>
              </a:rPr>
              <a:t>Coordination with other agencies and/or jurisdictions</a:t>
            </a:r>
          </a:p>
          <a:p>
            <a:pPr lvl="1"/>
            <a:r>
              <a:rPr lang="en-GB" sz="2000" dirty="0" smtClean="0">
                <a:latin typeface="Arial" pitchFamily="34" charset="0"/>
                <a:cs typeface="Arial" pitchFamily="34" charset="0"/>
              </a:rPr>
              <a:t>Expert projects</a:t>
            </a:r>
          </a:p>
          <a:p>
            <a:pPr lvl="1"/>
            <a:r>
              <a:rPr lang="en-GB" sz="2000" dirty="0" smtClean="0">
                <a:latin typeface="Arial" pitchFamily="34" charset="0"/>
                <a:cs typeface="Arial" pitchFamily="34" charset="0"/>
              </a:rPr>
              <a:t>Staffing needs</a:t>
            </a:r>
          </a:p>
          <a:p>
            <a:pPr lvl="1"/>
            <a:endParaRPr lang="en-GB" sz="2000" dirty="0" smtClean="0">
              <a:latin typeface="Arial" pitchFamily="34" charset="0"/>
              <a:cs typeface="Arial" pitchFamily="34" charset="0"/>
            </a:endParaRPr>
          </a:p>
          <a:p>
            <a:endParaRPr lang="en-GB" sz="2400" dirty="0" smtClean="0">
              <a:latin typeface="Arial" pitchFamily="34" charset="0"/>
              <a:cs typeface="Arial" pitchFamily="34" charset="0"/>
            </a:endParaRPr>
          </a:p>
          <a:p>
            <a:endParaRPr lang="en-GB" sz="2000" dirty="0">
              <a:latin typeface="Arial" pitchFamily="34" charset="0"/>
              <a:cs typeface="Arial" pitchFamily="34" charset="0"/>
            </a:endParaRPr>
          </a:p>
        </p:txBody>
      </p:sp>
    </p:spTree>
    <p:extLst>
      <p:ext uri="{BB962C8B-B14F-4D97-AF65-F5344CB8AC3E}">
        <p14:creationId xmlns:p14="http://schemas.microsoft.com/office/powerpoint/2010/main" val="2387466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Planning: Keeping Assessment Focussed</a:t>
            </a:r>
            <a:endParaRPr lang="en-GB" sz="3200" dirty="0">
              <a:latin typeface="Arial" pitchFamily="34" charset="0"/>
              <a:cs typeface="Arial" pitchFamily="34" charset="0"/>
            </a:endParaRPr>
          </a:p>
        </p:txBody>
      </p:sp>
      <p:sp>
        <p:nvSpPr>
          <p:cNvPr id="4" name="Content Placeholder 2"/>
          <p:cNvSpPr txBox="1">
            <a:spLocks/>
          </p:cNvSpPr>
          <p:nvPr/>
        </p:nvSpPr>
        <p:spPr>
          <a:xfrm>
            <a:off x="467544" y="1052736"/>
            <a:ext cx="8229600" cy="5544616"/>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latin typeface="Arial" pitchFamily="34" charset="0"/>
                <a:cs typeface="Arial" pitchFamily="34" charset="0"/>
              </a:rPr>
              <a:t>Planning is continuous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Develop </a:t>
            </a:r>
            <a:r>
              <a:rPr lang="en-US" dirty="0">
                <a:latin typeface="Arial" pitchFamily="34" charset="0"/>
                <a:cs typeface="Arial" pitchFamily="34" charset="0"/>
              </a:rPr>
              <a:t>and prioritize candidate theories</a:t>
            </a:r>
          </a:p>
          <a:p>
            <a:pPr lvl="1"/>
            <a:r>
              <a:rPr lang="en-US" sz="2600" dirty="0">
                <a:latin typeface="Arial" pitchFamily="34" charset="0"/>
                <a:cs typeface="Arial" pitchFamily="34" charset="0"/>
              </a:rPr>
              <a:t>Identify potential issues, pursue those most likely to reveal effects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Discuss </a:t>
            </a:r>
            <a:r>
              <a:rPr lang="en-US" dirty="0">
                <a:latin typeface="Arial" pitchFamily="34" charset="0"/>
                <a:cs typeface="Arial" pitchFamily="34" charset="0"/>
              </a:rPr>
              <a:t>theories of competitive harm</a:t>
            </a:r>
          </a:p>
          <a:p>
            <a:pPr lvl="1"/>
            <a:r>
              <a:rPr lang="en-US" sz="2600" dirty="0">
                <a:latin typeface="Arial" pitchFamily="34" charset="0"/>
                <a:cs typeface="Arial" pitchFamily="34" charset="0"/>
              </a:rPr>
              <a:t>Expose arguments to critical analysis from merging parties and third parties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Test </a:t>
            </a:r>
            <a:r>
              <a:rPr lang="en-US" dirty="0">
                <a:latin typeface="Arial" pitchFamily="34" charset="0"/>
                <a:cs typeface="Arial" pitchFamily="34" charset="0"/>
              </a:rPr>
              <a:t>with evidence, reevaluate and revise</a:t>
            </a:r>
          </a:p>
          <a:p>
            <a:pPr lvl="1"/>
            <a:r>
              <a:rPr lang="en-US" sz="2600" dirty="0">
                <a:latin typeface="Arial" pitchFamily="34" charset="0"/>
                <a:cs typeface="Arial" pitchFamily="34" charset="0"/>
              </a:rPr>
              <a:t>Test theories with facts, revise theories according to facts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Focus </a:t>
            </a:r>
            <a:r>
              <a:rPr lang="en-US" dirty="0">
                <a:latin typeface="Arial" pitchFamily="34" charset="0"/>
                <a:cs typeface="Arial" pitchFamily="34" charset="0"/>
              </a:rPr>
              <a:t>the Facts</a:t>
            </a:r>
          </a:p>
          <a:p>
            <a:pPr lvl="1"/>
            <a:r>
              <a:rPr lang="en-US" sz="2600" dirty="0">
                <a:latin typeface="Arial" pitchFamily="34" charset="0"/>
                <a:cs typeface="Arial" pitchFamily="34" charset="0"/>
              </a:rPr>
              <a:t>Prioritize and narrow the search for relevant information</a:t>
            </a:r>
          </a:p>
          <a:p>
            <a:pPr lvl="1"/>
            <a:r>
              <a:rPr lang="en-US" sz="2600" dirty="0">
                <a:latin typeface="Arial" pitchFamily="34" charset="0"/>
                <a:cs typeface="Arial" pitchFamily="34" charset="0"/>
              </a:rPr>
              <a:t>The critical and possibly disputed facts become narrower as the matter progresses</a:t>
            </a:r>
            <a:endParaRPr lang="en-CA" altLang="zh-TW" dirty="0">
              <a:solidFill>
                <a:srgbClr val="000000"/>
              </a:solidFill>
              <a:latin typeface="Arial" pitchFamily="34" charset="0"/>
              <a:cs typeface="Arial" pitchFamily="34" charset="0"/>
            </a:endParaRPr>
          </a:p>
          <a:p>
            <a:pPr lvl="1"/>
            <a:endParaRPr lang="en-GB" sz="2000" dirty="0" smtClean="0">
              <a:latin typeface="Arial" pitchFamily="34" charset="0"/>
              <a:cs typeface="Arial" pitchFamily="34" charset="0"/>
            </a:endParaRPr>
          </a:p>
          <a:p>
            <a:endParaRPr lang="en-GB" sz="2400" dirty="0" smtClean="0">
              <a:latin typeface="Arial" pitchFamily="34" charset="0"/>
              <a:cs typeface="Arial" pitchFamily="34" charset="0"/>
            </a:endParaRPr>
          </a:p>
          <a:p>
            <a:endParaRPr lang="en-GB" sz="2000" dirty="0">
              <a:latin typeface="Arial" pitchFamily="34" charset="0"/>
              <a:cs typeface="Arial" pitchFamily="34" charset="0"/>
            </a:endParaRPr>
          </a:p>
        </p:txBody>
      </p:sp>
    </p:spTree>
    <p:extLst>
      <p:ext uri="{BB962C8B-B14F-4D97-AF65-F5344CB8AC3E}">
        <p14:creationId xmlns:p14="http://schemas.microsoft.com/office/powerpoint/2010/main" val="2531287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pPr algn="l"/>
            <a:r>
              <a:rPr lang="en-GB" sz="3200" dirty="0" smtClean="0">
                <a:latin typeface="Arial" pitchFamily="34" charset="0"/>
                <a:cs typeface="Arial" pitchFamily="34" charset="0"/>
              </a:rPr>
              <a:t>Planning: Managing Investigation and Evidence</a:t>
            </a:r>
            <a:endParaRPr lang="en-GB" sz="3200" dirty="0">
              <a:latin typeface="Arial" pitchFamily="34" charset="0"/>
              <a:cs typeface="Arial" pitchFamily="34" charset="0"/>
            </a:endParaRPr>
          </a:p>
        </p:txBody>
      </p:sp>
      <p:sp>
        <p:nvSpPr>
          <p:cNvPr id="4" name="Content Placeholder 2"/>
          <p:cNvSpPr txBox="1">
            <a:spLocks/>
          </p:cNvSpPr>
          <p:nvPr/>
        </p:nvSpPr>
        <p:spPr>
          <a:xfrm>
            <a:off x="467544" y="1052736"/>
            <a:ext cx="8229600" cy="58052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latin typeface="Arial" pitchFamily="34" charset="0"/>
                <a:cs typeface="Arial" pitchFamily="34" charset="0"/>
              </a:rPr>
              <a:t>Organize the Information</a:t>
            </a:r>
          </a:p>
          <a:p>
            <a:pPr lvl="1"/>
            <a:r>
              <a:rPr lang="en-US" sz="1900" dirty="0">
                <a:latin typeface="Arial" pitchFamily="34" charset="0"/>
                <a:cs typeface="Arial" pitchFamily="34" charset="0"/>
              </a:rPr>
              <a:t>Develop a document that organizes case information (by product or by issue)</a:t>
            </a:r>
          </a:p>
          <a:p>
            <a:pPr lvl="1"/>
            <a:r>
              <a:rPr lang="en-US" sz="1900" dirty="0">
                <a:latin typeface="Arial" pitchFamily="34" charset="0"/>
                <a:cs typeface="Arial" pitchFamily="34" charset="0"/>
              </a:rPr>
              <a:t>Consider how technology may help you be more efficient</a:t>
            </a:r>
          </a:p>
          <a:p>
            <a:pPr marL="0" indent="0">
              <a:buNone/>
            </a:pPr>
            <a:endParaRPr lang="en-US" sz="2400" dirty="0">
              <a:latin typeface="Arial" pitchFamily="34" charset="0"/>
              <a:cs typeface="Arial" pitchFamily="34" charset="0"/>
            </a:endParaRPr>
          </a:p>
          <a:p>
            <a:r>
              <a:rPr lang="en-US" sz="2400" dirty="0" smtClean="0">
                <a:latin typeface="Arial" pitchFamily="34" charset="0"/>
                <a:cs typeface="Arial" pitchFamily="34" charset="0"/>
              </a:rPr>
              <a:t>Maintain </a:t>
            </a:r>
            <a:r>
              <a:rPr lang="en-US" sz="2400" dirty="0">
                <a:latin typeface="Arial" pitchFamily="34" charset="0"/>
                <a:cs typeface="Arial" pitchFamily="34" charset="0"/>
              </a:rPr>
              <a:t>Communications</a:t>
            </a:r>
          </a:p>
          <a:p>
            <a:pPr lvl="1"/>
            <a:r>
              <a:rPr lang="en-US" sz="1900" dirty="0">
                <a:latin typeface="Arial" pitchFamily="34" charset="0"/>
                <a:cs typeface="Arial" pitchFamily="34" charset="0"/>
              </a:rPr>
              <a:t>Dialogue with Merging Parties – regular opportunity to discuss progress</a:t>
            </a:r>
          </a:p>
          <a:p>
            <a:pPr lvl="1"/>
            <a:r>
              <a:rPr lang="en-US" sz="1900" dirty="0">
                <a:latin typeface="Arial" pitchFamily="34" charset="0"/>
                <a:cs typeface="Arial" pitchFamily="34" charset="0"/>
              </a:rPr>
              <a:t>Dialogue with Third Parties – can provide crucial fact information and perspectives on merger</a:t>
            </a:r>
          </a:p>
          <a:p>
            <a:pPr lvl="1"/>
            <a:r>
              <a:rPr lang="en-US" sz="1900" dirty="0">
                <a:latin typeface="Arial" pitchFamily="34" charset="0"/>
                <a:cs typeface="Arial" pitchFamily="34" charset="0"/>
              </a:rPr>
              <a:t>Keep decision makers informed</a:t>
            </a:r>
            <a:endParaRPr lang="en-CA" altLang="zh-TW" sz="1900" dirty="0">
              <a:latin typeface="Arial" pitchFamily="34" charset="0"/>
              <a:cs typeface="Arial" pitchFamily="34" charset="0"/>
            </a:endParaRPr>
          </a:p>
          <a:p>
            <a:pPr lvl="1"/>
            <a:endParaRPr lang="en-GB" sz="2000" dirty="0" smtClean="0">
              <a:latin typeface="Arial" pitchFamily="34" charset="0"/>
              <a:cs typeface="Arial" pitchFamily="34" charset="0"/>
            </a:endParaRPr>
          </a:p>
          <a:p>
            <a:r>
              <a:rPr lang="en-GB" sz="2400" dirty="0" smtClean="0">
                <a:latin typeface="Arial" pitchFamily="34" charset="0"/>
                <a:cs typeface="Arial" pitchFamily="34" charset="0"/>
              </a:rPr>
              <a:t>Keep an eye on the clock</a:t>
            </a:r>
          </a:p>
          <a:p>
            <a:pPr lvl="1"/>
            <a:r>
              <a:rPr lang="en-US" sz="1900" dirty="0">
                <a:latin typeface="Arial" pitchFamily="34" charset="0"/>
                <a:cs typeface="Arial" pitchFamily="34" charset="0"/>
              </a:rPr>
              <a:t>Investigation team should use the initial phase to frame issues for inquiry and quickly identify issues that are not of concern</a:t>
            </a:r>
          </a:p>
          <a:p>
            <a:pPr lvl="1"/>
            <a:r>
              <a:rPr lang="en-US" sz="1900" dirty="0">
                <a:latin typeface="Arial" pitchFamily="34" charset="0"/>
                <a:cs typeface="Arial" pitchFamily="34" charset="0"/>
              </a:rPr>
              <a:t>In an in-depth review, the investigation team may confront timing issues in three contexts:</a:t>
            </a:r>
          </a:p>
          <a:p>
            <a:pPr lvl="2"/>
            <a:r>
              <a:rPr lang="en-US" sz="1900" dirty="0">
                <a:latin typeface="Arial" pitchFamily="34" charset="0"/>
                <a:cs typeface="Arial" pitchFamily="34" charset="0"/>
              </a:rPr>
              <a:t>Statutory Periods</a:t>
            </a:r>
          </a:p>
          <a:p>
            <a:pPr lvl="2"/>
            <a:r>
              <a:rPr lang="en-US" sz="1900" dirty="0">
                <a:latin typeface="Arial" pitchFamily="34" charset="0"/>
                <a:cs typeface="Arial" pitchFamily="34" charset="0"/>
              </a:rPr>
              <a:t>Internal Timetables</a:t>
            </a:r>
          </a:p>
          <a:p>
            <a:pPr lvl="2"/>
            <a:r>
              <a:rPr lang="en-US" sz="1900" dirty="0">
                <a:latin typeface="Arial" pitchFamily="34" charset="0"/>
                <a:cs typeface="Arial" pitchFamily="34" charset="0"/>
              </a:rPr>
              <a:t>Timing Agreements</a:t>
            </a:r>
          </a:p>
          <a:p>
            <a:pPr lvl="1"/>
            <a:r>
              <a:rPr lang="en-US" sz="1900" dirty="0">
                <a:latin typeface="Arial" pitchFamily="34" charset="0"/>
                <a:cs typeface="Arial" pitchFamily="34" charset="0"/>
              </a:rPr>
              <a:t>Managing an investigation within time limits is a challenge</a:t>
            </a:r>
          </a:p>
          <a:p>
            <a:pPr lvl="1"/>
            <a:endParaRPr lang="en-GB" sz="1600" dirty="0">
              <a:latin typeface="Arial" pitchFamily="34" charset="0"/>
              <a:cs typeface="Arial" pitchFamily="34" charset="0"/>
            </a:endParaRPr>
          </a:p>
        </p:txBody>
      </p:sp>
    </p:spTree>
    <p:extLst>
      <p:ext uri="{BB962C8B-B14F-4D97-AF65-F5344CB8AC3E}">
        <p14:creationId xmlns:p14="http://schemas.microsoft.com/office/powerpoint/2010/main" val="3286699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sz="3600" dirty="0" smtClean="0">
                <a:latin typeface="Arial" pitchFamily="34" charset="0"/>
                <a:cs typeface="Arial" pitchFamily="34" charset="0"/>
              </a:rPr>
              <a:t>Competition Laws</a:t>
            </a:r>
            <a:endParaRPr lang="en-US" sz="3600" dirty="0" smtClean="0">
              <a:latin typeface="Arial" pitchFamily="34" charset="0"/>
              <a:cs typeface="Arial" pitchFamily="34" charset="0"/>
            </a:endParaRPr>
          </a:p>
        </p:txBody>
      </p:sp>
      <p:sp>
        <p:nvSpPr>
          <p:cNvPr id="23555" name="Rectangle 3"/>
          <p:cNvSpPr>
            <a:spLocks noGrp="1" noChangeArrowheads="1"/>
          </p:cNvSpPr>
          <p:nvPr>
            <p:ph type="body" sz="half" idx="1"/>
          </p:nvPr>
        </p:nvSpPr>
        <p:spPr>
          <a:xfrm>
            <a:off x="685800" y="1295400"/>
            <a:ext cx="7772400" cy="4876800"/>
          </a:xfrm>
        </p:spPr>
        <p:txBody>
          <a:bodyPr/>
          <a:lstStyle/>
          <a:p>
            <a:pPr>
              <a:lnSpc>
                <a:spcPct val="90000"/>
              </a:lnSpc>
            </a:pPr>
            <a:r>
              <a:rPr lang="en-US" sz="2800" dirty="0" smtClean="0"/>
              <a:t>Most competition laws address three generally recognized types of private anticompetitive conduct that hurt competition</a:t>
            </a:r>
          </a:p>
          <a:p>
            <a:pPr lvl="1">
              <a:lnSpc>
                <a:spcPct val="90000"/>
              </a:lnSpc>
            </a:pPr>
            <a:r>
              <a:rPr lang="en-US" sz="2400" dirty="0" smtClean="0">
                <a:solidFill>
                  <a:schemeClr val="tx1"/>
                </a:solidFill>
              </a:rPr>
              <a:t>Anticompetitive mergers</a:t>
            </a:r>
          </a:p>
          <a:p>
            <a:pPr lvl="1">
              <a:lnSpc>
                <a:spcPct val="90000"/>
              </a:lnSpc>
            </a:pPr>
            <a:r>
              <a:rPr lang="en-US" sz="2400" dirty="0">
                <a:solidFill>
                  <a:schemeClr val="tx1"/>
                </a:solidFill>
              </a:rPr>
              <a:t>Collusion between competitors</a:t>
            </a:r>
          </a:p>
          <a:p>
            <a:pPr lvl="1">
              <a:lnSpc>
                <a:spcPct val="90000"/>
              </a:lnSpc>
            </a:pPr>
            <a:r>
              <a:rPr lang="en-US" sz="2400" dirty="0">
                <a:solidFill>
                  <a:schemeClr val="tx1"/>
                </a:solidFill>
              </a:rPr>
              <a:t>Exclusionary conduct by dominant firms</a:t>
            </a:r>
          </a:p>
          <a:p>
            <a:pPr lvl="2">
              <a:lnSpc>
                <a:spcPct val="90000"/>
              </a:lnSpc>
            </a:pPr>
            <a:r>
              <a:rPr lang="en-US" dirty="0"/>
              <a:t>Called “monopolization” in the United States</a:t>
            </a:r>
          </a:p>
          <a:p>
            <a:pPr lvl="2">
              <a:lnSpc>
                <a:spcPct val="90000"/>
              </a:lnSpc>
            </a:pPr>
            <a:r>
              <a:rPr lang="en-US" dirty="0"/>
              <a:t>Called “abuse of dominance” in most other places</a:t>
            </a:r>
          </a:p>
          <a:p>
            <a:pPr>
              <a:lnSpc>
                <a:spcPct val="90000"/>
              </a:lnSpc>
            </a:pPr>
            <a:endParaRPr lang="en-US" sz="2800" dirty="0" smtClean="0"/>
          </a:p>
        </p:txBody>
      </p:sp>
    </p:spTree>
    <p:extLst>
      <p:ext uri="{BB962C8B-B14F-4D97-AF65-F5344CB8AC3E}">
        <p14:creationId xmlns:p14="http://schemas.microsoft.com/office/powerpoint/2010/main" val="3342994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Merger Analysis (I): A Taxonomy</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a:xfrm>
            <a:off x="457200" y="1124744"/>
            <a:ext cx="8229600" cy="5001419"/>
          </a:xfrm>
        </p:spPr>
        <p:txBody>
          <a:bodyPr>
            <a:normAutofit lnSpcReduction="10000"/>
          </a:bodyPr>
          <a:lstStyle/>
          <a:p>
            <a:r>
              <a:rPr lang="en-GB" sz="2000" dirty="0" smtClean="0">
                <a:latin typeface="Arial" pitchFamily="34" charset="0"/>
                <a:cs typeface="Arial" pitchFamily="34" charset="0"/>
              </a:rPr>
              <a:t>Horizontal mergers</a:t>
            </a:r>
          </a:p>
          <a:p>
            <a:pPr lvl="1"/>
            <a:r>
              <a:rPr lang="en-GB" sz="1600" dirty="0" smtClean="0">
                <a:latin typeface="Arial" pitchFamily="34" charset="0"/>
                <a:cs typeface="Arial" pitchFamily="34" charset="0"/>
              </a:rPr>
              <a:t>Mergers between producers of </a:t>
            </a:r>
            <a:r>
              <a:rPr lang="en-GB" sz="1600" u="sng" dirty="0" smtClean="0">
                <a:latin typeface="Arial" pitchFamily="34" charset="0"/>
                <a:cs typeface="Arial" pitchFamily="34" charset="0"/>
              </a:rPr>
              <a:t>substitutes</a:t>
            </a:r>
            <a:r>
              <a:rPr lang="en-GB" sz="1600" dirty="0" smtClean="0">
                <a:latin typeface="Arial" pitchFamily="34" charset="0"/>
                <a:cs typeface="Arial" pitchFamily="34" charset="0"/>
              </a:rPr>
              <a:t>, i.e. products / services within the </a:t>
            </a:r>
            <a:r>
              <a:rPr lang="en-GB" sz="1600" i="1" dirty="0" smtClean="0">
                <a:latin typeface="Arial" pitchFamily="34" charset="0"/>
                <a:cs typeface="Arial" pitchFamily="34" charset="0"/>
              </a:rPr>
              <a:t>same relevant market</a:t>
            </a:r>
          </a:p>
          <a:p>
            <a:pPr lvl="1"/>
            <a:r>
              <a:rPr lang="en-GB" sz="1600" dirty="0" smtClean="0">
                <a:latin typeface="Arial" pitchFamily="34" charset="0"/>
                <a:cs typeface="Arial" pitchFamily="34" charset="0"/>
              </a:rPr>
              <a:t>Examples: two brands of toothpaste, two mobile network operators, two grocery stores or clinics (in the same geographic market)</a:t>
            </a:r>
          </a:p>
          <a:p>
            <a:pPr lvl="1"/>
            <a:endParaRPr lang="en-GB" sz="1600" dirty="0">
              <a:latin typeface="Arial" pitchFamily="34" charset="0"/>
              <a:cs typeface="Arial" pitchFamily="34" charset="0"/>
            </a:endParaRPr>
          </a:p>
          <a:p>
            <a:r>
              <a:rPr lang="en-GB" sz="2000" dirty="0" smtClean="0">
                <a:latin typeface="Arial" pitchFamily="34" charset="0"/>
                <a:cs typeface="Arial" pitchFamily="34" charset="0"/>
              </a:rPr>
              <a:t>Vertical mergers</a:t>
            </a:r>
          </a:p>
          <a:p>
            <a:pPr lvl="1"/>
            <a:r>
              <a:rPr lang="en-GB" sz="1600" dirty="0" smtClean="0">
                <a:latin typeface="Arial" pitchFamily="34" charset="0"/>
                <a:cs typeface="Arial" pitchFamily="34" charset="0"/>
              </a:rPr>
              <a:t>Mergers between producers of </a:t>
            </a:r>
            <a:r>
              <a:rPr lang="en-GB" sz="1600" u="sng" dirty="0" smtClean="0">
                <a:latin typeface="Arial" pitchFamily="34" charset="0"/>
                <a:cs typeface="Arial" pitchFamily="34" charset="0"/>
              </a:rPr>
              <a:t>complements</a:t>
            </a:r>
            <a:r>
              <a:rPr lang="en-GB" sz="1600" i="1" dirty="0" smtClean="0">
                <a:latin typeface="Arial" pitchFamily="34" charset="0"/>
                <a:cs typeface="Arial" pitchFamily="34" charset="0"/>
              </a:rPr>
              <a:t>, </a:t>
            </a:r>
            <a:r>
              <a:rPr lang="en-GB" sz="1600" dirty="0" smtClean="0">
                <a:latin typeface="Arial" pitchFamily="34" charset="0"/>
                <a:cs typeface="Arial" pitchFamily="34" charset="0"/>
              </a:rPr>
              <a:t>i.e. products / services are “inputs” to one another</a:t>
            </a:r>
          </a:p>
          <a:p>
            <a:pPr lvl="1"/>
            <a:r>
              <a:rPr lang="en-GB" sz="1600" dirty="0" smtClean="0">
                <a:latin typeface="Arial" pitchFamily="34" charset="0"/>
                <a:cs typeface="Arial" pitchFamily="34" charset="0"/>
              </a:rPr>
              <a:t>Examples: manufacturer and distributor, petrol producer and fuel retailer, gin and tonic producers</a:t>
            </a:r>
          </a:p>
          <a:p>
            <a:pPr lvl="1"/>
            <a:endParaRPr lang="en-GB" sz="1600" dirty="0">
              <a:latin typeface="Arial" pitchFamily="34" charset="0"/>
              <a:cs typeface="Arial" pitchFamily="34" charset="0"/>
            </a:endParaRPr>
          </a:p>
          <a:p>
            <a:r>
              <a:rPr lang="en-GB" sz="2000" dirty="0" smtClean="0">
                <a:latin typeface="Arial" pitchFamily="34" charset="0"/>
                <a:cs typeface="Arial" pitchFamily="34" charset="0"/>
              </a:rPr>
              <a:t>Conglomerate mergers</a:t>
            </a:r>
          </a:p>
          <a:p>
            <a:pPr lvl="1"/>
            <a:r>
              <a:rPr lang="en-GB" sz="1600" dirty="0" smtClean="0">
                <a:latin typeface="Arial" pitchFamily="34" charset="0"/>
                <a:cs typeface="Arial" pitchFamily="34" charset="0"/>
              </a:rPr>
              <a:t>Mergers between producers of competitively unrelated products?</a:t>
            </a:r>
          </a:p>
          <a:p>
            <a:pPr lvl="1"/>
            <a:r>
              <a:rPr lang="en-GB" sz="1600" dirty="0" smtClean="0">
                <a:latin typeface="Arial" pitchFamily="34" charset="0"/>
                <a:cs typeface="Arial" pitchFamily="34" charset="0"/>
              </a:rPr>
              <a:t>Example: cars and washing machines?</a:t>
            </a:r>
          </a:p>
          <a:p>
            <a:endParaRPr lang="en-GB" sz="2000" dirty="0">
              <a:latin typeface="Arial" pitchFamily="34" charset="0"/>
              <a:cs typeface="Arial" pitchFamily="34" charset="0"/>
            </a:endParaRPr>
          </a:p>
          <a:p>
            <a:pPr marL="0" indent="0">
              <a:buNone/>
            </a:pPr>
            <a:r>
              <a:rPr lang="en-GB" sz="2000" dirty="0" smtClean="0">
                <a:latin typeface="Arial" pitchFamily="34" charset="0"/>
                <a:cs typeface="Arial" pitchFamily="34" charset="0"/>
              </a:rPr>
              <a:t>→  Beware presumptions based on “characteristics”!</a:t>
            </a:r>
          </a:p>
          <a:p>
            <a:pPr marL="0" indent="0">
              <a:buNone/>
            </a:pPr>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pPr lvl="1"/>
            <a:endParaRPr lang="en-GB" dirty="0">
              <a:latin typeface="Arial" pitchFamily="34" charset="0"/>
              <a:cs typeface="Arial" pitchFamily="34" charset="0"/>
            </a:endParaRPr>
          </a:p>
        </p:txBody>
      </p:sp>
    </p:spTree>
    <p:extLst>
      <p:ext uri="{BB962C8B-B14F-4D97-AF65-F5344CB8AC3E}">
        <p14:creationId xmlns:p14="http://schemas.microsoft.com/office/powerpoint/2010/main" val="996056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Merger Analysis (II): Horizontal Mergers</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a:xfrm>
            <a:off x="457200" y="1124744"/>
            <a:ext cx="8229600" cy="5001419"/>
          </a:xfrm>
        </p:spPr>
        <p:txBody>
          <a:bodyPr>
            <a:normAutofit/>
          </a:bodyPr>
          <a:lstStyle/>
          <a:p>
            <a:r>
              <a:rPr lang="en-GB" sz="2000" dirty="0" smtClean="0">
                <a:latin typeface="Arial" pitchFamily="34" charset="0"/>
                <a:cs typeface="Arial" pitchFamily="34" charset="0"/>
              </a:rPr>
              <a:t>Pro-competitive effects of horizontal mergers</a:t>
            </a:r>
          </a:p>
          <a:p>
            <a:pPr lvl="1"/>
            <a:r>
              <a:rPr lang="en-GB" sz="1600" dirty="0" smtClean="0">
                <a:latin typeface="Arial" pitchFamily="34" charset="0"/>
                <a:cs typeface="Arial" pitchFamily="34" charset="0"/>
              </a:rPr>
              <a:t>displacement of ineffective management</a:t>
            </a:r>
          </a:p>
          <a:p>
            <a:pPr lvl="1"/>
            <a:r>
              <a:rPr lang="en-GB" sz="1600" dirty="0" smtClean="0">
                <a:latin typeface="Arial" pitchFamily="34" charset="0"/>
                <a:cs typeface="Arial" pitchFamily="34" charset="0"/>
              </a:rPr>
              <a:t>realisation of savings through the elimination of fixed costs</a:t>
            </a:r>
          </a:p>
          <a:p>
            <a:pPr lvl="1"/>
            <a:r>
              <a:rPr lang="en-GB" sz="1600" dirty="0" smtClean="0">
                <a:latin typeface="Arial" pitchFamily="34" charset="0"/>
                <a:cs typeface="Arial" pitchFamily="34" charset="0"/>
              </a:rPr>
              <a:t>realisation of savings through the reduction of variable costs</a:t>
            </a:r>
            <a:endParaRPr lang="en-GB" sz="2000" dirty="0" smtClean="0">
              <a:latin typeface="Arial" pitchFamily="34" charset="0"/>
              <a:cs typeface="Arial" pitchFamily="34" charset="0"/>
            </a:endParaRPr>
          </a:p>
          <a:p>
            <a:endParaRPr lang="en-GB" sz="2000" dirty="0">
              <a:latin typeface="Arial" pitchFamily="34" charset="0"/>
              <a:cs typeface="Arial" pitchFamily="34" charset="0"/>
            </a:endParaRPr>
          </a:p>
          <a:p>
            <a:r>
              <a:rPr lang="en-GB" sz="2000" dirty="0" smtClean="0">
                <a:latin typeface="Arial" pitchFamily="34" charset="0"/>
                <a:cs typeface="Arial" pitchFamily="34" charset="0"/>
              </a:rPr>
              <a:t>Anti-competitive effects of horizontal mergers</a:t>
            </a:r>
          </a:p>
          <a:p>
            <a:pPr lvl="1"/>
            <a:r>
              <a:rPr lang="en-GB" sz="1600" b="1" dirty="0" smtClean="0">
                <a:latin typeface="Arial" pitchFamily="34" charset="0"/>
                <a:cs typeface="Arial" pitchFamily="34" charset="0"/>
              </a:rPr>
              <a:t>Unilateral effects</a:t>
            </a:r>
            <a:r>
              <a:rPr lang="en-GB" sz="1600" dirty="0" smtClean="0">
                <a:latin typeface="Arial" pitchFamily="34" charset="0"/>
                <a:cs typeface="Arial" pitchFamily="34" charset="0"/>
              </a:rPr>
              <a:t> (non-coordinated effects): the creation of market circumstances that permit the merged firm to raise the price of some or all of its products / services (or otherwise compete less effectively, e.g. in terms of range, quality or service), without any change in the nature of competition</a:t>
            </a:r>
          </a:p>
          <a:p>
            <a:pPr lvl="1"/>
            <a:endParaRPr lang="en-GB" sz="1600" dirty="0" smtClean="0">
              <a:latin typeface="Arial" pitchFamily="34" charset="0"/>
              <a:cs typeface="Arial" pitchFamily="34" charset="0"/>
            </a:endParaRPr>
          </a:p>
          <a:p>
            <a:pPr lvl="1"/>
            <a:r>
              <a:rPr lang="en-GB" sz="1600" b="1" dirty="0" smtClean="0">
                <a:latin typeface="Arial" pitchFamily="34" charset="0"/>
                <a:cs typeface="Arial" pitchFamily="34" charset="0"/>
              </a:rPr>
              <a:t>Coordinated effects</a:t>
            </a:r>
            <a:r>
              <a:rPr lang="en-GB" sz="1600" dirty="0" smtClean="0">
                <a:latin typeface="Arial" pitchFamily="34" charset="0"/>
                <a:cs typeface="Arial" pitchFamily="34" charset="0"/>
              </a:rPr>
              <a:t>: the creation of market circumstances that change the nature of competition such that the merged firm and its rivals are able to tacitly coordinate their actions in order to compete less intensively</a:t>
            </a:r>
          </a:p>
          <a:p>
            <a:pPr marL="0" indent="0">
              <a:buNone/>
            </a:pPr>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pPr lvl="1"/>
            <a:endParaRPr lang="en-GB" dirty="0">
              <a:latin typeface="Arial" pitchFamily="34" charset="0"/>
              <a:cs typeface="Arial" pitchFamily="34" charset="0"/>
            </a:endParaRPr>
          </a:p>
        </p:txBody>
      </p:sp>
    </p:spTree>
    <p:extLst>
      <p:ext uri="{BB962C8B-B14F-4D97-AF65-F5344CB8AC3E}">
        <p14:creationId xmlns:p14="http://schemas.microsoft.com/office/powerpoint/2010/main" val="2447737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Merger Analysis (III): The Basics</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a:xfrm>
            <a:off x="457200" y="1124744"/>
            <a:ext cx="8229600" cy="5544616"/>
          </a:xfrm>
        </p:spPr>
        <p:txBody>
          <a:bodyPr>
            <a:normAutofit lnSpcReduction="10000"/>
          </a:bodyPr>
          <a:lstStyle/>
          <a:p>
            <a:r>
              <a:rPr lang="en-GB" sz="2000" dirty="0" smtClean="0">
                <a:latin typeface="Arial" pitchFamily="34" charset="0"/>
                <a:cs typeface="Arial" pitchFamily="34" charset="0"/>
              </a:rPr>
              <a:t>If a merger does not create, protect, or enhance </a:t>
            </a:r>
            <a:r>
              <a:rPr lang="en-GB" sz="2000" b="1" u="sng" dirty="0" smtClean="0">
                <a:latin typeface="Arial" pitchFamily="34" charset="0"/>
                <a:cs typeface="Arial" pitchFamily="34" charset="0"/>
              </a:rPr>
              <a:t>market power</a:t>
            </a:r>
            <a:r>
              <a:rPr lang="en-GB" sz="2000" dirty="0" smtClean="0">
                <a:latin typeface="Arial" pitchFamily="34" charset="0"/>
                <a:cs typeface="Arial" pitchFamily="34" charset="0"/>
              </a:rPr>
              <a:t>, it should be cleared</a:t>
            </a:r>
          </a:p>
          <a:p>
            <a:endParaRPr lang="en-GB" sz="2000" b="1" dirty="0">
              <a:solidFill>
                <a:srgbClr val="FF0000"/>
              </a:solidFill>
              <a:latin typeface="Arial" pitchFamily="34" charset="0"/>
              <a:cs typeface="Arial" pitchFamily="34" charset="0"/>
            </a:endParaRPr>
          </a:p>
          <a:p>
            <a:r>
              <a:rPr lang="en-GB" sz="2000" b="1" dirty="0" smtClean="0">
                <a:latin typeface="Arial" pitchFamily="34" charset="0"/>
                <a:cs typeface="Arial" pitchFamily="34" charset="0"/>
              </a:rPr>
              <a:t>Market power</a:t>
            </a:r>
            <a:r>
              <a:rPr lang="en-GB" sz="2000" dirty="0" smtClean="0">
                <a:latin typeface="Arial" pitchFamily="34" charset="0"/>
                <a:cs typeface="Arial" pitchFamily="34" charset="0"/>
              </a:rPr>
              <a:t>: “the ability profitably to sustain prices above competitive levels” where “competitive constraints” are not effective</a:t>
            </a:r>
          </a:p>
          <a:p>
            <a:endParaRPr lang="en-GB" sz="2000" dirty="0">
              <a:latin typeface="Arial" pitchFamily="34" charset="0"/>
              <a:cs typeface="Arial" pitchFamily="34" charset="0"/>
            </a:endParaRPr>
          </a:p>
          <a:p>
            <a:r>
              <a:rPr lang="en-GB" sz="2000" b="1" dirty="0">
                <a:latin typeface="Arial" pitchFamily="34" charset="0"/>
                <a:cs typeface="Arial" pitchFamily="34" charset="0"/>
              </a:rPr>
              <a:t>Competitive constraints</a:t>
            </a:r>
            <a:endParaRPr lang="en-GB" sz="2000" dirty="0">
              <a:latin typeface="Arial" pitchFamily="34" charset="0"/>
              <a:cs typeface="Arial" pitchFamily="34" charset="0"/>
            </a:endParaRPr>
          </a:p>
          <a:p>
            <a:pPr lvl="1"/>
            <a:r>
              <a:rPr lang="en-GB" sz="1600" b="1" dirty="0">
                <a:latin typeface="Arial" pitchFamily="34" charset="0"/>
                <a:cs typeface="Arial" pitchFamily="34" charset="0"/>
              </a:rPr>
              <a:t>Existing competition</a:t>
            </a:r>
            <a:r>
              <a:rPr lang="en-GB" sz="1600" dirty="0" smtClean="0">
                <a:latin typeface="Arial" pitchFamily="34" charset="0"/>
                <a:cs typeface="Arial" pitchFamily="34" charset="0"/>
              </a:rPr>
              <a:t>: firms already in the market (effectiveness gauged by, among other things, </a:t>
            </a:r>
            <a:r>
              <a:rPr lang="en-GB" sz="1600" u="sng" dirty="0" smtClean="0">
                <a:latin typeface="Arial" pitchFamily="34" charset="0"/>
                <a:cs typeface="Arial" pitchFamily="34" charset="0"/>
              </a:rPr>
              <a:t>market shares</a:t>
            </a:r>
            <a:r>
              <a:rPr lang="en-GB" sz="1600" dirty="0" smtClean="0">
                <a:latin typeface="Arial" pitchFamily="34" charset="0"/>
                <a:cs typeface="Arial" pitchFamily="34" charset="0"/>
              </a:rPr>
              <a:t>, </a:t>
            </a:r>
            <a:r>
              <a:rPr lang="en-GB" sz="1600" u="sng" dirty="0" smtClean="0">
                <a:latin typeface="Arial" pitchFamily="34" charset="0"/>
                <a:cs typeface="Arial" pitchFamily="34" charset="0"/>
              </a:rPr>
              <a:t>barriers to expansion</a:t>
            </a:r>
            <a:r>
              <a:rPr lang="en-GB" sz="1600" dirty="0" smtClean="0">
                <a:latin typeface="Arial" pitchFamily="34" charset="0"/>
                <a:cs typeface="Arial" pitchFamily="34" charset="0"/>
              </a:rPr>
              <a:t>) </a:t>
            </a:r>
            <a:endParaRPr lang="en-GB" sz="1600" dirty="0">
              <a:latin typeface="Arial" pitchFamily="34" charset="0"/>
              <a:cs typeface="Arial" pitchFamily="34" charset="0"/>
            </a:endParaRPr>
          </a:p>
          <a:p>
            <a:pPr lvl="1"/>
            <a:r>
              <a:rPr lang="en-GB" sz="1600" b="1" dirty="0">
                <a:latin typeface="Arial" pitchFamily="34" charset="0"/>
                <a:cs typeface="Arial" pitchFamily="34" charset="0"/>
              </a:rPr>
              <a:t>Potential </a:t>
            </a:r>
            <a:r>
              <a:rPr lang="en-GB" sz="1600" b="1" dirty="0" smtClean="0">
                <a:latin typeface="Arial" pitchFamily="34" charset="0"/>
                <a:cs typeface="Arial" pitchFamily="34" charset="0"/>
              </a:rPr>
              <a:t>competition</a:t>
            </a:r>
            <a:r>
              <a:rPr lang="en-GB" sz="1600" dirty="0" smtClean="0">
                <a:latin typeface="Arial" pitchFamily="34" charset="0"/>
                <a:cs typeface="Arial" pitchFamily="34" charset="0"/>
              </a:rPr>
              <a:t>: firms that may enter the market and prevent </a:t>
            </a:r>
            <a:r>
              <a:rPr lang="en-GB" sz="1600" dirty="0" err="1" smtClean="0">
                <a:latin typeface="Arial" pitchFamily="34" charset="0"/>
                <a:cs typeface="Arial" pitchFamily="34" charset="0"/>
              </a:rPr>
              <a:t>exercse</a:t>
            </a:r>
            <a:r>
              <a:rPr lang="en-GB" sz="1600" dirty="0" smtClean="0">
                <a:latin typeface="Arial" pitchFamily="34" charset="0"/>
                <a:cs typeface="Arial" pitchFamily="34" charset="0"/>
              </a:rPr>
              <a:t> of market power (effectiveness gauged by </a:t>
            </a:r>
            <a:r>
              <a:rPr lang="en-GB" sz="1600" u="sng" dirty="0" smtClean="0">
                <a:latin typeface="Arial" pitchFamily="34" charset="0"/>
                <a:cs typeface="Arial" pitchFamily="34" charset="0"/>
              </a:rPr>
              <a:t>entry barriers</a:t>
            </a:r>
            <a:r>
              <a:rPr lang="en-GB" sz="1600" dirty="0" smtClean="0">
                <a:latin typeface="Arial" pitchFamily="34" charset="0"/>
                <a:cs typeface="Arial" pitchFamily="34" charset="0"/>
              </a:rPr>
              <a:t>)</a:t>
            </a:r>
            <a:endParaRPr lang="en-GB" sz="1600" b="1" dirty="0">
              <a:latin typeface="Arial" pitchFamily="34" charset="0"/>
              <a:cs typeface="Arial" pitchFamily="34" charset="0"/>
            </a:endParaRPr>
          </a:p>
          <a:p>
            <a:pPr lvl="1"/>
            <a:r>
              <a:rPr lang="en-GB" sz="1600" b="1" dirty="0">
                <a:latin typeface="Arial" pitchFamily="34" charset="0"/>
                <a:cs typeface="Arial" pitchFamily="34" charset="0"/>
              </a:rPr>
              <a:t>Buyer </a:t>
            </a:r>
            <a:r>
              <a:rPr lang="en-GB" sz="1600" b="1" dirty="0" smtClean="0">
                <a:latin typeface="Arial" pitchFamily="34" charset="0"/>
                <a:cs typeface="Arial" pitchFamily="34" charset="0"/>
              </a:rPr>
              <a:t>power</a:t>
            </a:r>
            <a:r>
              <a:rPr lang="en-GB" sz="1600" dirty="0" smtClean="0">
                <a:latin typeface="Arial" pitchFamily="34" charset="0"/>
                <a:cs typeface="Arial" pitchFamily="34" charset="0"/>
              </a:rPr>
              <a:t>: </a:t>
            </a:r>
            <a:r>
              <a:rPr lang="en-GB" sz="1600" u="sng" dirty="0" smtClean="0">
                <a:latin typeface="Arial" pitchFamily="34" charset="0"/>
                <a:cs typeface="Arial" pitchFamily="34" charset="0"/>
              </a:rPr>
              <a:t>credible threats to switch</a:t>
            </a:r>
            <a:r>
              <a:rPr lang="en-GB" sz="1600" dirty="0" smtClean="0">
                <a:latin typeface="Arial" pitchFamily="34" charset="0"/>
                <a:cs typeface="Arial" pitchFamily="34" charset="0"/>
              </a:rPr>
              <a:t> to new suppliers or sponsor entry and growth (but do all customers have this threat?)</a:t>
            </a:r>
            <a:endParaRPr lang="en-GB" b="1" dirty="0">
              <a:latin typeface="Arial" pitchFamily="34" charset="0"/>
              <a:cs typeface="Arial" pitchFamily="34" charset="0"/>
            </a:endParaRP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With mergers, the issue is whether prices (or, quality adjusted prices) would rise relative to the “counterfactual”, i.e. the level that would otherwise have occurred absent the merger</a:t>
            </a:r>
          </a:p>
          <a:p>
            <a:endParaRPr lang="en-GB" sz="2000" dirty="0">
              <a:latin typeface="Arial" pitchFamily="34" charset="0"/>
              <a:cs typeface="Arial" pitchFamily="34" charset="0"/>
            </a:endParaRPr>
          </a:p>
          <a:p>
            <a:endParaRPr lang="en-GB" dirty="0" smtClean="0">
              <a:latin typeface="Arial" pitchFamily="34" charset="0"/>
              <a:cs typeface="Arial" pitchFamily="34" charset="0"/>
            </a:endParaRPr>
          </a:p>
          <a:p>
            <a:pPr lvl="1"/>
            <a:endParaRPr lang="en-GB" dirty="0">
              <a:latin typeface="Arial" pitchFamily="34" charset="0"/>
              <a:cs typeface="Arial" pitchFamily="34" charset="0"/>
            </a:endParaRPr>
          </a:p>
        </p:txBody>
      </p:sp>
    </p:spTree>
    <p:extLst>
      <p:ext uri="{BB962C8B-B14F-4D97-AF65-F5344CB8AC3E}">
        <p14:creationId xmlns:p14="http://schemas.microsoft.com/office/powerpoint/2010/main" val="1795430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Merger Analysis (IV): Unilateral Effects</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a:xfrm>
            <a:off x="457200" y="1124744"/>
            <a:ext cx="8229600" cy="5544616"/>
          </a:xfrm>
        </p:spPr>
        <p:txBody>
          <a:bodyPr>
            <a:normAutofit/>
          </a:bodyPr>
          <a:lstStyle/>
          <a:p>
            <a:endParaRPr lang="en-GB" sz="2000" dirty="0">
              <a:latin typeface="Arial" pitchFamily="34" charset="0"/>
              <a:cs typeface="Arial" pitchFamily="34" charset="0"/>
            </a:endParaRPr>
          </a:p>
          <a:p>
            <a:endParaRPr lang="en-GB" dirty="0" smtClean="0">
              <a:latin typeface="Arial" pitchFamily="34" charset="0"/>
              <a:cs typeface="Arial" pitchFamily="34" charset="0"/>
            </a:endParaRPr>
          </a:p>
          <a:p>
            <a:pPr lvl="1"/>
            <a:endParaRPr lang="en-GB" dirty="0">
              <a:latin typeface="Arial" pitchFamily="34" charset="0"/>
              <a:cs typeface="Arial" pitchFamily="34" charset="0"/>
            </a:endParaRPr>
          </a:p>
        </p:txBody>
      </p:sp>
      <p:sp>
        <p:nvSpPr>
          <p:cNvPr id="4" name="Content Placeholder 2"/>
          <p:cNvSpPr txBox="1">
            <a:spLocks/>
          </p:cNvSpPr>
          <p:nvPr/>
        </p:nvSpPr>
        <p:spPr>
          <a:xfrm>
            <a:off x="609600" y="1277144"/>
            <a:ext cx="8229600" cy="55446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b="1" dirty="0" smtClean="0">
                <a:latin typeface="Arial" pitchFamily="34" charset="0"/>
                <a:cs typeface="Arial" pitchFamily="34" charset="0"/>
              </a:rPr>
              <a:t>Unilateral effects </a:t>
            </a:r>
            <a:r>
              <a:rPr lang="en-GB" sz="2000" dirty="0" smtClean="0">
                <a:latin typeface="Arial" pitchFamily="34" charset="0"/>
                <a:cs typeface="Arial" pitchFamily="34" charset="0"/>
              </a:rPr>
              <a:t>arise </a:t>
            </a:r>
            <a:r>
              <a:rPr lang="en-GB" sz="2000" dirty="0">
                <a:latin typeface="Arial" pitchFamily="34" charset="0"/>
                <a:cs typeface="Arial" pitchFamily="34" charset="0"/>
              </a:rPr>
              <a:t>when two closely competing products are brought under common ownership </a:t>
            </a:r>
          </a:p>
          <a:p>
            <a:pPr lvl="1"/>
            <a:endParaRPr lang="en-GB" sz="1700" dirty="0" smtClean="0">
              <a:latin typeface="Arial" pitchFamily="34" charset="0"/>
              <a:cs typeface="Arial" pitchFamily="34" charset="0"/>
            </a:endParaRPr>
          </a:p>
          <a:p>
            <a:pPr lvl="1"/>
            <a:r>
              <a:rPr lang="en-GB" sz="1700" dirty="0" smtClean="0">
                <a:latin typeface="Arial" pitchFamily="34" charset="0"/>
                <a:cs typeface="Arial" pitchFamily="34" charset="0"/>
              </a:rPr>
              <a:t>The </a:t>
            </a:r>
            <a:r>
              <a:rPr lang="en-GB" sz="1700" dirty="0">
                <a:latin typeface="Arial" pitchFamily="34" charset="0"/>
                <a:cs typeface="Arial" pitchFamily="34" charset="0"/>
              </a:rPr>
              <a:t>price of the two parties’ products is likely to rise because sales which would have previously been lost to the acquiring firm are partially recaptured in higher sales of the acquired firm (and vice versa)</a:t>
            </a:r>
          </a:p>
          <a:p>
            <a:pPr lvl="1"/>
            <a:endParaRPr lang="en-GB" sz="1700" dirty="0" smtClean="0">
              <a:latin typeface="Arial" pitchFamily="34" charset="0"/>
              <a:cs typeface="Arial" pitchFamily="34" charset="0"/>
            </a:endParaRPr>
          </a:p>
          <a:p>
            <a:pPr lvl="1"/>
            <a:r>
              <a:rPr lang="en-GB" sz="1700" dirty="0" smtClean="0">
                <a:latin typeface="Arial" pitchFamily="34" charset="0"/>
                <a:cs typeface="Arial" pitchFamily="34" charset="0"/>
              </a:rPr>
              <a:t>The </a:t>
            </a:r>
            <a:r>
              <a:rPr lang="en-GB" sz="1700" dirty="0">
                <a:latin typeface="Arial" pitchFamily="34" charset="0"/>
                <a:cs typeface="Arial" pitchFamily="34" charset="0"/>
              </a:rPr>
              <a:t>higher the share of lost sales diverted from one merging party to the other the higher will be the unilateral incentive to raise price</a:t>
            </a:r>
            <a:endParaRPr lang="en-GB" sz="1700" dirty="0" smtClean="0">
              <a:latin typeface="Arial" pitchFamily="34" charset="0"/>
              <a:cs typeface="Arial" pitchFamily="34" charset="0"/>
            </a:endParaRPr>
          </a:p>
          <a:p>
            <a:pPr lvl="1"/>
            <a:endParaRPr lang="en-GB" sz="1700" dirty="0" smtClean="0">
              <a:latin typeface="Arial" pitchFamily="34" charset="0"/>
              <a:cs typeface="Arial" pitchFamily="34" charset="0"/>
            </a:endParaRPr>
          </a:p>
          <a:p>
            <a:pPr lvl="1"/>
            <a:r>
              <a:rPr lang="en-GB" sz="1700" dirty="0" smtClean="0">
                <a:latin typeface="Arial" pitchFamily="34" charset="0"/>
                <a:cs typeface="Arial" pitchFamily="34" charset="0"/>
              </a:rPr>
              <a:t>These </a:t>
            </a:r>
            <a:r>
              <a:rPr lang="en-GB" sz="1700" dirty="0">
                <a:latin typeface="Arial" pitchFamily="34" charset="0"/>
                <a:cs typeface="Arial" pitchFamily="34" charset="0"/>
              </a:rPr>
              <a:t>effects do not rely on any accommodating response by the firm’s remaining competitors (unlike coordinated effects</a:t>
            </a:r>
            <a:r>
              <a:rPr lang="en-GB" sz="1700" dirty="0" smtClean="0">
                <a:latin typeface="Arial" pitchFamily="34" charset="0"/>
                <a:cs typeface="Arial" pitchFamily="34" charset="0"/>
              </a:rPr>
              <a:t>)</a:t>
            </a:r>
            <a:endParaRPr lang="en-GB" sz="1600" dirty="0" smtClean="0">
              <a:latin typeface="Arial" pitchFamily="34" charset="0"/>
              <a:cs typeface="Arial" pitchFamily="34" charset="0"/>
            </a:endParaRPr>
          </a:p>
          <a:p>
            <a:pPr marL="0" indent="0">
              <a:lnSpc>
                <a:spcPct val="90000"/>
              </a:lnSpc>
              <a:buNone/>
            </a:pPr>
            <a:endParaRPr lang="en-GB" sz="2000" b="1" dirty="0" smtClean="0">
              <a:latin typeface="Arial" pitchFamily="34" charset="0"/>
              <a:cs typeface="Arial" pitchFamily="34" charset="0"/>
            </a:endParaRPr>
          </a:p>
        </p:txBody>
      </p:sp>
    </p:spTree>
    <p:extLst>
      <p:ext uri="{BB962C8B-B14F-4D97-AF65-F5344CB8AC3E}">
        <p14:creationId xmlns:p14="http://schemas.microsoft.com/office/powerpoint/2010/main" val="288574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Merger Analysis (V): Unilateral Effects</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a:xfrm>
            <a:off x="457200" y="1124744"/>
            <a:ext cx="8229600" cy="5544616"/>
          </a:xfrm>
        </p:spPr>
        <p:txBody>
          <a:bodyPr>
            <a:normAutofit/>
          </a:bodyPr>
          <a:lstStyle/>
          <a:p>
            <a:endParaRPr lang="en-GB" sz="2000" dirty="0">
              <a:latin typeface="Arial" pitchFamily="34" charset="0"/>
              <a:cs typeface="Arial" pitchFamily="34" charset="0"/>
            </a:endParaRPr>
          </a:p>
          <a:p>
            <a:endParaRPr lang="en-GB" dirty="0" smtClean="0">
              <a:latin typeface="Arial" pitchFamily="34" charset="0"/>
              <a:cs typeface="Arial" pitchFamily="34" charset="0"/>
            </a:endParaRPr>
          </a:p>
          <a:p>
            <a:pPr lvl="1"/>
            <a:endParaRPr lang="en-GB" dirty="0">
              <a:latin typeface="Arial" pitchFamily="34" charset="0"/>
              <a:cs typeface="Arial" pitchFamily="34" charset="0"/>
            </a:endParaRPr>
          </a:p>
        </p:txBody>
      </p:sp>
      <p:sp>
        <p:nvSpPr>
          <p:cNvPr id="4" name="Content Placeholder 2"/>
          <p:cNvSpPr txBox="1">
            <a:spLocks/>
          </p:cNvSpPr>
          <p:nvPr/>
        </p:nvSpPr>
        <p:spPr>
          <a:xfrm>
            <a:off x="609600" y="1277144"/>
            <a:ext cx="8229600" cy="55446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400" dirty="0" smtClean="0">
                <a:latin typeface="Arial" pitchFamily="34" charset="0"/>
                <a:cs typeface="Arial" pitchFamily="34" charset="0"/>
              </a:rPr>
              <a:t>Homogeneous products</a:t>
            </a:r>
          </a:p>
          <a:p>
            <a:pPr lvl="1"/>
            <a:endParaRPr lang="en-GB" sz="1800" dirty="0" smtClean="0">
              <a:latin typeface="Arial" pitchFamily="34" charset="0"/>
              <a:cs typeface="Arial" pitchFamily="34" charset="0"/>
            </a:endParaRPr>
          </a:p>
          <a:p>
            <a:pPr lvl="1"/>
            <a:r>
              <a:rPr lang="en-GB" sz="1800" dirty="0" smtClean="0">
                <a:latin typeface="Arial" pitchFamily="34" charset="0"/>
                <a:cs typeface="Arial" pitchFamily="34" charset="0"/>
              </a:rPr>
              <a:t>Mergers </a:t>
            </a:r>
            <a:r>
              <a:rPr lang="en-GB" sz="1800" dirty="0">
                <a:latin typeface="Arial" pitchFamily="34" charset="0"/>
                <a:cs typeface="Arial" pitchFamily="34" charset="0"/>
              </a:rPr>
              <a:t>where </a:t>
            </a:r>
            <a:r>
              <a:rPr lang="en-GB" sz="1800" u="sng" dirty="0">
                <a:latin typeface="Arial" pitchFamily="34" charset="0"/>
                <a:cs typeface="Arial" pitchFamily="34" charset="0"/>
              </a:rPr>
              <a:t>products are (almost) identical</a:t>
            </a:r>
            <a:r>
              <a:rPr lang="en-GB" sz="1800" dirty="0">
                <a:latin typeface="Arial" pitchFamily="34" charset="0"/>
                <a:cs typeface="Arial" pitchFamily="34" charset="0"/>
              </a:rPr>
              <a:t> from the point of view of consumers</a:t>
            </a:r>
          </a:p>
          <a:p>
            <a:pPr lvl="1"/>
            <a:endParaRPr lang="en-GB" sz="1800" dirty="0" smtClean="0">
              <a:latin typeface="Arial" pitchFamily="34" charset="0"/>
              <a:cs typeface="Arial" pitchFamily="34" charset="0"/>
            </a:endParaRPr>
          </a:p>
          <a:p>
            <a:pPr lvl="1"/>
            <a:r>
              <a:rPr lang="en-GB" sz="1800" dirty="0" smtClean="0">
                <a:latin typeface="Arial" pitchFamily="34" charset="0"/>
                <a:cs typeface="Arial" pitchFamily="34" charset="0"/>
              </a:rPr>
              <a:t>If </a:t>
            </a:r>
            <a:r>
              <a:rPr lang="en-GB" sz="1800" dirty="0">
                <a:latin typeface="Arial" pitchFamily="34" charset="0"/>
                <a:cs typeface="Arial" pitchFamily="34" charset="0"/>
              </a:rPr>
              <a:t>products are (more or less) commodities, the </a:t>
            </a:r>
            <a:r>
              <a:rPr lang="en-GB" sz="1800" u="sng" dirty="0">
                <a:latin typeface="Arial" pitchFamily="34" charset="0"/>
                <a:cs typeface="Arial" pitchFamily="34" charset="0"/>
              </a:rPr>
              <a:t>main issue is the extent to which non merging parties face barriers to </a:t>
            </a:r>
            <a:r>
              <a:rPr lang="en-GB" sz="1800" u="sng" dirty="0" smtClean="0">
                <a:latin typeface="Arial" pitchFamily="34" charset="0"/>
                <a:cs typeface="Arial" pitchFamily="34" charset="0"/>
              </a:rPr>
              <a:t>growth</a:t>
            </a:r>
          </a:p>
          <a:p>
            <a:pPr lvl="2"/>
            <a:r>
              <a:rPr lang="en-GB" sz="1600" dirty="0" smtClean="0">
                <a:latin typeface="Arial" pitchFamily="34" charset="0"/>
                <a:cs typeface="Arial" pitchFamily="34" charset="0"/>
              </a:rPr>
              <a:t>capacity constraints</a:t>
            </a:r>
          </a:p>
          <a:p>
            <a:pPr lvl="2"/>
            <a:r>
              <a:rPr lang="en-GB" sz="1600" dirty="0" smtClean="0">
                <a:latin typeface="Arial" pitchFamily="34" charset="0"/>
                <a:cs typeface="Arial" pitchFamily="34" charset="0"/>
              </a:rPr>
              <a:t>switching costs</a:t>
            </a:r>
          </a:p>
          <a:p>
            <a:pPr lvl="2"/>
            <a:r>
              <a:rPr lang="en-GB" sz="1600" dirty="0" smtClean="0">
                <a:latin typeface="Arial" pitchFamily="34" charset="0"/>
                <a:cs typeface="Arial" pitchFamily="34" charset="0"/>
              </a:rPr>
              <a:t>awareness of rival offers</a:t>
            </a:r>
          </a:p>
          <a:p>
            <a:pPr marL="914400" lvl="2" indent="0">
              <a:buNone/>
            </a:pPr>
            <a:endParaRPr lang="en-GB" sz="1400" dirty="0" smtClean="0">
              <a:latin typeface="Arial" pitchFamily="34" charset="0"/>
              <a:cs typeface="Arial" pitchFamily="34" charset="0"/>
            </a:endParaRPr>
          </a:p>
          <a:p>
            <a:pPr lvl="1"/>
            <a:r>
              <a:rPr lang="en-GB" sz="1800" dirty="0">
                <a:latin typeface="Arial" pitchFamily="34" charset="0"/>
                <a:cs typeface="Arial" pitchFamily="34" charset="0"/>
              </a:rPr>
              <a:t>Mergers of firms with relatively large market shares may not give rise to a </a:t>
            </a:r>
            <a:r>
              <a:rPr lang="en-GB" sz="1800" dirty="0" smtClean="0">
                <a:latin typeface="Arial" pitchFamily="34" charset="0"/>
                <a:cs typeface="Arial" pitchFamily="34" charset="0"/>
              </a:rPr>
              <a:t>significant lessening of competition (SLC) </a:t>
            </a:r>
            <a:r>
              <a:rPr lang="en-GB" sz="1800" dirty="0">
                <a:latin typeface="Arial" pitchFamily="34" charset="0"/>
                <a:cs typeface="Arial" pitchFamily="34" charset="0"/>
              </a:rPr>
              <a:t>where products are commodities and non merging parties face no barriers to </a:t>
            </a:r>
            <a:r>
              <a:rPr lang="en-GB" sz="1800" dirty="0" smtClean="0">
                <a:latin typeface="Arial" pitchFamily="34" charset="0"/>
                <a:cs typeface="Arial" pitchFamily="34" charset="0"/>
              </a:rPr>
              <a:t>growth</a:t>
            </a:r>
            <a:endParaRPr lang="en-GB" sz="1400" dirty="0" smtClean="0">
              <a:latin typeface="Arial" pitchFamily="34" charset="0"/>
              <a:cs typeface="Arial" pitchFamily="34" charset="0"/>
            </a:endParaRPr>
          </a:p>
          <a:p>
            <a:pPr marL="0" indent="0">
              <a:lnSpc>
                <a:spcPct val="90000"/>
              </a:lnSpc>
              <a:buNone/>
            </a:pPr>
            <a:endParaRPr lang="en-GB" sz="2000" b="1" dirty="0" smtClean="0">
              <a:latin typeface="Arial" pitchFamily="34" charset="0"/>
              <a:cs typeface="Arial" pitchFamily="34" charset="0"/>
            </a:endParaRPr>
          </a:p>
        </p:txBody>
      </p:sp>
    </p:spTree>
    <p:extLst>
      <p:ext uri="{BB962C8B-B14F-4D97-AF65-F5344CB8AC3E}">
        <p14:creationId xmlns:p14="http://schemas.microsoft.com/office/powerpoint/2010/main" val="1659530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Merger Analysis (VI): Unilateral Effects</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a:xfrm>
            <a:off x="457200" y="1124744"/>
            <a:ext cx="8229600" cy="5544616"/>
          </a:xfrm>
        </p:spPr>
        <p:txBody>
          <a:bodyPr>
            <a:normAutofit/>
          </a:bodyPr>
          <a:lstStyle/>
          <a:p>
            <a:endParaRPr lang="en-GB" sz="2000" dirty="0">
              <a:latin typeface="Arial" pitchFamily="34" charset="0"/>
              <a:cs typeface="Arial" pitchFamily="34" charset="0"/>
            </a:endParaRPr>
          </a:p>
          <a:p>
            <a:endParaRPr lang="en-GB" dirty="0" smtClean="0">
              <a:latin typeface="Arial" pitchFamily="34" charset="0"/>
              <a:cs typeface="Arial" pitchFamily="34" charset="0"/>
            </a:endParaRPr>
          </a:p>
          <a:p>
            <a:pPr lvl="1"/>
            <a:endParaRPr lang="en-GB" dirty="0">
              <a:latin typeface="Arial" pitchFamily="34" charset="0"/>
              <a:cs typeface="Arial" pitchFamily="34" charset="0"/>
            </a:endParaRPr>
          </a:p>
        </p:txBody>
      </p:sp>
      <p:sp>
        <p:nvSpPr>
          <p:cNvPr id="4" name="Content Placeholder 2"/>
          <p:cNvSpPr txBox="1">
            <a:spLocks/>
          </p:cNvSpPr>
          <p:nvPr/>
        </p:nvSpPr>
        <p:spPr>
          <a:xfrm>
            <a:off x="609600" y="1277144"/>
            <a:ext cx="8229600" cy="554461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400" dirty="0">
                <a:latin typeface="Arial" pitchFamily="34" charset="0"/>
                <a:cs typeface="Arial" pitchFamily="34" charset="0"/>
              </a:rPr>
              <a:t>Differentiated products</a:t>
            </a:r>
          </a:p>
          <a:p>
            <a:pPr lvl="1"/>
            <a:r>
              <a:rPr lang="en-GB" sz="1800" dirty="0" smtClean="0">
                <a:latin typeface="Arial" pitchFamily="34" charset="0"/>
                <a:cs typeface="Arial" pitchFamily="34" charset="0"/>
              </a:rPr>
              <a:t>Differentiation </a:t>
            </a:r>
            <a:r>
              <a:rPr lang="en-GB" sz="1800" dirty="0">
                <a:latin typeface="Arial" pitchFamily="34" charset="0"/>
                <a:cs typeface="Arial" pitchFamily="34" charset="0"/>
              </a:rPr>
              <a:t>may be by: geography, product characteristics, time, switching costs, marketing, consumer information</a:t>
            </a:r>
          </a:p>
          <a:p>
            <a:pPr lvl="1"/>
            <a:endParaRPr lang="en-GB" sz="1800" dirty="0" smtClean="0">
              <a:latin typeface="Arial" pitchFamily="34" charset="0"/>
              <a:cs typeface="Arial" pitchFamily="34" charset="0"/>
            </a:endParaRPr>
          </a:p>
          <a:p>
            <a:pPr lvl="1"/>
            <a:r>
              <a:rPr lang="en-GB" sz="1800" dirty="0" smtClean="0">
                <a:latin typeface="Arial" pitchFamily="34" charset="0"/>
                <a:cs typeface="Arial" pitchFamily="34" charset="0"/>
              </a:rPr>
              <a:t>Most </a:t>
            </a:r>
            <a:r>
              <a:rPr lang="en-GB" sz="1800" dirty="0">
                <a:latin typeface="Arial" pitchFamily="34" charset="0"/>
                <a:cs typeface="Arial" pitchFamily="34" charset="0"/>
              </a:rPr>
              <a:t>products differentiated to some degree – question is whether so differentiated that market shares not meaningful</a:t>
            </a:r>
          </a:p>
          <a:p>
            <a:pPr lvl="1"/>
            <a:endParaRPr lang="en-GB" sz="1800" dirty="0" smtClean="0">
              <a:latin typeface="Arial" pitchFamily="34" charset="0"/>
              <a:cs typeface="Arial" pitchFamily="34" charset="0"/>
            </a:endParaRPr>
          </a:p>
          <a:p>
            <a:pPr lvl="1"/>
            <a:r>
              <a:rPr lang="en-GB" sz="1800" dirty="0" smtClean="0">
                <a:latin typeface="Arial" pitchFamily="34" charset="0"/>
                <a:cs typeface="Arial" pitchFamily="34" charset="0"/>
              </a:rPr>
              <a:t>Mergers </a:t>
            </a:r>
            <a:r>
              <a:rPr lang="en-GB" sz="1800" dirty="0">
                <a:latin typeface="Arial" pitchFamily="34" charset="0"/>
                <a:cs typeface="Arial" pitchFamily="34" charset="0"/>
              </a:rPr>
              <a:t>of “closer” competitors more likely to lead to higher prices than mergers of “distant” </a:t>
            </a:r>
            <a:r>
              <a:rPr lang="en-GB" sz="1800" dirty="0" smtClean="0">
                <a:latin typeface="Arial" pitchFamily="34" charset="0"/>
                <a:cs typeface="Arial" pitchFamily="34" charset="0"/>
              </a:rPr>
              <a:t>competitors…</a:t>
            </a:r>
          </a:p>
          <a:p>
            <a:pPr lvl="1"/>
            <a:endParaRPr lang="en-GB" sz="1800" dirty="0" smtClean="0">
              <a:latin typeface="Arial" pitchFamily="34" charset="0"/>
              <a:cs typeface="Arial" pitchFamily="34" charset="0"/>
            </a:endParaRPr>
          </a:p>
          <a:p>
            <a:pPr lvl="1"/>
            <a:r>
              <a:rPr lang="en-GB" sz="1800" dirty="0" smtClean="0">
                <a:latin typeface="Arial" pitchFamily="34" charset="0"/>
                <a:cs typeface="Arial" pitchFamily="34" charset="0"/>
              </a:rPr>
              <a:t>…but, </a:t>
            </a:r>
            <a:r>
              <a:rPr lang="en-GB" sz="1800" dirty="0">
                <a:latin typeface="Arial" pitchFamily="34" charset="0"/>
                <a:cs typeface="Arial" pitchFamily="34" charset="0"/>
              </a:rPr>
              <a:t>even mergers between close competitors unlikely to be problematic if sufficient competitive constraints remain:</a:t>
            </a:r>
          </a:p>
          <a:p>
            <a:pPr lvl="2"/>
            <a:endParaRPr lang="en-GB" sz="1600" dirty="0" smtClean="0">
              <a:latin typeface="Arial" pitchFamily="34" charset="0"/>
              <a:cs typeface="Arial" pitchFamily="34" charset="0"/>
            </a:endParaRPr>
          </a:p>
          <a:p>
            <a:pPr lvl="2"/>
            <a:r>
              <a:rPr lang="en-GB" sz="1600" dirty="0" smtClean="0">
                <a:latin typeface="Arial" pitchFamily="34" charset="0"/>
                <a:cs typeface="Arial" pitchFamily="34" charset="0"/>
              </a:rPr>
              <a:t>Other </a:t>
            </a:r>
            <a:r>
              <a:rPr lang="en-GB" sz="1600" dirty="0">
                <a:latin typeface="Arial" pitchFamily="34" charset="0"/>
                <a:cs typeface="Arial" pitchFamily="34" charset="0"/>
              </a:rPr>
              <a:t>close competitors exist and do not face barriers to growth</a:t>
            </a:r>
          </a:p>
          <a:p>
            <a:pPr lvl="2"/>
            <a:endParaRPr lang="en-GB" sz="1600" dirty="0" smtClean="0">
              <a:latin typeface="Arial" pitchFamily="34" charset="0"/>
              <a:cs typeface="Arial" pitchFamily="34" charset="0"/>
            </a:endParaRPr>
          </a:p>
          <a:p>
            <a:pPr lvl="2"/>
            <a:r>
              <a:rPr lang="en-GB" sz="1600" dirty="0" smtClean="0">
                <a:latin typeface="Arial" pitchFamily="34" charset="0"/>
                <a:cs typeface="Arial" pitchFamily="34" charset="0"/>
              </a:rPr>
              <a:t>Supply </a:t>
            </a:r>
            <a:r>
              <a:rPr lang="en-GB" sz="1600" dirty="0">
                <a:latin typeface="Arial" pitchFamily="34" charset="0"/>
                <a:cs typeface="Arial" pitchFamily="34" charset="0"/>
              </a:rPr>
              <a:t>side responses – new entry, product repositioning into the product or geographic “space” of concern</a:t>
            </a:r>
          </a:p>
          <a:p>
            <a:pPr lvl="2"/>
            <a:endParaRPr lang="en-GB" sz="1600" dirty="0" smtClean="0">
              <a:latin typeface="Arial" pitchFamily="34" charset="0"/>
              <a:cs typeface="Arial" pitchFamily="34" charset="0"/>
            </a:endParaRPr>
          </a:p>
          <a:p>
            <a:pPr lvl="2"/>
            <a:r>
              <a:rPr lang="en-GB" sz="1600" dirty="0" smtClean="0">
                <a:latin typeface="Arial" pitchFamily="34" charset="0"/>
                <a:cs typeface="Arial" pitchFamily="34" charset="0"/>
              </a:rPr>
              <a:t>Demand </a:t>
            </a:r>
            <a:r>
              <a:rPr lang="en-GB" sz="1600" dirty="0">
                <a:latin typeface="Arial" pitchFamily="34" charset="0"/>
                <a:cs typeface="Arial" pitchFamily="34" charset="0"/>
              </a:rPr>
              <a:t>side responses, e.g. buyer </a:t>
            </a:r>
            <a:r>
              <a:rPr lang="en-GB" sz="1600" dirty="0" smtClean="0">
                <a:latin typeface="Arial" pitchFamily="34" charset="0"/>
                <a:cs typeface="Arial" pitchFamily="34" charset="0"/>
              </a:rPr>
              <a:t>power</a:t>
            </a:r>
            <a:endParaRPr lang="en-GB" sz="1600" dirty="0">
              <a:latin typeface="Arial" pitchFamily="34" charset="0"/>
              <a:cs typeface="Arial" pitchFamily="34" charset="0"/>
            </a:endParaRPr>
          </a:p>
        </p:txBody>
      </p:sp>
    </p:spTree>
    <p:extLst>
      <p:ext uri="{BB962C8B-B14F-4D97-AF65-F5344CB8AC3E}">
        <p14:creationId xmlns:p14="http://schemas.microsoft.com/office/powerpoint/2010/main" val="114287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6400</TotalTime>
  <Words>2879</Words>
  <Application>Microsoft Office PowerPoint</Application>
  <PresentationFormat>On-screen Show (4:3)</PresentationFormat>
  <Paragraphs>421</Paragraphs>
  <Slides>26</Slides>
  <Notes>24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Origin</vt:lpstr>
      <vt:lpstr>Breakout Session 4:  Developing an Investigation Plan</vt:lpstr>
      <vt:lpstr>Overview</vt:lpstr>
      <vt:lpstr>Competition Laws</vt:lpstr>
      <vt:lpstr>Merger Analysis (I): A Taxonomy</vt:lpstr>
      <vt:lpstr>Merger Analysis (II): Horizontal Mergers</vt:lpstr>
      <vt:lpstr>Merger Analysis (III): The Basics</vt:lpstr>
      <vt:lpstr>Merger Analysis (IV): Unilateral Effects</vt:lpstr>
      <vt:lpstr>Merger Analysis (V): Unilateral Effects</vt:lpstr>
      <vt:lpstr>Merger Analysis (VI): Unilateral Effects</vt:lpstr>
      <vt:lpstr>Developing an Investigation Plan</vt:lpstr>
      <vt:lpstr>Planning: Initial Phases</vt:lpstr>
      <vt:lpstr>Planning: In-Depth Investigations</vt:lpstr>
      <vt:lpstr>Investigative Tip 1: Prioritize and Focus</vt:lpstr>
      <vt:lpstr>Investigative Tip 2: Get the Target’s Help</vt:lpstr>
      <vt:lpstr>Investigative Tip 3: Interviews</vt:lpstr>
      <vt:lpstr>Hypothetical Merger Exercise</vt:lpstr>
      <vt:lpstr>Planning: Case Exercise - Background</vt:lpstr>
      <vt:lpstr>Planning: Case Exercise – Value Chain</vt:lpstr>
      <vt:lpstr>Case Exercise – Filing Information (I)</vt:lpstr>
      <vt:lpstr>Case Exercise – Filing Information (II)</vt:lpstr>
      <vt:lpstr>Case Exercise – Initial Information (I)</vt:lpstr>
      <vt:lpstr>Planning: Candidate Theories of Harm</vt:lpstr>
      <vt:lpstr>Planning: Evidence</vt:lpstr>
      <vt:lpstr>Planning: Administrative Tasks &amp; Timing</vt:lpstr>
      <vt:lpstr>Planning: Keeping Assessment Focussed</vt:lpstr>
      <vt:lpstr>Planning: Managing Investigation and Evidence</vt:lpstr>
    </vt:vector>
  </TitlesOfParts>
  <Company>RBB Economics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Swan</dc:creator>
  <cp:lastModifiedBy>Charles A Harwood</cp:lastModifiedBy>
  <cp:revision>102</cp:revision>
  <dcterms:created xsi:type="dcterms:W3CDTF">2013-08-14T20:56:24Z</dcterms:created>
  <dcterms:modified xsi:type="dcterms:W3CDTF">2013-09-05T15:48:14Z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