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8A53DD-F9E9-4CBB-9DDF-B38A9E4C3BFC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609A3D-618B-4BF2-BB4C-B3A42EF7BCCD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8A53DD-F9E9-4CBB-9DDF-B38A9E4C3BFC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609A3D-618B-4BF2-BB4C-B3A42EF7BCCD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8A53DD-F9E9-4CBB-9DDF-B38A9E4C3BFC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609A3D-618B-4BF2-BB4C-B3A42EF7BCCD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8A53DD-F9E9-4CBB-9DDF-B38A9E4C3BFC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609A3D-618B-4BF2-BB4C-B3A42EF7BCCD}" type="slidenum">
              <a:rPr lang="en-ZA" smtClean="0"/>
              <a:t>‹#›</a:t>
            </a:fld>
            <a:endParaRPr lang="en-Z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8A53DD-F9E9-4CBB-9DDF-B38A9E4C3BFC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609A3D-618B-4BF2-BB4C-B3A42EF7BCCD}" type="slidenum">
              <a:rPr lang="en-ZA" smtClean="0"/>
              <a:t>‹#›</a:t>
            </a:fld>
            <a:endParaRPr lang="en-Z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8A53DD-F9E9-4CBB-9DDF-B38A9E4C3BFC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609A3D-618B-4BF2-BB4C-B3A42EF7BCCD}" type="slidenum">
              <a:rPr lang="en-ZA" smtClean="0"/>
              <a:t>‹#›</a:t>
            </a:fld>
            <a:endParaRPr lang="en-Z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8A53DD-F9E9-4CBB-9DDF-B38A9E4C3BFC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609A3D-618B-4BF2-BB4C-B3A42EF7BCCD}" type="slidenum">
              <a:rPr lang="en-ZA" smtClean="0"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8A53DD-F9E9-4CBB-9DDF-B38A9E4C3BFC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609A3D-618B-4BF2-BB4C-B3A42EF7BCCD}" type="slidenum">
              <a:rPr lang="en-ZA" smtClean="0"/>
              <a:t>‹#›</a:t>
            </a:fld>
            <a:endParaRPr lang="en-Z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8A53DD-F9E9-4CBB-9DDF-B38A9E4C3BFC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609A3D-618B-4BF2-BB4C-B3A42EF7BCCD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F8A53DD-F9E9-4CBB-9DDF-B38A9E4C3BFC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609A3D-618B-4BF2-BB4C-B3A42EF7BCCD}" type="slidenum">
              <a:rPr lang="en-ZA" smtClean="0"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8A53DD-F9E9-4CBB-9DDF-B38A9E4C3BFC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609A3D-618B-4BF2-BB4C-B3A42EF7BCCD}" type="slidenum">
              <a:rPr lang="en-ZA" smtClean="0"/>
              <a:t>‹#›</a:t>
            </a:fld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F8A53DD-F9E9-4CBB-9DDF-B38A9E4C3BFC}" type="datetimeFigureOut">
              <a:rPr lang="en-ZA" smtClean="0"/>
              <a:t>2013/08/09</a:t>
            </a:fld>
            <a:endParaRPr lang="en-Z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C609A3D-618B-4BF2-BB4C-B3A42EF7BCCD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9512" y="1772816"/>
            <a:ext cx="8964488" cy="864096"/>
          </a:xfrm>
        </p:spPr>
        <p:txBody>
          <a:bodyPr anchor="ctr">
            <a:noAutofit/>
          </a:bodyPr>
          <a:lstStyle/>
          <a:p>
            <a:pPr algn="ctr"/>
            <a:r>
              <a:rPr lang="en-ZA" sz="2800" dirty="0" smtClean="0">
                <a:latin typeface="Arial" pitchFamily="34" charset="0"/>
                <a:cs typeface="Arial" pitchFamily="34" charset="0"/>
              </a:rPr>
              <a:t>CONSUMER PROTECTION AND COMPETITION HIGHLIGHTS</a:t>
            </a:r>
            <a:endParaRPr lang="en-ZA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043608" y="2708920"/>
            <a:ext cx="7772400" cy="2678455"/>
          </a:xfrm>
        </p:spPr>
        <p:txBody>
          <a:bodyPr anchor="ctr">
            <a:normAutofit fontScale="77500" lnSpcReduction="20000"/>
          </a:bodyPr>
          <a:lstStyle/>
          <a:p>
            <a:pPr algn="ctr"/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ZA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ZA" dirty="0" smtClean="0">
                <a:latin typeface="Arial" pitchFamily="34" charset="0"/>
                <a:cs typeface="Arial" pitchFamily="34" charset="0"/>
              </a:rPr>
              <a:t>Presentation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by Ms Siboniselizulu </a:t>
            </a:r>
            <a:r>
              <a:rPr lang="en-ZA" dirty="0" err="1" smtClean="0">
                <a:latin typeface="Arial" pitchFamily="34" charset="0"/>
                <a:cs typeface="Arial" pitchFamily="34" charset="0"/>
              </a:rPr>
              <a:t>Maseko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en-ZA" dirty="0" smtClean="0">
                <a:latin typeface="Arial" pitchFamily="34" charset="0"/>
                <a:cs typeface="Arial" pitchFamily="34" charset="0"/>
              </a:rPr>
              <a:t>Analyst,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Mergers and Acquisitions Department</a:t>
            </a:r>
          </a:p>
          <a:p>
            <a:pPr algn="ctr"/>
            <a:r>
              <a:rPr lang="en-ZA" dirty="0" smtClean="0">
                <a:latin typeface="Arial" pitchFamily="34" charset="0"/>
                <a:cs typeface="Arial" pitchFamily="34" charset="0"/>
              </a:rPr>
              <a:t>Presented to </a:t>
            </a:r>
            <a:r>
              <a:rPr lang="en-ZA" dirty="0">
                <a:latin typeface="Arial" pitchFamily="34" charset="0"/>
                <a:cs typeface="Arial" pitchFamily="34" charset="0"/>
              </a:rPr>
              <a:t>the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ZA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 Annual African </a:t>
            </a:r>
            <a:r>
              <a:rPr lang="en-ZA" dirty="0">
                <a:latin typeface="Arial" pitchFamily="34" charset="0"/>
                <a:cs typeface="Arial" pitchFamily="34" charset="0"/>
              </a:rPr>
              <a:t>Dialogue on Consumer Protection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Conference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, 10-12 September  2013</a:t>
            </a:r>
          </a:p>
          <a:p>
            <a:pPr algn="ctr"/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marR="0" lvl="0" algn="l">
              <a:buClr>
                <a:srgbClr val="2DA2BF"/>
              </a:buClr>
            </a:pPr>
            <a:r>
              <a:rPr lang="en-ZA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views and opinions expressed herein are those of the author and do not necessarily reflect the </a:t>
            </a:r>
            <a:r>
              <a:rPr lang="en-ZA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official views </a:t>
            </a:r>
            <a:r>
              <a:rPr lang="en-ZA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or opinions of the Swaziland Competition Commission or any government agency of the Kingdom of Swaziland</a:t>
            </a:r>
            <a:endParaRPr lang="en-ZA" sz="1600" dirty="0">
              <a:solidFill>
                <a:prstClr val="black"/>
              </a:solidFill>
            </a:endParaRPr>
          </a:p>
          <a:p>
            <a:pPr algn="ctr"/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Z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05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57475"/>
            <a:ext cx="8229600" cy="3349816"/>
          </a:xfrm>
        </p:spPr>
        <p:txBody>
          <a:bodyPr/>
          <a:lstStyle/>
          <a:p>
            <a:r>
              <a:rPr lang="en-ZA" dirty="0" smtClean="0"/>
              <a:t>Enabling legislation</a:t>
            </a:r>
          </a:p>
          <a:p>
            <a:r>
              <a:rPr lang="en-ZA" dirty="0" smtClean="0"/>
              <a:t>Functions and objectives of the </a:t>
            </a:r>
            <a:r>
              <a:rPr lang="en-ZA" dirty="0" smtClean="0"/>
              <a:t>Cartels and Enforcements Department </a:t>
            </a:r>
            <a:endParaRPr lang="en-ZA" dirty="0" smtClean="0"/>
          </a:p>
          <a:p>
            <a:r>
              <a:rPr lang="en-ZA" dirty="0" smtClean="0"/>
              <a:t>Complaints Procedure</a:t>
            </a:r>
            <a:endParaRPr lang="en-ZA" dirty="0" smtClean="0"/>
          </a:p>
          <a:p>
            <a:r>
              <a:rPr lang="en-ZA" dirty="0" smtClean="0"/>
              <a:t>Complaints handling process</a:t>
            </a:r>
            <a:endParaRPr lang="en-ZA" dirty="0" smtClean="0"/>
          </a:p>
          <a:p>
            <a:r>
              <a:rPr lang="en-ZA" dirty="0" smtClean="0"/>
              <a:t>Types of Complaints received by th</a:t>
            </a:r>
            <a:r>
              <a:rPr lang="en-ZA" dirty="0" smtClean="0"/>
              <a:t>e SCC</a:t>
            </a:r>
            <a:endParaRPr lang="en-ZA" dirty="0" smtClean="0"/>
          </a:p>
          <a:p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smtClean="0">
                <a:solidFill>
                  <a:prstClr val="black"/>
                </a:solidFill>
              </a:rPr>
              <a:t>Siboniselizulu </a:t>
            </a:r>
            <a:r>
              <a:rPr lang="en-ZA" dirty="0" err="1" smtClean="0">
                <a:solidFill>
                  <a:prstClr val="black"/>
                </a:solidFill>
              </a:rPr>
              <a:t>Maseko</a:t>
            </a:r>
            <a:r>
              <a:rPr lang="en-ZA" dirty="0" smtClean="0">
                <a:solidFill>
                  <a:prstClr val="black"/>
                </a:solidFill>
              </a:rPr>
              <a:t>, Analyst Mergers and Acquisitions</a:t>
            </a:r>
            <a:endParaRPr lang="en-ZA" dirty="0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1143000"/>
          </a:xfrm>
        </p:spPr>
        <p:txBody>
          <a:bodyPr anchor="b">
            <a:normAutofit/>
          </a:bodyPr>
          <a:lstStyle/>
          <a:p>
            <a:r>
              <a:rPr lang="en-ZA" dirty="0" smtClean="0"/>
              <a:t>Presentation Outline</a:t>
            </a:r>
            <a:endParaRPr lang="en-ZA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8294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70379"/>
          </a:xfrm>
        </p:spPr>
        <p:txBody>
          <a:bodyPr/>
          <a:lstStyle/>
          <a:p>
            <a:r>
              <a:rPr lang="en-ZA" dirty="0" smtClean="0"/>
              <a:t>The Competition Act (8 0f 2007)</a:t>
            </a:r>
          </a:p>
          <a:p>
            <a:r>
              <a:rPr lang="en-ZA" dirty="0" smtClean="0"/>
              <a:t>The Competition Commission Regulations Notice (2010)</a:t>
            </a:r>
          </a:p>
          <a:p>
            <a:r>
              <a:rPr lang="en-ZA" dirty="0" smtClean="0"/>
              <a:t>The Fair Trading Act (2001</a:t>
            </a:r>
            <a:r>
              <a:rPr lang="en-ZA" dirty="0" smtClean="0"/>
              <a:t>)</a:t>
            </a:r>
            <a:endParaRPr lang="en-ZA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>
                <a:solidFill>
                  <a:prstClr val="black"/>
                </a:solidFill>
              </a:rPr>
              <a:t>Siboniselizulu Maseko, Analyst Mergers and Acquisitions</a:t>
            </a:r>
            <a:endParaRPr lang="en-ZA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6406" y="1196752"/>
            <a:ext cx="8229600" cy="1143000"/>
          </a:xfrm>
        </p:spPr>
        <p:txBody>
          <a:bodyPr anchor="b">
            <a:normAutofit/>
          </a:bodyPr>
          <a:lstStyle/>
          <a:p>
            <a:r>
              <a:rPr lang="en-ZA" dirty="0" smtClean="0"/>
              <a:t>Enabling Legislation</a:t>
            </a:r>
            <a:endParaRPr lang="en-Z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707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7195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64008" lvl="0" indent="0" algn="ctr">
              <a:spcBef>
                <a:spcPts val="0"/>
              </a:spcBef>
              <a:buClr>
                <a:srgbClr val="2DA2BF"/>
              </a:buClr>
              <a:buNone/>
            </a:pPr>
            <a:endParaRPr lang="en-ZA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marR="64008" lvl="0" indent="0" algn="ctr">
              <a:spcBef>
                <a:spcPts val="0"/>
              </a:spcBef>
              <a:buClr>
                <a:srgbClr val="2DA2BF"/>
              </a:buClr>
              <a:buNone/>
            </a:pPr>
            <a:r>
              <a:rPr lang="en-ZA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Vision</a:t>
            </a:r>
            <a:endParaRPr lang="en-ZA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marR="64008" lvl="0" indent="0">
              <a:spcBef>
                <a:spcPts val="0"/>
              </a:spcBef>
              <a:buClr>
                <a:srgbClr val="2DA2BF"/>
              </a:buClr>
              <a:buNone/>
            </a:pPr>
            <a:r>
              <a:rPr lang="en-ZA" dirty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To be a credible, reliable and efficient competition authority for nurturing a competitive business environment</a:t>
            </a:r>
          </a:p>
          <a:p>
            <a:pPr marL="0" marR="64008" lvl="0" indent="0" algn="ctr">
              <a:spcBef>
                <a:spcPts val="0"/>
              </a:spcBef>
              <a:buClr>
                <a:srgbClr val="2DA2BF"/>
              </a:buClr>
              <a:buNone/>
            </a:pPr>
            <a:r>
              <a:rPr lang="en-ZA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Mission </a:t>
            </a:r>
            <a:endParaRPr lang="en-ZA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marR="64008" lvl="0" indent="0">
              <a:spcBef>
                <a:spcPts val="0"/>
              </a:spcBef>
              <a:buClr>
                <a:srgbClr val="2DA2BF"/>
              </a:buClr>
              <a:buNone/>
            </a:pPr>
            <a:r>
              <a:rPr lang="en-ZA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create and promote a competitive environment that fosters economic growth and enhances consumer </a:t>
            </a:r>
            <a:r>
              <a:rPr lang="en-ZA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welfare</a:t>
            </a:r>
            <a:endParaRPr lang="en-ZA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Siboniselizulu </a:t>
            </a:r>
            <a:r>
              <a:rPr lang="en-ZA" dirty="0" err="1"/>
              <a:t>Maseko</a:t>
            </a:r>
            <a:r>
              <a:rPr lang="en-ZA" dirty="0"/>
              <a:t>, </a:t>
            </a:r>
            <a:r>
              <a:rPr lang="en-ZA" dirty="0" smtClean="0"/>
              <a:t>Analyst</a:t>
            </a:r>
          </a:p>
          <a:p>
            <a:r>
              <a:rPr lang="en-ZA" dirty="0" smtClean="0"/>
              <a:t>Mergers and Acquisitions</a:t>
            </a:r>
            <a:endParaRPr lang="en-ZA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335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586403"/>
          </a:xfrm>
        </p:spPr>
        <p:txBody>
          <a:bodyPr>
            <a:normAutofit/>
          </a:bodyPr>
          <a:lstStyle/>
          <a:p>
            <a:endParaRPr lang="en-ZA" dirty="0" smtClean="0"/>
          </a:p>
          <a:p>
            <a:r>
              <a:rPr lang="en-GB" dirty="0" smtClean="0"/>
              <a:t>To curb </a:t>
            </a:r>
            <a:r>
              <a:rPr lang="en-GB" dirty="0"/>
              <a:t>competition-distorting business practices which may cause substantial loss of economic efficiency and consumer welfare. </a:t>
            </a:r>
            <a:endParaRPr lang="en-GB" dirty="0" smtClean="0"/>
          </a:p>
          <a:p>
            <a:endParaRPr lang="en-ZA" dirty="0"/>
          </a:p>
          <a:p>
            <a:r>
              <a:rPr lang="en-ZA" dirty="0" smtClean="0"/>
              <a:t>In line with s.11(1) of the Competition Act 2007. </a:t>
            </a:r>
          </a:p>
          <a:p>
            <a:pPr marL="109728" indent="0">
              <a:buNone/>
            </a:pPr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>
                <a:solidFill>
                  <a:prstClr val="black"/>
                </a:solidFill>
              </a:rPr>
              <a:t>Siboniselizulu Maseko, Analyst Mergers and Acquisitions</a:t>
            </a:r>
            <a:endParaRPr lang="en-ZA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6406" y="1543050"/>
            <a:ext cx="8229600" cy="1143000"/>
          </a:xfrm>
        </p:spPr>
        <p:txBody>
          <a:bodyPr anchor="b">
            <a:normAutofit/>
          </a:bodyPr>
          <a:lstStyle/>
          <a:p>
            <a:r>
              <a:rPr lang="en-ZA" sz="3200" dirty="0" smtClean="0"/>
              <a:t>Functions of </a:t>
            </a:r>
            <a:r>
              <a:rPr lang="en-ZA" sz="3200" dirty="0" smtClean="0"/>
              <a:t>the </a:t>
            </a:r>
            <a:r>
              <a:rPr lang="en-ZA" sz="3200" dirty="0" smtClean="0"/>
              <a:t>Enforcements and Cartels Department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543860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6406" y="2780928"/>
            <a:ext cx="8229600" cy="3514395"/>
          </a:xfrm>
        </p:spPr>
        <p:txBody>
          <a:bodyPr>
            <a:normAutofit/>
          </a:bodyPr>
          <a:lstStyle/>
          <a:p>
            <a:r>
              <a:rPr lang="en-ZA" dirty="0" smtClean="0"/>
              <a:t>Letters, emails or personal visits to the SCC offices</a:t>
            </a:r>
            <a:r>
              <a:rPr lang="en-ZA" dirty="0" smtClean="0"/>
              <a:t> </a:t>
            </a:r>
          </a:p>
          <a:p>
            <a:r>
              <a:rPr lang="en-ZA" dirty="0" smtClean="0"/>
              <a:t>Establish whether the complaint falls within the ambit of the Act</a:t>
            </a:r>
          </a:p>
          <a:p>
            <a:r>
              <a:rPr lang="en-ZA" dirty="0" smtClean="0"/>
              <a:t>Establish if an offence has been committed</a:t>
            </a:r>
          </a:p>
          <a:p>
            <a:r>
              <a:rPr lang="en-ZA" dirty="0" smtClean="0"/>
              <a:t>Investigate the events around the conduct</a:t>
            </a:r>
          </a:p>
          <a:p>
            <a:r>
              <a:rPr lang="en-ZA" dirty="0" smtClean="0"/>
              <a:t>Begin mediation between the parties</a:t>
            </a:r>
          </a:p>
          <a:p>
            <a:endParaRPr lang="en-ZA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>
                <a:solidFill>
                  <a:prstClr val="black"/>
                </a:solidFill>
              </a:rPr>
              <a:t>Siboniselizulu Maseko, Analyst Mergers and Acquisitions</a:t>
            </a:r>
            <a:endParaRPr lang="en-ZA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1527296"/>
            <a:ext cx="8229600" cy="1143000"/>
          </a:xfrm>
        </p:spPr>
        <p:txBody>
          <a:bodyPr anchor="b">
            <a:normAutofit/>
          </a:bodyPr>
          <a:lstStyle/>
          <a:p>
            <a:r>
              <a:rPr lang="en-ZA" sz="3200" dirty="0" smtClean="0"/>
              <a:t>Complaints Procedure and Handling of Complaints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196581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6406" y="2564904"/>
            <a:ext cx="8229600" cy="3730419"/>
          </a:xfrm>
        </p:spPr>
        <p:txBody>
          <a:bodyPr>
            <a:normAutofit/>
          </a:bodyPr>
          <a:lstStyle/>
          <a:p>
            <a:r>
              <a:rPr lang="en-ZA" dirty="0" smtClean="0"/>
              <a:t>Consumers being sold defective goods</a:t>
            </a:r>
          </a:p>
          <a:p>
            <a:r>
              <a:rPr lang="en-ZA" dirty="0" smtClean="0"/>
              <a:t>Consumers’ goods being damaged at or during repairs</a:t>
            </a:r>
          </a:p>
          <a:p>
            <a:r>
              <a:rPr lang="en-ZA" dirty="0" smtClean="0"/>
              <a:t>Alleged conduct of furniture shops with regards to hire-purchase transactions</a:t>
            </a:r>
          </a:p>
          <a:p>
            <a:r>
              <a:rPr lang="en-ZA" dirty="0" smtClean="0"/>
              <a:t>The </a:t>
            </a:r>
            <a:r>
              <a:rPr lang="en-ZA" dirty="0" err="1" smtClean="0"/>
              <a:t>cellphone</a:t>
            </a:r>
            <a:r>
              <a:rPr lang="en-ZA" dirty="0" smtClean="0"/>
              <a:t> market</a:t>
            </a:r>
            <a:endParaRPr lang="en-ZA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>
                <a:solidFill>
                  <a:prstClr val="black"/>
                </a:solidFill>
              </a:rPr>
              <a:t>Siboniselizulu Maseko, Analyst Mergers and Acquisitions</a:t>
            </a:r>
            <a:endParaRPr lang="en-ZA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6406" y="1543050"/>
            <a:ext cx="8229600" cy="1143000"/>
          </a:xfrm>
        </p:spPr>
        <p:txBody>
          <a:bodyPr anchor="b">
            <a:normAutofit fontScale="90000"/>
          </a:bodyPr>
          <a:lstStyle/>
          <a:p>
            <a:r>
              <a:rPr lang="en-ZA" dirty="0" smtClean="0"/>
              <a:t>Types of Complaints Received by the SCC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68047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/>
          <a:lstStyle/>
          <a:p>
            <a:pPr marL="0" indent="0" algn="ctr">
              <a:buNone/>
            </a:pPr>
            <a:r>
              <a:rPr lang="en-ZA" dirty="0" smtClean="0"/>
              <a:t>END</a:t>
            </a:r>
          </a:p>
          <a:p>
            <a:pPr marL="0" indent="0" algn="ctr">
              <a:buNone/>
            </a:pPr>
            <a:endParaRPr lang="en-ZA" dirty="0"/>
          </a:p>
          <a:p>
            <a:pPr marL="0" indent="0" algn="ctr">
              <a:buNone/>
            </a:pPr>
            <a:r>
              <a:rPr lang="en-ZA" dirty="0" smtClean="0"/>
              <a:t>THANK YOU.</a:t>
            </a:r>
          </a:p>
          <a:p>
            <a:pPr marL="0" indent="0" algn="ctr">
              <a:buNone/>
            </a:pPr>
            <a:endParaRPr lang="en-ZA" dirty="0"/>
          </a:p>
          <a:p>
            <a:pPr marL="0" indent="0" algn="ctr">
              <a:buNone/>
            </a:pPr>
            <a:r>
              <a:rPr lang="en-ZA" dirty="0" smtClean="0"/>
              <a:t>Questions and Answers</a:t>
            </a:r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>
                <a:solidFill>
                  <a:prstClr val="black"/>
                </a:solidFill>
              </a:rPr>
              <a:t>Siboniselizulu </a:t>
            </a:r>
            <a:r>
              <a:rPr lang="en-ZA" dirty="0" err="1">
                <a:solidFill>
                  <a:prstClr val="black"/>
                </a:solidFill>
              </a:rPr>
              <a:t>Maseko</a:t>
            </a:r>
            <a:r>
              <a:rPr lang="en-ZA" dirty="0">
                <a:solidFill>
                  <a:prstClr val="black"/>
                </a:solidFill>
              </a:rPr>
              <a:t>, Analyst Mergers </a:t>
            </a:r>
            <a:r>
              <a:rPr lang="en-ZA" dirty="0" smtClean="0">
                <a:solidFill>
                  <a:prstClr val="black"/>
                </a:solidFill>
              </a:rPr>
              <a:t>and Acquisitions</a:t>
            </a:r>
            <a:endParaRPr lang="en-ZA" dirty="0">
              <a:solidFill>
                <a:prstClr val="black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643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</TotalTime>
  <Words>321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CONSUMER PROTECTION AND COMPETITION HIGHLIGHTS</vt:lpstr>
      <vt:lpstr>Presentation Outline</vt:lpstr>
      <vt:lpstr>Enabling Legislation</vt:lpstr>
      <vt:lpstr>PowerPoint Presentation</vt:lpstr>
      <vt:lpstr>Functions of the Enforcements and Cartels Department</vt:lpstr>
      <vt:lpstr>Complaints Procedure and Handling of Complaints</vt:lpstr>
      <vt:lpstr>Types of Complaints Received by the SCC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PROTECTION AND COMPETITION HIGHLIGHTS</dc:title>
  <dc:creator>Wendy</dc:creator>
  <cp:lastModifiedBy>Wendy </cp:lastModifiedBy>
  <cp:revision>2</cp:revision>
  <dcterms:created xsi:type="dcterms:W3CDTF">2013-08-09T12:48:27Z</dcterms:created>
  <dcterms:modified xsi:type="dcterms:W3CDTF">2013-08-09T13:10:14Z</dcterms:modified>
</cp:coreProperties>
</file>