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1" r:id="rId3"/>
    <p:sldId id="388" r:id="rId4"/>
    <p:sldId id="373" r:id="rId5"/>
    <p:sldId id="371" r:id="rId6"/>
    <p:sldId id="370" r:id="rId7"/>
    <p:sldId id="376" r:id="rId8"/>
    <p:sldId id="377" r:id="rId9"/>
    <p:sldId id="363" r:id="rId10"/>
    <p:sldId id="366" r:id="rId11"/>
    <p:sldId id="362" r:id="rId12"/>
    <p:sldId id="367" r:id="rId13"/>
    <p:sldId id="386" r:id="rId14"/>
    <p:sldId id="379" r:id="rId15"/>
    <p:sldId id="369" r:id="rId16"/>
    <p:sldId id="380" r:id="rId17"/>
    <p:sldId id="385" r:id="rId18"/>
    <p:sldId id="382" r:id="rId19"/>
    <p:sldId id="384" r:id="rId20"/>
    <p:sldId id="387" r:id="rId21"/>
  </p:sldIdLst>
  <p:sldSz cx="9144000" cy="6858000" type="screen4x3"/>
  <p:notesSz cx="6662738" cy="9906000"/>
  <p:defaultTextStyle>
    <a:defPPr>
      <a:defRPr lang="en-ZA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EF"/>
    <a:srgbClr val="990000"/>
    <a:srgbClr val="800000"/>
    <a:srgbClr val="C9D8C6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 autoAdjust="0"/>
    <p:restoredTop sz="90939" autoAdjust="0"/>
  </p:normalViewPr>
  <p:slideViewPr>
    <p:cSldViewPr>
      <p:cViewPr>
        <p:scale>
          <a:sx n="70" d="100"/>
          <a:sy n="70" d="100"/>
        </p:scale>
        <p:origin x="-11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4869B46-332D-4063-81B3-FCF0B9EAEB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673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D9286DC-7B4C-438B-8FAF-F1317CA481F9}" type="datetimeFigureOut">
              <a:rPr lang="en-US"/>
              <a:pPr>
                <a:defRPr/>
              </a:pPr>
              <a:t>8/18/2013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29238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09113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B6CB58AC-0310-41B8-83C4-8B76876392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419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D70521-4EE7-0846-9C4C-58D0A65F8262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42241-6E26-4191-964D-55B809083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5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D6005-B768-44CA-AE41-6F767B235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BDDB5-47D5-4694-BF80-9951ECADA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96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nct logo 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122396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8675688" y="0"/>
            <a:ext cx="468312" cy="2852738"/>
          </a:xfrm>
          <a:prstGeom prst="rect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 dirty="0">
              <a:latin typeface="Arial" pitchFamily="34" charset="0"/>
              <a:ea typeface="ＭＳ Ｐゴシック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78626-0C4B-4B06-90E5-C6ADF63559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1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29E4-4C5A-4F82-A919-5A5C4C510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3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82BEF-11F0-432B-95E9-BA574B575F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76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C5EDC-7DB3-49A2-AF04-DF58381880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2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5B27A-2720-453D-9E9A-ACCFBBD8CB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3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AB9E0-5872-4A5C-97D6-D50541896E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00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3603-53FA-4061-8533-07221563C7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9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37BDF3D-2F16-4F17-BB54-D9E5742C7C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nct.org.za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285750"/>
            <a:ext cx="7643812" cy="1143000"/>
          </a:xfrm>
        </p:spPr>
        <p:txBody>
          <a:bodyPr/>
          <a:lstStyle/>
          <a:p>
            <a:pPr algn="ctr"/>
            <a:r>
              <a:rPr lang="en-ZA" sz="1400" dirty="0" smtClean="0"/>
              <a:t/>
            </a:r>
            <a:br>
              <a:rPr lang="en-ZA" sz="1400" dirty="0" smtClean="0"/>
            </a:br>
            <a:r>
              <a:rPr lang="en-ZA" sz="1400" dirty="0" smtClean="0"/>
              <a:t/>
            </a:r>
            <a:br>
              <a:rPr lang="en-ZA" sz="1400" dirty="0" smtClean="0"/>
            </a:br>
            <a:endParaRPr lang="en-ZA" sz="1400" dirty="0" smtClean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4B77D71-DF43-4E89-AAAF-D534849EE7E0}" type="slidenum">
              <a:rPr lang="en-ZA" sz="1400" smtClean="0"/>
              <a:pPr/>
              <a:t>1</a:t>
            </a:fld>
            <a:endParaRPr lang="en-ZA" sz="1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6089848" y="2348880"/>
            <a:ext cx="274771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1200" b="1" i="1" dirty="0">
                <a:cs typeface="+mn-cs"/>
              </a:rPr>
              <a:t>Presentation by Ms. </a:t>
            </a:r>
            <a:r>
              <a:rPr lang="en-US" sz="1200" b="1" i="1" dirty="0" smtClean="0">
                <a:cs typeface="+mn-cs"/>
              </a:rPr>
              <a:t>D. Terblanche</a:t>
            </a:r>
            <a:endParaRPr lang="en-US" sz="1200" b="1" i="1" dirty="0">
              <a:cs typeface="+mn-cs"/>
            </a:endParaRPr>
          </a:p>
          <a:p>
            <a:pPr lvl="0">
              <a:spcBef>
                <a:spcPct val="50000"/>
              </a:spcBef>
            </a:pPr>
            <a:r>
              <a:rPr lang="en-US" sz="1200" b="1" i="1" dirty="0" smtClean="0">
                <a:cs typeface="+mn-cs"/>
              </a:rPr>
              <a:t>Chairperson – National Consumer Tribunal</a:t>
            </a:r>
          </a:p>
          <a:p>
            <a:pPr lvl="0">
              <a:spcBef>
                <a:spcPct val="50000"/>
              </a:spcBef>
            </a:pPr>
            <a:r>
              <a:rPr lang="en-US" sz="1200" b="1" i="1" dirty="0" smtClean="0">
                <a:cs typeface="+mn-cs"/>
              </a:rPr>
              <a:t>September 2013</a:t>
            </a:r>
          </a:p>
          <a:p>
            <a:pPr lvl="0" algn="ctr">
              <a:spcBef>
                <a:spcPct val="50000"/>
              </a:spcBef>
            </a:pPr>
            <a:endParaRPr lang="en-US" sz="2000" b="1" i="1" dirty="0" smtClean="0">
              <a:cs typeface="+mn-cs"/>
            </a:endParaRPr>
          </a:p>
          <a:p>
            <a:pPr lvl="0" algn="ctr">
              <a:spcBef>
                <a:spcPct val="50000"/>
              </a:spcBef>
            </a:pPr>
            <a:endParaRPr lang="en-US" sz="1800" b="1" dirty="0"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5335" y="764704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NATIONAL CONSUMER TRIBUNAL SOUTH AFRICA </a:t>
            </a:r>
          </a:p>
          <a:p>
            <a:pPr algn="ctr"/>
            <a:r>
              <a:rPr lang="en-US" sz="2000" b="1" dirty="0" smtClean="0"/>
              <a:t>CONTEXT AND APPROACH IN EXECUTING ITS MANDATE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587152"/>
          </a:xfrm>
        </p:spPr>
        <p:txBody>
          <a:bodyPr/>
          <a:lstStyle/>
          <a:p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NCT role and involvement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628384" cy="4536504"/>
          </a:xfrm>
        </p:spPr>
        <p:txBody>
          <a:bodyPr/>
          <a:lstStyle/>
          <a:p>
            <a:pPr marL="0" indent="0">
              <a:buNone/>
            </a:pPr>
            <a:endParaRPr lang="en-ZA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Establishment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– in terms of Section 26 of the National Credit Act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Has jurisdiction throughout South Africa;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Is a juristic person;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Is a Tribunal of record; and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Must exercise its functions in accordance with the NCA or other applicable legislation</a:t>
            </a:r>
          </a:p>
          <a:p>
            <a:pPr>
              <a:buFont typeface="Wingdings" pitchFamily="2" charset="2"/>
              <a:buChar char="§"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Mandate</a:t>
            </a:r>
            <a:r>
              <a:rPr lang="en-ZA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– To adjudicate on matters arising from the NCA and CPA</a:t>
            </a:r>
          </a:p>
          <a:p>
            <a:pPr marL="0" indent="0">
              <a:buNone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Functions</a:t>
            </a:r>
            <a:r>
              <a:rPr lang="en-ZA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– Applications, Referrals, Reviews, Settlements, Interim Relief</a:t>
            </a:r>
          </a:p>
          <a:p>
            <a:pPr marL="0" indent="0">
              <a:buNone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Composition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 – Tribunal Members (Full- and Part Time) and Support Staff</a:t>
            </a:r>
          </a:p>
          <a:p>
            <a:pPr marL="0" indent="0">
              <a:buNone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Obligation to be</a:t>
            </a:r>
            <a:r>
              <a:rPr lang="en-ZA" sz="16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Inquisitorial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, Quick, Accessible, Informal, Fair</a:t>
            </a:r>
            <a:endParaRPr lang="en-ZA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v"/>
            </a:pPr>
            <a:endParaRPr lang="en-ZA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v"/>
            </a:pPr>
            <a:endParaRPr lang="en-ZA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9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908720"/>
            <a:ext cx="7126560" cy="864096"/>
          </a:xfrm>
        </p:spPr>
        <p:txBody>
          <a:bodyPr/>
          <a:lstStyle/>
          <a:p>
            <a:r>
              <a:rPr lang="en-ZA" sz="2800" dirty="0" smtClean="0"/>
              <a:t>NCT – purpose and approach to execution of mandate  derived from and informed by Constitution, Policy and Law</a:t>
            </a: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683224"/>
          </a:xfrm>
        </p:spPr>
        <p:txBody>
          <a:bodyPr/>
          <a:lstStyle/>
          <a:p>
            <a:pPr marL="0" indent="0">
              <a:buNone/>
            </a:pPr>
            <a:r>
              <a:rPr lang="en-ZA" sz="2400" b="1" i="1" dirty="0">
                <a:solidFill>
                  <a:srgbClr val="990000"/>
                </a:solidFill>
              </a:rPr>
              <a:t>Purpose </a:t>
            </a:r>
            <a:r>
              <a:rPr lang="en-ZA" sz="2400" b="1" i="1" dirty="0" smtClean="0">
                <a:solidFill>
                  <a:srgbClr val="990000"/>
                </a:solidFill>
              </a:rPr>
              <a:t>of NCA and CPA</a:t>
            </a:r>
          </a:p>
          <a:p>
            <a:pPr marL="0" indent="0">
              <a:buNone/>
            </a:pPr>
            <a:r>
              <a:rPr lang="en-ZA" sz="2400" b="1" i="1" dirty="0" smtClean="0"/>
              <a:t>To </a:t>
            </a:r>
            <a:r>
              <a:rPr lang="en-ZA" sz="2400" b="1" i="1" dirty="0"/>
              <a:t>promote and advance the social and economic welfare of consumers in South Africa…</a:t>
            </a:r>
            <a:r>
              <a:rPr lang="en-ZA" sz="2400" b="1" i="1" dirty="0" smtClean="0"/>
              <a:t>”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400" dirty="0" smtClean="0"/>
              <a:t>NCA – fair, transparent, competitive, </a:t>
            </a:r>
            <a:r>
              <a:rPr lang="en-ZA" sz="2400" dirty="0" smtClean="0"/>
              <a:t>sustainable, </a:t>
            </a:r>
            <a:r>
              <a:rPr lang="en-ZA" sz="2400" dirty="0" smtClean="0"/>
              <a:t>responsible, efficient,  effective, and accessible credit market …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400" dirty="0" smtClean="0"/>
              <a:t>CPA – establishing a legal framework for the achievement of a consumer market that is fair, accessible, efficient, </a:t>
            </a:r>
            <a:r>
              <a:rPr lang="en-ZA" sz="2400" dirty="0" smtClean="0"/>
              <a:t>sustainable </a:t>
            </a:r>
            <a:r>
              <a:rPr lang="en-ZA" sz="2400" dirty="0" smtClean="0"/>
              <a:t>and responsible </a:t>
            </a:r>
            <a:r>
              <a:rPr lang="en-ZA" sz="2400" dirty="0" smtClean="0"/>
              <a:t>for </a:t>
            </a:r>
            <a:r>
              <a:rPr lang="en-ZA" sz="2400" dirty="0" smtClean="0"/>
              <a:t>the benefit of consumers generally …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42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875184"/>
          </a:xfrm>
        </p:spPr>
        <p:txBody>
          <a:bodyPr/>
          <a:lstStyle/>
          <a:p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Parameters of mandate and adjudication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2400" cy="4971256"/>
          </a:xfrm>
        </p:spPr>
        <p:txBody>
          <a:bodyPr/>
          <a:lstStyle/>
          <a:p>
            <a:pPr marL="0" indent="0">
              <a:buNone/>
            </a:pPr>
            <a:r>
              <a:rPr lang="en-ZA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Establishing rights and obligations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Prohibited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and required conduct and applications both under the NCA and CPA</a:t>
            </a:r>
          </a:p>
          <a:p>
            <a:pPr marL="0" indent="0">
              <a:buNone/>
            </a:pPr>
            <a:endParaRPr lang="en-ZA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Scope</a:t>
            </a:r>
            <a:r>
              <a:rPr lang="en-ZA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Broad definition of Consumer -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Section 1 of the CPA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SMMEs</a:t>
            </a:r>
          </a:p>
          <a:p>
            <a:pPr marL="0" indent="0">
              <a:buNone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Broad definition of Supply Chain -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Section 1 of the CPA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Collectivity of all suppliers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Includes Producer, Importer, Distributor, Retailer</a:t>
            </a:r>
          </a:p>
          <a:p>
            <a:pPr>
              <a:buFont typeface="Wingdings" pitchFamily="2" charset="2"/>
              <a:buChar char="§"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760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875184"/>
          </a:xfrm>
        </p:spPr>
        <p:txBody>
          <a:bodyPr/>
          <a:lstStyle/>
          <a:p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Parameters of mandate and adjudication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772400" cy="5115272"/>
          </a:xfrm>
        </p:spPr>
        <p:txBody>
          <a:bodyPr/>
          <a:lstStyle/>
          <a:p>
            <a:pPr marL="0" indent="0">
              <a:buNone/>
            </a:pPr>
            <a:r>
              <a:rPr lang="en-ZA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Standing to Sue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Classes who might bring applications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referrals  and Section 4 of the CPA</a:t>
            </a: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Process of referrals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Certain processes to be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exhausted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certain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circumstances</a:t>
            </a:r>
          </a:p>
          <a:p>
            <a:pPr marL="0" indent="0">
              <a:buNone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Intervention rights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Rules provide for …</a:t>
            </a:r>
          </a:p>
          <a:p>
            <a:pPr marL="0" indent="0">
              <a:buNone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Interpretation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Section 2 of the CPA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Must be innovative and promote consumer rights established by the CPA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Develop common law (courts)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Consider national and international law – NCA / CPA and Constitution</a:t>
            </a:r>
          </a:p>
          <a:p>
            <a:pPr marL="0" indent="0">
              <a:buClr>
                <a:srgbClr val="800000"/>
              </a:buClr>
              <a:buNone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800000"/>
              </a:buClr>
              <a:buNone/>
            </a:pPr>
            <a:r>
              <a:rPr lang="en-ZA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Effect and Enforcement of orders</a:t>
            </a:r>
            <a:r>
              <a:rPr lang="en-ZA" sz="16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Equivalent to orders of high court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Enforcement by regulators through courts </a:t>
            </a:r>
          </a:p>
          <a:p>
            <a:pPr>
              <a:buFont typeface="Wingdings" charset="2"/>
              <a:buChar char="§"/>
            </a:pPr>
            <a:endParaRPr lang="en-ZA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endParaRPr lang="en-ZA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endParaRPr lang="en-ZA" sz="12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endParaRPr lang="en-ZA" sz="1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616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947192"/>
          </a:xfrm>
        </p:spPr>
        <p:txBody>
          <a:bodyPr/>
          <a:lstStyle/>
          <a:p>
            <a:r>
              <a:rPr lang="en-ZA" dirty="0" smtClean="0"/>
              <a:t>NCT - Process </a:t>
            </a:r>
            <a:r>
              <a:rPr lang="en-ZA" dirty="0"/>
              <a:t>and engagement </a:t>
            </a:r>
            <a:r>
              <a:rPr lang="en-US" dirty="0"/>
              <a:t/>
            </a:r>
            <a:br>
              <a:rPr lang="en-US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844408" cy="4827240"/>
          </a:xfrm>
        </p:spPr>
        <p:txBody>
          <a:bodyPr/>
          <a:lstStyle/>
          <a:p>
            <a:pPr marL="0" indent="0">
              <a:buNone/>
            </a:pPr>
            <a:r>
              <a:rPr lang="en-ZA" sz="2800" b="1" i="1" dirty="0" smtClean="0">
                <a:solidFill>
                  <a:srgbClr val="990000"/>
                </a:solidFill>
              </a:rPr>
              <a:t>S143 </a:t>
            </a:r>
            <a:r>
              <a:rPr lang="en-ZA" sz="2800" b="1" i="1" dirty="0">
                <a:solidFill>
                  <a:srgbClr val="990000"/>
                </a:solidFill>
              </a:rPr>
              <a:t>NCA also applies to CPA matters</a:t>
            </a:r>
            <a:r>
              <a:rPr lang="en-ZA" sz="2800" dirty="0"/>
              <a:t> </a:t>
            </a:r>
            <a:endParaRPr lang="en-US" sz="2800" dirty="0"/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400" dirty="0"/>
              <a:t>Inquisitorial </a:t>
            </a:r>
            <a:r>
              <a:rPr lang="en-ZA" sz="2400" dirty="0" smtClean="0"/>
              <a:t> - directives, summonses, engagements with parties,</a:t>
            </a:r>
            <a:r>
              <a:rPr lang="en-ZA" sz="2400" dirty="0"/>
              <a:t> </a:t>
            </a:r>
            <a:r>
              <a:rPr lang="en-ZA" sz="2400" dirty="0" smtClean="0"/>
              <a:t>new and technical provisions</a:t>
            </a:r>
            <a:endParaRPr lang="en-US" sz="2400" dirty="0"/>
          </a:p>
          <a:p>
            <a:pPr lvl="0">
              <a:buClr>
                <a:srgbClr val="800000"/>
              </a:buClr>
              <a:buFont typeface="Arial"/>
              <a:buChar char="•"/>
            </a:pPr>
            <a:r>
              <a:rPr lang="en-ZA" sz="2400" dirty="0" smtClean="0"/>
              <a:t>Quick – postponements, service levels, performance management</a:t>
            </a:r>
            <a:endParaRPr lang="en-US" sz="2400" dirty="0"/>
          </a:p>
          <a:p>
            <a:pPr algn="just">
              <a:spcBef>
                <a:spcPct val="0"/>
              </a:spcBef>
              <a:buClr>
                <a:srgbClr val="800000"/>
              </a:buClr>
              <a:buFont typeface="Arial"/>
              <a:buChar char="•"/>
              <a:tabLst>
                <a:tab pos="168275" algn="l"/>
              </a:tabLst>
            </a:pPr>
            <a:r>
              <a:rPr lang="en-ZA" sz="2400" dirty="0" smtClean="0"/>
              <a:t>Accessible – location, langauge, technological interventions, legal representation,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chambers if no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dispute (constitutional provisions) </a:t>
            </a:r>
            <a:r>
              <a:rPr lang="en-ZA" sz="2400" dirty="0" smtClean="0"/>
              <a:t>Informal – approach</a:t>
            </a:r>
            <a:endParaRPr lang="en-US" sz="2400" dirty="0"/>
          </a:p>
          <a:p>
            <a:pPr lvl="0">
              <a:buClr>
                <a:srgbClr val="800000"/>
              </a:buClr>
              <a:buFont typeface="Arial"/>
              <a:buChar char="•"/>
            </a:pPr>
            <a:r>
              <a:rPr lang="en-ZA" sz="2400" dirty="0"/>
              <a:t>Fair </a:t>
            </a:r>
            <a:r>
              <a:rPr lang="en-ZA" sz="2400" dirty="0" smtClean="0"/>
              <a:t>– PAJA, </a:t>
            </a:r>
            <a:r>
              <a:rPr lang="en-ZA" sz="2400" dirty="0" smtClean="0"/>
              <a:t>interaction </a:t>
            </a:r>
            <a:r>
              <a:rPr lang="en-ZA" sz="2400" dirty="0" smtClean="0"/>
              <a:t>with parties always </a:t>
            </a:r>
            <a:r>
              <a:rPr lang="en-ZA" sz="2400" dirty="0" smtClean="0"/>
              <a:t>simultaneously</a:t>
            </a:r>
            <a:endParaRPr lang="en-US" sz="2400" dirty="0"/>
          </a:p>
          <a:p>
            <a:endParaRPr lang="en-ZA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94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0"/>
            <a:ext cx="6766520" cy="1412776"/>
          </a:xfrm>
        </p:spPr>
        <p:txBody>
          <a:bodyPr/>
          <a:lstStyle/>
          <a:p>
            <a:r>
              <a:rPr lang="en-US" sz="2800" u="sng" dirty="0" smtClean="0">
                <a:effectLst/>
                <a:latin typeface="Arial" pitchFamily="34" charset="0"/>
                <a:cs typeface="Arial" pitchFamily="34" charset="0"/>
              </a:rPr>
              <a:t>NCT - Interpreting constitutional, policy and legislative purpose</a:t>
            </a: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772400" cy="5112568"/>
          </a:xfrm>
        </p:spPr>
        <p:txBody>
          <a:bodyPr/>
          <a:lstStyle/>
          <a:p>
            <a:pPr marL="0" indent="0">
              <a:buNone/>
            </a:pPr>
            <a:r>
              <a:rPr lang="en-ZA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Rights of responsibilities of role-players interpreted contextaully and purposefully e.g.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Compliance notices issued by Regulators – regulatory responsibilities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Approach to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technical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non-compliance by registrants and impact on regulatory approach (Lightning Loans matter)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Standing – what constitutes public interest in consumer protection and process matters </a:t>
            </a:r>
          </a:p>
          <a:p>
            <a:pPr marL="0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Broad application of NCA to persons and suppliers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MTN matter – interlocutory and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international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precedent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endParaRPr lang="en-ZA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Intervention rights and </a:t>
            </a:r>
            <a:r>
              <a:rPr lang="en-ZA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rights </a:t>
            </a:r>
            <a:r>
              <a:rPr lang="en-ZA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to information enabling intervention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>
                <a:latin typeface="Arial" pitchFamily="34" charset="0"/>
                <a:cs typeface="Arial" pitchFamily="34" charset="0"/>
              </a:rPr>
              <a:t>Filings with NCT – PAIA, Auction Alliance v NCC</a:t>
            </a:r>
          </a:p>
          <a:p>
            <a:pPr marL="0" indent="0">
              <a:buNone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800000"/>
              </a:buClr>
              <a:buFont typeface="Arial"/>
              <a:buChar char="•"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1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0"/>
            <a:ext cx="6766520" cy="1412776"/>
          </a:xfrm>
        </p:spPr>
        <p:txBody>
          <a:bodyPr/>
          <a:lstStyle/>
          <a:p>
            <a:r>
              <a:rPr lang="en-US" sz="2800" u="sng" dirty="0" smtClean="0">
                <a:effectLst/>
                <a:latin typeface="Arial" pitchFamily="34" charset="0"/>
                <a:cs typeface="Arial" pitchFamily="34" charset="0"/>
              </a:rPr>
              <a:t>NCT - Interpreting constitutional, policy and legislative purpose (cont.) </a:t>
            </a: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128792" cy="5256584"/>
          </a:xfrm>
        </p:spPr>
        <p:txBody>
          <a:bodyPr/>
          <a:lstStyle/>
          <a:p>
            <a:pPr marL="0" lvl="0" indent="0">
              <a:buNone/>
            </a:pPr>
            <a:r>
              <a:rPr lang="en-ZA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Right to sue for damages in civil court after issuance of certificate</a:t>
            </a:r>
            <a:endParaRPr lang="en-ZA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Certificate issued to a person affected by decision – content and form of referral and contents of judgments -  section 164  Otto-matter</a:t>
            </a:r>
          </a:p>
          <a:p>
            <a:pPr marL="0" indent="0">
              <a:buClr>
                <a:srgbClr val="800000"/>
              </a:buClr>
              <a:buNone/>
            </a:pPr>
            <a:endParaRPr lang="en-ZA" sz="2000" dirty="0" smtClean="0"/>
          </a:p>
          <a:p>
            <a:pPr marL="0" indent="0">
              <a:buClr>
                <a:srgbClr val="800000"/>
              </a:buClr>
              <a:buNone/>
            </a:pPr>
            <a:r>
              <a:rPr lang="en-ZA" sz="2000" b="1" dirty="0" smtClean="0">
                <a:solidFill>
                  <a:srgbClr val="990000"/>
                </a:solidFill>
              </a:rPr>
              <a:t>Administrative fines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/>
              <a:t>Administrative </a:t>
            </a:r>
            <a:r>
              <a:rPr lang="en-ZA" sz="2000" dirty="0"/>
              <a:t>fines and penalties </a:t>
            </a:r>
            <a:r>
              <a:rPr lang="en-ZA" sz="2000" dirty="0" smtClean="0"/>
              <a:t>– when and amounts  Werlan, De Noons (Other - NCR </a:t>
            </a:r>
            <a:r>
              <a:rPr lang="en-ZA" sz="2000" dirty="0"/>
              <a:t>vs AB</a:t>
            </a:r>
            <a:r>
              <a:rPr lang="en-ZA" sz="2000" dirty="0" smtClean="0"/>
              <a:t>)</a:t>
            </a:r>
            <a:endParaRPr lang="en-ZA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20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ZA" sz="2000" b="1" dirty="0">
                <a:solidFill>
                  <a:srgbClr val="990000"/>
                </a:solidFill>
              </a:rPr>
              <a:t>Rule of Law – appeals and reviews </a:t>
            </a:r>
            <a:endParaRPr lang="en-ZA" sz="2000" b="1" dirty="0" smtClean="0">
              <a:solidFill>
                <a:srgbClr val="990000"/>
              </a:solidFill>
            </a:endParaRPr>
          </a:p>
          <a:p>
            <a:pPr lvl="0">
              <a:buFont typeface="Arial"/>
              <a:buChar char="•"/>
            </a:pPr>
            <a:r>
              <a:rPr lang="en-ZA" sz="2000" dirty="0" smtClean="0"/>
              <a:t>PAJA</a:t>
            </a:r>
          </a:p>
          <a:p>
            <a:pPr lvl="0">
              <a:buFont typeface="Arial"/>
              <a:buChar char="•"/>
            </a:pPr>
            <a:r>
              <a:rPr lang="en-ZA" sz="2000" dirty="0" smtClean="0"/>
              <a:t>Caution </a:t>
            </a:r>
            <a:r>
              <a:rPr lang="en-ZA" sz="2000" dirty="0"/>
              <a:t>and carefull in decision-making of  courts and Tribunals, etc</a:t>
            </a:r>
            <a:r>
              <a:rPr lang="en-ZA" sz="2000" dirty="0" smtClean="0"/>
              <a:t>.</a:t>
            </a:r>
          </a:p>
          <a:p>
            <a:pPr marL="0" lvl="0" indent="0">
              <a:buNone/>
            </a:pPr>
            <a:endParaRPr lang="en-US" sz="2000" b="1" dirty="0" smtClean="0">
              <a:solidFill>
                <a:srgbClr val="800000"/>
              </a:solidFill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srgbClr val="800000"/>
                </a:solidFill>
              </a:rPr>
              <a:t>Other (notable judgments AR2013)</a:t>
            </a:r>
            <a:endParaRPr lang="en-US" sz="2000" b="1" dirty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en-ZA" sz="1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45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76313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i="0" dirty="0">
                <a:solidFill>
                  <a:srgbClr val="A50021"/>
                </a:solidFill>
                <a:cs typeface="Times New Roman" pitchFamily="18" charset="0"/>
              </a:rPr>
              <a:t>J</a:t>
            </a:r>
            <a:r>
              <a:rPr lang="en-US" i="0" dirty="0" smtClean="0">
                <a:solidFill>
                  <a:srgbClr val="A50021"/>
                </a:solidFill>
                <a:cs typeface="Times New Roman" pitchFamily="18" charset="0"/>
              </a:rPr>
              <a:t>udgments</a:t>
            </a:r>
            <a:endParaRPr lang="en-ZA" dirty="0" smtClean="0">
              <a:cs typeface="+mj-cs"/>
            </a:endParaRPr>
          </a:p>
        </p:txBody>
      </p:sp>
      <p:sp>
        <p:nvSpPr>
          <p:cNvPr id="88066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8BF517D-0360-AF44-BF27-3C32A295FA00}" type="slidenum">
              <a:rPr lang="en-US" sz="1400"/>
              <a:pPr algn="r" eaLnBrk="1" hangingPunct="1"/>
              <a:t>17</a:t>
            </a:fld>
            <a:endParaRPr lang="en-US" sz="1400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468313" y="1484313"/>
            <a:ext cx="785812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65125" indent="-365125" algn="ctr">
              <a:spcBef>
                <a:spcPct val="20000"/>
              </a:spcBef>
            </a:pPr>
            <a:endParaRPr lang="en-US" sz="4000" b="1">
              <a:solidFill>
                <a:srgbClr val="800000"/>
              </a:solidFill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ZA" sz="1800">
              <a:latin typeface="Times New Roman" charset="0"/>
              <a:cs typeface="Times New Roman" charset="0"/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US" sz="1800" b="1"/>
          </a:p>
        </p:txBody>
      </p:sp>
      <p:pic>
        <p:nvPicPr>
          <p:cNvPr id="880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8625"/>
            <a:ext cx="100012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928688" y="1714500"/>
            <a:ext cx="77152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143000" algn="l"/>
              </a:tabLst>
            </a:pPr>
            <a:r>
              <a:rPr lang="en-US" sz="1600"/>
              <a:t> 	</a:t>
            </a:r>
            <a:endParaRPr lang="en-US"/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611188" y="2457450"/>
            <a:ext cx="7772400" cy="29559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Clr>
                <a:srgbClr val="990000"/>
              </a:buClr>
              <a:buFontTx/>
              <a:buNone/>
              <a:tabLst>
                <a:tab pos="168275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All judgments issued in applications before the Tribunal are available on</a:t>
            </a:r>
          </a:p>
          <a:p>
            <a:pPr marL="0" indent="0" algn="ctr">
              <a:spcBef>
                <a:spcPct val="0"/>
              </a:spcBef>
              <a:buClr>
                <a:srgbClr val="990000"/>
              </a:buClr>
              <a:buFontTx/>
              <a:buNone/>
              <a:tabLst>
                <a:tab pos="168275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0" indent="0" algn="ctr">
              <a:spcBef>
                <a:spcPct val="0"/>
              </a:spcBef>
              <a:buClr>
                <a:srgbClr val="990000"/>
              </a:buClr>
              <a:buFontTx/>
              <a:buNone/>
              <a:tabLst>
                <a:tab pos="168275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hlinkClick r:id="rId3"/>
              </a:rPr>
              <a:t>www.thenct.org.za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0" indent="0" algn="ctr">
              <a:spcBef>
                <a:spcPct val="0"/>
              </a:spcBef>
              <a:buClr>
                <a:srgbClr val="990000"/>
              </a:buClr>
              <a:buFontTx/>
              <a:buNone/>
              <a:tabLst>
                <a:tab pos="168275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0" indent="0" algn="ctr">
              <a:spcBef>
                <a:spcPct val="0"/>
              </a:spcBef>
              <a:buClr>
                <a:srgbClr val="990000"/>
              </a:buClr>
              <a:buFontTx/>
              <a:buNone/>
              <a:tabLst>
                <a:tab pos="168275" algn="l"/>
              </a:tabLst>
              <a:defRPr/>
            </a:pP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</a:rPr>
              <a:t>www.saflii.org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rgbClr val="990000"/>
              </a:buClr>
              <a:buFontTx/>
              <a:buNone/>
              <a:defRPr/>
            </a:pPr>
            <a:endParaRPr lang="en-ZA" sz="1600" b="1" dirty="0" smtClean="0">
              <a:solidFill>
                <a:srgbClr val="990000"/>
              </a:solidFill>
              <a:latin typeface="Calibri"/>
              <a:cs typeface="Arial" charset="0"/>
            </a:endParaRPr>
          </a:p>
          <a:p>
            <a:pPr marL="0" indent="0" algn="just">
              <a:spcBef>
                <a:spcPct val="0"/>
              </a:spcBef>
              <a:buClr>
                <a:srgbClr val="990000"/>
              </a:buClr>
              <a:buFontTx/>
              <a:buNone/>
              <a:tabLst>
                <a:tab pos="168275" algn="l"/>
              </a:tabLst>
              <a:defRPr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5B27A-2720-453D-9E9A-ACCFBBD8CBD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76313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i="0" dirty="0">
                <a:solidFill>
                  <a:srgbClr val="A50021"/>
                </a:solidFill>
                <a:cs typeface="Times New Roman" pitchFamily="18" charset="0"/>
              </a:rPr>
              <a:t>J</a:t>
            </a:r>
            <a:r>
              <a:rPr lang="en-US" i="0" dirty="0" smtClean="0">
                <a:solidFill>
                  <a:srgbClr val="A50021"/>
                </a:solidFill>
                <a:cs typeface="Times New Roman" pitchFamily="18" charset="0"/>
              </a:rPr>
              <a:t>udgments</a:t>
            </a:r>
            <a:endParaRPr lang="en-ZA" dirty="0" smtClean="0">
              <a:cs typeface="+mj-cs"/>
            </a:endParaRPr>
          </a:p>
        </p:txBody>
      </p:sp>
      <p:sp>
        <p:nvSpPr>
          <p:cNvPr id="89090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641B3176-4944-1147-9AFC-E7DF8ABE10FA}" type="slidenum">
              <a:rPr lang="en-US" sz="1400"/>
              <a:pPr algn="r" eaLnBrk="1" hangingPunct="1"/>
              <a:t>18</a:t>
            </a:fld>
            <a:endParaRPr lang="en-US" sz="1400"/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468313" y="1484313"/>
            <a:ext cx="785812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65125" indent="-365125" algn="ctr">
              <a:spcBef>
                <a:spcPct val="20000"/>
              </a:spcBef>
            </a:pPr>
            <a:endParaRPr lang="en-US" sz="4000" b="1">
              <a:solidFill>
                <a:srgbClr val="800000"/>
              </a:solidFill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ZA" sz="1800">
              <a:latin typeface="Times New Roman" charset="0"/>
              <a:cs typeface="Times New Roman" charset="0"/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US" sz="1800" b="1"/>
          </a:p>
        </p:txBody>
      </p:sp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8625"/>
            <a:ext cx="100012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928688" y="1714500"/>
            <a:ext cx="77152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143000" algn="l"/>
              </a:tabLst>
            </a:pPr>
            <a:r>
              <a:rPr lang="en-US" sz="1600"/>
              <a:t> 	</a:t>
            </a:r>
            <a:endParaRPr lang="en-US"/>
          </a:p>
        </p:txBody>
      </p:sp>
      <p:sp>
        <p:nvSpPr>
          <p:cNvPr id="89094" name="Rectangle 1"/>
          <p:cNvSpPr txBox="1">
            <a:spLocks noChangeArrowheads="1"/>
          </p:cNvSpPr>
          <p:nvPr/>
        </p:nvSpPr>
        <p:spPr bwMode="auto">
          <a:xfrm>
            <a:off x="928688" y="1652588"/>
            <a:ext cx="7772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rgbClr val="990000"/>
              </a:buClr>
            </a:pPr>
            <a:endParaRPr lang="en-ZA" sz="1600" b="1">
              <a:solidFill>
                <a:srgbClr val="990000"/>
              </a:solidFill>
              <a:latin typeface="Calibri" charset="0"/>
              <a:cs typeface="Arial" charset="0"/>
            </a:endParaRPr>
          </a:p>
          <a:p>
            <a:pPr algn="just">
              <a:buClr>
                <a:srgbClr val="99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397000"/>
            <a:ext cx="8743950" cy="5159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5B27A-2720-453D-9E9A-ACCFBBD8CBD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5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76313" y="260350"/>
            <a:ext cx="7772400" cy="1143000"/>
          </a:xfrm>
        </p:spPr>
        <p:txBody>
          <a:bodyPr/>
          <a:lstStyle/>
          <a:p>
            <a:pPr>
              <a:defRPr/>
            </a:pPr>
            <a:endParaRPr lang="en-ZA" dirty="0" smtClean="0">
              <a:cs typeface="+mj-cs"/>
            </a:endParaRPr>
          </a:p>
        </p:txBody>
      </p:sp>
      <p:sp>
        <p:nvSpPr>
          <p:cNvPr id="90114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74C36E4-835E-014A-AC4E-2C13AC2BC7C7}" type="slidenum">
              <a:rPr lang="en-US" sz="1400"/>
              <a:pPr algn="r" eaLnBrk="1" hangingPunct="1"/>
              <a:t>19</a:t>
            </a:fld>
            <a:endParaRPr lang="en-US" sz="1400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468313" y="1484313"/>
            <a:ext cx="785812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65125" indent="-365125" algn="ctr">
              <a:spcBef>
                <a:spcPct val="20000"/>
              </a:spcBef>
            </a:pPr>
            <a:endParaRPr lang="en-US" sz="4000" b="1" dirty="0">
              <a:solidFill>
                <a:srgbClr val="800000"/>
              </a:solidFill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ZA" sz="1800" dirty="0">
              <a:latin typeface="Times New Roman" charset="0"/>
              <a:cs typeface="Times New Roman" charset="0"/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US" sz="1800" b="1" dirty="0"/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8625"/>
            <a:ext cx="100012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683568" y="1714500"/>
            <a:ext cx="6768752" cy="102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tabLst>
                <a:tab pos="1143000" algn="l"/>
              </a:tabLst>
            </a:pPr>
            <a:r>
              <a:rPr lang="en-US" sz="1600" dirty="0"/>
              <a:t> 	</a:t>
            </a:r>
            <a:r>
              <a:rPr lang="en-US" sz="6600" dirty="0" smtClean="0">
                <a:solidFill>
                  <a:srgbClr val="990000"/>
                </a:solidFill>
              </a:rPr>
              <a:t>Q &amp; A</a:t>
            </a:r>
            <a:r>
              <a:rPr lang="en-US" sz="1600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5B27A-2720-453D-9E9A-ACCFBBD8CBD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408712" cy="803176"/>
          </a:xfrm>
        </p:spPr>
        <p:txBody>
          <a:bodyPr/>
          <a:lstStyle/>
          <a:p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Outline of Presentation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340352" cy="4752528"/>
          </a:xfrm>
        </p:spPr>
        <p:txBody>
          <a:bodyPr/>
          <a:lstStyle/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GENESIS OF CURRENT CONSUMER PROTECTION FRAMEWORK IN SA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BACKGROUND - 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CONSUMER PROTECTION MECHANISMS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CONSUMER PROTECTION STRUCTURES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SA CONSUMER PROTECTION IMPLEMENTATION MODEL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NCT ITS ROLE AND INVOLVEMENT - 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ZA" sz="2000" dirty="0" smtClean="0">
                <a:solidFill>
                  <a:srgbClr val="000000"/>
                </a:solidFill>
              </a:rPr>
              <a:t>Purpose </a:t>
            </a:r>
            <a:r>
              <a:rPr lang="en-ZA" sz="2000" dirty="0">
                <a:solidFill>
                  <a:srgbClr val="000000"/>
                </a:solidFill>
              </a:rPr>
              <a:t>and approach to execution of mandate  derived from and informed by Constitution, Policy and </a:t>
            </a:r>
            <a:r>
              <a:rPr lang="en-ZA" sz="2000" dirty="0" smtClean="0">
                <a:solidFill>
                  <a:srgbClr val="000000"/>
                </a:solidFill>
              </a:rPr>
              <a:t>Law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Parameters of mandate and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adjudication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ZA" sz="2000" dirty="0" smtClean="0">
                <a:solidFill>
                  <a:srgbClr val="000000"/>
                </a:solidFill>
              </a:rPr>
              <a:t>Process </a:t>
            </a:r>
            <a:r>
              <a:rPr lang="en-ZA" sz="2000" dirty="0">
                <a:solidFill>
                  <a:srgbClr val="000000"/>
                </a:solidFill>
              </a:rPr>
              <a:t>and </a:t>
            </a:r>
            <a:r>
              <a:rPr lang="en-ZA" sz="2000" dirty="0" smtClean="0">
                <a:solidFill>
                  <a:srgbClr val="000000"/>
                </a:solidFill>
              </a:rPr>
              <a:t>engagement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Reflecting NCT’s interpretation of the constitutional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policy and legislative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imperatives 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Judgments</a:t>
            </a:r>
            <a:endParaRPr lang="en-ZA" sz="2000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800000"/>
              </a:buClr>
              <a:buNone/>
            </a:pPr>
            <a:endParaRPr lang="en-ZA" sz="2400" b="1" i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800000"/>
              </a:buClr>
              <a:buNone/>
            </a:pPr>
            <a:r>
              <a:rPr lang="en-ZA" sz="28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Clr>
                <a:srgbClr val="800000"/>
              </a:buClr>
              <a:buNone/>
            </a:pPr>
            <a:r>
              <a:rPr lang="en-ZA" sz="28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ZA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69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76313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rgbClr val="A50021"/>
                </a:solidFill>
                <a:cs typeface="Times New Roman" pitchFamily="18" charset="0"/>
              </a:rPr>
              <a:t>Our contact details</a:t>
            </a:r>
            <a:endParaRPr lang="en-ZA" dirty="0" smtClean="0">
              <a:cs typeface="+mj-cs"/>
            </a:endParaRPr>
          </a:p>
        </p:txBody>
      </p:sp>
      <p:sp>
        <p:nvSpPr>
          <p:cNvPr id="90114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74C36E4-835E-014A-AC4E-2C13AC2BC7C7}" type="slidenum">
              <a:rPr lang="en-US" sz="1400"/>
              <a:pPr algn="r" eaLnBrk="1" hangingPunct="1"/>
              <a:t>20</a:t>
            </a:fld>
            <a:endParaRPr lang="en-US" sz="1400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468313" y="1484313"/>
            <a:ext cx="785812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65125" indent="-365125" algn="ctr">
              <a:spcBef>
                <a:spcPct val="20000"/>
              </a:spcBef>
            </a:pPr>
            <a:endParaRPr lang="en-US" sz="4000" b="1">
              <a:solidFill>
                <a:srgbClr val="800000"/>
              </a:solidFill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ZA" sz="1800">
              <a:latin typeface="Times New Roman" charset="0"/>
              <a:cs typeface="Times New Roman" charset="0"/>
            </a:endParaRPr>
          </a:p>
          <a:p>
            <a:pPr marL="365125" indent="-365125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 3" charset="0"/>
              <a:buChar char="a"/>
            </a:pPr>
            <a:endParaRPr lang="en-US" sz="1800" b="1"/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8625"/>
            <a:ext cx="100012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928688" y="1714500"/>
            <a:ext cx="7715250" cy="394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143000" algn="l"/>
              </a:tabLst>
            </a:pPr>
            <a:r>
              <a:rPr lang="en-US" sz="1600" b="1" dirty="0" smtClean="0">
                <a:solidFill>
                  <a:srgbClr val="A50021"/>
                </a:solidFill>
              </a:rPr>
              <a:t>Office </a:t>
            </a:r>
            <a:r>
              <a:rPr lang="en-US" sz="1600" b="1" dirty="0">
                <a:solidFill>
                  <a:srgbClr val="A50021"/>
                </a:solidFill>
              </a:rPr>
              <a:t>Hours: </a:t>
            </a:r>
            <a:r>
              <a:rPr lang="en-GB" sz="1600" b="1" dirty="0">
                <a:solidFill>
                  <a:srgbClr val="A50021"/>
                </a:solidFill>
              </a:rPr>
              <a:t> </a:t>
            </a:r>
            <a:endParaRPr lang="en-US" sz="1600" b="1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tabLst>
                <a:tab pos="1143000" algn="l"/>
              </a:tabLst>
            </a:pPr>
            <a:r>
              <a:rPr lang="en-GB" sz="1600" dirty="0" smtClean="0"/>
              <a:t>Monday </a:t>
            </a:r>
            <a:r>
              <a:rPr lang="en-GB" sz="1600" dirty="0"/>
              <a:t>to Friday, excluding public holidays, from 09:00 to 16:00. </a:t>
            </a:r>
            <a:endParaRPr lang="en-GB" sz="1600" dirty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1143000" algn="l"/>
              </a:tabLst>
            </a:pPr>
            <a:endParaRPr lang="en-US" sz="1600" dirty="0"/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US" sz="1600" b="1" dirty="0" smtClean="0">
                <a:solidFill>
                  <a:srgbClr val="A50021"/>
                </a:solidFill>
              </a:rPr>
              <a:t>Postal </a:t>
            </a:r>
            <a:r>
              <a:rPr lang="en-US" sz="1600" b="1" dirty="0">
                <a:solidFill>
                  <a:srgbClr val="A50021"/>
                </a:solidFill>
              </a:rPr>
              <a:t>Address:</a:t>
            </a:r>
            <a:r>
              <a:rPr lang="en-US" sz="1600" dirty="0"/>
              <a:t> </a:t>
            </a:r>
            <a:r>
              <a:rPr lang="en-GB" sz="1600" dirty="0"/>
              <a:t> </a:t>
            </a:r>
            <a:endParaRPr lang="en-GB" sz="1600" dirty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GB" sz="1600" dirty="0" smtClean="0"/>
              <a:t>Private </a:t>
            </a:r>
            <a:r>
              <a:rPr lang="en-GB" sz="1600" dirty="0"/>
              <a:t>Bag X 110</a:t>
            </a:r>
            <a:endParaRPr lang="en-US" sz="1600" dirty="0"/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GB" sz="1600" dirty="0" smtClean="0"/>
              <a:t>CENTURION  </a:t>
            </a:r>
            <a:endParaRPr lang="en-GB" sz="1600" dirty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GB" sz="1600" dirty="0" smtClean="0"/>
              <a:t>0046 </a:t>
            </a:r>
            <a:endParaRPr lang="en-GB" sz="1600" dirty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endParaRPr lang="en-GB" sz="1600" dirty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US" sz="1600" b="1" dirty="0" smtClean="0">
                <a:solidFill>
                  <a:srgbClr val="A50021"/>
                </a:solidFill>
              </a:rPr>
              <a:t>Physical Address</a:t>
            </a:r>
            <a:endParaRPr lang="en-GB" sz="1600" b="1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US" sz="1400" dirty="0" smtClean="0"/>
              <a:t>T</a:t>
            </a:r>
            <a:r>
              <a:rPr lang="en-GB" sz="1400" dirty="0" smtClean="0"/>
              <a:t>he </a:t>
            </a:r>
            <a:r>
              <a:rPr lang="en-GB" sz="1400" dirty="0"/>
              <a:t>National Consumer Tribunal </a:t>
            </a:r>
            <a:endParaRPr lang="en-GB" sz="1400" dirty="0" smtClean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GB" sz="1400" dirty="0" smtClean="0"/>
              <a:t>Ground </a:t>
            </a:r>
            <a:r>
              <a:rPr lang="en-GB" sz="1400" dirty="0"/>
              <a:t>Floor, Building B, </a:t>
            </a:r>
            <a:endParaRPr lang="en-GB" sz="1400" dirty="0" smtClean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GB" sz="1400" dirty="0" smtClean="0"/>
              <a:t>272 </a:t>
            </a:r>
            <a:r>
              <a:rPr lang="en-GB" sz="1400" dirty="0"/>
              <a:t>West </a:t>
            </a:r>
            <a:r>
              <a:rPr lang="en-GB" sz="1400" dirty="0" smtClean="0"/>
              <a:t>Avenue</a:t>
            </a: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GB" sz="1400" dirty="0" smtClean="0"/>
              <a:t>Lakefield </a:t>
            </a:r>
            <a:r>
              <a:rPr lang="en-GB" sz="1400" dirty="0"/>
              <a:t>Office Park </a:t>
            </a:r>
            <a:endParaRPr lang="en-GB" sz="1400" dirty="0">
              <a:cs typeface="Times New Roman" charset="0"/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GB" sz="1600" b="1" dirty="0" smtClean="0">
                <a:solidFill>
                  <a:srgbClr val="A50021"/>
                </a:solidFill>
              </a:rPr>
              <a:t>Centurion</a:t>
            </a:r>
            <a:r>
              <a:rPr lang="en-GB" sz="1600" b="1" dirty="0">
                <a:solidFill>
                  <a:srgbClr val="A50021"/>
                </a:solidFill>
              </a:rPr>
              <a:t>,</a:t>
            </a:r>
            <a:r>
              <a:rPr lang="en-GB" sz="1600" dirty="0"/>
              <a:t> </a:t>
            </a:r>
            <a:r>
              <a:rPr lang="en-GB" sz="1600" dirty="0" smtClean="0"/>
              <a:t>Pretoria</a:t>
            </a:r>
          </a:p>
          <a:p>
            <a:pPr>
              <a:lnSpc>
                <a:spcPct val="90000"/>
              </a:lnSpc>
              <a:tabLst>
                <a:tab pos="84138" algn="l"/>
              </a:tabLst>
            </a:pPr>
            <a:endParaRPr lang="en-GB" sz="1600" b="1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tabLst>
                <a:tab pos="84138" algn="l"/>
              </a:tabLst>
            </a:pPr>
            <a:r>
              <a:rPr lang="en-US" sz="1400" b="1" dirty="0" smtClean="0">
                <a:solidFill>
                  <a:srgbClr val="A50021"/>
                </a:solidFill>
              </a:rPr>
              <a:t>T</a:t>
            </a:r>
            <a:r>
              <a:rPr lang="en-GB" sz="1400" b="1" dirty="0" err="1" smtClean="0">
                <a:solidFill>
                  <a:srgbClr val="A50021"/>
                </a:solidFill>
              </a:rPr>
              <a:t>elephone</a:t>
            </a:r>
            <a:r>
              <a:rPr lang="en-US" sz="1400" b="1" dirty="0">
                <a:solidFill>
                  <a:srgbClr val="A50021"/>
                </a:solidFill>
              </a:rPr>
              <a:t>:</a:t>
            </a:r>
            <a:r>
              <a:rPr lang="en-GB" sz="1400" dirty="0"/>
              <a:t> </a:t>
            </a:r>
            <a:r>
              <a:rPr lang="en-US" sz="1400" dirty="0" smtClean="0"/>
              <a:t>	</a:t>
            </a:r>
            <a:r>
              <a:rPr lang="en-GB" sz="1400" dirty="0" smtClean="0"/>
              <a:t>(</a:t>
            </a:r>
            <a:r>
              <a:rPr lang="en-GB" sz="1400" dirty="0"/>
              <a:t>012) </a:t>
            </a:r>
            <a:r>
              <a:rPr lang="en-GB" sz="1400" dirty="0" smtClean="0"/>
              <a:t>683 8140.</a:t>
            </a:r>
            <a:endParaRPr lang="en-GB" sz="1400" dirty="0">
              <a:cs typeface="Times New Roman" charset="0"/>
            </a:endParaRPr>
          </a:p>
          <a:p>
            <a:pPr>
              <a:lnSpc>
                <a:spcPct val="90000"/>
              </a:lnSpc>
              <a:buClr>
                <a:srgbClr val="990000"/>
              </a:buClr>
              <a:tabLst>
                <a:tab pos="84138" algn="l"/>
              </a:tabLst>
            </a:pPr>
            <a:r>
              <a:rPr lang="en-US" sz="1600" b="1" dirty="0" smtClean="0">
                <a:solidFill>
                  <a:srgbClr val="A50021"/>
                </a:solidFill>
              </a:rPr>
              <a:t>F</a:t>
            </a:r>
            <a:r>
              <a:rPr lang="en-GB" sz="1600" b="1" dirty="0" err="1" smtClean="0">
                <a:solidFill>
                  <a:srgbClr val="A50021"/>
                </a:solidFill>
              </a:rPr>
              <a:t>acsimile</a:t>
            </a:r>
            <a:r>
              <a:rPr lang="en-US" sz="1600" b="1" dirty="0">
                <a:solidFill>
                  <a:srgbClr val="A50021"/>
                </a:solidFill>
              </a:rPr>
              <a:t>:</a:t>
            </a:r>
            <a:r>
              <a:rPr lang="en-GB" sz="1600" dirty="0"/>
              <a:t> </a:t>
            </a:r>
            <a:r>
              <a:rPr lang="en-US" sz="1600" dirty="0" smtClean="0"/>
              <a:t>	</a:t>
            </a:r>
            <a:r>
              <a:rPr lang="en-GB" sz="1600" dirty="0" smtClean="0"/>
              <a:t>(</a:t>
            </a:r>
            <a:r>
              <a:rPr lang="en-GB" sz="1600" dirty="0"/>
              <a:t>012) 663 5693.</a:t>
            </a:r>
            <a:endParaRPr lang="en-GB" sz="1600" dirty="0">
              <a:cs typeface="Times New Roman" charset="0"/>
            </a:endParaRPr>
          </a:p>
          <a:p>
            <a:pPr>
              <a:lnSpc>
                <a:spcPct val="90000"/>
              </a:lnSpc>
              <a:buClr>
                <a:srgbClr val="990000"/>
              </a:buClr>
              <a:tabLst>
                <a:tab pos="84138" algn="l"/>
              </a:tabLst>
            </a:pPr>
            <a:r>
              <a:rPr lang="en-US" sz="1600" b="1" dirty="0" smtClean="0">
                <a:solidFill>
                  <a:srgbClr val="A50021"/>
                </a:solidFill>
              </a:rPr>
              <a:t>E</a:t>
            </a:r>
            <a:r>
              <a:rPr lang="en-US" sz="1600" b="1" dirty="0">
                <a:solidFill>
                  <a:srgbClr val="A50021"/>
                </a:solidFill>
              </a:rPr>
              <a:t>-</a:t>
            </a:r>
            <a:r>
              <a:rPr lang="en-GB" sz="1600" b="1" dirty="0">
                <a:solidFill>
                  <a:srgbClr val="A50021"/>
                </a:solidFill>
              </a:rPr>
              <a:t>mail</a:t>
            </a:r>
            <a:r>
              <a:rPr lang="en-US" sz="1600" b="1" dirty="0">
                <a:solidFill>
                  <a:srgbClr val="A50021"/>
                </a:solidFill>
              </a:rPr>
              <a:t>:</a:t>
            </a:r>
            <a:r>
              <a:rPr lang="en-GB" sz="1600" b="1" dirty="0">
                <a:solidFill>
                  <a:srgbClr val="A50021"/>
                </a:solidFill>
              </a:rPr>
              <a:t> </a:t>
            </a:r>
            <a:r>
              <a:rPr lang="en-US" sz="1600" b="1" dirty="0">
                <a:solidFill>
                  <a:srgbClr val="A50021"/>
                </a:solidFill>
              </a:rPr>
              <a:t>               	</a:t>
            </a:r>
            <a:r>
              <a:rPr lang="en-US" sz="1600" b="1" dirty="0" err="1" smtClean="0">
                <a:solidFill>
                  <a:srgbClr val="800000"/>
                </a:solidFill>
              </a:rPr>
              <a:t>Registry</a:t>
            </a:r>
            <a:r>
              <a:rPr lang="en-US" sz="1600" b="1" dirty="0" err="1">
                <a:solidFill>
                  <a:srgbClr val="800000"/>
                </a:solidFill>
              </a:rPr>
              <a:t>@thenct.org.za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5B27A-2720-453D-9E9A-ACCFBBD8CBD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803176"/>
          </a:xfrm>
        </p:spPr>
        <p:txBody>
          <a:bodyPr/>
          <a:lstStyle/>
          <a:p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Background: Genesis of Consumer </a:t>
            </a:r>
            <a:r>
              <a:rPr lang="en-US" sz="2800" dirty="0"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rotection and Redress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340352" cy="4755232"/>
          </a:xfrm>
        </p:spPr>
        <p:txBody>
          <a:bodyPr/>
          <a:lstStyle/>
          <a:p>
            <a:pPr marL="0" indent="0">
              <a:buClr>
                <a:srgbClr val="800000"/>
              </a:buClr>
              <a:buNone/>
            </a:pPr>
            <a:r>
              <a:rPr lang="en-ZA" sz="28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Arising out of national and international imperatives </a:t>
            </a:r>
          </a:p>
          <a:p>
            <a:pPr algn="just">
              <a:buClr>
                <a:srgbClr val="800000"/>
              </a:buClr>
              <a:buFont typeface="Arial"/>
              <a:buChar char="•"/>
            </a:pPr>
            <a:r>
              <a:rPr lang="en-ZA" sz="2000" u="sng" dirty="0">
                <a:latin typeface="Arial" charset="0"/>
                <a:ea typeface="ＭＳ Ｐゴシック" charset="0"/>
                <a:cs typeface="Arial" charset="0"/>
              </a:rPr>
              <a:t>Freedom of contract</a:t>
            </a:r>
            <a:r>
              <a:rPr lang="en-ZA" sz="2000" dirty="0">
                <a:latin typeface="Arial" charset="0"/>
                <a:ea typeface="ＭＳ Ｐゴシック" charset="0"/>
                <a:cs typeface="Arial" charset="0"/>
              </a:rPr>
              <a:t> mainstay of SA law – </a:t>
            </a:r>
            <a:r>
              <a:rPr lang="en-ZA" sz="2000" dirty="0">
                <a:latin typeface="Arial" charset="0"/>
                <a:ea typeface="ＭＳ Ｐゴシック" charset="0"/>
              </a:rPr>
              <a:t>“</a:t>
            </a:r>
            <a:r>
              <a:rPr lang="en-ZA" altLang="ja-JP" sz="2000" b="1" i="1" dirty="0">
                <a:latin typeface="Arial" charset="0"/>
                <a:ea typeface="ＭＳ Ｐゴシック" charset="0"/>
              </a:rPr>
              <a:t>Caveat subscriptor</a:t>
            </a:r>
            <a:r>
              <a:rPr lang="en-ZA" sz="2000" b="1" i="1" dirty="0">
                <a:latin typeface="Arial" charset="0"/>
                <a:ea typeface="ＭＳ Ｐゴシック" charset="0"/>
              </a:rPr>
              <a:t>”</a:t>
            </a:r>
            <a:r>
              <a:rPr lang="en-ZA" altLang="ja-JP" sz="2000" b="1" i="1" dirty="0">
                <a:latin typeface="Arial" charset="0"/>
                <a:ea typeface="ＭＳ Ｐゴシック" charset="0"/>
              </a:rPr>
              <a:t> </a:t>
            </a:r>
          </a:p>
          <a:p>
            <a:pPr algn="just">
              <a:buClr>
                <a:srgbClr val="800000"/>
              </a:buClr>
              <a:buFont typeface="Arial"/>
              <a:buChar char="•"/>
            </a:pPr>
            <a:r>
              <a:rPr lang="en-ZA" sz="2000" dirty="0">
                <a:latin typeface="Arial" charset="0"/>
                <a:ea typeface="ＭＳ Ｐゴシック" charset="0"/>
              </a:rPr>
              <a:t>Widespread consumer abuse and exploitation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Lack of coherent </a:t>
            </a:r>
            <a:r>
              <a:rPr lang="en-US" sz="2000" u="sng" dirty="0">
                <a:latin typeface="Arial" charset="0"/>
                <a:ea typeface="ＭＳ Ｐゴシック" charset="0"/>
              </a:rPr>
              <a:t>system</a:t>
            </a:r>
            <a:r>
              <a:rPr lang="en-US" sz="2000" dirty="0">
                <a:latin typeface="Arial" charset="0"/>
                <a:ea typeface="ＭＳ Ｐゴシック" charset="0"/>
              </a:rPr>
              <a:t> of consumer protection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Lack of</a:t>
            </a:r>
            <a:r>
              <a:rPr lang="en-US" sz="2000" u="sng" dirty="0">
                <a:latin typeface="Arial" charset="0"/>
                <a:ea typeface="ＭＳ Ｐゴシック" charset="0"/>
              </a:rPr>
              <a:t> access</a:t>
            </a:r>
            <a:r>
              <a:rPr lang="en-US" sz="2000" dirty="0">
                <a:latin typeface="Arial" charset="0"/>
                <a:ea typeface="ＭＳ Ｐゴシック" charset="0"/>
              </a:rPr>
              <a:t> to redress endemic 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sz="2000" u="sng" dirty="0">
                <a:latin typeface="Arial" charset="0"/>
                <a:ea typeface="ＭＳ Ｐゴシック" charset="0"/>
              </a:rPr>
              <a:t>Constitutional imperatives</a:t>
            </a:r>
            <a:r>
              <a:rPr lang="en-US" sz="2000" dirty="0">
                <a:latin typeface="Arial" charset="0"/>
                <a:ea typeface="ＭＳ Ｐゴシック" charset="0"/>
              </a:rPr>
              <a:t> of SA constitution 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Need to align to </a:t>
            </a:r>
            <a:r>
              <a:rPr lang="en-US" sz="2000" u="sng" dirty="0">
                <a:latin typeface="Arial" charset="0"/>
                <a:ea typeface="ＭＳ Ｐゴシック" charset="0"/>
              </a:rPr>
              <a:t>global imperatives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US" sz="2000" dirty="0">
                <a:latin typeface="Arial" charset="0"/>
                <a:ea typeface="ＭＳ Ｐゴシック" charset="0"/>
              </a:rPr>
              <a:t>Internationally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recognized </a:t>
            </a:r>
            <a:r>
              <a:rPr lang="en-US" sz="2000" dirty="0">
                <a:latin typeface="Arial" charset="0"/>
                <a:ea typeface="ＭＳ Ｐゴシック" charset="0"/>
              </a:rPr>
              <a:t>consumer rights </a:t>
            </a:r>
          </a:p>
          <a:p>
            <a:pPr lvl="1">
              <a:buClr>
                <a:srgbClr val="800000"/>
              </a:buClr>
              <a:buFont typeface="Courier New"/>
              <a:buChar char="o"/>
            </a:pPr>
            <a:r>
              <a:rPr lang="en-US" sz="2000" dirty="0">
                <a:latin typeface="Arial" charset="0"/>
                <a:ea typeface="ＭＳ Ｐゴシック" charset="0"/>
              </a:rPr>
              <a:t>UN Guidelines on consumer protection </a:t>
            </a:r>
          </a:p>
          <a:p>
            <a:pPr marL="0" indent="0">
              <a:buClr>
                <a:srgbClr val="800000"/>
              </a:buClr>
              <a:buNone/>
            </a:pPr>
            <a:endParaRPr lang="en-ZA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endParaRPr lang="en-ZA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291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659160"/>
          </a:xfrm>
        </p:spPr>
        <p:txBody>
          <a:bodyPr/>
          <a:lstStyle/>
          <a:p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Background: Empowering </a:t>
            </a:r>
            <a:r>
              <a:rPr lang="en-US" sz="2800" u="sng" dirty="0" smtClean="0">
                <a:effectLst/>
                <a:latin typeface="Arial" pitchFamily="34" charset="0"/>
                <a:cs typeface="Arial" pitchFamily="34" charset="0"/>
              </a:rPr>
              <a:t>mechanisms</a:t>
            </a:r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 for consumer protection and redress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484368" cy="4755232"/>
          </a:xfrm>
        </p:spPr>
        <p:txBody>
          <a:bodyPr/>
          <a:lstStyle/>
          <a:p>
            <a:pPr marL="0" indent="0">
              <a:buClr>
                <a:srgbClr val="800000"/>
              </a:buClr>
              <a:buNone/>
            </a:pPr>
            <a:r>
              <a:rPr lang="en-ZA" sz="2800" b="1" i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The Constitution of the Republic of South Africa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990000"/>
              </a:buClr>
              <a:buFont typeface="Courier New"/>
              <a:buChar char="o"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Access to justice provisions:  </a:t>
            </a:r>
          </a:p>
          <a:p>
            <a:pPr lvl="1">
              <a:buClr>
                <a:srgbClr val="990000"/>
              </a:buClr>
              <a:buFont typeface="Arial"/>
              <a:buChar char="•"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Section 34: Access to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courts</a:t>
            </a:r>
          </a:p>
          <a:p>
            <a:pPr lvl="1">
              <a:buClr>
                <a:srgbClr val="990000"/>
              </a:buClr>
              <a:buFont typeface="Arial"/>
              <a:buChar char="•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Section 33: Just Administrative Action</a:t>
            </a:r>
          </a:p>
          <a:p>
            <a:pPr lvl="0">
              <a:buClr>
                <a:srgbClr val="990000"/>
              </a:buClr>
              <a:buFont typeface="Courier New"/>
              <a:buChar char="o"/>
            </a:pPr>
            <a:endParaRPr lang="en-ZA" sz="2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90000"/>
              </a:buClr>
              <a:buFont typeface="Courier New"/>
              <a:buChar char="o"/>
            </a:pPr>
            <a:r>
              <a:rPr lang="en-ZA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Bill of Rights:  </a:t>
            </a:r>
          </a:p>
          <a:p>
            <a:pPr lvl="1">
              <a:buClr>
                <a:srgbClr val="800000"/>
              </a:buClr>
              <a:buFont typeface="Arial" pitchFamily="34" charset="0"/>
              <a:buChar char="•"/>
            </a:pPr>
            <a:r>
              <a:rPr lang="en-ZA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Section 7 – 39 of the Constitution</a:t>
            </a:r>
          </a:p>
          <a:p>
            <a:pPr marL="0" lvl="0" indent="0">
              <a:buNone/>
            </a:pPr>
            <a:endParaRPr lang="en-ZA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endParaRPr lang="en-ZA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endParaRPr lang="en-ZA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889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659160"/>
          </a:xfrm>
        </p:spPr>
        <p:txBody>
          <a:bodyPr/>
          <a:lstStyle/>
          <a:p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Background: Empowering </a:t>
            </a:r>
            <a:r>
              <a:rPr lang="en-US" sz="2800" u="sng" dirty="0" smtClean="0">
                <a:effectLst/>
                <a:latin typeface="Arial" pitchFamily="34" charset="0"/>
                <a:cs typeface="Arial" pitchFamily="34" charset="0"/>
              </a:rPr>
              <a:t>mechanisms</a:t>
            </a:r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 for consumer protection and redress (cont.)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556376" cy="4899248"/>
          </a:xfrm>
        </p:spPr>
        <p:txBody>
          <a:bodyPr/>
          <a:lstStyle/>
          <a:p>
            <a:pPr marL="0" lvl="0" indent="0">
              <a:buNone/>
            </a:pPr>
            <a:endParaRPr lang="en-ZA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ZA" sz="2400" b="1" i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Consumer Protection legislation </a:t>
            </a:r>
          </a:p>
          <a:p>
            <a:pPr lvl="0">
              <a:buClr>
                <a:srgbClr val="800000"/>
              </a:buClr>
              <a:buFont typeface="Courier New"/>
              <a:buChar char="o"/>
            </a:pPr>
            <a:r>
              <a:rPr lang="en-ZA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Economy wide</a:t>
            </a:r>
          </a:p>
          <a:p>
            <a:pPr lvl="1"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Consumer </a:t>
            </a:r>
            <a:r>
              <a:rPr lang="en-ZA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rotection </a:t>
            </a:r>
            <a:r>
              <a:rPr lang="en-ZA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ct, 68 of 2008 (defined through purpose, application, scope, standing, tools of legislative / constitutional (purposive interpretation) </a:t>
            </a:r>
          </a:p>
          <a:p>
            <a:pPr lvl="1"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Others e.g Competition Act </a:t>
            </a:r>
          </a:p>
          <a:p>
            <a:pPr lvl="0">
              <a:buFont typeface="Wingdings" pitchFamily="2" charset="2"/>
              <a:buChar char="§"/>
            </a:pPr>
            <a:endParaRPr lang="en-ZA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800000"/>
              </a:buClr>
              <a:buFont typeface="Courier New"/>
              <a:buChar char="o"/>
            </a:pPr>
            <a:r>
              <a:rPr lang="en-ZA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Industry specific legislation</a:t>
            </a:r>
          </a:p>
          <a:p>
            <a:pPr lvl="1"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National </a:t>
            </a:r>
            <a:r>
              <a:rPr lang="en-ZA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redit </a:t>
            </a:r>
            <a:r>
              <a:rPr lang="en-ZA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ct, 34 of 2005 (</a:t>
            </a:r>
            <a:r>
              <a:rPr lang="en-ZA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defined through purpose, application, scope, standing, tools of legislative / constitutional (purposive interpretation) </a:t>
            </a:r>
            <a:endParaRPr lang="en-ZA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800000"/>
              </a:buClr>
              <a:buFont typeface="Arial"/>
              <a:buChar char="•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Others e.g. Long Term Insurance Act, etc. </a:t>
            </a:r>
          </a:p>
          <a:p>
            <a:pPr lvl="0">
              <a:buFont typeface="Wingdings" pitchFamily="2" charset="2"/>
              <a:buChar char="§"/>
            </a:pPr>
            <a:endParaRPr lang="en-ZA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endParaRPr lang="en-ZA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85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766520" cy="936104"/>
          </a:xfrm>
        </p:spPr>
        <p:txBody>
          <a:bodyPr/>
          <a:lstStyle/>
          <a:p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Background: Empowering </a:t>
            </a:r>
            <a:r>
              <a:rPr lang="en-US" sz="2800" u="sng" dirty="0" smtClean="0">
                <a:effectLst/>
                <a:latin typeface="Arial" pitchFamily="34" charset="0"/>
                <a:cs typeface="Arial" pitchFamily="34" charset="0"/>
              </a:rPr>
              <a:t>Structures</a:t>
            </a:r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 for consumer protection and redress</a:t>
            </a: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484368" cy="4971256"/>
          </a:xfrm>
        </p:spPr>
        <p:txBody>
          <a:bodyPr/>
          <a:lstStyle/>
          <a:p>
            <a:pPr marL="0" indent="0">
              <a:buClr>
                <a:srgbClr val="800000"/>
              </a:buClr>
              <a:buNone/>
            </a:pPr>
            <a:endParaRPr lang="en-ZA" sz="2400" b="1" i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800000"/>
              </a:buClr>
              <a:buNone/>
            </a:pPr>
            <a:r>
              <a:rPr lang="en-ZA" sz="2400" b="1" i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The Constitution of the Republic of South Africa</a:t>
            </a:r>
          </a:p>
          <a:p>
            <a:pPr marL="0" indent="0">
              <a:buClr>
                <a:srgbClr val="800000"/>
              </a:buClr>
              <a:buNone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Section </a:t>
            </a:r>
            <a:r>
              <a:rPr lang="en-ZA" sz="2000" dirty="0">
                <a:latin typeface="Arial" pitchFamily="34" charset="0"/>
                <a:cs typeface="Arial" pitchFamily="34" charset="0"/>
              </a:rPr>
              <a:t>34: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Access </a:t>
            </a:r>
            <a:r>
              <a:rPr lang="en-ZA" sz="2000" dirty="0">
                <a:latin typeface="Arial" pitchFamily="34" charset="0"/>
                <a:cs typeface="Arial" pitchFamily="34" charset="0"/>
              </a:rPr>
              <a:t>to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courts</a:t>
            </a:r>
          </a:p>
          <a:p>
            <a:pPr marL="1171575" lvl="3" indent="-452438">
              <a:buClr>
                <a:srgbClr val="990000"/>
              </a:buClr>
              <a:buFont typeface="Courier New"/>
              <a:buChar char="o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Courts</a:t>
            </a:r>
          </a:p>
          <a:p>
            <a:pPr marL="1171575" lvl="3" indent="-452438">
              <a:buClr>
                <a:srgbClr val="990000"/>
              </a:buClr>
              <a:buFont typeface="Courier New"/>
              <a:buChar char="o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Tribunals (section 34 and specific founding laws)</a:t>
            </a:r>
          </a:p>
          <a:p>
            <a:pPr lvl="2">
              <a:buClr>
                <a:srgbClr val="990000"/>
              </a:buClr>
              <a:buFont typeface="Arial"/>
              <a:buChar char="•"/>
            </a:pPr>
            <a:endParaRPr lang="en-ZA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ZA" sz="2400" b="1" i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Consumer Protection legislation </a:t>
            </a:r>
          </a:p>
          <a:p>
            <a:pPr marL="0" lvl="0" indent="0">
              <a:buClr>
                <a:srgbClr val="800000"/>
              </a:buClr>
              <a:buNone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Economy wide – </a:t>
            </a:r>
          </a:p>
          <a:p>
            <a:pPr lvl="2" indent="-423863">
              <a:buClr>
                <a:srgbClr val="800000"/>
              </a:buClr>
              <a:buFont typeface="Courier New"/>
              <a:buChar char="o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Tribunals and Consumer </a:t>
            </a:r>
            <a:r>
              <a:rPr lang="en-ZA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ourts </a:t>
            </a:r>
          </a:p>
          <a:p>
            <a:pPr lvl="2" indent="-423863">
              <a:buClr>
                <a:srgbClr val="800000"/>
              </a:buClr>
              <a:buFont typeface="Courier New"/>
              <a:buChar char="o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Commissions / Provincial Consumer Affairs offices  – investigate, prosecute,education,  compliance</a:t>
            </a:r>
          </a:p>
          <a:p>
            <a:pPr lvl="2" indent="-423863">
              <a:buClr>
                <a:srgbClr val="800000"/>
              </a:buClr>
              <a:buFont typeface="Courier New"/>
              <a:buChar char="o"/>
            </a:pP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Alternate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dispute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resolution </a:t>
            </a:r>
            <a:r>
              <a:rPr lang="en-ZA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/ consumer Affairs Offices </a:t>
            </a:r>
            <a:endParaRPr lang="en-ZA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ZA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4237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766520" cy="936104"/>
          </a:xfrm>
        </p:spPr>
        <p:txBody>
          <a:bodyPr/>
          <a:lstStyle/>
          <a:p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Background: Empowering </a:t>
            </a:r>
            <a:r>
              <a:rPr lang="en-US" sz="2800" u="sng" dirty="0" smtClean="0">
                <a:effectLst/>
                <a:latin typeface="Arial" pitchFamily="34" charset="0"/>
                <a:cs typeface="Arial" pitchFamily="34" charset="0"/>
              </a:rPr>
              <a:t>Structures</a:t>
            </a:r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 for consumer protection and redress (cont.)</a:t>
            </a: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 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484368" cy="4899248"/>
          </a:xfrm>
        </p:spPr>
        <p:txBody>
          <a:bodyPr/>
          <a:lstStyle/>
          <a:p>
            <a:pPr lvl="2">
              <a:buClr>
                <a:srgbClr val="990000"/>
              </a:buClr>
              <a:buFont typeface="Arial"/>
              <a:buChar char="•"/>
            </a:pPr>
            <a:endParaRPr lang="en-ZA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ZA" sz="2800" b="1" i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Consumer Protection legislation (cont.)</a:t>
            </a:r>
            <a:endParaRPr lang="en-ZA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Clr>
                <a:srgbClr val="800000"/>
              </a:buClr>
              <a:buNone/>
            </a:pPr>
            <a:endParaRPr lang="en-ZA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Clr>
                <a:srgbClr val="800000"/>
              </a:buClr>
              <a:buNone/>
            </a:pPr>
            <a:r>
              <a:rPr lang="en-ZA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Industry specific legislation</a:t>
            </a:r>
          </a:p>
          <a:p>
            <a:pPr marL="1171575" lvl="2" indent="-452438">
              <a:buClr>
                <a:srgbClr val="800000"/>
              </a:buClr>
              <a:buFont typeface="Courier New"/>
              <a:buChar char="o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Tribunals and Consumer Courts</a:t>
            </a:r>
          </a:p>
          <a:p>
            <a:pPr marL="1171575" lvl="2" indent="-452438">
              <a:buClr>
                <a:srgbClr val="800000"/>
              </a:buClr>
              <a:buFont typeface="Courier New"/>
              <a:buChar char="o"/>
            </a:pPr>
            <a:r>
              <a:rPr lang="en-ZA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Regulators / Consumer Affairs Offices– investigate, prosecute, education, compliance 	</a:t>
            </a:r>
          </a:p>
          <a:p>
            <a:pPr marL="1171575" lvl="3" indent="-452438">
              <a:buClr>
                <a:srgbClr val="800000"/>
              </a:buClr>
              <a:buFont typeface="Courier New"/>
              <a:buChar char="o"/>
            </a:pPr>
            <a:r>
              <a:rPr lang="en-ZA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Alternate dispute resolution / Consumer Affairs Offices </a:t>
            </a:r>
          </a:p>
          <a:p>
            <a:pPr lvl="0">
              <a:buFont typeface="Wingdings" pitchFamily="2" charset="2"/>
              <a:buChar char="§"/>
            </a:pPr>
            <a:endParaRPr lang="en-ZA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0855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76313" y="260350"/>
            <a:ext cx="7556127" cy="11430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Delivery Model for Consumer </a:t>
            </a:r>
            <a:r>
              <a:rPr lang="en-US" sz="2800" dirty="0"/>
              <a:t>P</a:t>
            </a:r>
            <a:r>
              <a:rPr lang="en-US" sz="2800" dirty="0" smtClean="0"/>
              <a:t>rotection </a:t>
            </a:r>
            <a:br>
              <a:rPr lang="en-US" sz="2800" dirty="0" smtClean="0"/>
            </a:br>
            <a:r>
              <a:rPr lang="en-US" sz="2800" dirty="0" smtClean="0"/>
              <a:t>and Redress</a:t>
            </a:r>
            <a:endParaRPr lang="en-ZA" sz="2800" dirty="0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81534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defRPr/>
            </a:pPr>
            <a:endParaRPr lang="en-US" sz="1800" b="1" dirty="0">
              <a:solidFill>
                <a:srgbClr val="990000"/>
              </a:solidFill>
              <a:latin typeface="Arial" pitchFamily="34" charset="0"/>
              <a:ea typeface="ＭＳ Ｐゴシック" charset="-128"/>
              <a:cs typeface="+mn-cs"/>
            </a:endParaRPr>
          </a:p>
          <a:p>
            <a:pPr algn="just" eaLnBrk="0" hangingPunct="0">
              <a:lnSpc>
                <a:spcPct val="150000"/>
              </a:lnSpc>
              <a:spcBef>
                <a:spcPct val="50000"/>
              </a:spcBef>
              <a:buClr>
                <a:srgbClr val="990000"/>
              </a:buClr>
              <a:tabLst>
                <a:tab pos="0" algn="l"/>
              </a:tabLst>
              <a:defRPr/>
            </a:pPr>
            <a:r>
              <a:rPr lang="en-ZA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	I</a:t>
            </a:r>
            <a:endParaRPr lang="en-ZA" sz="1600" dirty="0">
              <a:latin typeface="Arial" pitchFamily="34" charset="0"/>
              <a:ea typeface="ＭＳ Ｐゴシック" charset="-128"/>
              <a:cs typeface="Times New Roman" pitchFamily="18" charset="0"/>
            </a:endParaRP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rgbClr val="990000"/>
              </a:buClr>
              <a:buFont typeface="Wingdings" pitchFamily="2" charset="2"/>
              <a:buNone/>
              <a:defRPr/>
            </a:pPr>
            <a:endParaRPr lang="en-US" sz="1800" dirty="0">
              <a:latin typeface="Arial" pitchFamily="34" charset="0"/>
              <a:ea typeface="ＭＳ Ｐゴシック" charset="-128"/>
              <a:cs typeface="+mn-cs"/>
            </a:endParaRP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defRPr/>
            </a:pPr>
            <a:endParaRPr lang="en-GB" sz="1800" dirty="0">
              <a:latin typeface="Arial" pitchFamily="34" charset="0"/>
              <a:ea typeface="ＭＳ Ｐゴシック" charset="-128"/>
              <a:cs typeface="+mn-cs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AD43690-D6D9-2844-91DB-38DA3E754C5D}" type="slidenum">
              <a:rPr lang="en-US" sz="1400"/>
              <a:pPr/>
              <a:t>8</a:t>
            </a:fld>
            <a:endParaRPr lang="en-US" sz="1400"/>
          </a:p>
        </p:txBody>
      </p:sp>
      <p:pic>
        <p:nvPicPr>
          <p:cNvPr id="55301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4"/>
          <a:stretch>
            <a:fillRect/>
          </a:stretch>
        </p:blipFill>
        <p:spPr bwMode="auto">
          <a:xfrm>
            <a:off x="571500" y="1714500"/>
            <a:ext cx="8001000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29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09600"/>
            <a:ext cx="6766520" cy="803176"/>
          </a:xfrm>
        </p:spPr>
        <p:txBody>
          <a:bodyPr/>
          <a:lstStyle/>
          <a:p>
            <a:r>
              <a:rPr lang="en-US" sz="2800" dirty="0"/>
              <a:t>Delivery Model for Consumer Protection </a:t>
            </a:r>
            <a:r>
              <a:rPr lang="en-US" sz="2800" dirty="0" smtClean="0"/>
              <a:t>and </a:t>
            </a:r>
            <a:r>
              <a:rPr lang="en-US" sz="2800" dirty="0"/>
              <a:t>Redress</a:t>
            </a: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00392" cy="5256584"/>
          </a:xfrm>
        </p:spPr>
        <p:txBody>
          <a:bodyPr/>
          <a:lstStyle/>
          <a:p>
            <a:pPr marL="0" indent="0">
              <a:buNone/>
            </a:pPr>
            <a:endParaRPr lang="en-ZA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latin typeface="Arial" pitchFamily="34" charset="0"/>
                <a:cs typeface="Arial" pitchFamily="34" charset="0"/>
              </a:rPr>
              <a:t>Investigation (to establish facts and whether legal basis for complaint exist)</a:t>
            </a:r>
          </a:p>
          <a:p>
            <a:pPr marL="0" indent="0">
              <a:buNone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Commissions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/ Regulators  - on complaints or out of own accord</a:t>
            </a:r>
          </a:p>
          <a:p>
            <a:pPr marL="0" indent="0">
              <a:buNone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Tribunal and Consumer Courts  - inquisitorial powers</a:t>
            </a:r>
          </a:p>
          <a:p>
            <a:pPr marL="0" indent="0">
              <a:buNone/>
            </a:pP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latin typeface="Arial" pitchFamily="34" charset="0"/>
                <a:cs typeface="Arial" pitchFamily="34" charset="0"/>
              </a:rPr>
              <a:t>ADR </a:t>
            </a:r>
          </a:p>
          <a:p>
            <a:pPr marL="0" indent="0">
              <a:buNone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Consensual resolution through ADRs - with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or without them being made an order of the Tribunal /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Court</a:t>
            </a:r>
          </a:p>
          <a:p>
            <a:pPr marL="0" indent="0">
              <a:buNone/>
            </a:pPr>
            <a:endParaRPr lang="en-ZA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latin typeface="Arial" pitchFamily="34" charset="0"/>
                <a:cs typeface="Arial" pitchFamily="34" charset="0"/>
              </a:rPr>
              <a:t>Adjudication</a:t>
            </a:r>
          </a:p>
          <a:p>
            <a:pPr marL="0" indent="0">
              <a:buNone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Tribunal /  Consumer courts /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Civil courts</a:t>
            </a:r>
          </a:p>
          <a:p>
            <a:pPr marL="0" indent="0">
              <a:buNone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Determinations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of prohibited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conduct  and repayments </a:t>
            </a:r>
            <a:r>
              <a:rPr lang="en-ZA" sz="1600" dirty="0">
                <a:latin typeface="Arial" pitchFamily="34" charset="0"/>
                <a:cs typeface="Arial" pitchFamily="34" charset="0"/>
              </a:rPr>
              <a:t>of moneys overcharged /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overpaid</a:t>
            </a:r>
          </a:p>
          <a:p>
            <a:pPr marL="0" indent="0">
              <a:buNone/>
            </a:pPr>
            <a:endParaRPr lang="en-ZA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b="1" dirty="0" smtClean="0">
                <a:latin typeface="Arial" pitchFamily="34" charset="0"/>
                <a:cs typeface="Arial" pitchFamily="34" charset="0"/>
              </a:rPr>
              <a:t>Damages</a:t>
            </a:r>
          </a:p>
          <a:p>
            <a:pPr marL="0" indent="0">
              <a:buNone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From civil courts after</a:t>
            </a:r>
            <a:r>
              <a:rPr lang="en-ZA" sz="1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issuance 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of certificate of prohibited conduct</a:t>
            </a:r>
          </a:p>
          <a:p>
            <a:pPr marL="0" indent="0">
              <a:buNone/>
            </a:pPr>
            <a:endParaRPr lang="en-ZA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endParaRPr lang="en-GB" sz="16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981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NCT presentation</Template>
  <TotalTime>2832</TotalTime>
  <Words>1153</Words>
  <Application>Microsoft Office PowerPoint</Application>
  <PresentationFormat>On-screen Show (4:3)</PresentationFormat>
  <Paragraphs>245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NCT presentation</vt:lpstr>
      <vt:lpstr>  </vt:lpstr>
      <vt:lpstr>Outline of Presentation </vt:lpstr>
      <vt:lpstr>Background: Genesis of Consumer Protection and Redress</vt:lpstr>
      <vt:lpstr>Background: Empowering mechanisms for consumer protection and redress</vt:lpstr>
      <vt:lpstr>Background: Empowering mechanisms for consumer protection and redress (cont.) </vt:lpstr>
      <vt:lpstr>Background: Empowering Structures for consumer protection and redress </vt:lpstr>
      <vt:lpstr>Background: Empowering Structures for consumer protection and redress (cont.)  </vt:lpstr>
      <vt:lpstr>Delivery Model for Consumer Protection  and Redress</vt:lpstr>
      <vt:lpstr>Delivery Model for Consumer Protection and Redress</vt:lpstr>
      <vt:lpstr>NCT role and involvement</vt:lpstr>
      <vt:lpstr>NCT – purpose and approach to execution of mandate  derived from and informed by Constitution, Policy and Law</vt:lpstr>
      <vt:lpstr>Parameters of mandate and adjudication</vt:lpstr>
      <vt:lpstr>Parameters of mandate and adjudication</vt:lpstr>
      <vt:lpstr>NCT - Process and engagement  </vt:lpstr>
      <vt:lpstr>NCT - Interpreting constitutional, policy and legislative purpose</vt:lpstr>
      <vt:lpstr>NCT - Interpreting constitutional, policy and legislative purpose (cont.) </vt:lpstr>
      <vt:lpstr>Judgments</vt:lpstr>
      <vt:lpstr>Judgments</vt:lpstr>
      <vt:lpstr>PowerPoint Presentation</vt:lpstr>
      <vt:lpstr>Our contact details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Lynne Koen</dc:creator>
  <cp:lastModifiedBy>Justin Naidoo</cp:lastModifiedBy>
  <cp:revision>204</cp:revision>
  <dcterms:created xsi:type="dcterms:W3CDTF">2011-05-16T09:27:49Z</dcterms:created>
  <dcterms:modified xsi:type="dcterms:W3CDTF">2013-08-18T14:32:16Z</dcterms:modified>
</cp:coreProperties>
</file>