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9" r:id="rId3"/>
    <p:sldId id="260" r:id="rId4"/>
    <p:sldId id="261" r:id="rId5"/>
    <p:sldId id="262" r:id="rId6"/>
    <p:sldId id="263" r:id="rId7"/>
    <p:sldId id="264" r:id="rId8"/>
    <p:sldId id="265" r:id="rId9"/>
    <p:sldId id="266" r:id="rId10"/>
    <p:sldId id="267"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DD038A-EDD3-432F-AAE2-57BD0F7A3B59}" type="datetimeFigureOut">
              <a:rPr lang="en-GB" smtClean="0"/>
              <a:pPr/>
              <a:t>20/08/2013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6C783D-5DAE-474E-AF8B-1305CAF32704}"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3148F5-C5E8-4117-91C7-21E2FB7C413C}" type="datetimeFigureOut">
              <a:rPr lang="en-GB" smtClean="0"/>
              <a:pPr/>
              <a:t>20/08/2013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97B92D-EAA5-4880-B4D3-5E4E8D6DA38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44BD5D-6816-40F4-8B34-38403AA8909E}" type="datetimeFigureOut">
              <a:rPr lang="en-US" smtClean="0"/>
              <a:pPr/>
              <a:t>8/20/2013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348551A-6EBC-4F6C-88F1-321F88364D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48551A-6EBC-4F6C-88F1-321F88364D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48551A-6EBC-4F6C-88F1-321F88364D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48551A-6EBC-4F6C-88F1-321F88364D7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48551A-6EBC-4F6C-88F1-321F88364D7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48551A-6EBC-4F6C-88F1-321F88364D7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348551A-6EBC-4F6C-88F1-321F88364D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348551A-6EBC-4F6C-88F1-321F88364D7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44BD5D-6816-40F4-8B34-38403AA8909E}" type="datetimeFigureOut">
              <a:rPr lang="en-US" smtClean="0"/>
              <a:pPr/>
              <a:t>8/20/2013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348551A-6EBC-4F6C-88F1-321F88364D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E44BD5D-6816-40F4-8B34-38403AA8909E}" type="datetimeFigureOut">
              <a:rPr lang="en-US" smtClean="0"/>
              <a:pPr/>
              <a:t>8/20/2013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48551A-6EBC-4F6C-88F1-321F88364D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E44BD5D-6816-40F4-8B34-38403AA8909E}" type="datetimeFigureOut">
              <a:rPr lang="en-US" smtClean="0"/>
              <a:pPr/>
              <a:t>8/20/2013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348551A-6EBC-4F6C-88F1-321F88364D7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44BD5D-6816-40F4-8B34-38403AA8909E}" type="datetimeFigureOut">
              <a:rPr lang="en-US" smtClean="0"/>
              <a:pPr/>
              <a:t>8/20/2013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348551A-6EBC-4F6C-88F1-321F88364D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15562"/>
          </a:xfrm>
        </p:spPr>
        <p:txBody>
          <a:bodyPr>
            <a:normAutofit/>
          </a:bodyPr>
          <a:lstStyle/>
          <a:p>
            <a:pPr algn="ctr"/>
            <a:r>
              <a:rPr lang="en-US" sz="4000" dirty="0" smtClean="0"/>
              <a:t>The 5</a:t>
            </a:r>
            <a:r>
              <a:rPr lang="en-US" sz="4000" baseline="30000" dirty="0" smtClean="0"/>
              <a:t>th</a:t>
            </a:r>
            <a:r>
              <a:rPr lang="en-US" sz="4000" dirty="0" smtClean="0"/>
              <a:t> Annual African Dialogue Consumer Protection Conference</a:t>
            </a:r>
            <a:endParaRPr lang="en-US" sz="4000" dirty="0"/>
          </a:p>
        </p:txBody>
      </p:sp>
      <p:sp>
        <p:nvSpPr>
          <p:cNvPr id="3" name="Subtitle 2"/>
          <p:cNvSpPr>
            <a:spLocks noGrp="1"/>
          </p:cNvSpPr>
          <p:nvPr>
            <p:ph type="subTitle" idx="1"/>
          </p:nvPr>
        </p:nvSpPr>
        <p:spPr/>
        <p:txBody>
          <a:bodyPr/>
          <a:lstStyle/>
          <a:p>
            <a:pPr algn="ctr"/>
            <a:r>
              <a:rPr lang="en-US" dirty="0" smtClean="0"/>
              <a:t>Livingstone Zambia</a:t>
            </a:r>
            <a:endParaRPr lang="en-US" dirty="0"/>
          </a:p>
        </p:txBody>
      </p:sp>
      <p:pic>
        <p:nvPicPr>
          <p:cNvPr id="1026" name="Picture 2" descr="C:\Users\Dell\Desktop\Clipart\ftclogo.jpg"/>
          <p:cNvPicPr>
            <a:picLocks noChangeAspect="1" noChangeArrowheads="1"/>
          </p:cNvPicPr>
          <p:nvPr/>
        </p:nvPicPr>
        <p:blipFill>
          <a:blip r:embed="rId2" cstate="print"/>
          <a:srcRect/>
          <a:stretch>
            <a:fillRect/>
          </a:stretch>
        </p:blipFill>
        <p:spPr bwMode="auto">
          <a:xfrm>
            <a:off x="304800" y="304800"/>
            <a:ext cx="1447800" cy="981789"/>
          </a:xfrm>
          <a:prstGeom prst="rect">
            <a:avLst/>
          </a:prstGeom>
          <a:noFill/>
        </p:spPr>
      </p:pic>
      <p:sp>
        <p:nvSpPr>
          <p:cNvPr id="5" name="TextBox 4"/>
          <p:cNvSpPr txBox="1"/>
          <p:nvPr/>
        </p:nvSpPr>
        <p:spPr>
          <a:xfrm>
            <a:off x="3352800" y="4419600"/>
            <a:ext cx="5486400" cy="523220"/>
          </a:xfrm>
          <a:prstGeom prst="rect">
            <a:avLst/>
          </a:prstGeom>
          <a:noFill/>
        </p:spPr>
        <p:txBody>
          <a:bodyPr wrap="square" rtlCol="0">
            <a:spAutoFit/>
          </a:bodyPr>
          <a:lstStyle/>
          <a:p>
            <a:r>
              <a:rPr lang="en-US" sz="1400" i="1" dirty="0" smtClean="0"/>
              <a:t>These views are mine and don’t reflect the official position of Seychelles FTC</a:t>
            </a:r>
            <a:endParaRPr lang="en-US" sz="1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92500" lnSpcReduction="20000"/>
          </a:bodyPr>
          <a:lstStyle/>
          <a:p>
            <a:r>
              <a:rPr lang="en-US" dirty="0" smtClean="0"/>
              <a:t>In terms of Anti-competitive agreements the Commission has noticed an increase in the amount of cases relating to agreements.</a:t>
            </a:r>
          </a:p>
          <a:p>
            <a:pPr>
              <a:buFont typeface="Courier New" pitchFamily="49" charset="0"/>
              <a:buChar char="o"/>
            </a:pPr>
            <a:r>
              <a:rPr lang="en-US" sz="2000" dirty="0" smtClean="0"/>
              <a:t>Cases relating to agreements are both vertical and horizontal.</a:t>
            </a:r>
          </a:p>
          <a:p>
            <a:pPr>
              <a:buFont typeface="Courier New" pitchFamily="49" charset="0"/>
              <a:buChar char="o"/>
            </a:pPr>
            <a:r>
              <a:rPr lang="en-US" sz="2000" dirty="0" smtClean="0"/>
              <a:t>The Commission has recently concluded its investigation in a complaint concerning a vertical restraint in the financial sector. The investigation illustrated that A firm upstream has provided exclusivity in a lease agreement to a firm downstream to operate in a particular area. Under the FCA, 09 section 12 (1) Exclusionary provisions are prohibited per se. the case is before the board of commissioners.</a:t>
            </a:r>
          </a:p>
          <a:p>
            <a:pPr>
              <a:buFont typeface="Courier New" pitchFamily="49" charset="0"/>
              <a:buChar char="o"/>
            </a:pPr>
            <a:r>
              <a:rPr lang="en-US" sz="2000" dirty="0" smtClean="0"/>
              <a:t>The Commission is also currently investigating a case of anti-competitive conduct in the retailing sector. The case was initiated by the Commission itself following the discovery of possible price fixing agreement among the retailers. The case is ongoing.</a:t>
            </a:r>
          </a:p>
          <a:p>
            <a:pPr>
              <a:buFont typeface="Courier New" pitchFamily="49" charset="0"/>
              <a:buChar char="o"/>
            </a:pPr>
            <a:r>
              <a:rPr lang="en-US" sz="2000" dirty="0" smtClean="0"/>
              <a:t>It is worth mentioning that the Commission is in the drafting state of its leniency policy.</a:t>
            </a:r>
          </a:p>
          <a:p>
            <a:pPr>
              <a:buFont typeface="Courier New" pitchFamily="49" charset="0"/>
              <a:buChar char="o"/>
            </a:pPr>
            <a:endParaRPr lang="en-US" sz="2000" dirty="0" smtClean="0"/>
          </a:p>
          <a:p>
            <a:endParaRPr lang="en-US" dirty="0" smtClean="0"/>
          </a:p>
        </p:txBody>
      </p:sp>
      <p:sp>
        <p:nvSpPr>
          <p:cNvPr id="3" name="Title 2"/>
          <p:cNvSpPr>
            <a:spLocks noGrp="1"/>
          </p:cNvSpPr>
          <p:nvPr>
            <p:ph type="title"/>
          </p:nvPr>
        </p:nvSpPr>
        <p:spPr/>
        <p:txBody>
          <a:bodyPr>
            <a:normAutofit fontScale="90000"/>
          </a:bodyPr>
          <a:lstStyle/>
          <a:p>
            <a:r>
              <a:rPr lang="en-US" dirty="0" smtClean="0"/>
              <a:t>Anti-Competitive Practices (Restrictive Agreements)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Merger Notifications have not been numerous at the Commission. In fact to date there have been only 3 merger notifications.</a:t>
            </a:r>
          </a:p>
          <a:p>
            <a:pPr>
              <a:buFont typeface="Courier New" pitchFamily="49" charset="0"/>
              <a:buChar char="o"/>
            </a:pPr>
            <a:r>
              <a:rPr lang="en-US" sz="2000" dirty="0" smtClean="0"/>
              <a:t>A merger within the air transportation industry was notified to the Commission in July 2010, however the merger did not </a:t>
            </a:r>
            <a:r>
              <a:rPr lang="en-US" sz="2000" dirty="0" smtClean="0"/>
              <a:t>materialize</a:t>
            </a:r>
            <a:r>
              <a:rPr lang="en-US" sz="2000" dirty="0" smtClean="0"/>
              <a:t>.</a:t>
            </a:r>
          </a:p>
          <a:p>
            <a:pPr>
              <a:buFont typeface="Courier New" pitchFamily="49" charset="0"/>
              <a:buChar char="o"/>
            </a:pPr>
            <a:r>
              <a:rPr lang="en-US" sz="2000" dirty="0" smtClean="0"/>
              <a:t>In other instances, the Commission has received notifications for mergers from COMESA due to affiliated branches that the merging parties has in the Seychelles.</a:t>
            </a:r>
          </a:p>
          <a:p>
            <a:pPr>
              <a:buFont typeface="Courier New" pitchFamily="49" charset="0"/>
              <a:buChar char="o"/>
            </a:pPr>
            <a:r>
              <a:rPr lang="en-US" sz="2000" dirty="0" smtClean="0"/>
              <a:t>The Commission has also </a:t>
            </a:r>
            <a:r>
              <a:rPr lang="en-US" sz="2000" dirty="0" smtClean="0"/>
              <a:t>finalized </a:t>
            </a:r>
            <a:r>
              <a:rPr lang="en-US" sz="2000" dirty="0" smtClean="0"/>
              <a:t>its regulations and fees which is only awaiting the Ministers signature before becoming official.</a:t>
            </a:r>
            <a:endParaRPr lang="en-US" sz="2000" dirty="0"/>
          </a:p>
        </p:txBody>
      </p:sp>
      <p:sp>
        <p:nvSpPr>
          <p:cNvPr id="3" name="Title 2"/>
          <p:cNvSpPr>
            <a:spLocks noGrp="1"/>
          </p:cNvSpPr>
          <p:nvPr>
            <p:ph type="title"/>
          </p:nvPr>
        </p:nvSpPr>
        <p:spPr/>
        <p:txBody>
          <a:bodyPr>
            <a:normAutofit fontScale="90000"/>
          </a:bodyPr>
          <a:lstStyle/>
          <a:p>
            <a:r>
              <a:rPr lang="en-US" dirty="0" smtClean="0"/>
              <a:t>Anti-Competitive Practices (Mergers)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noProof="1" smtClean="0"/>
              <a:t>Mission</a:t>
            </a:r>
          </a:p>
          <a:p>
            <a:pPr lvl="1"/>
            <a:r>
              <a:rPr lang="en-GB" noProof="1" smtClean="0"/>
              <a:t>To advocate in favour of sound competition and consumer protection policies to safeguard the interest of consumers and the competition process and implement those policies through advocacy, market studies and enforcement in partnership with all stakeholders  </a:t>
            </a:r>
          </a:p>
          <a:p>
            <a:pPr lvl="1">
              <a:buNone/>
            </a:pPr>
            <a:endParaRPr lang="en-GB" noProof="1" smtClean="0"/>
          </a:p>
          <a:p>
            <a:r>
              <a:rPr lang="en-GB" noProof="1" smtClean="0"/>
              <a:t>Consumer Protection</a:t>
            </a:r>
          </a:p>
          <a:p>
            <a:pPr lvl="1"/>
            <a:r>
              <a:rPr lang="en-GB" noProof="1" smtClean="0"/>
              <a:t>CPA 2010 - a statute to protect consumers’ rights, to impose duties on producers and supliers of goods and services.</a:t>
            </a:r>
          </a:p>
          <a:p>
            <a:pPr>
              <a:buNone/>
            </a:pPr>
            <a:endParaRPr lang="en-GB" noProof="1" smtClean="0"/>
          </a:p>
          <a:p>
            <a:r>
              <a:rPr lang="en-GB" noProof="1" smtClean="0"/>
              <a:t>Competition</a:t>
            </a:r>
          </a:p>
          <a:p>
            <a:pPr lvl="1"/>
            <a:r>
              <a:rPr lang="en-GB" noProof="1" smtClean="0"/>
              <a:t>FCA 2009 – An Act to promote, maintain and encourage competition, to prohibit the prevention, restriction or distortion of competition and abuse of dominance in trade...</a:t>
            </a:r>
            <a:endParaRPr lang="en-GB" noProof="1"/>
          </a:p>
        </p:txBody>
      </p:sp>
      <p:sp>
        <p:nvSpPr>
          <p:cNvPr id="3" name="Title 2"/>
          <p:cNvSpPr>
            <a:spLocks noGrp="1"/>
          </p:cNvSpPr>
          <p:nvPr>
            <p:ph type="title"/>
          </p:nvPr>
        </p:nvSpPr>
        <p:spPr/>
        <p:txBody>
          <a:bodyPr/>
          <a:lstStyle/>
          <a:p>
            <a:r>
              <a:rPr lang="en-US" dirty="0" smtClean="0"/>
              <a:t>Our mission &amp; legal framework</a:t>
            </a:r>
            <a:endParaRPr lang="en-US" dirty="0"/>
          </a:p>
        </p:txBody>
      </p:sp>
      <p:pic>
        <p:nvPicPr>
          <p:cNvPr id="4" name="Picture 2" descr="C:\Users\Dell\Desktop\Clipart\ftclogo.jpg"/>
          <p:cNvPicPr>
            <a:picLocks noChangeAspect="1" noChangeArrowheads="1"/>
          </p:cNvPicPr>
          <p:nvPr/>
        </p:nvPicPr>
        <p:blipFill>
          <a:blip r:embed="rId2" cstate="print"/>
          <a:srcRect/>
          <a:stretch>
            <a:fillRect/>
          </a:stretch>
        </p:blipFill>
        <p:spPr bwMode="auto">
          <a:xfrm>
            <a:off x="6934200" y="5410200"/>
            <a:ext cx="1447800" cy="98178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From a control market to a liberalized market</a:t>
            </a:r>
          </a:p>
          <a:p>
            <a:pPr lvl="1"/>
            <a:r>
              <a:rPr lang="en-GB" dirty="0" smtClean="0"/>
              <a:t>Control on importation</a:t>
            </a:r>
          </a:p>
          <a:p>
            <a:pPr lvl="1"/>
            <a:r>
              <a:rPr lang="en-GB" dirty="0" smtClean="0"/>
              <a:t>Price control regime</a:t>
            </a:r>
          </a:p>
          <a:p>
            <a:pPr lvl="1"/>
            <a:r>
              <a:rPr lang="en-GB" dirty="0" smtClean="0"/>
              <a:t>Consumer Protection Act 1997</a:t>
            </a:r>
          </a:p>
          <a:p>
            <a:pPr lvl="1">
              <a:buNone/>
            </a:pPr>
            <a:endParaRPr lang="en-GB" sz="1400" dirty="0" smtClean="0"/>
          </a:p>
          <a:p>
            <a:r>
              <a:rPr lang="en-GB" dirty="0" smtClean="0"/>
              <a:t>2008 = Economic reform – liberalised economy</a:t>
            </a:r>
          </a:p>
          <a:p>
            <a:pPr lvl="1"/>
            <a:r>
              <a:rPr lang="en-GB" dirty="0" smtClean="0"/>
              <a:t>Benefit:</a:t>
            </a:r>
          </a:p>
          <a:p>
            <a:pPr lvl="2"/>
            <a:r>
              <a:rPr lang="en-GB" dirty="0" smtClean="0"/>
              <a:t>Facilitate trade</a:t>
            </a:r>
          </a:p>
          <a:p>
            <a:pPr lvl="2"/>
            <a:r>
              <a:rPr lang="en-GB" dirty="0" smtClean="0"/>
              <a:t>More imported goods &amp; locally manufactured goods</a:t>
            </a:r>
          </a:p>
          <a:p>
            <a:pPr lvl="2">
              <a:buNone/>
            </a:pPr>
            <a:endParaRPr lang="en-GB" dirty="0" smtClean="0"/>
          </a:p>
          <a:p>
            <a:pPr lvl="1"/>
            <a:r>
              <a:rPr lang="en-GB" dirty="0" smtClean="0"/>
              <a:t>Danger</a:t>
            </a:r>
          </a:p>
          <a:p>
            <a:pPr lvl="2"/>
            <a:r>
              <a:rPr lang="en-GB" dirty="0" smtClean="0"/>
              <a:t>Importation of substandard and unsafe product</a:t>
            </a:r>
          </a:p>
          <a:p>
            <a:pPr lvl="1"/>
            <a:endParaRPr lang="en-GB" dirty="0" smtClean="0"/>
          </a:p>
          <a:p>
            <a:endParaRPr lang="en-US" dirty="0"/>
          </a:p>
        </p:txBody>
      </p:sp>
      <p:sp>
        <p:nvSpPr>
          <p:cNvPr id="3" name="Title 2"/>
          <p:cNvSpPr>
            <a:spLocks noGrp="1"/>
          </p:cNvSpPr>
          <p:nvPr>
            <p:ph type="title"/>
          </p:nvPr>
        </p:nvSpPr>
        <p:spPr/>
        <p:txBody>
          <a:bodyPr>
            <a:normAutofit fontScale="90000"/>
          </a:bodyPr>
          <a:lstStyle/>
          <a:p>
            <a:r>
              <a:rPr lang="en-US" dirty="0" smtClean="0"/>
              <a:t>Protecting consumers in a liberalized market economy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Seychelles’ heavy dependence on imports for both consumption and investment requirements – </a:t>
            </a:r>
          </a:p>
          <a:p>
            <a:pPr lvl="1"/>
            <a:r>
              <a:rPr lang="en-US" dirty="0" smtClean="0"/>
              <a:t>given limited domestic resources – is inherently a net importer.  </a:t>
            </a:r>
          </a:p>
          <a:p>
            <a:pPr lvl="1"/>
            <a:r>
              <a:rPr lang="en-US" dirty="0" smtClean="0"/>
              <a:t>Provisional data shows an increase to US$1070 million in merchandise imports (c.i.f.) compared to US$1050 million in 2011.  </a:t>
            </a:r>
          </a:p>
          <a:p>
            <a:pPr lvl="2"/>
            <a:r>
              <a:rPr lang="en-US" dirty="0" smtClean="0"/>
              <a:t>Food importation = US$257.3 million in 2012</a:t>
            </a:r>
          </a:p>
          <a:p>
            <a:pPr lvl="2"/>
            <a:r>
              <a:rPr lang="en-US" dirty="0" smtClean="0"/>
              <a:t>Manufactured goods &amp; article </a:t>
            </a:r>
          </a:p>
        </p:txBody>
      </p:sp>
      <p:sp>
        <p:nvSpPr>
          <p:cNvPr id="3" name="Title 2"/>
          <p:cNvSpPr>
            <a:spLocks noGrp="1"/>
          </p:cNvSpPr>
          <p:nvPr>
            <p:ph type="title"/>
          </p:nvPr>
        </p:nvSpPr>
        <p:spPr/>
        <p:txBody>
          <a:bodyPr/>
          <a:lstStyle/>
          <a:p>
            <a:r>
              <a:rPr lang="en-US" dirty="0" smtClean="0"/>
              <a:t>Dependence on import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Food</a:t>
            </a:r>
          </a:p>
          <a:p>
            <a:pPr lvl="1"/>
            <a:r>
              <a:rPr lang="en-US" dirty="0" smtClean="0"/>
              <a:t>At the inception of FTC we started a campaign of inspection in the retail sector</a:t>
            </a:r>
          </a:p>
          <a:p>
            <a:pPr lvl="1"/>
            <a:r>
              <a:rPr lang="en-US" dirty="0" smtClean="0"/>
              <a:t>Findings</a:t>
            </a:r>
          </a:p>
          <a:p>
            <a:pPr lvl="2"/>
            <a:r>
              <a:rPr lang="en-US" dirty="0" smtClean="0"/>
              <a:t>Expired goods being offered contrary to s.24 of CPA</a:t>
            </a:r>
          </a:p>
          <a:p>
            <a:pPr lvl="2"/>
            <a:r>
              <a:rPr lang="en-US" dirty="0" smtClean="0"/>
              <a:t>Goods being offered without description in English or French</a:t>
            </a:r>
          </a:p>
          <a:p>
            <a:pPr lvl="2"/>
            <a:r>
              <a:rPr lang="en-US" dirty="0" smtClean="0"/>
              <a:t>Prices not being displayed</a:t>
            </a:r>
          </a:p>
          <a:p>
            <a:pPr lvl="2"/>
            <a:r>
              <a:rPr lang="en-US" dirty="0" smtClean="0"/>
              <a:t>Dual pricing</a:t>
            </a:r>
          </a:p>
          <a:p>
            <a:pPr lvl="1"/>
            <a:r>
              <a:rPr lang="en-US" dirty="0" smtClean="0"/>
              <a:t>Tools</a:t>
            </a:r>
          </a:p>
          <a:p>
            <a:pPr lvl="2"/>
            <a:r>
              <a:rPr lang="en-US" dirty="0" smtClean="0"/>
              <a:t>Compliance notices and prohibition notices</a:t>
            </a:r>
          </a:p>
          <a:p>
            <a:pPr lvl="2"/>
            <a:r>
              <a:rPr lang="en-US" dirty="0" smtClean="0"/>
              <a:t>Business advocacy and consumer education</a:t>
            </a:r>
          </a:p>
          <a:p>
            <a:pPr lvl="2"/>
            <a:r>
              <a:rPr lang="en-US" dirty="0" smtClean="0"/>
              <a:t>Non compliance resulted in penalties being imposed</a:t>
            </a:r>
          </a:p>
          <a:p>
            <a:pPr>
              <a:buNone/>
            </a:pPr>
            <a:endParaRPr lang="en-US" dirty="0" smtClean="0"/>
          </a:p>
          <a:p>
            <a:pPr lvl="1"/>
            <a:endParaRPr lang="en-US" dirty="0"/>
          </a:p>
        </p:txBody>
      </p:sp>
      <p:sp>
        <p:nvSpPr>
          <p:cNvPr id="3" name="Title 2"/>
          <p:cNvSpPr>
            <a:spLocks noGrp="1"/>
          </p:cNvSpPr>
          <p:nvPr>
            <p:ph type="title"/>
          </p:nvPr>
        </p:nvSpPr>
        <p:spPr/>
        <p:txBody>
          <a:bodyPr/>
          <a:lstStyle/>
          <a:p>
            <a:r>
              <a:rPr lang="en-US" dirty="0" smtClean="0"/>
              <a:t>Substandard &amp; unsafe goods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Non-Food</a:t>
            </a:r>
          </a:p>
          <a:p>
            <a:pPr lvl="1"/>
            <a:r>
              <a:rPr lang="en-US" dirty="0" smtClean="0"/>
              <a:t>Defective goods issues</a:t>
            </a:r>
          </a:p>
          <a:p>
            <a:pPr lvl="2"/>
            <a:r>
              <a:rPr lang="en-US" dirty="0" smtClean="0"/>
              <a:t>Registered a substantial proportion of complaints in respect of faulty items</a:t>
            </a:r>
          </a:p>
          <a:p>
            <a:pPr lvl="2"/>
            <a:r>
              <a:rPr lang="en-US" dirty="0" smtClean="0"/>
              <a:t>Business advocacy and consumer education</a:t>
            </a:r>
          </a:p>
          <a:p>
            <a:pPr lvl="2"/>
            <a:r>
              <a:rPr lang="en-US" dirty="0" smtClean="0"/>
              <a:t>Compliance notices for proper remedy</a:t>
            </a:r>
          </a:p>
          <a:p>
            <a:pPr lvl="2"/>
            <a:r>
              <a:rPr lang="en-US" dirty="0" smtClean="0"/>
              <a:t>Working closely with the Bureau of Standards to ensure that goods entering the country meet the standards</a:t>
            </a:r>
          </a:p>
          <a:p>
            <a:pPr lvl="1"/>
            <a:r>
              <a:rPr lang="en-US" dirty="0" smtClean="0"/>
              <a:t>Unsafe goods</a:t>
            </a:r>
          </a:p>
          <a:p>
            <a:pPr lvl="2"/>
            <a:r>
              <a:rPr lang="en-US" dirty="0" smtClean="0"/>
              <a:t>FTC carried out test purchase and did product testing</a:t>
            </a:r>
          </a:p>
          <a:p>
            <a:pPr lvl="2"/>
            <a:r>
              <a:rPr lang="en-US" dirty="0" smtClean="0"/>
              <a:t>Business advocacy and consumer education</a:t>
            </a:r>
          </a:p>
          <a:p>
            <a:pPr lvl="2"/>
            <a:r>
              <a:rPr lang="en-US" dirty="0" smtClean="0"/>
              <a:t>Business were cautioned </a:t>
            </a:r>
          </a:p>
          <a:p>
            <a:endParaRPr lang="en-US" dirty="0"/>
          </a:p>
        </p:txBody>
      </p:sp>
      <p:sp>
        <p:nvSpPr>
          <p:cNvPr id="3" name="Title 2"/>
          <p:cNvSpPr>
            <a:spLocks noGrp="1"/>
          </p:cNvSpPr>
          <p:nvPr>
            <p:ph type="title"/>
          </p:nvPr>
        </p:nvSpPr>
        <p:spPr/>
        <p:txBody>
          <a:bodyPr/>
          <a:lstStyle/>
          <a:p>
            <a:r>
              <a:rPr lang="en-US" dirty="0" smtClean="0"/>
              <a:t>Substandard &amp; unsafe goods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FTC scrutinized adverts being published in the country to identify any infringement of s.30-32 of CPA</a:t>
            </a:r>
          </a:p>
          <a:p>
            <a:pPr lvl="1"/>
            <a:r>
              <a:rPr lang="en-US" dirty="0" smtClean="0"/>
              <a:t>It was noted that the Telco were publishing misleading ads </a:t>
            </a:r>
          </a:p>
          <a:p>
            <a:pPr lvl="1"/>
            <a:r>
              <a:rPr lang="en-US" dirty="0" smtClean="0"/>
              <a:t>A compliance session was organized for CEOs and Head of Marketing of the country’s Telco on the issue</a:t>
            </a:r>
          </a:p>
          <a:p>
            <a:pPr lvl="1"/>
            <a:r>
              <a:rPr lang="en-US" dirty="0" smtClean="0"/>
              <a:t>One Telco published an ad stating that the cost of its </a:t>
            </a:r>
            <a:r>
              <a:rPr lang="en-US" dirty="0" err="1" smtClean="0"/>
              <a:t>sms</a:t>
            </a:r>
            <a:r>
              <a:rPr lang="en-US" dirty="0" smtClean="0"/>
              <a:t> was now 10 cents. </a:t>
            </a:r>
          </a:p>
          <a:p>
            <a:pPr lvl="2"/>
            <a:r>
              <a:rPr lang="en-US" dirty="0" smtClean="0"/>
              <a:t>FTC carried out an investigation and found out that the real cost being charged was 15 cents. A penalty of approximately US$4,200/- was imposed which is 25% of the maximum penalty</a:t>
            </a:r>
          </a:p>
          <a:p>
            <a:pPr lvl="1"/>
            <a:endParaRPr lang="en-US" dirty="0" smtClean="0"/>
          </a:p>
          <a:p>
            <a:pPr lvl="1"/>
            <a:endParaRPr lang="en-US" dirty="0"/>
          </a:p>
        </p:txBody>
      </p:sp>
      <p:sp>
        <p:nvSpPr>
          <p:cNvPr id="3" name="Title 2"/>
          <p:cNvSpPr>
            <a:spLocks noGrp="1"/>
          </p:cNvSpPr>
          <p:nvPr>
            <p:ph type="title"/>
          </p:nvPr>
        </p:nvSpPr>
        <p:spPr/>
        <p:txBody>
          <a:bodyPr/>
          <a:lstStyle/>
          <a:p>
            <a:r>
              <a:rPr lang="en-US" dirty="0" smtClean="0"/>
              <a:t>Services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Another area of emerging problem is the construction sector</a:t>
            </a:r>
          </a:p>
          <a:p>
            <a:pPr lvl="1"/>
            <a:r>
              <a:rPr lang="en-US" dirty="0" smtClean="0"/>
              <a:t>Complaint about standards of service under s.40 of CPA</a:t>
            </a:r>
          </a:p>
          <a:p>
            <a:pPr lvl="2"/>
            <a:r>
              <a:rPr lang="en-US" dirty="0" smtClean="0"/>
              <a:t>Not completing the construction in a timely manner</a:t>
            </a:r>
          </a:p>
          <a:p>
            <a:pPr lvl="2"/>
            <a:r>
              <a:rPr lang="en-US" dirty="0" smtClean="0"/>
              <a:t>Installing defective work</a:t>
            </a:r>
          </a:p>
          <a:p>
            <a:pPr lvl="2"/>
            <a:r>
              <a:rPr lang="en-US" dirty="0" smtClean="0"/>
              <a:t>Taking money without completing the work</a:t>
            </a:r>
          </a:p>
          <a:p>
            <a:pPr lvl="1"/>
            <a:r>
              <a:rPr lang="en-US" dirty="0" smtClean="0"/>
              <a:t>FTC’s action</a:t>
            </a:r>
          </a:p>
          <a:p>
            <a:pPr lvl="2"/>
            <a:r>
              <a:rPr lang="en-US" dirty="0" smtClean="0"/>
              <a:t>Work jointly with the Planning Authority</a:t>
            </a:r>
          </a:p>
          <a:p>
            <a:pPr lvl="2"/>
            <a:r>
              <a:rPr lang="en-US" dirty="0" smtClean="0"/>
              <a:t>Brought several contractors to task and imposed penalties</a:t>
            </a:r>
          </a:p>
          <a:p>
            <a:pPr lvl="2">
              <a:buNone/>
            </a:pPr>
            <a:endParaRPr lang="en-US" dirty="0" smtClean="0"/>
          </a:p>
          <a:p>
            <a:pPr lvl="2">
              <a:buNone/>
            </a:pPr>
            <a:r>
              <a:rPr lang="en-US" dirty="0" smtClean="0"/>
              <a:t>=&gt; Planning to study the banking and telecom sector to identified pertinent consumer issues</a:t>
            </a:r>
          </a:p>
          <a:p>
            <a:pPr lvl="2"/>
            <a:endParaRPr lang="en-US" dirty="0"/>
          </a:p>
        </p:txBody>
      </p:sp>
      <p:sp>
        <p:nvSpPr>
          <p:cNvPr id="3" name="Title 2"/>
          <p:cNvSpPr>
            <a:spLocks noGrp="1"/>
          </p:cNvSpPr>
          <p:nvPr>
            <p:ph type="title"/>
          </p:nvPr>
        </p:nvSpPr>
        <p:spPr/>
        <p:txBody>
          <a:bodyPr/>
          <a:lstStyle/>
          <a:p>
            <a:r>
              <a:rPr lang="en-US" dirty="0" smtClean="0"/>
              <a:t>services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92500" lnSpcReduction="10000"/>
          </a:bodyPr>
          <a:lstStyle/>
          <a:p>
            <a:r>
              <a:rPr lang="en-US" dirty="0" smtClean="0"/>
              <a:t>The Commission has received a total of 9 cases of alleged abuse of dominant position until June 2013.</a:t>
            </a:r>
          </a:p>
          <a:p>
            <a:pPr>
              <a:buFont typeface="Courier New" pitchFamily="49" charset="0"/>
              <a:buChar char="o"/>
            </a:pPr>
            <a:r>
              <a:rPr lang="en-US" sz="1800" dirty="0" smtClean="0"/>
              <a:t>The most prominent case was in April 2010, when the Commission received complaints from Hunt </a:t>
            </a:r>
            <a:r>
              <a:rPr lang="en-US" sz="1800" dirty="0" err="1" smtClean="0"/>
              <a:t>Deltel</a:t>
            </a:r>
            <a:r>
              <a:rPr lang="en-US" sz="1800" dirty="0" smtClean="0"/>
              <a:t> Limited a Shipping and clearing agent and stevedoring company of an alleged abuse in the port sector by Land Marine Ltd who has exclusive rights in stevedoring and shore handling activities at the Commercial Port of Victoria. </a:t>
            </a:r>
          </a:p>
          <a:p>
            <a:pPr>
              <a:buFont typeface="Courier New" pitchFamily="49" charset="0"/>
              <a:buChar char="o"/>
            </a:pPr>
            <a:r>
              <a:rPr lang="en-US" sz="1800" dirty="0" smtClean="0"/>
              <a:t>Following its investigations the Commission concluded that as per section 7 (2) of the FCA, 09, LML was dominant both upstream and downstream and had abused its position in applying dissimilar constitutions to equivalent transaction in its </a:t>
            </a:r>
            <a:r>
              <a:rPr lang="en-US" sz="1800" dirty="0" err="1" smtClean="0"/>
              <a:t>favour</a:t>
            </a:r>
            <a:r>
              <a:rPr lang="en-US" sz="1800" dirty="0" smtClean="0"/>
              <a:t> downstream. Thus LML had breached section</a:t>
            </a:r>
            <a:r>
              <a:rPr lang="en-US" sz="1800" b="1" dirty="0" smtClean="0"/>
              <a:t> </a:t>
            </a:r>
            <a:r>
              <a:rPr lang="en-US" sz="1800" dirty="0" smtClean="0"/>
              <a:t>7 (3) (d) and (f) and section 38(1)(b) of the Fair Competition Act of 2009.</a:t>
            </a:r>
          </a:p>
          <a:p>
            <a:pPr>
              <a:buFont typeface="Courier New" pitchFamily="49" charset="0"/>
              <a:buChar char="o"/>
            </a:pPr>
            <a:r>
              <a:rPr lang="en-US" sz="1800" dirty="0" smtClean="0"/>
              <a:t>Land Marine Limited has opted into a voluntary undertaking in writing with the Commission which was endorsed by the Board of Commissioners On July 11, 2012.</a:t>
            </a:r>
            <a:endParaRPr lang="en-US" sz="1800" dirty="0"/>
          </a:p>
        </p:txBody>
      </p:sp>
      <p:sp>
        <p:nvSpPr>
          <p:cNvPr id="3" name="Title 2"/>
          <p:cNvSpPr>
            <a:spLocks noGrp="1"/>
          </p:cNvSpPr>
          <p:nvPr>
            <p:ph type="title"/>
          </p:nvPr>
        </p:nvSpPr>
        <p:spPr/>
        <p:txBody>
          <a:bodyPr>
            <a:normAutofit fontScale="90000"/>
          </a:bodyPr>
          <a:lstStyle/>
          <a:p>
            <a:r>
              <a:rPr lang="en-US" dirty="0" smtClean="0"/>
              <a:t>Anti-Competitive Practices ( Abuse of Dominant Position)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450</TotalTime>
  <Words>965</Words>
  <Application>Microsoft Office PowerPoint</Application>
  <PresentationFormat>On-screen Show (4:3)</PresentationFormat>
  <Paragraphs>87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The 5th Annual African Dialogue Consumer Protection Conference</vt:lpstr>
      <vt:lpstr>Our mission &amp; legal framework</vt:lpstr>
      <vt:lpstr>Protecting consumers in a liberalized market economy</vt:lpstr>
      <vt:lpstr>Dependence on import</vt:lpstr>
      <vt:lpstr>Substandard &amp; unsafe goods</vt:lpstr>
      <vt:lpstr>Substandard &amp; unsafe goods</vt:lpstr>
      <vt:lpstr>Services</vt:lpstr>
      <vt:lpstr>services</vt:lpstr>
      <vt:lpstr>Anti-Competitive Practices ( Abuse of Dominant Position)</vt:lpstr>
      <vt:lpstr>Anti-Competitive Practices (Restrictive Agreements) </vt:lpstr>
      <vt:lpstr>Anti-Competitive Practices (Mergers) </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5th Annual African Dialogue Consumer Protection Conference</dc:title>
  <dc:creator>Dell</dc:creator>
  <cp:lastModifiedBy>Dell</cp:lastModifiedBy>
  <cp:revision>44</cp:revision>
  <dcterms:created xsi:type="dcterms:W3CDTF">2013-08-08T07:27:42Z</dcterms:created>
  <dcterms:modified xsi:type="dcterms:W3CDTF">2013-08-20T10:09:00Z</dcterms:modified>
</cp:coreProperties>
</file>