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57" r:id="rId2"/>
    <p:sldId id="259" r:id="rId3"/>
    <p:sldId id="298" r:id="rId4"/>
    <p:sldId id="294" r:id="rId5"/>
    <p:sldId id="299" r:id="rId6"/>
    <p:sldId id="300" r:id="rId7"/>
    <p:sldId id="301" r:id="rId8"/>
    <p:sldId id="302" r:id="rId9"/>
    <p:sldId id="303" r:id="rId10"/>
    <p:sldId id="306" r:id="rId11"/>
    <p:sldId id="305" r:id="rId12"/>
  </p:sldIdLst>
  <p:sldSz cx="9144000" cy="6858000" type="screen4x3"/>
  <p:notesSz cx="6985000" cy="9283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3" autoAdjust="0"/>
    <p:restoredTop sz="94624" autoAdjust="0"/>
  </p:normalViewPr>
  <p:slideViewPr>
    <p:cSldViewPr>
      <p:cViewPr>
        <p:scale>
          <a:sx n="80" d="100"/>
          <a:sy n="80" d="100"/>
        </p:scale>
        <p:origin x="-216" y="18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54" d="100"/>
          <a:sy n="54" d="100"/>
        </p:scale>
        <p:origin x="-2844" y="-108"/>
      </p:cViewPr>
      <p:guideLst>
        <p:guide orient="horz" pos="2924"/>
        <p:guide pos="220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4185"/>
          </a:xfrm>
          <a:prstGeom prst="rect">
            <a:avLst/>
          </a:prstGeom>
        </p:spPr>
        <p:txBody>
          <a:bodyPr vert="horz" lIns="92958" tIns="46479" rIns="92958" bIns="46479" rtlCol="0"/>
          <a:lstStyle>
            <a:lvl1pPr algn="l">
              <a:defRPr sz="1200"/>
            </a:lvl1pPr>
          </a:lstStyle>
          <a:p>
            <a:endParaRPr lang="en-US"/>
          </a:p>
        </p:txBody>
      </p:sp>
      <p:sp>
        <p:nvSpPr>
          <p:cNvPr id="3" name="Date Placeholder 2"/>
          <p:cNvSpPr>
            <a:spLocks noGrp="1"/>
          </p:cNvSpPr>
          <p:nvPr>
            <p:ph type="dt" idx="1"/>
          </p:nvPr>
        </p:nvSpPr>
        <p:spPr>
          <a:xfrm>
            <a:off x="3956550" y="0"/>
            <a:ext cx="3026833" cy="464185"/>
          </a:xfrm>
          <a:prstGeom prst="rect">
            <a:avLst/>
          </a:prstGeom>
        </p:spPr>
        <p:txBody>
          <a:bodyPr vert="horz" lIns="92958" tIns="46479" rIns="92958" bIns="46479" rtlCol="0"/>
          <a:lstStyle>
            <a:lvl1pPr algn="r">
              <a:defRPr sz="1200"/>
            </a:lvl1pPr>
          </a:lstStyle>
          <a:p>
            <a:fld id="{CFA62F0B-5AFC-44FB-9E5B-AEA3E8593F24}" type="datetimeFigureOut">
              <a:rPr lang="en-US" smtClean="0"/>
              <a:pPr/>
              <a:t>8/9/2013</a:t>
            </a:fld>
            <a:endParaRPr lang="en-US"/>
          </a:p>
        </p:txBody>
      </p:sp>
      <p:sp>
        <p:nvSpPr>
          <p:cNvPr id="4" name="Slide Image Placeholder 3"/>
          <p:cNvSpPr>
            <a:spLocks noGrp="1" noRot="1" noChangeAspect="1"/>
          </p:cNvSpPr>
          <p:nvPr>
            <p:ph type="sldImg" idx="2"/>
          </p:nvPr>
        </p:nvSpPr>
        <p:spPr>
          <a:xfrm>
            <a:off x="1171575" y="696913"/>
            <a:ext cx="4641850" cy="3481387"/>
          </a:xfrm>
          <a:prstGeom prst="rect">
            <a:avLst/>
          </a:prstGeom>
          <a:noFill/>
          <a:ln w="12700">
            <a:solidFill>
              <a:prstClr val="black"/>
            </a:solidFill>
          </a:ln>
        </p:spPr>
        <p:txBody>
          <a:bodyPr vert="horz" lIns="92958" tIns="46479" rIns="92958" bIns="46479" rtlCol="0" anchor="ctr"/>
          <a:lstStyle/>
          <a:p>
            <a:endParaRPr lang="en-US"/>
          </a:p>
        </p:txBody>
      </p:sp>
      <p:sp>
        <p:nvSpPr>
          <p:cNvPr id="5" name="Notes Placeholder 4"/>
          <p:cNvSpPr>
            <a:spLocks noGrp="1"/>
          </p:cNvSpPr>
          <p:nvPr>
            <p:ph type="body" sz="quarter" idx="3"/>
          </p:nvPr>
        </p:nvSpPr>
        <p:spPr>
          <a:xfrm>
            <a:off x="698500" y="4409758"/>
            <a:ext cx="5588000" cy="4177665"/>
          </a:xfrm>
          <a:prstGeom prst="rect">
            <a:avLst/>
          </a:prstGeom>
        </p:spPr>
        <p:txBody>
          <a:bodyPr vert="horz" lIns="92958" tIns="46479" rIns="92958" bIns="4647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17904"/>
            <a:ext cx="3026833" cy="464185"/>
          </a:xfrm>
          <a:prstGeom prst="rect">
            <a:avLst/>
          </a:prstGeom>
        </p:spPr>
        <p:txBody>
          <a:bodyPr vert="horz" lIns="92958" tIns="46479" rIns="92958" bIns="46479" rtlCol="0" anchor="b"/>
          <a:lstStyle>
            <a:lvl1pPr algn="l">
              <a:defRPr sz="1200"/>
            </a:lvl1pPr>
          </a:lstStyle>
          <a:p>
            <a:endParaRPr lang="en-US"/>
          </a:p>
        </p:txBody>
      </p:sp>
      <p:sp>
        <p:nvSpPr>
          <p:cNvPr id="7" name="Slide Number Placeholder 6"/>
          <p:cNvSpPr>
            <a:spLocks noGrp="1"/>
          </p:cNvSpPr>
          <p:nvPr>
            <p:ph type="sldNum" sz="quarter" idx="5"/>
          </p:nvPr>
        </p:nvSpPr>
        <p:spPr>
          <a:xfrm>
            <a:off x="3956550" y="8817904"/>
            <a:ext cx="3026833" cy="464185"/>
          </a:xfrm>
          <a:prstGeom prst="rect">
            <a:avLst/>
          </a:prstGeom>
        </p:spPr>
        <p:txBody>
          <a:bodyPr vert="horz" lIns="92958" tIns="46479" rIns="92958" bIns="46479" rtlCol="0" anchor="b"/>
          <a:lstStyle>
            <a:lvl1pPr algn="r">
              <a:defRPr sz="1200"/>
            </a:lvl1pPr>
          </a:lstStyle>
          <a:p>
            <a:fld id="{E143506D-8DF2-4BD1-AAE8-D3B31BDE073D}" type="slidenum">
              <a:rPr lang="en-US" smtClean="0"/>
              <a:pPr/>
              <a:t>‹#›</a:t>
            </a:fld>
            <a:endParaRPr lang="en-US"/>
          </a:p>
        </p:txBody>
      </p:sp>
    </p:spTree>
    <p:extLst>
      <p:ext uri="{BB962C8B-B14F-4D97-AF65-F5344CB8AC3E}">
        <p14:creationId xmlns="" xmlns:p14="http://schemas.microsoft.com/office/powerpoint/2010/main" val="10721907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5CC31B-5A92-42FC-AB18-C4B4571E2F31}" type="slidenum">
              <a:rPr lang="en-US">
                <a:solidFill>
                  <a:prstClr val="black"/>
                </a:solidFill>
              </a:rPr>
              <a:pPr/>
              <a:t>2</a:t>
            </a:fld>
            <a:endParaRPr lang="en-US" dirty="0">
              <a:solidFill>
                <a:prstClr val="black"/>
              </a:solidFill>
            </a:endParaRPr>
          </a:p>
        </p:txBody>
      </p:sp>
    </p:spTree>
    <p:extLst>
      <p:ext uri="{BB962C8B-B14F-4D97-AF65-F5344CB8AC3E}">
        <p14:creationId xmlns="" xmlns:p14="http://schemas.microsoft.com/office/powerpoint/2010/main" val="21138691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5CC31B-5A92-42FC-AB18-C4B4571E2F31}" type="slidenum">
              <a:rPr lang="en-US">
                <a:solidFill>
                  <a:prstClr val="black"/>
                </a:solidFill>
              </a:rPr>
              <a:pPr/>
              <a:t>3</a:t>
            </a:fld>
            <a:endParaRPr lang="en-US" dirty="0">
              <a:solidFill>
                <a:prstClr val="black"/>
              </a:solidFill>
            </a:endParaRPr>
          </a:p>
        </p:txBody>
      </p:sp>
    </p:spTree>
    <p:extLst>
      <p:ext uri="{BB962C8B-B14F-4D97-AF65-F5344CB8AC3E}">
        <p14:creationId xmlns="" xmlns:p14="http://schemas.microsoft.com/office/powerpoint/2010/main" val="21138691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5CC31B-5A92-42FC-AB18-C4B4571E2F31}" type="slidenum">
              <a:rPr lang="en-US">
                <a:solidFill>
                  <a:prstClr val="black"/>
                </a:solidFill>
              </a:rPr>
              <a:pPr/>
              <a:t>4</a:t>
            </a:fld>
            <a:endParaRPr lang="en-US" dirty="0">
              <a:solidFill>
                <a:prstClr val="black"/>
              </a:solidFill>
            </a:endParaRPr>
          </a:p>
        </p:txBody>
      </p:sp>
    </p:spTree>
    <p:extLst>
      <p:ext uri="{BB962C8B-B14F-4D97-AF65-F5344CB8AC3E}">
        <p14:creationId xmlns="" xmlns:p14="http://schemas.microsoft.com/office/powerpoint/2010/main" val="21138691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143506D-8DF2-4BD1-AAE8-D3B31BDE073D}" type="slidenum">
              <a:rPr lang="en-US" smtClean="0"/>
              <a:pPr/>
              <a:t>7</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143506D-8DF2-4BD1-AAE8-D3B31BDE073D}" type="slidenum">
              <a:rPr lang="en-US" smtClean="0"/>
              <a:pPr/>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A99062D-A187-4039-BE5F-00E46BBA9D63}" type="datetime1">
              <a:rPr lang="en-US" smtClean="0">
                <a:solidFill>
                  <a:srgbClr val="073E87"/>
                </a:solidFill>
              </a:rPr>
              <a:pPr/>
              <a:t>8/9/2013</a:t>
            </a:fld>
            <a:endParaRPr lang="en-US" dirty="0">
              <a:solidFill>
                <a:srgbClr val="073E87"/>
              </a:solidFill>
            </a:endParaRPr>
          </a:p>
        </p:txBody>
      </p:sp>
      <p:sp>
        <p:nvSpPr>
          <p:cNvPr id="5" name="Footer Placeholder 4"/>
          <p:cNvSpPr>
            <a:spLocks noGrp="1"/>
          </p:cNvSpPr>
          <p:nvPr>
            <p:ph type="ftr" sz="quarter" idx="11"/>
          </p:nvPr>
        </p:nvSpPr>
        <p:spPr/>
        <p:txBody>
          <a:bodyPr/>
          <a:lstStyle/>
          <a:p>
            <a:endParaRPr lang="en-US" dirty="0">
              <a:solidFill>
                <a:srgbClr val="073E87"/>
              </a:solidFill>
            </a:endParaRPr>
          </a:p>
        </p:txBody>
      </p:sp>
      <p:sp>
        <p:nvSpPr>
          <p:cNvPr id="6" name="Slide Number Placeholder 5"/>
          <p:cNvSpPr>
            <a:spLocks noGrp="1"/>
          </p:cNvSpPr>
          <p:nvPr>
            <p:ph type="sldNum" sz="quarter" idx="12"/>
          </p:nvPr>
        </p:nvSpPr>
        <p:spPr/>
        <p:txBody>
          <a:bodyPr/>
          <a:lstStyle/>
          <a:p>
            <a:fld id="{12A81D5C-F4C2-48B8-81C3-36C8089BB5FF}" type="slidenum">
              <a:rPr lang="en-US" smtClean="0">
                <a:solidFill>
                  <a:srgbClr val="073E87"/>
                </a:solidFill>
              </a:rPr>
              <a:pPr/>
              <a:t>‹#›</a:t>
            </a:fld>
            <a:endParaRPr lang="en-US" dirty="0">
              <a:solidFill>
                <a:srgbClr val="073E87"/>
              </a:solidFill>
            </a:endParaRPr>
          </a:p>
        </p:txBody>
      </p:sp>
    </p:spTree>
    <p:extLst>
      <p:ext uri="{BB962C8B-B14F-4D97-AF65-F5344CB8AC3E}">
        <p14:creationId xmlns="" xmlns:p14="http://schemas.microsoft.com/office/powerpoint/2010/main" val="14227251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249A50-2E40-4126-9A0D-12CE2B7292F5}" type="datetime1">
              <a:rPr lang="en-US" smtClean="0">
                <a:solidFill>
                  <a:srgbClr val="073E87"/>
                </a:solidFill>
              </a:rPr>
              <a:pPr/>
              <a:t>8/9/2013</a:t>
            </a:fld>
            <a:endParaRPr lang="en-US" dirty="0">
              <a:solidFill>
                <a:srgbClr val="073E87"/>
              </a:solidFill>
            </a:endParaRPr>
          </a:p>
        </p:txBody>
      </p:sp>
      <p:sp>
        <p:nvSpPr>
          <p:cNvPr id="5" name="Footer Placeholder 4"/>
          <p:cNvSpPr>
            <a:spLocks noGrp="1"/>
          </p:cNvSpPr>
          <p:nvPr>
            <p:ph type="ftr" sz="quarter" idx="11"/>
          </p:nvPr>
        </p:nvSpPr>
        <p:spPr/>
        <p:txBody>
          <a:bodyPr/>
          <a:lstStyle/>
          <a:p>
            <a:endParaRPr lang="en-US" dirty="0">
              <a:solidFill>
                <a:srgbClr val="073E87"/>
              </a:solidFill>
            </a:endParaRPr>
          </a:p>
        </p:txBody>
      </p:sp>
      <p:sp>
        <p:nvSpPr>
          <p:cNvPr id="6" name="Slide Number Placeholder 5"/>
          <p:cNvSpPr>
            <a:spLocks noGrp="1"/>
          </p:cNvSpPr>
          <p:nvPr>
            <p:ph type="sldNum" sz="quarter" idx="12"/>
          </p:nvPr>
        </p:nvSpPr>
        <p:spPr/>
        <p:txBody>
          <a:bodyPr/>
          <a:lstStyle/>
          <a:p>
            <a:fld id="{12A81D5C-F4C2-48B8-81C3-36C8089BB5FF}" type="slidenum">
              <a:rPr lang="en-US" smtClean="0">
                <a:solidFill>
                  <a:srgbClr val="073E87"/>
                </a:solidFill>
              </a:rPr>
              <a:pPr/>
              <a:t>‹#›</a:t>
            </a:fld>
            <a:endParaRPr lang="en-US" dirty="0">
              <a:solidFill>
                <a:srgbClr val="073E87"/>
              </a:solidFill>
            </a:endParaRPr>
          </a:p>
        </p:txBody>
      </p:sp>
    </p:spTree>
    <p:extLst>
      <p:ext uri="{BB962C8B-B14F-4D97-AF65-F5344CB8AC3E}">
        <p14:creationId xmlns="" xmlns:p14="http://schemas.microsoft.com/office/powerpoint/2010/main" val="11549478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4" name="Date Placeholder 3"/>
          <p:cNvSpPr>
            <a:spLocks noGrp="1"/>
          </p:cNvSpPr>
          <p:nvPr>
            <p:ph type="dt" sz="half" idx="10"/>
          </p:nvPr>
        </p:nvSpPr>
        <p:spPr/>
        <p:txBody>
          <a:bodyPr/>
          <a:lstStyle/>
          <a:p>
            <a:fld id="{BAEE9C4D-E97F-42C0-89C8-FF13559D29AF}" type="datetime1">
              <a:rPr lang="en-US" smtClean="0">
                <a:solidFill>
                  <a:srgbClr val="073E87"/>
                </a:solidFill>
              </a:rPr>
              <a:pPr/>
              <a:t>8/9/2013</a:t>
            </a:fld>
            <a:endParaRPr lang="en-US" dirty="0">
              <a:solidFill>
                <a:srgbClr val="073E87"/>
              </a:solidFill>
            </a:endParaRPr>
          </a:p>
        </p:txBody>
      </p:sp>
      <p:sp>
        <p:nvSpPr>
          <p:cNvPr id="5" name="Footer Placeholder 4"/>
          <p:cNvSpPr>
            <a:spLocks noGrp="1"/>
          </p:cNvSpPr>
          <p:nvPr>
            <p:ph type="ftr" sz="quarter" idx="11"/>
          </p:nvPr>
        </p:nvSpPr>
        <p:spPr/>
        <p:txBody>
          <a:bodyPr/>
          <a:lstStyle/>
          <a:p>
            <a:endParaRPr lang="en-US" dirty="0">
              <a:solidFill>
                <a:srgbClr val="073E87"/>
              </a:solidFill>
            </a:endParaRPr>
          </a:p>
        </p:txBody>
      </p:sp>
      <p:sp>
        <p:nvSpPr>
          <p:cNvPr id="6" name="Slide Number Placeholder 5"/>
          <p:cNvSpPr>
            <a:spLocks noGrp="1"/>
          </p:cNvSpPr>
          <p:nvPr>
            <p:ph type="sldNum" sz="quarter" idx="12"/>
          </p:nvPr>
        </p:nvSpPr>
        <p:spPr/>
        <p:txBody>
          <a:bodyPr/>
          <a:lstStyle/>
          <a:p>
            <a:fld id="{12A81D5C-F4C2-48B8-81C3-36C8089BB5FF}" type="slidenum">
              <a:rPr lang="en-US" smtClean="0">
                <a:solidFill>
                  <a:srgbClr val="073E87"/>
                </a:solidFill>
              </a:rPr>
              <a:pPr/>
              <a:t>‹#›</a:t>
            </a:fld>
            <a:endParaRPr lang="en-US" dirty="0">
              <a:solidFill>
                <a:srgbClr val="073E87"/>
              </a:solidFill>
            </a:endParaRPr>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 xmlns:p14="http://schemas.microsoft.com/office/powerpoint/2010/main" val="29751593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457200" y="1600200"/>
            <a:ext cx="8229600" cy="4530725"/>
          </a:xfrm>
        </p:spPr>
        <p:txBody>
          <a:bodyPr/>
          <a:lstStyle/>
          <a:p>
            <a:endParaRPr lang="en-US" dirty="0"/>
          </a:p>
        </p:txBody>
      </p:sp>
      <p:sp>
        <p:nvSpPr>
          <p:cNvPr id="4" name="Date Placeholder 3"/>
          <p:cNvSpPr>
            <a:spLocks noGrp="1"/>
          </p:cNvSpPr>
          <p:nvPr>
            <p:ph type="dt" sz="half" idx="10"/>
          </p:nvPr>
        </p:nvSpPr>
        <p:spPr>
          <a:xfrm>
            <a:off x="457200" y="6278563"/>
            <a:ext cx="2133600" cy="457200"/>
          </a:xfrm>
        </p:spPr>
        <p:txBody>
          <a:bodyPr/>
          <a:lstStyle>
            <a:lvl1pPr>
              <a:defRPr/>
            </a:lvl1pPr>
          </a:lstStyle>
          <a:p>
            <a:fld id="{92D0BCCE-DBF3-4A3E-8054-AEFCDC9BB767}" type="datetime1">
              <a:rPr lang="en-US" smtClean="0">
                <a:solidFill>
                  <a:srgbClr val="073E87"/>
                </a:solidFill>
              </a:rPr>
              <a:pPr/>
              <a:t>8/9/2013</a:t>
            </a:fld>
            <a:endParaRPr lang="en-US" dirty="0">
              <a:solidFill>
                <a:srgbClr val="073E87"/>
              </a:solidFill>
            </a:endParaRPr>
          </a:p>
        </p:txBody>
      </p:sp>
      <p:sp>
        <p:nvSpPr>
          <p:cNvPr id="5" name="Footer Placeholder 4"/>
          <p:cNvSpPr>
            <a:spLocks noGrp="1"/>
          </p:cNvSpPr>
          <p:nvPr>
            <p:ph type="ftr" sz="quarter" idx="11"/>
          </p:nvPr>
        </p:nvSpPr>
        <p:spPr>
          <a:xfrm>
            <a:off x="3124200" y="6278563"/>
            <a:ext cx="2895600" cy="457200"/>
          </a:xfrm>
        </p:spPr>
        <p:txBody>
          <a:bodyPr/>
          <a:lstStyle>
            <a:lvl1pPr>
              <a:defRPr/>
            </a:lvl1pPr>
          </a:lstStyle>
          <a:p>
            <a:endParaRPr lang="en-US" dirty="0">
              <a:solidFill>
                <a:srgbClr val="073E87"/>
              </a:solidFill>
            </a:endParaRPr>
          </a:p>
        </p:txBody>
      </p:sp>
      <p:sp>
        <p:nvSpPr>
          <p:cNvPr id="6" name="Slide Number Placeholder 5"/>
          <p:cNvSpPr>
            <a:spLocks noGrp="1"/>
          </p:cNvSpPr>
          <p:nvPr>
            <p:ph type="sldNum" sz="quarter" idx="12"/>
          </p:nvPr>
        </p:nvSpPr>
        <p:spPr>
          <a:xfrm>
            <a:off x="6553200" y="6278563"/>
            <a:ext cx="2133600" cy="457200"/>
          </a:xfrm>
        </p:spPr>
        <p:txBody>
          <a:bodyPr/>
          <a:lstStyle>
            <a:lvl1pPr>
              <a:defRPr/>
            </a:lvl1pPr>
          </a:lstStyle>
          <a:p>
            <a:fld id="{441F7584-F01D-4378-B2C9-53240BC39C84}" type="slidenum">
              <a:rPr lang="en-US">
                <a:solidFill>
                  <a:srgbClr val="073E87"/>
                </a:solidFill>
              </a:rPr>
              <a:pPr/>
              <a:t>‹#›</a:t>
            </a:fld>
            <a:endParaRPr lang="en-US" dirty="0">
              <a:solidFill>
                <a:srgbClr val="073E87"/>
              </a:solidFill>
            </a:endParaRPr>
          </a:p>
        </p:txBody>
      </p:sp>
    </p:spTree>
    <p:extLst>
      <p:ext uri="{BB962C8B-B14F-4D97-AF65-F5344CB8AC3E}">
        <p14:creationId xmlns="" xmlns:p14="http://schemas.microsoft.com/office/powerpoint/2010/main" val="27621813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538818-4991-40E6-804A-1F7270EAF6BC}" type="datetime1">
              <a:rPr lang="en-US" smtClean="0">
                <a:solidFill>
                  <a:srgbClr val="073E87"/>
                </a:solidFill>
              </a:rPr>
              <a:pPr/>
              <a:t>8/9/2013</a:t>
            </a:fld>
            <a:endParaRPr lang="en-US" dirty="0">
              <a:solidFill>
                <a:srgbClr val="073E87"/>
              </a:solidFill>
            </a:endParaRPr>
          </a:p>
        </p:txBody>
      </p:sp>
      <p:sp>
        <p:nvSpPr>
          <p:cNvPr id="5" name="Footer Placeholder 4"/>
          <p:cNvSpPr>
            <a:spLocks noGrp="1"/>
          </p:cNvSpPr>
          <p:nvPr>
            <p:ph type="ftr" sz="quarter" idx="11"/>
          </p:nvPr>
        </p:nvSpPr>
        <p:spPr/>
        <p:txBody>
          <a:bodyPr/>
          <a:lstStyle/>
          <a:p>
            <a:endParaRPr lang="en-US" dirty="0">
              <a:solidFill>
                <a:srgbClr val="073E87"/>
              </a:solidFill>
            </a:endParaRPr>
          </a:p>
        </p:txBody>
      </p:sp>
      <p:sp>
        <p:nvSpPr>
          <p:cNvPr id="6" name="Slide Number Placeholder 5"/>
          <p:cNvSpPr>
            <a:spLocks noGrp="1"/>
          </p:cNvSpPr>
          <p:nvPr>
            <p:ph type="sldNum" sz="quarter" idx="12"/>
          </p:nvPr>
        </p:nvSpPr>
        <p:spPr/>
        <p:txBody>
          <a:bodyPr/>
          <a:lstStyle/>
          <a:p>
            <a:fld id="{12A81D5C-F4C2-48B8-81C3-36C8089BB5FF}" type="slidenum">
              <a:rPr lang="en-US" smtClean="0">
                <a:solidFill>
                  <a:srgbClr val="073E87"/>
                </a:solidFill>
              </a:rPr>
              <a:pPr/>
              <a:t>‹#›</a:t>
            </a:fld>
            <a:endParaRPr lang="en-US" dirty="0">
              <a:solidFill>
                <a:srgbClr val="073E87"/>
              </a:solidFill>
            </a:endParaRPr>
          </a:p>
        </p:txBody>
      </p:sp>
      <p:sp>
        <p:nvSpPr>
          <p:cNvPr id="7" name="Title 6"/>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 xmlns:p14="http://schemas.microsoft.com/office/powerpoint/2010/main" val="42451682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893D8F0-E2C7-4525-8DFB-834483DFCB36}" type="datetime1">
              <a:rPr lang="en-US" smtClean="0">
                <a:solidFill>
                  <a:srgbClr val="073E87"/>
                </a:solidFill>
              </a:rPr>
              <a:pPr/>
              <a:t>8/9/2013</a:t>
            </a:fld>
            <a:endParaRPr lang="en-US" dirty="0">
              <a:solidFill>
                <a:srgbClr val="073E87"/>
              </a:solidFill>
            </a:endParaRPr>
          </a:p>
        </p:txBody>
      </p:sp>
      <p:sp>
        <p:nvSpPr>
          <p:cNvPr id="5" name="Footer Placeholder 4"/>
          <p:cNvSpPr>
            <a:spLocks noGrp="1"/>
          </p:cNvSpPr>
          <p:nvPr>
            <p:ph type="ftr" sz="quarter" idx="11"/>
          </p:nvPr>
        </p:nvSpPr>
        <p:spPr/>
        <p:txBody>
          <a:bodyPr/>
          <a:lstStyle/>
          <a:p>
            <a:endParaRPr lang="en-US" dirty="0">
              <a:solidFill>
                <a:srgbClr val="073E87"/>
              </a:solidFill>
            </a:endParaRPr>
          </a:p>
        </p:txBody>
      </p:sp>
      <p:sp>
        <p:nvSpPr>
          <p:cNvPr id="6" name="Slide Number Placeholder 5"/>
          <p:cNvSpPr>
            <a:spLocks noGrp="1"/>
          </p:cNvSpPr>
          <p:nvPr>
            <p:ph type="sldNum" sz="quarter" idx="12"/>
          </p:nvPr>
        </p:nvSpPr>
        <p:spPr/>
        <p:txBody>
          <a:bodyPr/>
          <a:lstStyle/>
          <a:p>
            <a:fld id="{12A81D5C-F4C2-48B8-81C3-36C8089BB5FF}" type="slidenum">
              <a:rPr lang="en-US" smtClean="0">
                <a:solidFill>
                  <a:srgbClr val="073E87"/>
                </a:solidFill>
              </a:rPr>
              <a:pPr/>
              <a:t>‹#›</a:t>
            </a:fld>
            <a:endParaRPr lang="en-US" dirty="0">
              <a:solidFill>
                <a:srgbClr val="073E87"/>
              </a:solidFill>
            </a:endParaRPr>
          </a:p>
        </p:txBody>
      </p:sp>
    </p:spTree>
    <p:extLst>
      <p:ext uri="{BB962C8B-B14F-4D97-AF65-F5344CB8AC3E}">
        <p14:creationId xmlns="" xmlns:p14="http://schemas.microsoft.com/office/powerpoint/2010/main" val="22125079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7F60D731-769F-4E8F-8BD1-1948A134746E}" type="datetime1">
              <a:rPr lang="en-US" smtClean="0">
                <a:solidFill>
                  <a:srgbClr val="073E87"/>
                </a:solidFill>
              </a:rPr>
              <a:pPr/>
              <a:t>8/9/2013</a:t>
            </a:fld>
            <a:endParaRPr lang="en-US" dirty="0">
              <a:solidFill>
                <a:srgbClr val="073E87"/>
              </a:solidFill>
            </a:endParaRPr>
          </a:p>
        </p:txBody>
      </p:sp>
      <p:sp>
        <p:nvSpPr>
          <p:cNvPr id="6" name="Footer Placeholder 5"/>
          <p:cNvSpPr>
            <a:spLocks noGrp="1"/>
          </p:cNvSpPr>
          <p:nvPr>
            <p:ph type="ftr" sz="quarter" idx="11"/>
          </p:nvPr>
        </p:nvSpPr>
        <p:spPr/>
        <p:txBody>
          <a:bodyPr/>
          <a:lstStyle/>
          <a:p>
            <a:endParaRPr lang="en-US" dirty="0">
              <a:solidFill>
                <a:srgbClr val="073E87"/>
              </a:solidFill>
            </a:endParaRPr>
          </a:p>
        </p:txBody>
      </p:sp>
      <p:sp>
        <p:nvSpPr>
          <p:cNvPr id="7" name="Slide Number Placeholder 6"/>
          <p:cNvSpPr>
            <a:spLocks noGrp="1"/>
          </p:cNvSpPr>
          <p:nvPr>
            <p:ph type="sldNum" sz="quarter" idx="12"/>
          </p:nvPr>
        </p:nvSpPr>
        <p:spPr/>
        <p:txBody>
          <a:bodyPr/>
          <a:lstStyle/>
          <a:p>
            <a:fld id="{12A81D5C-F4C2-48B8-81C3-36C8089BB5FF}" type="slidenum">
              <a:rPr lang="en-US" smtClean="0">
                <a:solidFill>
                  <a:srgbClr val="073E87"/>
                </a:solidFill>
              </a:rPr>
              <a:pPr/>
              <a:t>‹#›</a:t>
            </a:fld>
            <a:endParaRPr lang="en-US" dirty="0">
              <a:solidFill>
                <a:srgbClr val="073E87"/>
              </a:solidFill>
            </a:endParaRPr>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 xmlns:p14="http://schemas.microsoft.com/office/powerpoint/2010/main" val="23415696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E8EC192-EBBE-444F-A5FB-FFD9143C6DE8}" type="datetime1">
              <a:rPr lang="en-US" smtClean="0">
                <a:solidFill>
                  <a:srgbClr val="073E87"/>
                </a:solidFill>
              </a:rPr>
              <a:pPr/>
              <a:t>8/9/2013</a:t>
            </a:fld>
            <a:endParaRPr lang="en-US" dirty="0">
              <a:solidFill>
                <a:srgbClr val="073E87"/>
              </a:solidFill>
            </a:endParaRPr>
          </a:p>
        </p:txBody>
      </p:sp>
      <p:sp>
        <p:nvSpPr>
          <p:cNvPr id="8" name="Footer Placeholder 7"/>
          <p:cNvSpPr>
            <a:spLocks noGrp="1"/>
          </p:cNvSpPr>
          <p:nvPr>
            <p:ph type="ftr" sz="quarter" idx="11"/>
          </p:nvPr>
        </p:nvSpPr>
        <p:spPr/>
        <p:txBody>
          <a:bodyPr/>
          <a:lstStyle/>
          <a:p>
            <a:endParaRPr lang="en-US" dirty="0">
              <a:solidFill>
                <a:srgbClr val="073E87"/>
              </a:solidFill>
            </a:endParaRPr>
          </a:p>
        </p:txBody>
      </p:sp>
      <p:sp>
        <p:nvSpPr>
          <p:cNvPr id="9" name="Slide Number Placeholder 8"/>
          <p:cNvSpPr>
            <a:spLocks noGrp="1"/>
          </p:cNvSpPr>
          <p:nvPr>
            <p:ph type="sldNum" sz="quarter" idx="12"/>
          </p:nvPr>
        </p:nvSpPr>
        <p:spPr/>
        <p:txBody>
          <a:bodyPr/>
          <a:lstStyle/>
          <a:p>
            <a:fld id="{12A81D5C-F4C2-48B8-81C3-36C8089BB5FF}" type="slidenum">
              <a:rPr lang="en-US" smtClean="0">
                <a:solidFill>
                  <a:srgbClr val="073E87"/>
                </a:solidFill>
              </a:rPr>
              <a:pPr/>
              <a:t>‹#›</a:t>
            </a:fld>
            <a:endParaRPr lang="en-US" dirty="0">
              <a:solidFill>
                <a:srgbClr val="073E87"/>
              </a:solidFill>
            </a:endParaRPr>
          </a:p>
        </p:txBody>
      </p:sp>
    </p:spTree>
    <p:extLst>
      <p:ext uri="{BB962C8B-B14F-4D97-AF65-F5344CB8AC3E}">
        <p14:creationId xmlns="" xmlns:p14="http://schemas.microsoft.com/office/powerpoint/2010/main" val="6967356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5CAF8F2-5F65-4BBD-B937-0C39783AE7C1}" type="datetime1">
              <a:rPr lang="en-US" smtClean="0">
                <a:solidFill>
                  <a:srgbClr val="073E87"/>
                </a:solidFill>
              </a:rPr>
              <a:pPr/>
              <a:t>8/9/2013</a:t>
            </a:fld>
            <a:endParaRPr lang="en-US" dirty="0">
              <a:solidFill>
                <a:srgbClr val="073E87"/>
              </a:solidFill>
            </a:endParaRPr>
          </a:p>
        </p:txBody>
      </p:sp>
      <p:sp>
        <p:nvSpPr>
          <p:cNvPr id="4" name="Footer Placeholder 3"/>
          <p:cNvSpPr>
            <a:spLocks noGrp="1"/>
          </p:cNvSpPr>
          <p:nvPr>
            <p:ph type="ftr" sz="quarter" idx="11"/>
          </p:nvPr>
        </p:nvSpPr>
        <p:spPr/>
        <p:txBody>
          <a:bodyPr/>
          <a:lstStyle/>
          <a:p>
            <a:endParaRPr lang="en-US" dirty="0">
              <a:solidFill>
                <a:srgbClr val="073E87"/>
              </a:solidFill>
            </a:endParaRPr>
          </a:p>
        </p:txBody>
      </p:sp>
      <p:sp>
        <p:nvSpPr>
          <p:cNvPr id="5" name="Slide Number Placeholder 4"/>
          <p:cNvSpPr>
            <a:spLocks noGrp="1"/>
          </p:cNvSpPr>
          <p:nvPr>
            <p:ph type="sldNum" sz="quarter" idx="12"/>
          </p:nvPr>
        </p:nvSpPr>
        <p:spPr/>
        <p:txBody>
          <a:bodyPr/>
          <a:lstStyle/>
          <a:p>
            <a:fld id="{12A81D5C-F4C2-48B8-81C3-36C8089BB5FF}" type="slidenum">
              <a:rPr lang="en-US" smtClean="0">
                <a:solidFill>
                  <a:srgbClr val="073E87"/>
                </a:solidFill>
              </a:rPr>
              <a:pPr/>
              <a:t>‹#›</a:t>
            </a:fld>
            <a:endParaRPr lang="en-US" dirty="0">
              <a:solidFill>
                <a:srgbClr val="073E87"/>
              </a:solidFill>
            </a:endParaRPr>
          </a:p>
        </p:txBody>
      </p:sp>
    </p:spTree>
    <p:extLst>
      <p:ext uri="{BB962C8B-B14F-4D97-AF65-F5344CB8AC3E}">
        <p14:creationId xmlns="" xmlns:p14="http://schemas.microsoft.com/office/powerpoint/2010/main" val="1228568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grpSp>
      <p:sp>
        <p:nvSpPr>
          <p:cNvPr id="2" name="Date Placeholder 1"/>
          <p:cNvSpPr>
            <a:spLocks noGrp="1"/>
          </p:cNvSpPr>
          <p:nvPr>
            <p:ph type="dt" sz="half" idx="10"/>
          </p:nvPr>
        </p:nvSpPr>
        <p:spPr/>
        <p:txBody>
          <a:bodyPr/>
          <a:lstStyle/>
          <a:p>
            <a:fld id="{D85E6AD8-0C7E-43C0-8DEE-2E4543C8F6EA}" type="datetime1">
              <a:rPr lang="en-US" smtClean="0">
                <a:solidFill>
                  <a:srgbClr val="073E87"/>
                </a:solidFill>
              </a:rPr>
              <a:pPr/>
              <a:t>8/9/2013</a:t>
            </a:fld>
            <a:endParaRPr lang="en-US" dirty="0">
              <a:solidFill>
                <a:srgbClr val="073E87"/>
              </a:solidFill>
            </a:endParaRPr>
          </a:p>
        </p:txBody>
      </p:sp>
      <p:sp>
        <p:nvSpPr>
          <p:cNvPr id="3" name="Footer Placeholder 2"/>
          <p:cNvSpPr>
            <a:spLocks noGrp="1"/>
          </p:cNvSpPr>
          <p:nvPr>
            <p:ph type="ftr" sz="quarter" idx="11"/>
          </p:nvPr>
        </p:nvSpPr>
        <p:spPr/>
        <p:txBody>
          <a:bodyPr/>
          <a:lstStyle/>
          <a:p>
            <a:endParaRPr lang="en-US" dirty="0">
              <a:solidFill>
                <a:srgbClr val="073E87"/>
              </a:solidFill>
            </a:endParaRPr>
          </a:p>
        </p:txBody>
      </p:sp>
      <p:sp>
        <p:nvSpPr>
          <p:cNvPr id="4" name="Slide Number Placeholder 3"/>
          <p:cNvSpPr>
            <a:spLocks noGrp="1"/>
          </p:cNvSpPr>
          <p:nvPr>
            <p:ph type="sldNum" sz="quarter" idx="12"/>
          </p:nvPr>
        </p:nvSpPr>
        <p:spPr/>
        <p:txBody>
          <a:bodyPr/>
          <a:lstStyle/>
          <a:p>
            <a:fld id="{12A81D5C-F4C2-48B8-81C3-36C8089BB5FF}" type="slidenum">
              <a:rPr lang="en-US" smtClean="0">
                <a:solidFill>
                  <a:srgbClr val="073E87"/>
                </a:solidFill>
              </a:rPr>
              <a:pPr/>
              <a:t>‹#›</a:t>
            </a:fld>
            <a:endParaRPr lang="en-US" dirty="0">
              <a:solidFill>
                <a:srgbClr val="073E87"/>
              </a:solidFill>
            </a:endParaRPr>
          </a:p>
        </p:txBody>
      </p:sp>
    </p:spTree>
    <p:extLst>
      <p:ext uri="{BB962C8B-B14F-4D97-AF65-F5344CB8AC3E}">
        <p14:creationId xmlns="" xmlns:p14="http://schemas.microsoft.com/office/powerpoint/2010/main" val="25335891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5" name="Date Placeholder 4"/>
          <p:cNvSpPr>
            <a:spLocks noGrp="1"/>
          </p:cNvSpPr>
          <p:nvPr>
            <p:ph type="dt" sz="half" idx="10"/>
          </p:nvPr>
        </p:nvSpPr>
        <p:spPr/>
        <p:txBody>
          <a:bodyPr/>
          <a:lstStyle/>
          <a:p>
            <a:fld id="{2675A076-D22B-403F-A722-87C1B5B6239D}" type="datetime1">
              <a:rPr lang="en-US" smtClean="0">
                <a:solidFill>
                  <a:srgbClr val="073E87"/>
                </a:solidFill>
              </a:rPr>
              <a:pPr/>
              <a:t>8/9/2013</a:t>
            </a:fld>
            <a:endParaRPr lang="en-US" dirty="0">
              <a:solidFill>
                <a:srgbClr val="073E87"/>
              </a:solidFill>
            </a:endParaRPr>
          </a:p>
        </p:txBody>
      </p:sp>
      <p:sp>
        <p:nvSpPr>
          <p:cNvPr id="6" name="Footer Placeholder 5"/>
          <p:cNvSpPr>
            <a:spLocks noGrp="1"/>
          </p:cNvSpPr>
          <p:nvPr>
            <p:ph type="ftr" sz="quarter" idx="11"/>
          </p:nvPr>
        </p:nvSpPr>
        <p:spPr/>
        <p:txBody>
          <a:bodyPr/>
          <a:lstStyle/>
          <a:p>
            <a:endParaRPr lang="en-US" dirty="0">
              <a:solidFill>
                <a:srgbClr val="073E87"/>
              </a:solidFill>
            </a:endParaRPr>
          </a:p>
        </p:txBody>
      </p:sp>
      <p:sp>
        <p:nvSpPr>
          <p:cNvPr id="7" name="Slide Number Placeholder 6"/>
          <p:cNvSpPr>
            <a:spLocks noGrp="1"/>
          </p:cNvSpPr>
          <p:nvPr>
            <p:ph type="sldNum" sz="quarter" idx="12"/>
          </p:nvPr>
        </p:nvSpPr>
        <p:spPr/>
        <p:txBody>
          <a:bodyPr/>
          <a:lstStyle/>
          <a:p>
            <a:fld id="{12A81D5C-F4C2-48B8-81C3-36C8089BB5FF}" type="slidenum">
              <a:rPr lang="en-US" smtClean="0">
                <a:solidFill>
                  <a:srgbClr val="073E87"/>
                </a:solidFill>
              </a:rPr>
              <a:pPr/>
              <a:t>‹#›</a:t>
            </a:fld>
            <a:endParaRPr lang="en-US" dirty="0">
              <a:solidFill>
                <a:srgbClr val="073E87"/>
              </a:solidFill>
            </a:endParaRPr>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 xmlns:p14="http://schemas.microsoft.com/office/powerpoint/2010/main" val="41596583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D9A147-E6C8-41B9-9672-0A8ACC7BDD88}" type="datetime1">
              <a:rPr lang="en-US" smtClean="0">
                <a:solidFill>
                  <a:srgbClr val="073E87"/>
                </a:solidFill>
              </a:rPr>
              <a:pPr/>
              <a:t>8/9/2013</a:t>
            </a:fld>
            <a:endParaRPr lang="en-US" dirty="0">
              <a:solidFill>
                <a:srgbClr val="073E87"/>
              </a:solidFill>
            </a:endParaRPr>
          </a:p>
        </p:txBody>
      </p:sp>
      <p:sp>
        <p:nvSpPr>
          <p:cNvPr id="6" name="Footer Placeholder 5"/>
          <p:cNvSpPr>
            <a:spLocks noGrp="1"/>
          </p:cNvSpPr>
          <p:nvPr>
            <p:ph type="ftr" sz="quarter" idx="11"/>
          </p:nvPr>
        </p:nvSpPr>
        <p:spPr/>
        <p:txBody>
          <a:bodyPr/>
          <a:lstStyle/>
          <a:p>
            <a:endParaRPr lang="en-US" dirty="0">
              <a:solidFill>
                <a:srgbClr val="073E87"/>
              </a:solidFill>
            </a:endParaRPr>
          </a:p>
        </p:txBody>
      </p:sp>
      <p:sp>
        <p:nvSpPr>
          <p:cNvPr id="7" name="Slide Number Placeholder 6"/>
          <p:cNvSpPr>
            <a:spLocks noGrp="1"/>
          </p:cNvSpPr>
          <p:nvPr>
            <p:ph type="sldNum" sz="quarter" idx="12"/>
          </p:nvPr>
        </p:nvSpPr>
        <p:spPr/>
        <p:txBody>
          <a:bodyPr/>
          <a:lstStyle/>
          <a:p>
            <a:fld id="{12A81D5C-F4C2-48B8-81C3-36C8089BB5FF}" type="slidenum">
              <a:rPr lang="en-US" smtClean="0">
                <a:solidFill>
                  <a:srgbClr val="073E87"/>
                </a:solidFill>
              </a:rPr>
              <a:pPr/>
              <a:t>‹#›</a:t>
            </a:fld>
            <a:endParaRPr lang="en-US" dirty="0">
              <a:solidFill>
                <a:srgbClr val="073E87"/>
              </a:solidFill>
            </a:endParaRP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Tree>
    <p:extLst>
      <p:ext uri="{BB962C8B-B14F-4D97-AF65-F5344CB8AC3E}">
        <p14:creationId xmlns="" xmlns:p14="http://schemas.microsoft.com/office/powerpoint/2010/main" val="14560748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B4093DF1-67DC-4DEA-B79D-475A183D7C66}" type="datetime1">
              <a:rPr lang="en-US" smtClean="0">
                <a:solidFill>
                  <a:srgbClr val="073E87"/>
                </a:solidFill>
              </a:rPr>
              <a:pPr/>
              <a:t>8/9/2013</a:t>
            </a:fld>
            <a:endParaRPr lang="en-US" dirty="0">
              <a:solidFill>
                <a:srgbClr val="073E87"/>
              </a:solidFill>
            </a:endParaRPr>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dirty="0">
              <a:solidFill>
                <a:srgbClr val="073E87"/>
              </a:solidFill>
            </a:endParaRPr>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12A81D5C-F4C2-48B8-81C3-36C8089BB5FF}" type="slidenum">
              <a:rPr lang="en-US" smtClean="0">
                <a:solidFill>
                  <a:srgbClr val="073E87"/>
                </a:solidFill>
              </a:rPr>
              <a:pPr/>
              <a:t>‹#›</a:t>
            </a:fld>
            <a:endParaRPr lang="en-US" dirty="0">
              <a:solidFill>
                <a:srgbClr val="073E87"/>
              </a:solidFill>
            </a:endParaRPr>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 xmlns:p14="http://schemas.microsoft.com/office/powerpoint/2010/main" val="336812369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hyperlink" Target="http://www.jt.gen.tr/" TargetMode="External"/></Relationships>
</file>

<file path=ppt/slides/_rels/slide10.xml.rels><?xml version="1.0" encoding="UTF-8" standalone="yes"?>
<Relationships xmlns="http://schemas.openxmlformats.org/package/2006/relationships"><Relationship Id="rId3" Type="http://schemas.openxmlformats.org/officeDocument/2006/relationships/hyperlink" Target="http://www.jt.gen.tr/" TargetMode="External"/><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4.jpeg"/></Relationships>
</file>

<file path=ppt/slides/_rels/slide11.xml.rels><?xml version="1.0" encoding="UTF-8" standalone="yes"?>
<Relationships xmlns="http://schemas.openxmlformats.org/package/2006/relationships"><Relationship Id="rId3" Type="http://schemas.openxmlformats.org/officeDocument/2006/relationships/hyperlink" Target="http://www.jt.gen.tr/"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6.png"/><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3" Type="http://schemas.openxmlformats.org/officeDocument/2006/relationships/hyperlink" Target="http://www.jt.gen.tr/"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hyperlink" Target="http://www.jt.gen.tr/"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hyperlink" Target="http://www.jt.gen.tr/"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3" Type="http://schemas.openxmlformats.org/officeDocument/2006/relationships/hyperlink" Target="http://www.jt.gen.tr/" TargetMode="External"/><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3" Type="http://schemas.openxmlformats.org/officeDocument/2006/relationships/hyperlink" Target="http://www.jt.gen.tr/" TargetMode="External"/><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jpeg"/></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5.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hyperlink" Target="http://www.jt.gen.tr/" TargetMode="External"/><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4.jpeg"/></Relationships>
</file>

<file path=ppt/slides/_rels/slide9.xml.rels><?xml version="1.0" encoding="UTF-8" standalone="yes"?>
<Relationships xmlns="http://schemas.openxmlformats.org/package/2006/relationships"><Relationship Id="rId3" Type="http://schemas.openxmlformats.org/officeDocument/2006/relationships/hyperlink" Target="http://www.jt.gen.tr/" TargetMode="External"/><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descr="AfricaMap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6705600" y="3436671"/>
            <a:ext cx="1904810" cy="1668729"/>
          </a:xfrm>
          <a:prstGeom prst="rect">
            <a:avLst/>
          </a:prstGeom>
          <a:noFill/>
          <a:ln w="9525">
            <a:solidFill>
              <a:srgbClr val="000000"/>
            </a:solidFill>
            <a:miter lim="800000"/>
            <a:headEnd/>
            <a:tailEnd/>
          </a:ln>
          <a:extLst>
            <a:ext uri="{909E8E84-426E-40DD-AFC4-6F175D3DCCD1}">
              <a14:hiddenFill xmlns="" xmlns:a14="http://schemas.microsoft.com/office/drawing/2010/main">
                <a:solidFill>
                  <a:srgbClr val="FFFFFF"/>
                </a:solidFill>
              </a14:hiddenFill>
            </a:ext>
          </a:extLst>
        </p:spPr>
      </p:pic>
      <p:pic>
        <p:nvPicPr>
          <p:cNvPr id="6" name="Picture 5" descr="federal-trade-commission-ftc-logo"/>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3352800" y="3319362"/>
            <a:ext cx="2244970" cy="1903346"/>
          </a:xfrm>
          <a:prstGeom prst="rect">
            <a:avLst/>
          </a:prstGeom>
          <a:noFill/>
          <a:extLst>
            <a:ext uri="{909E8E84-426E-40DD-AFC4-6F175D3DCCD1}">
              <a14:hiddenFill xmlns="" xmlns:a14="http://schemas.microsoft.com/office/drawing/2010/main">
                <a:solidFill>
                  <a:srgbClr val="FFFFFF"/>
                </a:solidFill>
              </a14:hiddenFill>
            </a:ext>
          </a:extLst>
        </p:spPr>
      </p:pic>
      <p:sp>
        <p:nvSpPr>
          <p:cNvPr id="9" name="TextBox 8"/>
          <p:cNvSpPr txBox="1"/>
          <p:nvPr/>
        </p:nvSpPr>
        <p:spPr>
          <a:xfrm>
            <a:off x="457200" y="1905000"/>
            <a:ext cx="8291896" cy="1384995"/>
          </a:xfrm>
          <a:prstGeom prst="rect">
            <a:avLst/>
          </a:prstGeom>
          <a:noFill/>
        </p:spPr>
        <p:txBody>
          <a:bodyPr wrap="square" rtlCol="0">
            <a:spAutoFit/>
          </a:bodyPr>
          <a:lstStyle/>
          <a:p>
            <a:pPr algn="ctr"/>
            <a:r>
              <a:rPr lang="en-US" sz="2800" b="1" dirty="0" smtClean="0">
                <a:solidFill>
                  <a:prstClr val="black"/>
                </a:solidFill>
              </a:rPr>
              <a:t>Rwanda Mobile and Cyber Threat Issues</a:t>
            </a:r>
          </a:p>
          <a:p>
            <a:pPr algn="ctr"/>
            <a:r>
              <a:rPr lang="en-US" sz="2800" b="1" dirty="0" smtClean="0">
                <a:solidFill>
                  <a:prstClr val="black"/>
                </a:solidFill>
              </a:rPr>
              <a:t>By </a:t>
            </a:r>
            <a:endParaRPr lang="en-US" sz="2800" b="1" dirty="0" smtClean="0">
              <a:solidFill>
                <a:prstClr val="black"/>
              </a:solidFill>
            </a:endParaRPr>
          </a:p>
          <a:p>
            <a:pPr algn="ctr"/>
            <a:r>
              <a:rPr lang="en-US" sz="2800" b="1" dirty="0" smtClean="0">
                <a:solidFill>
                  <a:prstClr val="black"/>
                </a:solidFill>
              </a:rPr>
              <a:t>Damien </a:t>
            </a:r>
            <a:r>
              <a:rPr lang="en-US" sz="2800" b="1" dirty="0" smtClean="0">
                <a:solidFill>
                  <a:prstClr val="black"/>
                </a:solidFill>
              </a:rPr>
              <a:t>NDIZEYE ( ADECOR EX.SECRETARY)</a:t>
            </a:r>
            <a:endParaRPr lang="en-US" sz="2800" b="1" dirty="0">
              <a:solidFill>
                <a:prstClr val="black"/>
              </a:solidFill>
            </a:endParaRPr>
          </a:p>
        </p:txBody>
      </p:sp>
      <p:pic>
        <p:nvPicPr>
          <p:cNvPr id="8" name="Picture 3" descr="photo Title 2">
            <a:hlinkClick r:id="rId4"/>
          </p:cNvPr>
          <p:cNvPicPr>
            <a:picLocks noChangeAspect="1" noChangeArrowheads="1"/>
          </p:cNvPicPr>
          <p:nvPr/>
        </p:nvPicPr>
        <p:blipFill rotWithShape="1">
          <a:blip r:embed="rId5" cstate="print">
            <a:extLst>
              <a:ext uri="{28A0092B-C50C-407E-A947-70E740481C1C}">
                <a14:useLocalDpi xmlns="" xmlns:a14="http://schemas.microsoft.com/office/drawing/2010/main" val="0"/>
              </a:ext>
            </a:extLst>
          </a:blip>
          <a:srcRect l="63439" t="7481" r="1273" b="21782"/>
          <a:stretch/>
        </p:blipFill>
        <p:spPr bwMode="auto">
          <a:xfrm>
            <a:off x="609600" y="3436671"/>
            <a:ext cx="1905802" cy="1668729"/>
          </a:xfrm>
          <a:prstGeom prst="rect">
            <a:avLst/>
          </a:prstGeom>
          <a:noFill/>
          <a:ln>
            <a:solidFill>
              <a:schemeClr val="tx1"/>
            </a:solidFill>
          </a:ln>
          <a:extLst>
            <a:ext uri="{909E8E84-426E-40DD-AFC4-6F175D3DCCD1}">
              <a14:hiddenFill xmlns="" xmlns:a14="http://schemas.microsoft.com/office/drawing/2010/main">
                <a:solidFill>
                  <a:srgbClr val="FFFFFF"/>
                </a:solidFill>
              </a14:hiddenFill>
            </a:ext>
          </a:extLst>
        </p:spPr>
      </p:pic>
      <p:sp>
        <p:nvSpPr>
          <p:cNvPr id="2" name="Title 1"/>
          <p:cNvSpPr>
            <a:spLocks noGrp="1"/>
          </p:cNvSpPr>
          <p:nvPr>
            <p:ph type="ctrTitle"/>
          </p:nvPr>
        </p:nvSpPr>
        <p:spPr>
          <a:xfrm>
            <a:off x="152400" y="609600"/>
            <a:ext cx="8991600" cy="1143000"/>
          </a:xfrm>
        </p:spPr>
        <p:txBody>
          <a:bodyPr>
            <a:noAutofit/>
          </a:bodyPr>
          <a:lstStyle/>
          <a:p>
            <a:pPr marL="182880" indent="0">
              <a:buNone/>
            </a:pPr>
            <a:r>
              <a:rPr lang="en-US" sz="3200" b="1" dirty="0" smtClean="0"/>
              <a:t>The Fifth Annual African Dialogue </a:t>
            </a:r>
            <a:br>
              <a:rPr lang="en-US" sz="3200" b="1" dirty="0" smtClean="0"/>
            </a:br>
            <a:r>
              <a:rPr lang="en-US" sz="3200" b="1" dirty="0" smtClean="0"/>
              <a:t>Consumer Protection Conference</a:t>
            </a:r>
            <a:endParaRPr lang="en-US" sz="3200" dirty="0"/>
          </a:p>
        </p:txBody>
      </p:sp>
      <p:sp>
        <p:nvSpPr>
          <p:cNvPr id="12" name="Subtitle 4"/>
          <p:cNvSpPr txBox="1">
            <a:spLocks/>
          </p:cNvSpPr>
          <p:nvPr/>
        </p:nvSpPr>
        <p:spPr>
          <a:xfrm>
            <a:off x="2743200" y="5410200"/>
            <a:ext cx="3733800" cy="856264"/>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2000" dirty="0" smtClean="0"/>
              <a:t>Livingstone, Zambia</a:t>
            </a:r>
          </a:p>
          <a:p>
            <a:pPr marL="0" indent="0" algn="ctr">
              <a:buNone/>
            </a:pPr>
            <a:r>
              <a:rPr lang="en-US" sz="2000" dirty="0" smtClean="0"/>
              <a:t>10-12 September 2013</a:t>
            </a:r>
            <a:endParaRPr lang="en-US" sz="2000" dirty="0"/>
          </a:p>
        </p:txBody>
      </p:sp>
    </p:spTree>
    <p:extLst>
      <p:ext uri="{BB962C8B-B14F-4D97-AF65-F5344CB8AC3E}">
        <p14:creationId xmlns="" xmlns:p14="http://schemas.microsoft.com/office/powerpoint/2010/main" val="3496207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685800" y="2667000"/>
          <a:ext cx="8146363" cy="3840480"/>
        </p:xfrm>
        <a:graphic>
          <a:graphicData uri="http://schemas.openxmlformats.org/drawingml/2006/table">
            <a:tbl>
              <a:tblPr firstRow="1" bandRow="1">
                <a:tableStyleId>{5C22544A-7EE6-4342-B048-85BDC9FD1C3A}</a:tableStyleId>
              </a:tblPr>
              <a:tblGrid>
                <a:gridCol w="2438400"/>
                <a:gridCol w="1828800"/>
                <a:gridCol w="1447800"/>
                <a:gridCol w="2431363"/>
              </a:tblGrid>
              <a:tr h="908747">
                <a:tc>
                  <a:txBody>
                    <a:bodyPr/>
                    <a:lstStyle/>
                    <a:p>
                      <a:r>
                        <a:rPr lang="en-US" sz="2000" b="1" kern="1200" baseline="0" dirty="0" smtClean="0">
                          <a:solidFill>
                            <a:schemeClr val="lt1"/>
                          </a:solidFill>
                          <a:latin typeface="+mn-lt"/>
                          <a:ea typeface="+mn-ea"/>
                          <a:cs typeface="+mn-cs"/>
                        </a:rPr>
                        <a:t>Low Demand</a:t>
                      </a:r>
                      <a:endParaRPr lang="en-US" sz="2000" dirty="0"/>
                    </a:p>
                  </a:txBody>
                  <a:tcPr/>
                </a:tc>
                <a:tc>
                  <a:txBody>
                    <a:bodyPr/>
                    <a:lstStyle/>
                    <a:p>
                      <a:r>
                        <a:rPr lang="en-US" sz="2000" b="1" kern="1200" baseline="0" dirty="0" smtClean="0">
                          <a:solidFill>
                            <a:schemeClr val="lt1"/>
                          </a:solidFill>
                          <a:latin typeface="+mn-lt"/>
                          <a:ea typeface="+mn-ea"/>
                          <a:cs typeface="+mn-cs"/>
                        </a:rPr>
                        <a:t>Literacy </a:t>
                      </a:r>
                    </a:p>
                    <a:p>
                      <a:pPr marL="0" marR="0" indent="0" algn="l" defTabSz="914400" rtl="0" eaLnBrk="1" fontAlgn="auto" latinLnBrk="0" hangingPunct="1">
                        <a:lnSpc>
                          <a:spcPct val="100000"/>
                        </a:lnSpc>
                        <a:spcBef>
                          <a:spcPts val="0"/>
                        </a:spcBef>
                        <a:spcAft>
                          <a:spcPts val="0"/>
                        </a:spcAft>
                        <a:buClrTx/>
                        <a:buSzTx/>
                        <a:buFontTx/>
                        <a:buNone/>
                        <a:tabLst/>
                        <a:defRPr/>
                      </a:pPr>
                      <a:r>
                        <a:rPr lang="en-US" sz="2000" b="1" kern="1200" baseline="0" dirty="0" smtClean="0">
                          <a:solidFill>
                            <a:schemeClr val="lt1"/>
                          </a:solidFill>
                          <a:latin typeface="+mn-lt"/>
                          <a:ea typeface="+mn-ea"/>
                          <a:cs typeface="+mn-cs"/>
                        </a:rPr>
                        <a:t>stands at 84% </a:t>
                      </a:r>
                      <a:endParaRPr lang="en-US" sz="2000" dirty="0" smtClean="0"/>
                    </a:p>
                    <a:p>
                      <a:endParaRPr lang="en-US" sz="2000" dirty="0"/>
                    </a:p>
                  </a:txBody>
                  <a:tcPr/>
                </a:tc>
                <a:tc>
                  <a:txBody>
                    <a:bodyPr/>
                    <a:lstStyle/>
                    <a:p>
                      <a:r>
                        <a:rPr lang="en-US" sz="2000" b="1" kern="1200" baseline="0" dirty="0" smtClean="0">
                          <a:solidFill>
                            <a:schemeClr val="lt1"/>
                          </a:solidFill>
                          <a:latin typeface="+mn-lt"/>
                          <a:ea typeface="+mn-ea"/>
                          <a:cs typeface="+mn-cs"/>
                        </a:rPr>
                        <a:t>Internet governance structure </a:t>
                      </a:r>
                      <a:endParaRPr lang="en-US" sz="2000" dirty="0"/>
                    </a:p>
                  </a:txBody>
                  <a:tcPr/>
                </a:tc>
                <a:tc>
                  <a:txBody>
                    <a:bodyPr/>
                    <a:lstStyle/>
                    <a:p>
                      <a:r>
                        <a:rPr lang="en-US" sz="2000" dirty="0" smtClean="0">
                          <a:solidFill>
                            <a:srgbClr val="FF0000"/>
                          </a:solidFill>
                        </a:rPr>
                        <a:t>Recommendation</a:t>
                      </a:r>
                      <a:endParaRPr lang="en-US" sz="2000" dirty="0">
                        <a:solidFill>
                          <a:srgbClr val="FF0000"/>
                        </a:solidFill>
                      </a:endParaRPr>
                    </a:p>
                  </a:txBody>
                  <a:tcPr/>
                </a:tc>
              </a:tr>
              <a:tr h="2817115">
                <a:tc>
                  <a:txBody>
                    <a:bodyPr/>
                    <a:lstStyle/>
                    <a:p>
                      <a:r>
                        <a:rPr lang="en-US" sz="1600" b="0" kern="1200" baseline="0" dirty="0" smtClean="0">
                          <a:solidFill>
                            <a:schemeClr val="dk1"/>
                          </a:solidFill>
                          <a:latin typeface="+mn-lt"/>
                          <a:ea typeface="+mn-ea"/>
                          <a:cs typeface="+mn-cs"/>
                        </a:rPr>
                        <a:t>Increase the internet users outreach through One Laptop Per Child, One Laptop Per Teacher, One Laptop Per Army, One Laptop Per Policy, One Laptop Per Civil Servant, One Laptop Per Peasant </a:t>
                      </a:r>
                      <a:endParaRPr lang="en-US" sz="1600" b="0" dirty="0"/>
                    </a:p>
                  </a:txBody>
                  <a:tcPr/>
                </a:tc>
                <a:tc>
                  <a:txBody>
                    <a:bodyPr/>
                    <a:lstStyle/>
                    <a:p>
                      <a:r>
                        <a:rPr lang="en-US" sz="1800" b="0" kern="1200" baseline="0" dirty="0" smtClean="0">
                          <a:solidFill>
                            <a:schemeClr val="dk1"/>
                          </a:solidFill>
                          <a:latin typeface="+mn-lt"/>
                          <a:ea typeface="+mn-ea"/>
                          <a:cs typeface="+mn-cs"/>
                        </a:rPr>
                        <a:t>Increase local content through education, e-business, e- transaction, e-book in the vernacular </a:t>
                      </a:r>
                      <a:endParaRPr lang="en-US" b="0" dirty="0"/>
                    </a:p>
                  </a:txBody>
                  <a:tcPr/>
                </a:tc>
                <a:tc>
                  <a:txBody>
                    <a:bodyPr/>
                    <a:lstStyle/>
                    <a:p>
                      <a:r>
                        <a:rPr lang="en-US" sz="1800" b="0" kern="1200" baseline="0" dirty="0" smtClean="0">
                          <a:solidFill>
                            <a:schemeClr val="dk1"/>
                          </a:solidFill>
                          <a:latin typeface="+mn-lt"/>
                          <a:ea typeface="+mn-ea"/>
                          <a:cs typeface="+mn-cs"/>
                        </a:rPr>
                        <a:t>Equip RDB to manage the industry </a:t>
                      </a:r>
                      <a:endParaRPr lang="en-US" b="0" dirty="0"/>
                    </a:p>
                  </a:txBody>
                  <a:tcPr/>
                </a:tc>
                <a:tc>
                  <a:txBody>
                    <a:bodyPr/>
                    <a:lstStyle/>
                    <a:p>
                      <a:r>
                        <a:rPr lang="en-US" sz="1800" kern="1200" baseline="0" dirty="0" smtClean="0">
                          <a:solidFill>
                            <a:schemeClr val="dk1"/>
                          </a:solidFill>
                          <a:latin typeface="+mn-lt"/>
                          <a:ea typeface="+mn-ea"/>
                          <a:cs typeface="+mn-cs"/>
                        </a:rPr>
                        <a:t>Advocate for amendment of Internet regulations</a:t>
                      </a:r>
                    </a:p>
                    <a:p>
                      <a:endParaRPr lang="en-US" sz="1800" kern="1200" baseline="0" dirty="0" smtClean="0">
                        <a:solidFill>
                          <a:schemeClr val="dk1"/>
                        </a:solidFill>
                        <a:latin typeface="+mn-lt"/>
                        <a:ea typeface="+mn-ea"/>
                        <a:cs typeface="+mn-cs"/>
                      </a:endParaRPr>
                    </a:p>
                    <a:p>
                      <a:r>
                        <a:rPr lang="en-US" sz="1800" kern="1200" baseline="0" dirty="0" smtClean="0">
                          <a:solidFill>
                            <a:schemeClr val="dk1"/>
                          </a:solidFill>
                          <a:latin typeface="+mn-lt"/>
                          <a:ea typeface="+mn-ea"/>
                          <a:cs typeface="+mn-cs"/>
                        </a:rPr>
                        <a:t>Increase the internet penetration </a:t>
                      </a:r>
                    </a:p>
                    <a:p>
                      <a:endParaRPr lang="en-US" sz="1800" kern="1200" baseline="0" dirty="0" smtClean="0">
                        <a:solidFill>
                          <a:schemeClr val="dk1"/>
                        </a:solidFill>
                        <a:latin typeface="+mn-lt"/>
                        <a:ea typeface="+mn-ea"/>
                        <a:cs typeface="+mn-cs"/>
                      </a:endParaRPr>
                    </a:p>
                    <a:p>
                      <a:endParaRPr lang="en-US" dirty="0" smtClean="0"/>
                    </a:p>
                    <a:p>
                      <a:endParaRPr lang="en-US" sz="1800" kern="1200" baseline="0" dirty="0" smtClean="0">
                        <a:solidFill>
                          <a:schemeClr val="dk1"/>
                        </a:solidFill>
                        <a:latin typeface="+mn-lt"/>
                        <a:ea typeface="+mn-ea"/>
                        <a:cs typeface="+mn-cs"/>
                      </a:endParaRPr>
                    </a:p>
                    <a:p>
                      <a:r>
                        <a:rPr lang="en-US" sz="1800" kern="1200" baseline="0" dirty="0" smtClean="0">
                          <a:solidFill>
                            <a:schemeClr val="dk1"/>
                          </a:solidFill>
                          <a:latin typeface="+mn-lt"/>
                          <a:ea typeface="+mn-ea"/>
                          <a:cs typeface="+mn-cs"/>
                        </a:rPr>
                        <a:t>-</a:t>
                      </a:r>
                      <a:endParaRPr lang="en-US" dirty="0"/>
                    </a:p>
                  </a:txBody>
                  <a:tcPr/>
                </a:tc>
              </a:tr>
            </a:tbl>
          </a:graphicData>
        </a:graphic>
      </p:graphicFrame>
      <p:sp>
        <p:nvSpPr>
          <p:cNvPr id="3" name="Slide Number Placeholder 2"/>
          <p:cNvSpPr>
            <a:spLocks noGrp="1"/>
          </p:cNvSpPr>
          <p:nvPr>
            <p:ph type="sldNum" sz="quarter" idx="12"/>
          </p:nvPr>
        </p:nvSpPr>
        <p:spPr/>
        <p:txBody>
          <a:bodyPr/>
          <a:lstStyle/>
          <a:p>
            <a:fld id="{12A81D5C-F4C2-48B8-81C3-36C8089BB5FF}" type="slidenum">
              <a:rPr lang="en-US" smtClean="0">
                <a:solidFill>
                  <a:srgbClr val="073E87"/>
                </a:solidFill>
              </a:rPr>
              <a:pPr/>
              <a:t>10</a:t>
            </a:fld>
            <a:endParaRPr lang="en-US" dirty="0">
              <a:solidFill>
                <a:srgbClr val="073E87"/>
              </a:solidFill>
            </a:endParaRPr>
          </a:p>
        </p:txBody>
      </p:sp>
      <p:sp>
        <p:nvSpPr>
          <p:cNvPr id="4" name="Title 3"/>
          <p:cNvSpPr>
            <a:spLocks noGrp="1"/>
          </p:cNvSpPr>
          <p:nvPr>
            <p:ph type="title"/>
          </p:nvPr>
        </p:nvSpPr>
        <p:spPr>
          <a:xfrm>
            <a:off x="2133600" y="338328"/>
            <a:ext cx="4876800" cy="1252728"/>
          </a:xfrm>
        </p:spPr>
        <p:txBody>
          <a:bodyPr>
            <a:normAutofit/>
          </a:bodyPr>
          <a:lstStyle/>
          <a:p>
            <a:r>
              <a:rPr lang="en-US" sz="3200" b="1" dirty="0" smtClean="0"/>
              <a:t>How to address issues of Internet Accessibility</a:t>
            </a:r>
            <a:endParaRPr lang="en-US" sz="3200" dirty="0"/>
          </a:p>
        </p:txBody>
      </p:sp>
      <p:pic>
        <p:nvPicPr>
          <p:cNvPr id="9" name="Picture 4"/>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002070" y="304800"/>
            <a:ext cx="1837130" cy="155793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10" name="Picture 3" descr="photo Title 2">
            <a:hlinkClick r:id="rId3"/>
          </p:cNvPr>
          <p:cNvPicPr>
            <a:picLocks noChangeAspect="1" noChangeArrowheads="1"/>
          </p:cNvPicPr>
          <p:nvPr/>
        </p:nvPicPr>
        <p:blipFill rotWithShape="1">
          <a:blip r:embed="rId4" cstate="print">
            <a:extLst>
              <a:ext uri="{28A0092B-C50C-407E-A947-70E740481C1C}">
                <a14:useLocalDpi xmlns="" xmlns:a14="http://schemas.microsoft.com/office/drawing/2010/main" val="0"/>
              </a:ext>
            </a:extLst>
          </a:blip>
          <a:srcRect l="63439" t="7481" r="1273" b="21782"/>
          <a:stretch/>
        </p:blipFill>
        <p:spPr bwMode="auto">
          <a:xfrm>
            <a:off x="685800" y="762000"/>
            <a:ext cx="1383402" cy="1211313"/>
          </a:xfrm>
          <a:prstGeom prst="rect">
            <a:avLst/>
          </a:prstGeom>
          <a:noFill/>
          <a:ln>
            <a:solidFill>
              <a:schemeClr val="tx1"/>
            </a:solidFill>
          </a:ln>
          <a:extLst>
            <a:ext uri="{909E8E84-426E-40DD-AFC4-6F175D3DCCD1}">
              <a14:hiddenFill xmlns="" xmlns:a14="http://schemas.microsoft.com/office/drawing/2010/main">
                <a:solidFill>
                  <a:srgbClr val="FFFFFF"/>
                </a:solidFill>
              </a14:hiddenFill>
            </a:ext>
          </a:extLst>
        </p:spPr>
      </p:pic>
      <p:pic>
        <p:nvPicPr>
          <p:cNvPr id="11" name="Picture 10"/>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152400" y="228600"/>
            <a:ext cx="1145436" cy="1005840"/>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12" name="Rectangle 11"/>
          <p:cNvSpPr/>
          <p:nvPr/>
        </p:nvSpPr>
        <p:spPr>
          <a:xfrm>
            <a:off x="609600" y="2057400"/>
            <a:ext cx="7772400" cy="523220"/>
          </a:xfrm>
          <a:prstGeom prst="rect">
            <a:avLst/>
          </a:prstGeom>
        </p:spPr>
        <p:style>
          <a:lnRef idx="3">
            <a:schemeClr val="lt1"/>
          </a:lnRef>
          <a:fillRef idx="1">
            <a:schemeClr val="accent2"/>
          </a:fillRef>
          <a:effectRef idx="1">
            <a:schemeClr val="accent2"/>
          </a:effectRef>
          <a:fontRef idx="minor">
            <a:schemeClr val="lt1"/>
          </a:fontRef>
        </p:style>
        <p:txBody>
          <a:bodyPr wrap="square">
            <a:spAutoFit/>
          </a:bodyPr>
          <a:lstStyle/>
          <a:p>
            <a:pPr algn="ctr"/>
            <a:r>
              <a:rPr lang="en-US" sz="2800" b="1" dirty="0" smtClean="0"/>
              <a:t>2. Issues with Internet Outreach Level </a:t>
            </a:r>
            <a:endParaRPr lang="en-US" sz="2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3" descr="photo Title 2">
            <a:hlinkClick r:id="rId3"/>
          </p:cNvPr>
          <p:cNvPicPr>
            <a:picLocks noChangeAspect="1" noChangeArrowheads="1"/>
          </p:cNvPicPr>
          <p:nvPr/>
        </p:nvPicPr>
        <p:blipFill rotWithShape="1">
          <a:blip r:embed="rId4" cstate="print">
            <a:extLst>
              <a:ext uri="{28A0092B-C50C-407E-A947-70E740481C1C}">
                <a14:useLocalDpi xmlns="" xmlns:a14="http://schemas.microsoft.com/office/drawing/2010/main" val="0"/>
              </a:ext>
            </a:extLst>
          </a:blip>
          <a:srcRect l="63439" t="7481" r="1273" b="21782"/>
          <a:stretch/>
        </p:blipFill>
        <p:spPr bwMode="auto">
          <a:xfrm>
            <a:off x="762000" y="685800"/>
            <a:ext cx="1383402" cy="1211313"/>
          </a:xfrm>
          <a:prstGeom prst="rect">
            <a:avLst/>
          </a:prstGeom>
          <a:noFill/>
          <a:ln>
            <a:solidFill>
              <a:schemeClr val="tx1"/>
            </a:solidFill>
          </a:ln>
          <a:extLst>
            <a:ext uri="{909E8E84-426E-40DD-AFC4-6F175D3DCCD1}">
              <a14:hiddenFill xmlns="" xmlns:a14="http://schemas.microsoft.com/office/drawing/2010/main">
                <a:solidFill>
                  <a:srgbClr val="FFFFFF"/>
                </a:solidFill>
              </a14:hiddenFill>
            </a:ext>
          </a:extLst>
        </p:spPr>
      </p:pic>
      <p:sp>
        <p:nvSpPr>
          <p:cNvPr id="3" name="Slide Number Placeholder 2"/>
          <p:cNvSpPr>
            <a:spLocks noGrp="1"/>
          </p:cNvSpPr>
          <p:nvPr>
            <p:ph type="sldNum" sz="quarter" idx="12"/>
          </p:nvPr>
        </p:nvSpPr>
        <p:spPr/>
        <p:txBody>
          <a:bodyPr/>
          <a:lstStyle/>
          <a:p>
            <a:fld id="{12A81D5C-F4C2-48B8-81C3-36C8089BB5FF}" type="slidenum">
              <a:rPr lang="en-US" smtClean="0">
                <a:solidFill>
                  <a:srgbClr val="073E87"/>
                </a:solidFill>
              </a:rPr>
              <a:pPr/>
              <a:t>11</a:t>
            </a:fld>
            <a:endParaRPr lang="en-US" dirty="0">
              <a:solidFill>
                <a:srgbClr val="073E87"/>
              </a:solidFill>
            </a:endParaRPr>
          </a:p>
        </p:txBody>
      </p:sp>
      <p:sp>
        <p:nvSpPr>
          <p:cNvPr id="4" name="Title 3"/>
          <p:cNvSpPr>
            <a:spLocks noGrp="1"/>
          </p:cNvSpPr>
          <p:nvPr>
            <p:ph type="title"/>
          </p:nvPr>
        </p:nvSpPr>
        <p:spPr>
          <a:xfrm>
            <a:off x="1905000" y="1371600"/>
            <a:ext cx="5410200" cy="609600"/>
          </a:xfrm>
          <a:solidFill>
            <a:schemeClr val="accent2"/>
          </a:solidFill>
        </p:spPr>
        <p:txBody>
          <a:bodyPr>
            <a:normAutofit fontScale="90000"/>
          </a:bodyPr>
          <a:lstStyle/>
          <a:p>
            <a:r>
              <a:rPr lang="en-US" sz="2400" b="1" dirty="0" smtClean="0"/>
              <a:t>Issue with the internet Retailers</a:t>
            </a:r>
            <a:br>
              <a:rPr lang="en-US" sz="2400" b="1" dirty="0" smtClean="0"/>
            </a:br>
            <a:endParaRPr lang="en-US" sz="2400" b="1" dirty="0"/>
          </a:p>
        </p:txBody>
      </p:sp>
      <p:graphicFrame>
        <p:nvGraphicFramePr>
          <p:cNvPr id="10" name="Content Placeholder 5"/>
          <p:cNvGraphicFramePr>
            <a:graphicFrameLocks/>
          </p:cNvGraphicFramePr>
          <p:nvPr/>
        </p:nvGraphicFramePr>
        <p:xfrm>
          <a:off x="457200" y="2057400"/>
          <a:ext cx="8458200" cy="4114800"/>
        </p:xfrm>
        <a:graphic>
          <a:graphicData uri="http://schemas.openxmlformats.org/drawingml/2006/table">
            <a:tbl>
              <a:tblPr firstRow="1" bandRow="1">
                <a:tableStyleId>{5C22544A-7EE6-4342-B048-85BDC9FD1C3A}</a:tableStyleId>
              </a:tblPr>
              <a:tblGrid>
                <a:gridCol w="2047775"/>
                <a:gridCol w="1958741"/>
                <a:gridCol w="4451684"/>
              </a:tblGrid>
              <a:tr h="304800">
                <a:tc>
                  <a:txBody>
                    <a:bodyPr/>
                    <a:lstStyle/>
                    <a:p>
                      <a:r>
                        <a:rPr lang="en-US" sz="1600" b="0" kern="1200" baseline="0" dirty="0" smtClean="0">
                          <a:solidFill>
                            <a:schemeClr val="lt1"/>
                          </a:solidFill>
                          <a:latin typeface="+mn-lt"/>
                          <a:ea typeface="+mn-ea"/>
                          <a:cs typeface="+mn-cs"/>
                        </a:rPr>
                        <a:t>Receive low supply of bandwidth </a:t>
                      </a:r>
                    </a:p>
                    <a:p>
                      <a:endParaRPr lang="en-US" sz="1600" b="0" dirty="0"/>
                    </a:p>
                  </a:txBody>
                  <a:tcPr/>
                </a:tc>
                <a:tc>
                  <a:txBody>
                    <a:bodyPr/>
                    <a:lstStyle/>
                    <a:p>
                      <a:r>
                        <a:rPr lang="en-US" sz="1600" b="0" kern="1200" baseline="0" dirty="0" smtClean="0">
                          <a:solidFill>
                            <a:schemeClr val="lt1"/>
                          </a:solidFill>
                          <a:latin typeface="+mn-lt"/>
                          <a:ea typeface="+mn-ea"/>
                          <a:cs typeface="+mn-cs"/>
                        </a:rPr>
                        <a:t>Low demand for internet cafes </a:t>
                      </a:r>
                    </a:p>
                    <a:p>
                      <a:endParaRPr lang="en-US" sz="1600" b="0" dirty="0"/>
                    </a:p>
                  </a:txBody>
                  <a:tcPr/>
                </a:tc>
                <a:tc>
                  <a:txBody>
                    <a:bodyPr/>
                    <a:lstStyle/>
                    <a:p>
                      <a:r>
                        <a:rPr lang="en-US" sz="1600" b="0" kern="1200" baseline="0" dirty="0" smtClean="0">
                          <a:solidFill>
                            <a:schemeClr val="lt1"/>
                          </a:solidFill>
                          <a:latin typeface="+mn-lt"/>
                          <a:ea typeface="+mn-ea"/>
                          <a:cs typeface="+mn-cs"/>
                        </a:rPr>
                        <a:t>Internet pricing </a:t>
                      </a:r>
                      <a:r>
                        <a:rPr lang="en-US" sz="1600" b="0" kern="1200" baseline="0" dirty="0" smtClean="0">
                          <a:solidFill>
                            <a:schemeClr val="dk1"/>
                          </a:solidFill>
                          <a:latin typeface="+mn-lt"/>
                          <a:ea typeface="+mn-ea"/>
                          <a:cs typeface="+mn-cs"/>
                        </a:rPr>
                        <a:t>4 major areas : </a:t>
                      </a:r>
                    </a:p>
                    <a:p>
                      <a:endParaRPr lang="en-US" sz="1600" b="0" dirty="0"/>
                    </a:p>
                  </a:txBody>
                  <a:tcPr/>
                </a:tc>
              </a:tr>
              <a:tr h="2225040">
                <a:tc>
                  <a:txBody>
                    <a:bodyPr/>
                    <a:lstStyle/>
                    <a:p>
                      <a:endParaRPr lang="en-US" sz="1400" b="0" kern="1200" baseline="0" dirty="0" smtClean="0">
                        <a:solidFill>
                          <a:schemeClr val="dk1"/>
                        </a:solidFill>
                        <a:latin typeface="+mn-lt"/>
                        <a:ea typeface="+mn-ea"/>
                        <a:cs typeface="+mn-cs"/>
                      </a:endParaRPr>
                    </a:p>
                    <a:p>
                      <a:r>
                        <a:rPr lang="en-US" sz="1400" b="0" kern="1200" baseline="0" dirty="0" smtClean="0">
                          <a:solidFill>
                            <a:schemeClr val="dk1"/>
                          </a:solidFill>
                          <a:latin typeface="+mn-lt"/>
                          <a:ea typeface="+mn-ea"/>
                          <a:cs typeface="+mn-cs"/>
                        </a:rPr>
                        <a:t>Based on the past contracts they have with supplier  . The end users demand is also limited hampering the Retailer to buy incremental capacity from the ISPs. </a:t>
                      </a:r>
                    </a:p>
                  </a:txBody>
                  <a:tcPr/>
                </a:tc>
                <a:tc>
                  <a:txBody>
                    <a:bodyPr/>
                    <a:lstStyle/>
                    <a:p>
                      <a:r>
                        <a:rPr lang="en-US" sz="1400" b="0" kern="1200" baseline="0" dirty="0" smtClean="0">
                          <a:solidFill>
                            <a:schemeClr val="dk1"/>
                          </a:solidFill>
                          <a:latin typeface="+mn-lt"/>
                          <a:ea typeface="+mn-ea"/>
                          <a:cs typeface="+mn-cs"/>
                        </a:rPr>
                        <a:t>Countrywide spread of internet cafes is still relative low</a:t>
                      </a:r>
                    </a:p>
                    <a:p>
                      <a:r>
                        <a:rPr lang="en-US" sz="1400" b="0" kern="1200" baseline="0" dirty="0" smtClean="0">
                          <a:solidFill>
                            <a:schemeClr val="dk1"/>
                          </a:solidFill>
                          <a:latin typeface="+mn-lt"/>
                          <a:ea typeface="+mn-ea"/>
                          <a:cs typeface="+mn-cs"/>
                        </a:rPr>
                        <a:t>RURA Report Sept 2012 cited  fixed internet users at the rate of 3903 countrywide</a:t>
                      </a:r>
                    </a:p>
                  </a:txBody>
                  <a:tcPr/>
                </a:tc>
                <a:tc>
                  <a:txBody>
                    <a:bodyPr/>
                    <a:lstStyle/>
                    <a:p>
                      <a:r>
                        <a:rPr lang="en-US" sz="1400" b="0" kern="1200" baseline="0" dirty="0" smtClean="0">
                          <a:solidFill>
                            <a:schemeClr val="dk1"/>
                          </a:solidFill>
                          <a:latin typeface="+mn-lt"/>
                          <a:ea typeface="+mn-ea"/>
                          <a:cs typeface="+mn-cs"/>
                        </a:rPr>
                        <a:t>1. to access the internet via a mobile phone or via the use of a modem </a:t>
                      </a:r>
                    </a:p>
                    <a:p>
                      <a:r>
                        <a:rPr lang="en-US" sz="1400" b="0" kern="1200" baseline="0" dirty="0" smtClean="0">
                          <a:solidFill>
                            <a:schemeClr val="dk1"/>
                          </a:solidFill>
                          <a:latin typeface="+mn-lt"/>
                          <a:ea typeface="+mn-ea"/>
                          <a:cs typeface="+mn-cs"/>
                        </a:rPr>
                        <a:t>2. buy the service as a dedicated data bundle or would use regular airtime credit to access the service </a:t>
                      </a:r>
                    </a:p>
                    <a:p>
                      <a:r>
                        <a:rPr lang="en-US" sz="1400" b="0" kern="1200" baseline="0" dirty="0" smtClean="0">
                          <a:solidFill>
                            <a:schemeClr val="dk1"/>
                          </a:solidFill>
                          <a:latin typeface="+mn-lt"/>
                          <a:ea typeface="+mn-ea"/>
                          <a:cs typeface="+mn-cs"/>
                        </a:rPr>
                        <a:t>3. Technology platform GPRS/EDGE/3G+ </a:t>
                      </a:r>
                    </a:p>
                    <a:p>
                      <a:r>
                        <a:rPr lang="en-US" sz="1400" b="0" kern="1200" baseline="0" dirty="0" smtClean="0">
                          <a:solidFill>
                            <a:schemeClr val="dk1"/>
                          </a:solidFill>
                          <a:latin typeface="+mn-lt"/>
                          <a:ea typeface="+mn-ea"/>
                          <a:cs typeface="+mn-cs"/>
                        </a:rPr>
                        <a:t>4. Service coverage of network provider </a:t>
                      </a:r>
                    </a:p>
                    <a:p>
                      <a:r>
                        <a:rPr lang="en-US" sz="1400" b="0" kern="1200" baseline="0" dirty="0" smtClean="0">
                          <a:solidFill>
                            <a:schemeClr val="dk1"/>
                          </a:solidFill>
                          <a:latin typeface="+mn-lt"/>
                          <a:ea typeface="+mn-ea"/>
                          <a:cs typeface="+mn-cs"/>
                        </a:rPr>
                        <a:t>Daily internet package from MTN, TIGO and AIRTEL is 1.56 USD, 1.25 USD and 1.01 USD respectively. Monthly package for MTN is range from 31.25 to 40 USD.  </a:t>
                      </a:r>
                      <a:r>
                        <a:rPr lang="en-US" sz="1400" b="0" kern="1200" baseline="0" smtClean="0">
                          <a:solidFill>
                            <a:schemeClr val="dk1"/>
                          </a:solidFill>
                          <a:latin typeface="+mn-lt"/>
                          <a:ea typeface="+mn-ea"/>
                          <a:cs typeface="+mn-cs"/>
                        </a:rPr>
                        <a:t>While 20 </a:t>
                      </a:r>
                      <a:r>
                        <a:rPr lang="en-US" sz="1400" b="0" kern="1200" baseline="0" dirty="0" smtClean="0">
                          <a:solidFill>
                            <a:schemeClr val="dk1"/>
                          </a:solidFill>
                          <a:latin typeface="+mn-lt"/>
                          <a:ea typeface="+mn-ea"/>
                          <a:cs typeface="+mn-cs"/>
                        </a:rPr>
                        <a:t>GB cost 67.18USD </a:t>
                      </a:r>
                      <a:endParaRPr lang="en-US" sz="1400" b="0" dirty="0"/>
                    </a:p>
                  </a:txBody>
                  <a:tcPr/>
                </a:tc>
              </a:tr>
              <a:tr h="370840">
                <a:tc>
                  <a:txBody>
                    <a:bodyPr/>
                    <a:lstStyle/>
                    <a:p>
                      <a:r>
                        <a:rPr lang="en-US" sz="1600" b="0" kern="1200" baseline="0" dirty="0" smtClean="0">
                          <a:solidFill>
                            <a:schemeClr val="dk1"/>
                          </a:solidFill>
                          <a:latin typeface="+mn-lt"/>
                          <a:ea typeface="+mn-ea"/>
                          <a:cs typeface="+mn-cs"/>
                        </a:rPr>
                        <a:t>Proposal: Increase the market demand </a:t>
                      </a:r>
                      <a:endParaRPr lang="en-US" sz="1600" b="0" dirty="0"/>
                    </a:p>
                  </a:txBody>
                  <a:tcPr/>
                </a:tc>
                <a:tc>
                  <a:txBody>
                    <a:bodyPr/>
                    <a:lstStyle/>
                    <a:p>
                      <a:r>
                        <a:rPr lang="en-US" sz="1600" b="0" kern="1200" baseline="0" dirty="0" smtClean="0">
                          <a:solidFill>
                            <a:schemeClr val="dk1"/>
                          </a:solidFill>
                          <a:latin typeface="+mn-lt"/>
                          <a:ea typeface="+mn-ea"/>
                          <a:cs typeface="+mn-cs"/>
                        </a:rPr>
                        <a:t>Proposal: Promote One Internet Café Per Cell </a:t>
                      </a:r>
                      <a:endParaRPr lang="en-US" sz="1600" b="0" dirty="0"/>
                    </a:p>
                  </a:txBody>
                  <a:tcPr/>
                </a:tc>
                <a:tc>
                  <a:txBody>
                    <a:bodyPr/>
                    <a:lstStyle/>
                    <a:p>
                      <a:r>
                        <a:rPr lang="en-US" sz="1600" b="0" kern="1200" baseline="0" dirty="0" smtClean="0">
                          <a:solidFill>
                            <a:schemeClr val="dk1"/>
                          </a:solidFill>
                          <a:latin typeface="+mn-lt"/>
                          <a:ea typeface="+mn-ea"/>
                          <a:cs typeface="+mn-cs"/>
                        </a:rPr>
                        <a:t>the internet retailers charges a lot the last end users of internet and something must happen to control the mechanism of this issue through PPD dialogue </a:t>
                      </a:r>
                      <a:endParaRPr lang="en-US" sz="1600" b="0" dirty="0"/>
                    </a:p>
                  </a:txBody>
                  <a:tcPr/>
                </a:tc>
              </a:tr>
            </a:tbl>
          </a:graphicData>
        </a:graphic>
      </p:graphicFrame>
      <p:pic>
        <p:nvPicPr>
          <p:cNvPr id="5" name="Picture 4"/>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152400" y="228600"/>
            <a:ext cx="1145436" cy="1005840"/>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7" name="Picture 4"/>
          <p:cNvPicPr>
            <a:picLocks noChangeAspect="1" noChangeArrowheads="1"/>
          </p:cNvPicPr>
          <p:nvPr/>
        </p:nvPicPr>
        <p:blipFill>
          <a:blip r:embed="rId6" cstate="print">
            <a:extLst>
              <a:ext uri="{28A0092B-C50C-407E-A947-70E740481C1C}">
                <a14:useLocalDpi xmlns="" xmlns:a14="http://schemas.microsoft.com/office/drawing/2010/main" val="0"/>
              </a:ext>
            </a:extLst>
          </a:blip>
          <a:srcRect/>
          <a:stretch>
            <a:fillRect/>
          </a:stretch>
        </p:blipFill>
        <p:spPr bwMode="auto">
          <a:xfrm>
            <a:off x="6934200" y="457200"/>
            <a:ext cx="1837130" cy="155793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8" name="Title 3"/>
          <p:cNvSpPr txBox="1">
            <a:spLocks/>
          </p:cNvSpPr>
          <p:nvPr/>
        </p:nvSpPr>
        <p:spPr>
          <a:xfrm>
            <a:off x="2133600" y="338328"/>
            <a:ext cx="4876800" cy="1252728"/>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1" i="0" u="none" strike="noStrike" kern="1200" cap="none" spc="0" normalizeH="0" baseline="0" noProof="0" dirty="0" smtClean="0">
                <a:ln>
                  <a:noFill/>
                </a:ln>
                <a:solidFill>
                  <a:srgbClr val="FFFFFF"/>
                </a:solidFill>
                <a:effectLst/>
                <a:uLnTx/>
                <a:uFillTx/>
                <a:latin typeface="+mj-lt"/>
                <a:ea typeface="+mj-ea"/>
                <a:cs typeface="+mj-cs"/>
              </a:rPr>
              <a:t>How to address issues of Internet Accessibility</a:t>
            </a:r>
            <a:endParaRPr kumimoji="0" lang="en-US" sz="2400" b="0" i="0" u="none" strike="noStrike" kern="1200" cap="none" spc="0" normalizeH="0" baseline="0" noProof="0" dirty="0">
              <a:ln>
                <a:noFill/>
              </a:ln>
              <a:solidFill>
                <a:srgbClr val="FFFFFF"/>
              </a:solidFill>
              <a:effectLst/>
              <a:uLnTx/>
              <a:uFillTx/>
              <a:latin typeface="+mj-lt"/>
              <a:ea typeface="+mj-ea"/>
              <a:cs typeface="+mj-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3" descr="photo Title 2">
            <a:hlinkClick r:id="rId3"/>
          </p:cNvPr>
          <p:cNvPicPr>
            <a:picLocks noChangeAspect="1" noChangeArrowheads="1"/>
          </p:cNvPicPr>
          <p:nvPr/>
        </p:nvPicPr>
        <p:blipFill rotWithShape="1">
          <a:blip r:embed="rId4" cstate="print">
            <a:extLst>
              <a:ext uri="{28A0092B-C50C-407E-A947-70E740481C1C}">
                <a14:useLocalDpi xmlns="" xmlns:a14="http://schemas.microsoft.com/office/drawing/2010/main" val="0"/>
              </a:ext>
            </a:extLst>
          </a:blip>
          <a:srcRect l="63439" t="7481" r="1273" b="21782"/>
          <a:stretch/>
        </p:blipFill>
        <p:spPr bwMode="auto">
          <a:xfrm>
            <a:off x="990600" y="779123"/>
            <a:ext cx="1383402" cy="1211313"/>
          </a:xfrm>
          <a:prstGeom prst="rect">
            <a:avLst/>
          </a:prstGeom>
          <a:noFill/>
          <a:ln>
            <a:solidFill>
              <a:schemeClr val="tx1"/>
            </a:solidFill>
          </a:ln>
          <a:extLst>
            <a:ext uri="{909E8E84-426E-40DD-AFC4-6F175D3DCCD1}">
              <a14:hiddenFill xmlns="" xmlns:a14="http://schemas.microsoft.com/office/drawing/2010/main">
                <a:solidFill>
                  <a:srgbClr val="FFFFFF"/>
                </a:solidFill>
              </a14:hiddenFill>
            </a:ext>
          </a:extLst>
        </p:spPr>
      </p:pic>
      <p:sp>
        <p:nvSpPr>
          <p:cNvPr id="2" name="Title 1"/>
          <p:cNvSpPr>
            <a:spLocks noGrp="1"/>
          </p:cNvSpPr>
          <p:nvPr>
            <p:ph type="title"/>
          </p:nvPr>
        </p:nvSpPr>
        <p:spPr>
          <a:xfrm>
            <a:off x="990600" y="1143000"/>
            <a:ext cx="7391400" cy="1252728"/>
          </a:xfrm>
        </p:spPr>
        <p:txBody>
          <a:bodyPr>
            <a:normAutofit/>
          </a:bodyPr>
          <a:lstStyle/>
          <a:p>
            <a:r>
              <a:rPr lang="en-US" sz="3200" b="1" dirty="0" smtClean="0">
                <a:solidFill>
                  <a:schemeClr val="tx1"/>
                </a:solidFill>
              </a:rPr>
              <a:t>    The Rwanda Mobile Market</a:t>
            </a:r>
            <a:endParaRPr lang="en-US" sz="3200" b="1" dirty="0">
              <a:solidFill>
                <a:schemeClr val="tx1"/>
              </a:solidFill>
            </a:endParaRPr>
          </a:p>
        </p:txBody>
      </p:sp>
      <p:pic>
        <p:nvPicPr>
          <p:cNvPr id="1028" name="Picture 4"/>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7002070" y="304800"/>
            <a:ext cx="1837130" cy="155793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6" cstate="print">
            <a:extLst>
              <a:ext uri="{28A0092B-C50C-407E-A947-70E740481C1C}">
                <a14:useLocalDpi xmlns="" xmlns:a14="http://schemas.microsoft.com/office/drawing/2010/main" val="0"/>
              </a:ext>
            </a:extLst>
          </a:blip>
          <a:srcRect/>
          <a:stretch>
            <a:fillRect/>
          </a:stretch>
        </p:blipFill>
        <p:spPr bwMode="auto">
          <a:xfrm>
            <a:off x="228600" y="250803"/>
            <a:ext cx="1145436" cy="1005840"/>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5" name="Slide Number Placeholder 4"/>
          <p:cNvSpPr>
            <a:spLocks noGrp="1"/>
          </p:cNvSpPr>
          <p:nvPr>
            <p:ph type="sldNum" sz="quarter" idx="12"/>
          </p:nvPr>
        </p:nvSpPr>
        <p:spPr>
          <a:xfrm>
            <a:off x="3991088" y="6492875"/>
            <a:ext cx="1161826" cy="365125"/>
          </a:xfrm>
        </p:spPr>
        <p:txBody>
          <a:bodyPr/>
          <a:lstStyle/>
          <a:p>
            <a:fld id="{12A81D5C-F4C2-48B8-81C3-36C8089BB5FF}" type="slidenum">
              <a:rPr lang="en-US" smtClean="0">
                <a:solidFill>
                  <a:srgbClr val="073E87"/>
                </a:solidFill>
              </a:rPr>
              <a:pPr/>
              <a:t>2</a:t>
            </a:fld>
            <a:endParaRPr lang="en-US" dirty="0">
              <a:solidFill>
                <a:srgbClr val="073E87"/>
              </a:solidFill>
            </a:endParaRPr>
          </a:p>
        </p:txBody>
      </p:sp>
      <p:sp>
        <p:nvSpPr>
          <p:cNvPr id="7" name="TextBox 6"/>
          <p:cNvSpPr txBox="1"/>
          <p:nvPr/>
        </p:nvSpPr>
        <p:spPr>
          <a:xfrm>
            <a:off x="0" y="2667000"/>
            <a:ext cx="9144000" cy="1477328"/>
          </a:xfrm>
          <a:prstGeom prst="rect">
            <a:avLst/>
          </a:prstGeom>
          <a:noFill/>
        </p:spPr>
        <p:txBody>
          <a:bodyPr wrap="square" rtlCol="0">
            <a:spAutoFit/>
          </a:bodyPr>
          <a:lstStyle/>
          <a:p>
            <a:endParaRPr lang="en-US" dirty="0" smtClean="0"/>
          </a:p>
          <a:p>
            <a:r>
              <a:rPr lang="en-US" dirty="0" smtClean="0"/>
              <a:t> </a:t>
            </a:r>
          </a:p>
          <a:p>
            <a:endParaRPr lang="en-US" dirty="0" smtClean="0"/>
          </a:p>
          <a:p>
            <a:endParaRPr lang="en-US" dirty="0" smtClean="0"/>
          </a:p>
          <a:p>
            <a:endParaRPr lang="en-US" dirty="0"/>
          </a:p>
        </p:txBody>
      </p:sp>
      <p:sp>
        <p:nvSpPr>
          <p:cNvPr id="12" name="Rectangle 11"/>
          <p:cNvSpPr/>
          <p:nvPr/>
        </p:nvSpPr>
        <p:spPr>
          <a:xfrm>
            <a:off x="152400" y="2057400"/>
            <a:ext cx="8763000" cy="4893647"/>
          </a:xfrm>
          <a:prstGeom prst="rect">
            <a:avLst/>
          </a:prstGeom>
        </p:spPr>
        <p:txBody>
          <a:bodyPr wrap="square">
            <a:spAutoFit/>
          </a:bodyPr>
          <a:lstStyle/>
          <a:p>
            <a:pPr>
              <a:buFont typeface="Arial" pitchFamily="34" charset="0"/>
              <a:buChar char="•"/>
            </a:pPr>
            <a:r>
              <a:rPr lang="en-US" sz="2000" dirty="0" smtClean="0"/>
              <a:t>Mobile phone subscribers increased to 6,039,615 in March 2013 from 5,902,630 in January, indicating a monthly increase of about 8.14 per cent.</a:t>
            </a:r>
          </a:p>
          <a:p>
            <a:r>
              <a:rPr lang="en-US" sz="2000" dirty="0" smtClean="0">
                <a:solidFill>
                  <a:srgbClr val="FF0000"/>
                </a:solidFill>
              </a:rPr>
              <a:t>         MTN</a:t>
            </a:r>
            <a:r>
              <a:rPr lang="en-US" sz="2000" dirty="0" smtClean="0"/>
              <a:t>, with 3,522,555 subscribers, </a:t>
            </a:r>
          </a:p>
          <a:p>
            <a:r>
              <a:rPr lang="en-US" sz="2000" dirty="0" smtClean="0">
                <a:solidFill>
                  <a:srgbClr val="FF0000"/>
                </a:solidFill>
              </a:rPr>
              <a:t>        </a:t>
            </a:r>
            <a:r>
              <a:rPr lang="en-US" sz="2000" dirty="0" err="1" smtClean="0">
                <a:solidFill>
                  <a:srgbClr val="FF0000"/>
                </a:solidFill>
              </a:rPr>
              <a:t>Tigo</a:t>
            </a:r>
            <a:r>
              <a:rPr lang="en-US" sz="2000" dirty="0" smtClean="0"/>
              <a:t>  with 1,876,506 subscribers, </a:t>
            </a:r>
          </a:p>
          <a:p>
            <a:r>
              <a:rPr lang="en-US" sz="2000" dirty="0" smtClean="0">
                <a:solidFill>
                  <a:srgbClr val="FF0000"/>
                </a:solidFill>
              </a:rPr>
              <a:t>        </a:t>
            </a:r>
            <a:r>
              <a:rPr lang="en-US" sz="2000" dirty="0" err="1" smtClean="0">
                <a:solidFill>
                  <a:srgbClr val="FF0000"/>
                </a:solidFill>
              </a:rPr>
              <a:t>Airtel</a:t>
            </a:r>
            <a:r>
              <a:rPr lang="en-US" sz="2000" dirty="0" smtClean="0"/>
              <a:t> </a:t>
            </a:r>
            <a:r>
              <a:rPr lang="en-US" sz="2000" dirty="0" err="1" smtClean="0"/>
              <a:t>whith</a:t>
            </a:r>
            <a:r>
              <a:rPr lang="en-US" sz="2000" dirty="0" smtClean="0"/>
              <a:t> 873,631  </a:t>
            </a:r>
            <a:r>
              <a:rPr lang="en-US" sz="2000" dirty="0" err="1" smtClean="0"/>
              <a:t>subcribers</a:t>
            </a:r>
            <a:endParaRPr lang="en-US" sz="2000" dirty="0" smtClean="0"/>
          </a:p>
          <a:p>
            <a:pPr>
              <a:buFont typeface="Arial" pitchFamily="34" charset="0"/>
              <a:buChar char="•"/>
            </a:pPr>
            <a:r>
              <a:rPr lang="en-US" sz="2000" dirty="0" err="1" smtClean="0"/>
              <a:t>GoR</a:t>
            </a:r>
            <a:r>
              <a:rPr lang="en-US" sz="2000" dirty="0" smtClean="0"/>
              <a:t> set sights on having at least 8 M Mobile phone subscribers and 5 M. internet users by 2016. </a:t>
            </a:r>
          </a:p>
          <a:p>
            <a:pPr>
              <a:buFont typeface="Arial" pitchFamily="34" charset="0"/>
              <a:buChar char="•"/>
            </a:pPr>
            <a:r>
              <a:rPr lang="en-US" sz="2000" dirty="0" smtClean="0"/>
              <a:t>Bank of Kigali launched the Visa mobile solution, allowing clients to deposit send money, purchase airtime and pay bills and merchants using their mobile</a:t>
            </a:r>
          </a:p>
          <a:p>
            <a:pPr>
              <a:buFont typeface="Arial" pitchFamily="34" charset="0"/>
              <a:buChar char="•"/>
            </a:pPr>
            <a:r>
              <a:rPr lang="en-US" sz="2000" dirty="0" smtClean="0"/>
              <a:t> Rwanda’s rural areas  to benefit from this innovation  as mobile users can utilize the technology to deposit, withdraw  and send money and can pay electricity bills and school fees via text messages.</a:t>
            </a:r>
          </a:p>
          <a:p>
            <a:pPr>
              <a:buFont typeface="Arial" pitchFamily="34" charset="0"/>
              <a:buChar char="•"/>
            </a:pPr>
            <a:endParaRPr lang="en-US" dirty="0" smtClean="0"/>
          </a:p>
          <a:p>
            <a:pPr>
              <a:buFont typeface="Arial" pitchFamily="34" charset="0"/>
              <a:buChar char="•"/>
            </a:pPr>
            <a:endParaRPr lang="en-US" dirty="0" smtClean="0"/>
          </a:p>
          <a:p>
            <a:pPr>
              <a:buFont typeface="Arial" pitchFamily="34" charset="0"/>
              <a:buChar char="•"/>
            </a:pPr>
            <a:endParaRPr lang="en-US" dirty="0" smtClean="0"/>
          </a:p>
          <a:p>
            <a:endParaRPr lang="en-US" dirty="0"/>
          </a:p>
        </p:txBody>
      </p:sp>
    </p:spTree>
    <p:extLst>
      <p:ext uri="{BB962C8B-B14F-4D97-AF65-F5344CB8AC3E}">
        <p14:creationId xmlns="" xmlns:p14="http://schemas.microsoft.com/office/powerpoint/2010/main" val="6776329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3" descr="photo Title 2">
            <a:hlinkClick r:id="rId3"/>
          </p:cNvPr>
          <p:cNvPicPr>
            <a:picLocks noChangeAspect="1" noChangeArrowheads="1"/>
          </p:cNvPicPr>
          <p:nvPr/>
        </p:nvPicPr>
        <p:blipFill rotWithShape="1">
          <a:blip r:embed="rId4" cstate="print">
            <a:extLst>
              <a:ext uri="{28A0092B-C50C-407E-A947-70E740481C1C}">
                <a14:useLocalDpi xmlns="" xmlns:a14="http://schemas.microsoft.com/office/drawing/2010/main" val="0"/>
              </a:ext>
            </a:extLst>
          </a:blip>
          <a:srcRect l="63439" t="7481" r="1273" b="21782"/>
          <a:stretch/>
        </p:blipFill>
        <p:spPr bwMode="auto">
          <a:xfrm>
            <a:off x="990600" y="779123"/>
            <a:ext cx="1383402" cy="1211313"/>
          </a:xfrm>
          <a:prstGeom prst="rect">
            <a:avLst/>
          </a:prstGeom>
          <a:noFill/>
          <a:ln>
            <a:solidFill>
              <a:schemeClr val="tx1"/>
            </a:solidFill>
          </a:ln>
          <a:extLst>
            <a:ext uri="{909E8E84-426E-40DD-AFC4-6F175D3DCCD1}">
              <a14:hiddenFill xmlns="" xmlns:a14="http://schemas.microsoft.com/office/drawing/2010/main">
                <a:solidFill>
                  <a:srgbClr val="FFFFFF"/>
                </a:solidFill>
              </a14:hiddenFill>
            </a:ext>
          </a:extLst>
        </p:spPr>
      </p:pic>
      <p:sp>
        <p:nvSpPr>
          <p:cNvPr id="2" name="Title 1"/>
          <p:cNvSpPr>
            <a:spLocks noGrp="1"/>
          </p:cNvSpPr>
          <p:nvPr>
            <p:ph type="title"/>
          </p:nvPr>
        </p:nvSpPr>
        <p:spPr>
          <a:xfrm>
            <a:off x="2438400" y="304800"/>
            <a:ext cx="4572000" cy="1633728"/>
          </a:xfrm>
        </p:spPr>
        <p:txBody>
          <a:bodyPr>
            <a:normAutofit fontScale="90000"/>
          </a:bodyPr>
          <a:lstStyle/>
          <a:p>
            <a:r>
              <a:rPr lang="en-US" sz="3600" b="1" dirty="0" smtClean="0">
                <a:solidFill>
                  <a:schemeClr val="tx1"/>
                </a:solidFill>
              </a:rPr>
              <a:t>Mobile Legislation </a:t>
            </a:r>
            <a:br>
              <a:rPr lang="en-US" sz="3600" b="1" dirty="0" smtClean="0">
                <a:solidFill>
                  <a:schemeClr val="tx1"/>
                </a:solidFill>
              </a:rPr>
            </a:br>
            <a:r>
              <a:rPr lang="en-US" sz="3600" b="1" dirty="0" smtClean="0">
                <a:solidFill>
                  <a:schemeClr val="tx1"/>
                </a:solidFill>
              </a:rPr>
              <a:t>and  </a:t>
            </a:r>
            <a:br>
              <a:rPr lang="en-US" sz="3600" b="1" dirty="0" smtClean="0">
                <a:solidFill>
                  <a:schemeClr val="tx1"/>
                </a:solidFill>
              </a:rPr>
            </a:br>
            <a:r>
              <a:rPr lang="en-US" sz="3600" b="1" dirty="0" smtClean="0">
                <a:solidFill>
                  <a:schemeClr val="tx1"/>
                </a:solidFill>
              </a:rPr>
              <a:t>       Payments</a:t>
            </a:r>
            <a:endParaRPr lang="en-US" sz="3600" b="1" dirty="0">
              <a:solidFill>
                <a:schemeClr val="tx1"/>
              </a:solidFill>
            </a:endParaRPr>
          </a:p>
        </p:txBody>
      </p:sp>
      <p:pic>
        <p:nvPicPr>
          <p:cNvPr id="1028" name="Picture 4"/>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7002070" y="304800"/>
            <a:ext cx="1837130" cy="155793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6" cstate="print">
            <a:extLst>
              <a:ext uri="{28A0092B-C50C-407E-A947-70E740481C1C}">
                <a14:useLocalDpi xmlns="" xmlns:a14="http://schemas.microsoft.com/office/drawing/2010/main" val="0"/>
              </a:ext>
            </a:extLst>
          </a:blip>
          <a:srcRect/>
          <a:stretch>
            <a:fillRect/>
          </a:stretch>
        </p:blipFill>
        <p:spPr bwMode="auto">
          <a:xfrm>
            <a:off x="228600" y="250803"/>
            <a:ext cx="1145436" cy="1005840"/>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5" name="Slide Number Placeholder 4"/>
          <p:cNvSpPr>
            <a:spLocks noGrp="1"/>
          </p:cNvSpPr>
          <p:nvPr>
            <p:ph type="sldNum" sz="quarter" idx="12"/>
          </p:nvPr>
        </p:nvSpPr>
        <p:spPr>
          <a:xfrm>
            <a:off x="3943574" y="6569075"/>
            <a:ext cx="1161826" cy="365125"/>
          </a:xfrm>
        </p:spPr>
        <p:txBody>
          <a:bodyPr/>
          <a:lstStyle/>
          <a:p>
            <a:fld id="{12A81D5C-F4C2-48B8-81C3-36C8089BB5FF}" type="slidenum">
              <a:rPr lang="en-US" smtClean="0">
                <a:solidFill>
                  <a:srgbClr val="073E87"/>
                </a:solidFill>
              </a:rPr>
              <a:pPr/>
              <a:t>3</a:t>
            </a:fld>
            <a:endParaRPr lang="en-US" dirty="0">
              <a:solidFill>
                <a:srgbClr val="073E87"/>
              </a:solidFill>
            </a:endParaRPr>
          </a:p>
        </p:txBody>
      </p:sp>
      <p:sp>
        <p:nvSpPr>
          <p:cNvPr id="6" name="TextBox 5"/>
          <p:cNvSpPr txBox="1"/>
          <p:nvPr/>
        </p:nvSpPr>
        <p:spPr>
          <a:xfrm>
            <a:off x="304800" y="2057400"/>
            <a:ext cx="8458200" cy="4339650"/>
          </a:xfrm>
          <a:prstGeom prst="rect">
            <a:avLst/>
          </a:prstGeom>
          <a:noFill/>
        </p:spPr>
        <p:txBody>
          <a:bodyPr wrap="square" rtlCol="0">
            <a:spAutoFit/>
          </a:bodyPr>
          <a:lstStyle/>
          <a:p>
            <a:r>
              <a:rPr lang="en-US" b="1" dirty="0" smtClean="0"/>
              <a:t>Issues:  </a:t>
            </a:r>
          </a:p>
          <a:p>
            <a:r>
              <a:rPr lang="en-US" b="1" dirty="0" smtClean="0"/>
              <a:t>1. </a:t>
            </a:r>
            <a:r>
              <a:rPr lang="en-US" sz="1600" b="1" dirty="0" smtClean="0"/>
              <a:t>One Million subscribed </a:t>
            </a:r>
            <a:r>
              <a:rPr lang="en-US" sz="1600" b="1" dirty="0" err="1" smtClean="0"/>
              <a:t>Sim</a:t>
            </a:r>
            <a:r>
              <a:rPr lang="en-US" sz="1600" b="1" dirty="0" smtClean="0"/>
              <a:t> Cards  switched –off on July 2013</a:t>
            </a:r>
          </a:p>
          <a:p>
            <a:r>
              <a:rPr lang="en-US" sz="1600" dirty="0" smtClean="0"/>
              <a:t>Rwanda Utilities Regulatory Agency (RURA),  set up  6 month registration period in February  for mobile users to register their </a:t>
            </a:r>
            <a:r>
              <a:rPr lang="en-US" sz="1600" dirty="0" err="1" smtClean="0"/>
              <a:t>sim</a:t>
            </a:r>
            <a:r>
              <a:rPr lang="en-US" sz="1600" dirty="0" smtClean="0"/>
              <a:t> cards by 3oth July 2013. </a:t>
            </a:r>
          </a:p>
          <a:p>
            <a:r>
              <a:rPr lang="en-US" sz="1600" dirty="0" smtClean="0"/>
              <a:t>One million subscribers failed to register and were switched off on 31</a:t>
            </a:r>
            <a:r>
              <a:rPr lang="en-US" sz="1600" baseline="30000" dirty="0" smtClean="0"/>
              <a:t>st</a:t>
            </a:r>
            <a:r>
              <a:rPr lang="en-US" sz="1600" dirty="0" smtClean="0"/>
              <a:t> July:  </a:t>
            </a:r>
            <a:r>
              <a:rPr lang="en-US" sz="1600" dirty="0" smtClean="0">
                <a:solidFill>
                  <a:srgbClr val="FF0000"/>
                </a:solidFill>
              </a:rPr>
              <a:t> MTN</a:t>
            </a:r>
            <a:r>
              <a:rPr lang="en-US" sz="1600" dirty="0" smtClean="0"/>
              <a:t>, with 3,522,555 subscribers, registered 2,929,486; </a:t>
            </a:r>
            <a:r>
              <a:rPr lang="en-US" sz="1600" dirty="0" smtClean="0">
                <a:solidFill>
                  <a:srgbClr val="FF0000"/>
                </a:solidFill>
              </a:rPr>
              <a:t> </a:t>
            </a:r>
            <a:r>
              <a:rPr lang="en-US" sz="1600" dirty="0" err="1" smtClean="0">
                <a:solidFill>
                  <a:srgbClr val="FF0000"/>
                </a:solidFill>
              </a:rPr>
              <a:t>Tigo</a:t>
            </a:r>
            <a:r>
              <a:rPr lang="en-US" sz="1600" dirty="0" smtClean="0"/>
              <a:t>  with 1,876,506 subscribers, registered 1,665,767 ,  and </a:t>
            </a:r>
            <a:r>
              <a:rPr lang="en-US" sz="1600" dirty="0" smtClean="0">
                <a:solidFill>
                  <a:srgbClr val="FF0000"/>
                </a:solidFill>
              </a:rPr>
              <a:t> </a:t>
            </a:r>
            <a:r>
              <a:rPr lang="en-US" sz="1600" dirty="0" err="1" smtClean="0">
                <a:solidFill>
                  <a:srgbClr val="FF0000"/>
                </a:solidFill>
              </a:rPr>
              <a:t>Airtel</a:t>
            </a:r>
            <a:r>
              <a:rPr lang="en-US" sz="1600" dirty="0" smtClean="0"/>
              <a:t> </a:t>
            </a:r>
            <a:r>
              <a:rPr lang="en-US" sz="1600" dirty="0" err="1" smtClean="0"/>
              <a:t>whith</a:t>
            </a:r>
            <a:r>
              <a:rPr lang="en-US" sz="1600" dirty="0" smtClean="0"/>
              <a:t> 873,631  </a:t>
            </a:r>
            <a:r>
              <a:rPr lang="en-US" sz="1600" dirty="0" err="1" smtClean="0"/>
              <a:t>subcribers</a:t>
            </a:r>
            <a:r>
              <a:rPr lang="en-US" sz="1600" dirty="0" smtClean="0"/>
              <a:t> registered 746,874</a:t>
            </a:r>
          </a:p>
          <a:p>
            <a:r>
              <a:rPr lang="en-US" sz="1600" dirty="0" smtClean="0"/>
              <a:t>2. Mobile payment seem high and no input from consumer side</a:t>
            </a:r>
          </a:p>
          <a:p>
            <a:r>
              <a:rPr lang="en-US" sz="1600" dirty="0" smtClean="0"/>
              <a:t>3.  Mobile cuts offs without  for technical work  without prior notice from service  providers- of the exercise to  take place.</a:t>
            </a:r>
          </a:p>
          <a:p>
            <a:r>
              <a:rPr lang="en-US" sz="1600" dirty="0" smtClean="0"/>
              <a:t>4.  Unsolicitated  commercial or marketing messages on your mobile- you wonder how private companies access your won number- </a:t>
            </a:r>
            <a:endParaRPr lang="en-US" sz="1600" b="1" dirty="0" smtClean="0"/>
          </a:p>
          <a:p>
            <a:r>
              <a:rPr lang="en-US" sz="1600" b="1" dirty="0" smtClean="0"/>
              <a:t>ADECOR  Initiatives: </a:t>
            </a:r>
          </a:p>
          <a:p>
            <a:pPr marL="285750" indent="-285750">
              <a:buFont typeface="Arial" pitchFamily="34" charset="0"/>
              <a:buChar char="•"/>
            </a:pPr>
            <a:r>
              <a:rPr lang="en-US" sz="1600" dirty="0" err="1" smtClean="0">
                <a:solidFill>
                  <a:schemeClr val="bg2">
                    <a:lumMod val="25000"/>
                  </a:schemeClr>
                </a:solidFill>
              </a:rPr>
              <a:t>Sim</a:t>
            </a:r>
            <a:r>
              <a:rPr lang="en-US" sz="1600" dirty="0" smtClean="0">
                <a:solidFill>
                  <a:schemeClr val="bg2">
                    <a:lumMod val="25000"/>
                  </a:schemeClr>
                </a:solidFill>
              </a:rPr>
              <a:t> Cards Registration</a:t>
            </a:r>
            <a:r>
              <a:rPr lang="en-US" sz="1600" dirty="0" smtClean="0"/>
              <a:t>:  negotiation with RURA to extend registration period  to allow Rural people who don’t have easy service to registration services.</a:t>
            </a:r>
          </a:p>
          <a:p>
            <a:pPr marL="285750" indent="-285750">
              <a:buFont typeface="Arial" pitchFamily="34" charset="0"/>
              <a:buChar char="•"/>
            </a:pPr>
            <a:r>
              <a:rPr lang="en-US" sz="1600" dirty="0" smtClean="0">
                <a:solidFill>
                  <a:schemeClr val="bg2">
                    <a:lumMod val="25000"/>
                  </a:schemeClr>
                </a:solidFill>
              </a:rPr>
              <a:t>Mobile  cuts, high Payments and </a:t>
            </a:r>
            <a:r>
              <a:rPr lang="en-US" sz="1600" dirty="0" err="1" smtClean="0">
                <a:solidFill>
                  <a:schemeClr val="bg2">
                    <a:lumMod val="25000"/>
                  </a:schemeClr>
                </a:solidFill>
              </a:rPr>
              <a:t>unsoliciated</a:t>
            </a:r>
            <a:r>
              <a:rPr lang="en-US" sz="1600" dirty="0" smtClean="0">
                <a:solidFill>
                  <a:schemeClr val="bg2">
                    <a:lumMod val="25000"/>
                  </a:schemeClr>
                </a:solidFill>
              </a:rPr>
              <a:t> messages</a:t>
            </a:r>
            <a:r>
              <a:rPr lang="en-US" sz="1600" dirty="0" smtClean="0"/>
              <a:t>: conduct a comparative analysis  of cost-price index for mobile transactions, lobby RURA and mobile telephone operators.</a:t>
            </a:r>
          </a:p>
        </p:txBody>
      </p:sp>
    </p:spTree>
    <p:extLst>
      <p:ext uri="{BB962C8B-B14F-4D97-AF65-F5344CB8AC3E}">
        <p14:creationId xmlns="" xmlns:p14="http://schemas.microsoft.com/office/powerpoint/2010/main" val="36029998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3" descr="photo Title 2">
            <a:hlinkClick r:id="rId3"/>
          </p:cNvPr>
          <p:cNvPicPr>
            <a:picLocks noChangeAspect="1" noChangeArrowheads="1"/>
          </p:cNvPicPr>
          <p:nvPr/>
        </p:nvPicPr>
        <p:blipFill rotWithShape="1">
          <a:blip r:embed="rId4" cstate="print">
            <a:extLst>
              <a:ext uri="{28A0092B-C50C-407E-A947-70E740481C1C}">
                <a14:useLocalDpi xmlns="" xmlns:a14="http://schemas.microsoft.com/office/drawing/2010/main" val="0"/>
              </a:ext>
            </a:extLst>
          </a:blip>
          <a:srcRect l="63439" t="7481" r="1273" b="21782"/>
          <a:stretch/>
        </p:blipFill>
        <p:spPr bwMode="auto">
          <a:xfrm>
            <a:off x="990600" y="779123"/>
            <a:ext cx="1383402" cy="1211313"/>
          </a:xfrm>
          <a:prstGeom prst="rect">
            <a:avLst/>
          </a:prstGeom>
          <a:noFill/>
          <a:ln>
            <a:solidFill>
              <a:schemeClr val="tx1"/>
            </a:solidFill>
          </a:ln>
          <a:extLst>
            <a:ext uri="{909E8E84-426E-40DD-AFC4-6F175D3DCCD1}">
              <a14:hiddenFill xmlns="" xmlns:a14="http://schemas.microsoft.com/office/drawing/2010/main">
                <a:solidFill>
                  <a:srgbClr val="FFFFFF"/>
                </a:solidFill>
              </a14:hiddenFill>
            </a:ext>
          </a:extLst>
        </p:spPr>
      </p:pic>
      <p:sp>
        <p:nvSpPr>
          <p:cNvPr id="2" name="Title 1"/>
          <p:cNvSpPr>
            <a:spLocks noGrp="1"/>
          </p:cNvSpPr>
          <p:nvPr>
            <p:ph type="title"/>
          </p:nvPr>
        </p:nvSpPr>
        <p:spPr>
          <a:xfrm>
            <a:off x="381000" y="533400"/>
            <a:ext cx="8229600" cy="1252728"/>
          </a:xfrm>
        </p:spPr>
        <p:txBody>
          <a:bodyPr>
            <a:normAutofit fontScale="90000"/>
          </a:bodyPr>
          <a:lstStyle/>
          <a:p>
            <a:r>
              <a:rPr lang="en-US" sz="4000" b="1" dirty="0" smtClean="0">
                <a:solidFill>
                  <a:schemeClr val="tx1"/>
                </a:solidFill>
              </a:rPr>
              <a:t>Cyber  &amp;Consumers </a:t>
            </a:r>
            <a:br>
              <a:rPr lang="en-US" sz="4000" b="1" dirty="0" smtClean="0">
                <a:solidFill>
                  <a:schemeClr val="tx1"/>
                </a:solidFill>
              </a:rPr>
            </a:br>
            <a:r>
              <a:rPr lang="en-US" sz="4000" b="1" dirty="0" smtClean="0">
                <a:solidFill>
                  <a:schemeClr val="tx1"/>
                </a:solidFill>
              </a:rPr>
              <a:t> </a:t>
            </a:r>
            <a:r>
              <a:rPr lang="en-US" sz="3600" i="1" dirty="0" smtClean="0">
                <a:solidFill>
                  <a:schemeClr val="tx2"/>
                </a:solidFill>
              </a:rPr>
              <a:t>Low internet penetration </a:t>
            </a:r>
            <a:br>
              <a:rPr lang="en-US" sz="3600" i="1" dirty="0" smtClean="0">
                <a:solidFill>
                  <a:schemeClr val="tx2"/>
                </a:solidFill>
              </a:rPr>
            </a:br>
            <a:endParaRPr lang="en-US" sz="4000" b="1" dirty="0">
              <a:solidFill>
                <a:schemeClr val="tx1"/>
              </a:solidFill>
            </a:endParaRPr>
          </a:p>
        </p:txBody>
      </p:sp>
      <p:pic>
        <p:nvPicPr>
          <p:cNvPr id="1028" name="Picture 4"/>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7002070" y="304800"/>
            <a:ext cx="1837130" cy="155793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6" cstate="print">
            <a:extLst>
              <a:ext uri="{28A0092B-C50C-407E-A947-70E740481C1C}">
                <a14:useLocalDpi xmlns="" xmlns:a14="http://schemas.microsoft.com/office/drawing/2010/main" val="0"/>
              </a:ext>
            </a:extLst>
          </a:blip>
          <a:srcRect/>
          <a:stretch>
            <a:fillRect/>
          </a:stretch>
        </p:blipFill>
        <p:spPr bwMode="auto">
          <a:xfrm>
            <a:off x="228600" y="250803"/>
            <a:ext cx="1145436" cy="1005840"/>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5" name="Slide Number Placeholder 4"/>
          <p:cNvSpPr>
            <a:spLocks noGrp="1"/>
          </p:cNvSpPr>
          <p:nvPr>
            <p:ph type="sldNum" sz="quarter" idx="12"/>
          </p:nvPr>
        </p:nvSpPr>
        <p:spPr>
          <a:xfrm>
            <a:off x="3991088" y="6492875"/>
            <a:ext cx="1161826" cy="365125"/>
          </a:xfrm>
        </p:spPr>
        <p:txBody>
          <a:bodyPr/>
          <a:lstStyle/>
          <a:p>
            <a:fld id="{12A81D5C-F4C2-48B8-81C3-36C8089BB5FF}" type="slidenum">
              <a:rPr lang="en-US" smtClean="0">
                <a:solidFill>
                  <a:srgbClr val="073E87"/>
                </a:solidFill>
              </a:rPr>
              <a:pPr/>
              <a:t>4</a:t>
            </a:fld>
            <a:endParaRPr lang="en-US" dirty="0">
              <a:solidFill>
                <a:srgbClr val="073E87"/>
              </a:solidFill>
            </a:endParaRPr>
          </a:p>
        </p:txBody>
      </p:sp>
      <p:sp>
        <p:nvSpPr>
          <p:cNvPr id="9" name="TextBox 8"/>
          <p:cNvSpPr txBox="1"/>
          <p:nvPr/>
        </p:nvSpPr>
        <p:spPr>
          <a:xfrm>
            <a:off x="228600" y="2209800"/>
            <a:ext cx="8382000" cy="3970318"/>
          </a:xfrm>
          <a:prstGeom prst="rect">
            <a:avLst/>
          </a:prstGeom>
          <a:noFill/>
        </p:spPr>
        <p:txBody>
          <a:bodyPr wrap="square" rtlCol="0">
            <a:spAutoFit/>
          </a:bodyPr>
          <a:lstStyle/>
          <a:p>
            <a:r>
              <a:rPr lang="en-US" dirty="0" smtClean="0"/>
              <a:t>In Rwanda internet penetration is only 7.1%.  Suppliers (ISPs) are claiming that there is low demand on the market; leading to low returns on investment </a:t>
            </a:r>
          </a:p>
          <a:p>
            <a:r>
              <a:rPr lang="en-US" dirty="0" smtClean="0"/>
              <a:t>Lack of electricity, poor infrastructure in rural areas, lack of finance and lack of basic ICT knowledge are not helping the growth of the sector. </a:t>
            </a:r>
          </a:p>
          <a:p>
            <a:pPr marL="285750" indent="-285750"/>
            <a:r>
              <a:rPr lang="en-US" dirty="0" smtClean="0"/>
              <a:t>Consequently internet users find it is expensive- There is need of a comparative analysis with neighboring countries  or ( EAC Countries)</a:t>
            </a:r>
          </a:p>
          <a:p>
            <a:pPr marL="285750" indent="-285750"/>
            <a:r>
              <a:rPr lang="en-US" dirty="0" smtClean="0"/>
              <a:t>In Rwanda it is believe that there no </a:t>
            </a:r>
            <a:r>
              <a:rPr lang="en-US" dirty="0" err="1" smtClean="0"/>
              <a:t>dangaroues</a:t>
            </a:r>
            <a:r>
              <a:rPr lang="en-US" dirty="0" smtClean="0"/>
              <a:t> internet security threats, the market is still very small using small capacity </a:t>
            </a:r>
            <a:r>
              <a:rPr lang="en-US" dirty="0" err="1" smtClean="0"/>
              <a:t>softwares</a:t>
            </a:r>
            <a:r>
              <a:rPr lang="en-US" dirty="0" smtClean="0"/>
              <a:t>- but as Rwanda plans to become IT Hub in the EAC,  some threats are naturally there and have been identified as:</a:t>
            </a:r>
          </a:p>
          <a:p>
            <a:pPr marL="285750" indent="-285750">
              <a:buFont typeface="Arial" pitchFamily="34" charset="0"/>
              <a:buChar char="•"/>
            </a:pPr>
            <a:r>
              <a:rPr lang="en-US" dirty="0" smtClean="0"/>
              <a:t> viruses, worms, spyware, and Trojan horses</a:t>
            </a:r>
          </a:p>
          <a:p>
            <a:pPr marL="285750" indent="-285750">
              <a:buFont typeface="Arial" pitchFamily="34" charset="0"/>
              <a:buChar char="•"/>
            </a:pPr>
            <a:r>
              <a:rPr lang="en-US" dirty="0" smtClean="0"/>
              <a:t>Phishing</a:t>
            </a:r>
          </a:p>
          <a:p>
            <a:pPr marL="285750" indent="-285750">
              <a:buFont typeface="Arial" pitchFamily="34" charset="0"/>
              <a:buChar char="•"/>
            </a:pPr>
            <a:r>
              <a:rPr lang="en-US" dirty="0" smtClean="0"/>
              <a:t>Wireless and operating system vulnerabilities</a:t>
            </a:r>
          </a:p>
          <a:p>
            <a:pPr marL="285750" indent="-285750">
              <a:buFont typeface="Arial" pitchFamily="34" charset="0"/>
              <a:buChar char="•"/>
            </a:pPr>
            <a:r>
              <a:rPr lang="en-US" dirty="0" smtClean="0"/>
              <a:t>Spam</a:t>
            </a:r>
          </a:p>
        </p:txBody>
      </p:sp>
      <p:sp>
        <p:nvSpPr>
          <p:cNvPr id="12" name="TextBox 11"/>
          <p:cNvSpPr txBox="1"/>
          <p:nvPr/>
        </p:nvSpPr>
        <p:spPr>
          <a:xfrm>
            <a:off x="5058970" y="3351074"/>
            <a:ext cx="3886200" cy="369332"/>
          </a:xfrm>
          <a:prstGeom prst="rect">
            <a:avLst/>
          </a:prstGeom>
          <a:noFill/>
        </p:spPr>
        <p:txBody>
          <a:bodyPr wrap="square" rtlCol="0">
            <a:spAutoFit/>
          </a:bodyPr>
          <a:lstStyle/>
          <a:p>
            <a:pPr algn="ctr"/>
            <a:endParaRPr lang="en-US" dirty="0"/>
          </a:p>
        </p:txBody>
      </p:sp>
    </p:spTree>
    <p:extLst>
      <p:ext uri="{BB962C8B-B14F-4D97-AF65-F5344CB8AC3E}">
        <p14:creationId xmlns="" xmlns:p14="http://schemas.microsoft.com/office/powerpoint/2010/main" val="20613324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133600"/>
            <a:ext cx="7408333" cy="3992563"/>
          </a:xfrm>
        </p:spPr>
        <p:txBody>
          <a:bodyPr/>
          <a:lstStyle/>
          <a:p>
            <a:endParaRPr lang="en-US" dirty="0" smtClean="0"/>
          </a:p>
          <a:p>
            <a:pPr>
              <a:buNone/>
            </a:pPr>
            <a:r>
              <a:rPr lang="en-US" dirty="0" smtClean="0"/>
              <a:t> Rwanda puts </a:t>
            </a:r>
            <a:r>
              <a:rPr lang="en-US" i="1" dirty="0" smtClean="0"/>
              <a:t>Huge investments in Fiber optics </a:t>
            </a:r>
          </a:p>
          <a:p>
            <a:r>
              <a:rPr lang="en-US" dirty="0" smtClean="0"/>
              <a:t>Before 2008 internet penetration was around 3% </a:t>
            </a:r>
          </a:p>
          <a:p>
            <a:r>
              <a:rPr lang="en-US" dirty="0" smtClean="0"/>
              <a:t>Then </a:t>
            </a:r>
            <a:r>
              <a:rPr lang="en-US" dirty="0" err="1" smtClean="0"/>
              <a:t>GoR</a:t>
            </a:r>
            <a:r>
              <a:rPr lang="en-US" dirty="0" smtClean="0"/>
              <a:t> decided to invest a lot in the installation of a 2,300 kilometers fiber optic network across the country to link it to undersea cables running along the East African coast </a:t>
            </a:r>
          </a:p>
          <a:p>
            <a:endParaRPr lang="en-US" dirty="0"/>
          </a:p>
        </p:txBody>
      </p:sp>
      <p:sp>
        <p:nvSpPr>
          <p:cNvPr id="3" name="Slide Number Placeholder 2"/>
          <p:cNvSpPr>
            <a:spLocks noGrp="1"/>
          </p:cNvSpPr>
          <p:nvPr>
            <p:ph type="sldNum" sz="quarter" idx="12"/>
          </p:nvPr>
        </p:nvSpPr>
        <p:spPr/>
        <p:txBody>
          <a:bodyPr/>
          <a:lstStyle/>
          <a:p>
            <a:fld id="{12A81D5C-F4C2-48B8-81C3-36C8089BB5FF}" type="slidenum">
              <a:rPr lang="en-US" smtClean="0">
                <a:solidFill>
                  <a:srgbClr val="073E87"/>
                </a:solidFill>
              </a:rPr>
              <a:pPr/>
              <a:t>5</a:t>
            </a:fld>
            <a:endParaRPr lang="en-US" dirty="0">
              <a:solidFill>
                <a:srgbClr val="073E87"/>
              </a:solidFill>
            </a:endParaRPr>
          </a:p>
        </p:txBody>
      </p:sp>
      <p:sp>
        <p:nvSpPr>
          <p:cNvPr id="4" name="Title 3"/>
          <p:cNvSpPr>
            <a:spLocks noGrp="1"/>
          </p:cNvSpPr>
          <p:nvPr>
            <p:ph type="title"/>
          </p:nvPr>
        </p:nvSpPr>
        <p:spPr/>
        <p:txBody>
          <a:bodyPr>
            <a:normAutofit/>
          </a:bodyPr>
          <a:lstStyle/>
          <a:p>
            <a:r>
              <a:rPr lang="en-US" sz="2800" i="1" dirty="0" smtClean="0"/>
              <a:t>Investment in Fiber optics</a:t>
            </a:r>
            <a:endParaRPr lang="en-US" sz="2800" dirty="0"/>
          </a:p>
        </p:txBody>
      </p:sp>
      <p:pic>
        <p:nvPicPr>
          <p:cNvPr id="5" name="Picture 5"/>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28600" y="250803"/>
            <a:ext cx="1145436" cy="1005840"/>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6" name="Picture 3" descr="photo Title 2">
            <a:hlinkClick r:id="rId3"/>
          </p:cNvPr>
          <p:cNvPicPr>
            <a:picLocks noChangeAspect="1" noChangeArrowheads="1"/>
          </p:cNvPicPr>
          <p:nvPr/>
        </p:nvPicPr>
        <p:blipFill rotWithShape="1">
          <a:blip r:embed="rId4" cstate="print">
            <a:extLst>
              <a:ext uri="{28A0092B-C50C-407E-A947-70E740481C1C}">
                <a14:useLocalDpi xmlns="" xmlns:a14="http://schemas.microsoft.com/office/drawing/2010/main" val="0"/>
              </a:ext>
            </a:extLst>
          </a:blip>
          <a:srcRect l="63439" t="7481" r="1273" b="21782"/>
          <a:stretch/>
        </p:blipFill>
        <p:spPr bwMode="auto">
          <a:xfrm>
            <a:off x="990600" y="779123"/>
            <a:ext cx="1383402" cy="1211313"/>
          </a:xfrm>
          <a:prstGeom prst="rect">
            <a:avLst/>
          </a:prstGeom>
          <a:noFill/>
          <a:ln>
            <a:solidFill>
              <a:schemeClr val="tx1"/>
            </a:solidFill>
          </a:ln>
          <a:extLst>
            <a:ext uri="{909E8E84-426E-40DD-AFC4-6F175D3DCCD1}">
              <a14:hiddenFill xmlns="" xmlns:a14="http://schemas.microsoft.com/office/drawing/2010/main">
                <a:solidFill>
                  <a:srgbClr val="FFFFFF"/>
                </a:solidFill>
              </a14:hiddenFill>
            </a:ext>
          </a:extLst>
        </p:spPr>
      </p:pic>
      <p:pic>
        <p:nvPicPr>
          <p:cNvPr id="7" name="Picture 4"/>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7002070" y="304800"/>
            <a:ext cx="1837130" cy="155793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2057400"/>
            <a:ext cx="8610600" cy="4114800"/>
          </a:xfrm>
        </p:spPr>
        <p:txBody>
          <a:bodyPr>
            <a:normAutofit/>
          </a:bodyPr>
          <a:lstStyle/>
          <a:p>
            <a:pPr>
              <a:buNone/>
            </a:pPr>
            <a:r>
              <a:rPr lang="en-US" sz="2000" dirty="0" smtClean="0"/>
              <a:t>Ten (10) Internet Services Providers: </a:t>
            </a:r>
          </a:p>
          <a:p>
            <a:pPr>
              <a:buNone/>
            </a:pPr>
            <a:r>
              <a:rPr lang="en-US" sz="2000" dirty="0" smtClean="0">
                <a:solidFill>
                  <a:schemeClr val="tx1"/>
                </a:solidFill>
              </a:rPr>
              <a:t>1</a:t>
            </a:r>
            <a:r>
              <a:rPr lang="en-US" sz="2000" dirty="0" smtClean="0"/>
              <a:t>.MTN RWANDACELL SARL licensed in 2006 and operational, </a:t>
            </a:r>
          </a:p>
          <a:p>
            <a:pPr>
              <a:buNone/>
            </a:pPr>
            <a:r>
              <a:rPr lang="en-US" sz="2000" dirty="0" smtClean="0">
                <a:solidFill>
                  <a:schemeClr val="tx1"/>
                </a:solidFill>
              </a:rPr>
              <a:t>2</a:t>
            </a:r>
            <a:r>
              <a:rPr lang="en-US" sz="2000" dirty="0" smtClean="0"/>
              <a:t>. TIGO Rwanda S.A licensed in 2008 and operational, </a:t>
            </a:r>
          </a:p>
          <a:p>
            <a:pPr>
              <a:buNone/>
            </a:pPr>
            <a:r>
              <a:rPr lang="en-US" sz="2000" dirty="0" smtClean="0">
                <a:solidFill>
                  <a:schemeClr val="tx1"/>
                </a:solidFill>
              </a:rPr>
              <a:t>3</a:t>
            </a:r>
            <a:r>
              <a:rPr lang="en-US" sz="2000" dirty="0" smtClean="0"/>
              <a:t>. RWANDATEL S.A licensed in 2008 and operational, </a:t>
            </a:r>
          </a:p>
          <a:p>
            <a:pPr>
              <a:buNone/>
            </a:pPr>
            <a:r>
              <a:rPr lang="en-US" sz="2000" dirty="0" smtClean="0">
                <a:solidFill>
                  <a:schemeClr val="tx1"/>
                </a:solidFill>
              </a:rPr>
              <a:t>4</a:t>
            </a:r>
            <a:r>
              <a:rPr lang="en-US" sz="2000" dirty="0" smtClean="0"/>
              <a:t>.New ARTEL licensed in 2004 and operational, </a:t>
            </a:r>
          </a:p>
          <a:p>
            <a:pPr>
              <a:buNone/>
            </a:pPr>
            <a:r>
              <a:rPr lang="en-US" sz="2000" dirty="0" smtClean="0">
                <a:solidFill>
                  <a:schemeClr val="tx1"/>
                </a:solidFill>
              </a:rPr>
              <a:t>5</a:t>
            </a:r>
            <a:r>
              <a:rPr lang="en-US" sz="2000" dirty="0" smtClean="0"/>
              <a:t>.ISPA licensed in 2006 and operational, </a:t>
            </a:r>
          </a:p>
          <a:p>
            <a:pPr>
              <a:buNone/>
            </a:pPr>
            <a:r>
              <a:rPr lang="en-US" sz="2000" dirty="0" smtClean="0">
                <a:solidFill>
                  <a:schemeClr val="tx1"/>
                </a:solidFill>
              </a:rPr>
              <a:t>6</a:t>
            </a:r>
            <a:r>
              <a:rPr lang="en-US" sz="2000" dirty="0" smtClean="0"/>
              <a:t>.ALTECH Stream licensed in 2007 and operational,</a:t>
            </a:r>
          </a:p>
          <a:p>
            <a:pPr>
              <a:buNone/>
            </a:pPr>
            <a:r>
              <a:rPr lang="en-US" sz="2000" dirty="0" smtClean="0"/>
              <a:t> </a:t>
            </a:r>
            <a:r>
              <a:rPr lang="en-US" sz="2000" dirty="0" smtClean="0">
                <a:solidFill>
                  <a:schemeClr val="tx1"/>
                </a:solidFill>
              </a:rPr>
              <a:t>7</a:t>
            </a:r>
            <a:r>
              <a:rPr lang="en-US" sz="2000" dirty="0" smtClean="0"/>
              <a:t>.AIRTEL Rwanda Ltd licensed in 2011 new entrant and operational, </a:t>
            </a:r>
          </a:p>
          <a:p>
            <a:pPr>
              <a:buNone/>
            </a:pPr>
            <a:r>
              <a:rPr lang="en-US" sz="2000" dirty="0" smtClean="0">
                <a:solidFill>
                  <a:schemeClr val="tx1"/>
                </a:solidFill>
              </a:rPr>
              <a:t>8</a:t>
            </a:r>
            <a:r>
              <a:rPr lang="en-US" sz="2000" dirty="0" smtClean="0"/>
              <a:t>.BSC licensed in 2010 and operational,</a:t>
            </a:r>
          </a:p>
          <a:p>
            <a:pPr>
              <a:buNone/>
            </a:pPr>
            <a:r>
              <a:rPr lang="en-US" sz="2000" dirty="0" smtClean="0"/>
              <a:t> </a:t>
            </a:r>
            <a:r>
              <a:rPr lang="en-US" sz="2000" dirty="0" smtClean="0">
                <a:solidFill>
                  <a:schemeClr val="tx1"/>
                </a:solidFill>
              </a:rPr>
              <a:t>9</a:t>
            </a:r>
            <a:r>
              <a:rPr lang="en-US" sz="2000" dirty="0" smtClean="0"/>
              <a:t>.4G Rwanda licensed in 2011 not yet operational, </a:t>
            </a:r>
          </a:p>
          <a:p>
            <a:pPr>
              <a:buNone/>
            </a:pPr>
            <a:r>
              <a:rPr lang="en-US" sz="2000" dirty="0" smtClean="0">
                <a:solidFill>
                  <a:schemeClr val="tx1"/>
                </a:solidFill>
              </a:rPr>
              <a:t>10</a:t>
            </a:r>
            <a:r>
              <a:rPr lang="en-US" sz="2000" dirty="0" smtClean="0"/>
              <a:t>.4G Networks licensed in 2009 not yet operational. </a:t>
            </a:r>
          </a:p>
          <a:p>
            <a:pPr>
              <a:buNone/>
            </a:pPr>
            <a:endParaRPr lang="en-US" dirty="0" smtClean="0"/>
          </a:p>
        </p:txBody>
      </p:sp>
      <p:sp>
        <p:nvSpPr>
          <p:cNvPr id="3" name="Slide Number Placeholder 2"/>
          <p:cNvSpPr>
            <a:spLocks noGrp="1"/>
          </p:cNvSpPr>
          <p:nvPr>
            <p:ph type="sldNum" sz="quarter" idx="12"/>
          </p:nvPr>
        </p:nvSpPr>
        <p:spPr/>
        <p:txBody>
          <a:bodyPr/>
          <a:lstStyle/>
          <a:p>
            <a:fld id="{12A81D5C-F4C2-48B8-81C3-36C8089BB5FF}" type="slidenum">
              <a:rPr lang="en-US" smtClean="0">
                <a:solidFill>
                  <a:srgbClr val="073E87"/>
                </a:solidFill>
              </a:rPr>
              <a:pPr/>
              <a:t>6</a:t>
            </a:fld>
            <a:endParaRPr lang="en-US" dirty="0">
              <a:solidFill>
                <a:srgbClr val="073E87"/>
              </a:solidFill>
            </a:endParaRPr>
          </a:p>
        </p:txBody>
      </p:sp>
      <p:sp>
        <p:nvSpPr>
          <p:cNvPr id="4" name="Title 3"/>
          <p:cNvSpPr>
            <a:spLocks noGrp="1"/>
          </p:cNvSpPr>
          <p:nvPr>
            <p:ph type="title"/>
          </p:nvPr>
        </p:nvSpPr>
        <p:spPr>
          <a:xfrm>
            <a:off x="2438400" y="338328"/>
            <a:ext cx="4648200" cy="1109472"/>
          </a:xfrm>
        </p:spPr>
        <p:txBody>
          <a:bodyPr>
            <a:noAutofit/>
          </a:bodyPr>
          <a:lstStyle/>
          <a:p>
            <a:r>
              <a:rPr lang="en-US" sz="4000" dirty="0" smtClean="0"/>
              <a:t>Internet Services Providers</a:t>
            </a:r>
            <a:endParaRPr lang="en-US" sz="4000" dirty="0"/>
          </a:p>
        </p:txBody>
      </p:sp>
      <p:pic>
        <p:nvPicPr>
          <p:cNvPr id="5" name="Picture 5"/>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28600" y="250803"/>
            <a:ext cx="1145436" cy="1005840"/>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6" name="Picture 3" descr="photo Title 2">
            <a:hlinkClick r:id="rId3"/>
          </p:cNvPr>
          <p:cNvPicPr>
            <a:picLocks noChangeAspect="1" noChangeArrowheads="1"/>
          </p:cNvPicPr>
          <p:nvPr/>
        </p:nvPicPr>
        <p:blipFill rotWithShape="1">
          <a:blip r:embed="rId4" cstate="print">
            <a:extLst>
              <a:ext uri="{28A0092B-C50C-407E-A947-70E740481C1C}">
                <a14:useLocalDpi xmlns="" xmlns:a14="http://schemas.microsoft.com/office/drawing/2010/main" val="0"/>
              </a:ext>
            </a:extLst>
          </a:blip>
          <a:srcRect l="63439" t="7481" r="1273" b="21782"/>
          <a:stretch/>
        </p:blipFill>
        <p:spPr bwMode="auto">
          <a:xfrm>
            <a:off x="990600" y="779123"/>
            <a:ext cx="1383402" cy="1211313"/>
          </a:xfrm>
          <a:prstGeom prst="rect">
            <a:avLst/>
          </a:prstGeom>
          <a:noFill/>
          <a:ln>
            <a:solidFill>
              <a:schemeClr val="tx1"/>
            </a:solidFill>
          </a:ln>
          <a:extLst>
            <a:ext uri="{909E8E84-426E-40DD-AFC4-6F175D3DCCD1}">
              <a14:hiddenFill xmlns="" xmlns:a14="http://schemas.microsoft.com/office/drawing/2010/main">
                <a:solidFill>
                  <a:srgbClr val="FFFFFF"/>
                </a:solidFill>
              </a14:hiddenFill>
            </a:ext>
          </a:extLst>
        </p:spPr>
      </p:pic>
      <p:pic>
        <p:nvPicPr>
          <p:cNvPr id="7" name="Picture 4"/>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7002070" y="304800"/>
            <a:ext cx="1837130" cy="155793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Internet Freedom</a:t>
            </a:r>
            <a:br>
              <a:rPr lang="en-US" b="1" dirty="0" smtClean="0"/>
            </a:br>
            <a:r>
              <a:rPr lang="en-US" b="1" dirty="0" smtClean="0"/>
              <a:t>in Rwanda</a:t>
            </a:r>
            <a:r>
              <a:rPr lang="en-US" dirty="0" smtClean="0"/>
              <a:t/>
            </a:r>
            <a:br>
              <a:rPr lang="en-US" dirty="0" smtClean="0"/>
            </a:br>
            <a:endParaRPr lang="en-US" dirty="0"/>
          </a:p>
        </p:txBody>
      </p:sp>
      <p:sp>
        <p:nvSpPr>
          <p:cNvPr id="3" name="Text Placeholder 2"/>
          <p:cNvSpPr>
            <a:spLocks noGrp="1"/>
          </p:cNvSpPr>
          <p:nvPr>
            <p:ph type="body" idx="1"/>
          </p:nvPr>
        </p:nvSpPr>
        <p:spPr>
          <a:xfrm>
            <a:off x="762000" y="2057400"/>
            <a:ext cx="2218944" cy="650876"/>
          </a:xfrm>
          <a:solidFill>
            <a:schemeClr val="accent2"/>
          </a:solidFill>
          <a:ln>
            <a:solidFill>
              <a:schemeClr val="accent1"/>
            </a:solidFill>
          </a:ln>
        </p:spPr>
        <p:txBody>
          <a:bodyPr>
            <a:noAutofit/>
          </a:bodyPr>
          <a:lstStyle/>
          <a:p>
            <a:r>
              <a:rPr lang="en-US" sz="4000" dirty="0" smtClean="0">
                <a:solidFill>
                  <a:schemeClr val="accent1"/>
                </a:solidFill>
              </a:rPr>
              <a:t>The law </a:t>
            </a:r>
            <a:endParaRPr lang="en-US" sz="4000" dirty="0">
              <a:solidFill>
                <a:schemeClr val="accent1"/>
              </a:solidFill>
            </a:endParaRPr>
          </a:p>
        </p:txBody>
      </p:sp>
      <p:sp>
        <p:nvSpPr>
          <p:cNvPr id="4" name="Content Placeholder 3"/>
          <p:cNvSpPr>
            <a:spLocks noGrp="1"/>
          </p:cNvSpPr>
          <p:nvPr>
            <p:ph sz="half" idx="2"/>
          </p:nvPr>
        </p:nvSpPr>
        <p:spPr>
          <a:xfrm>
            <a:off x="457200" y="2743200"/>
            <a:ext cx="2514600" cy="3276600"/>
          </a:xfrm>
        </p:spPr>
        <p:txBody>
          <a:bodyPr>
            <a:noAutofit/>
          </a:bodyPr>
          <a:lstStyle/>
          <a:p>
            <a:r>
              <a:rPr lang="en-US" sz="2800" dirty="0" smtClean="0"/>
              <a:t>The law does not provide for government restrictions on access to the Internet</a:t>
            </a:r>
            <a:endParaRPr lang="en-US" sz="2800" dirty="0"/>
          </a:p>
        </p:txBody>
      </p:sp>
      <p:sp>
        <p:nvSpPr>
          <p:cNvPr id="5" name="Text Placeholder 4"/>
          <p:cNvSpPr>
            <a:spLocks noGrp="1"/>
          </p:cNvSpPr>
          <p:nvPr>
            <p:ph type="body" sz="quarter" idx="3"/>
          </p:nvPr>
        </p:nvSpPr>
        <p:spPr>
          <a:xfrm>
            <a:off x="3581400" y="1981200"/>
            <a:ext cx="3962400" cy="639762"/>
          </a:xfrm>
        </p:spPr>
        <p:style>
          <a:lnRef idx="2">
            <a:schemeClr val="accent2">
              <a:shade val="50000"/>
            </a:schemeClr>
          </a:lnRef>
          <a:fillRef idx="1">
            <a:schemeClr val="accent2"/>
          </a:fillRef>
          <a:effectRef idx="0">
            <a:schemeClr val="accent2"/>
          </a:effectRef>
          <a:fontRef idx="minor">
            <a:schemeClr val="lt1"/>
          </a:fontRef>
        </p:style>
        <p:txBody>
          <a:bodyPr>
            <a:noAutofit/>
          </a:bodyPr>
          <a:lstStyle/>
          <a:p>
            <a:r>
              <a:rPr lang="en-US" sz="4000" dirty="0" smtClean="0">
                <a:solidFill>
                  <a:schemeClr val="accent1"/>
                </a:solidFill>
              </a:rPr>
              <a:t>The Reports</a:t>
            </a:r>
            <a:endParaRPr lang="en-US" sz="4000" dirty="0">
              <a:solidFill>
                <a:schemeClr val="accent1"/>
              </a:solidFill>
            </a:endParaRPr>
          </a:p>
        </p:txBody>
      </p:sp>
      <p:sp>
        <p:nvSpPr>
          <p:cNvPr id="6" name="Content Placeholder 5"/>
          <p:cNvSpPr>
            <a:spLocks noGrp="1"/>
          </p:cNvSpPr>
          <p:nvPr>
            <p:ph sz="quarter" idx="4"/>
          </p:nvPr>
        </p:nvSpPr>
        <p:spPr>
          <a:xfrm>
            <a:off x="3429000" y="2667000"/>
            <a:ext cx="5410200" cy="3429000"/>
          </a:xfrm>
        </p:spPr>
        <p:txBody>
          <a:bodyPr>
            <a:noAutofit/>
          </a:bodyPr>
          <a:lstStyle/>
          <a:p>
            <a:r>
              <a:rPr lang="en-US" dirty="0" smtClean="0"/>
              <a:t>Numerous reports indicate the government monitored e-mail and Internet chat rooms. Individuals and groups could engage in the peaceful expression of views via the Internet, including by e-mail, but were subject to monitoring. There were a few reports monitoring led to detention and interrogation by SSF. There were reports that government blocked access to several Web sites within the country that were critical of the government</a:t>
            </a:r>
            <a:endParaRPr lang="en-US" dirty="0"/>
          </a:p>
        </p:txBody>
      </p:sp>
      <p:sp>
        <p:nvSpPr>
          <p:cNvPr id="7" name="Slide Number Placeholder 6"/>
          <p:cNvSpPr>
            <a:spLocks noGrp="1"/>
          </p:cNvSpPr>
          <p:nvPr>
            <p:ph type="sldNum" sz="quarter" idx="12"/>
          </p:nvPr>
        </p:nvSpPr>
        <p:spPr/>
        <p:txBody>
          <a:bodyPr/>
          <a:lstStyle/>
          <a:p>
            <a:fld id="{12A81D5C-F4C2-48B8-81C3-36C8089BB5FF}" type="slidenum">
              <a:rPr lang="en-US" smtClean="0">
                <a:solidFill>
                  <a:srgbClr val="073E87"/>
                </a:solidFill>
              </a:rPr>
              <a:pPr/>
              <a:t>7</a:t>
            </a:fld>
            <a:endParaRPr lang="en-US" dirty="0">
              <a:solidFill>
                <a:srgbClr val="073E87"/>
              </a:solidFill>
            </a:endParaRPr>
          </a:p>
        </p:txBody>
      </p:sp>
      <p:pic>
        <p:nvPicPr>
          <p:cNvPr id="16" name="Picture 5"/>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228600" y="250803"/>
            <a:ext cx="1145436" cy="1005840"/>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17" name="Picture 4"/>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7002070" y="304800"/>
            <a:ext cx="1837130" cy="155793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609600" y="2209800"/>
          <a:ext cx="8229600" cy="402336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Issues with the internet end users </a:t>
                      </a:r>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Issues with the Internet Retailers </a:t>
                      </a:r>
                    </a:p>
                    <a:p>
                      <a:endParaRPr lang="en-US" dirty="0"/>
                    </a:p>
                  </a:txBody>
                  <a:tcPr/>
                </a:tc>
                <a:tc>
                  <a:txBody>
                    <a:bodyPr/>
                    <a:lstStyle/>
                    <a:p>
                      <a:r>
                        <a:rPr lang="en-US" sz="1800" b="1" kern="1200" baseline="0" dirty="0" smtClean="0">
                          <a:solidFill>
                            <a:schemeClr val="lt1"/>
                          </a:solidFill>
                          <a:latin typeface="+mn-lt"/>
                          <a:ea typeface="+mn-ea"/>
                          <a:cs typeface="+mn-cs"/>
                        </a:rPr>
                        <a:t>Issues with Internet Services Providers </a:t>
                      </a:r>
                      <a:endParaRPr lang="en-US" dirty="0"/>
                    </a:p>
                  </a:txBody>
                  <a:tcPr/>
                </a:tc>
              </a:tr>
              <a:tr h="370840">
                <a:tc>
                  <a:txBody>
                    <a:bodyPr/>
                    <a:lstStyle/>
                    <a:p>
                      <a:pPr>
                        <a:buFont typeface="Arial" pitchFamily="34" charset="0"/>
                        <a:buChar char="•"/>
                      </a:pPr>
                      <a:r>
                        <a:rPr lang="en-US" dirty="0" smtClean="0"/>
                        <a:t>Low levels of bandwidth connection </a:t>
                      </a:r>
                    </a:p>
                    <a:p>
                      <a:pPr>
                        <a:buFont typeface="Arial" pitchFamily="34" charset="0"/>
                        <a:buChar char="•"/>
                      </a:pPr>
                      <a:r>
                        <a:rPr lang="en-US" dirty="0" smtClean="0"/>
                        <a:t>High rates pricing </a:t>
                      </a:r>
                    </a:p>
                    <a:p>
                      <a:pPr>
                        <a:buFont typeface="Arial" pitchFamily="34" charset="0"/>
                        <a:buChar char="•"/>
                      </a:pPr>
                      <a:r>
                        <a:rPr lang="en-US" dirty="0" smtClean="0"/>
                        <a:t>Lack of access through out the country </a:t>
                      </a:r>
                    </a:p>
                    <a:p>
                      <a:pPr>
                        <a:buFont typeface="Arial" pitchFamily="34" charset="0"/>
                        <a:buChar char="•"/>
                      </a:pPr>
                      <a:r>
                        <a:rPr lang="en-US" dirty="0" smtClean="0"/>
                        <a:t>Resistance to migrate between ISPs </a:t>
                      </a:r>
                      <a:endParaRPr lang="en-US" dirty="0"/>
                    </a:p>
                  </a:txBody>
                  <a:tcPr/>
                </a:tc>
                <a:tc>
                  <a:txBody>
                    <a:bodyPr/>
                    <a:lstStyle/>
                    <a:p>
                      <a:pPr>
                        <a:buFont typeface="Arial" pitchFamily="34" charset="0"/>
                        <a:buChar char="•"/>
                      </a:pPr>
                      <a:r>
                        <a:rPr lang="en-US" dirty="0" smtClean="0"/>
                        <a:t>Receive low supply of bandwidth </a:t>
                      </a:r>
                    </a:p>
                    <a:p>
                      <a:pPr>
                        <a:buFont typeface="Arial" pitchFamily="34" charset="0"/>
                        <a:buChar char="•"/>
                      </a:pPr>
                      <a:r>
                        <a:rPr lang="en-US" dirty="0" smtClean="0"/>
                        <a:t>Low demand for internet cafes </a:t>
                      </a:r>
                    </a:p>
                    <a:p>
                      <a:pPr>
                        <a:buFont typeface="Arial" pitchFamily="34" charset="0"/>
                        <a:buChar char="•"/>
                      </a:pPr>
                      <a:r>
                        <a:rPr lang="en-US" dirty="0" smtClean="0"/>
                        <a:t>Lack of coordination between retailers to investment in last mile accessibility </a:t>
                      </a:r>
                      <a:endParaRPr lang="en-US" dirty="0"/>
                    </a:p>
                  </a:txBody>
                  <a:tcPr/>
                </a:tc>
                <a:tc>
                  <a:txBody>
                    <a:bodyPr/>
                    <a:lstStyle/>
                    <a:p>
                      <a:pPr>
                        <a:buFont typeface="Arial" pitchFamily="34" charset="0"/>
                        <a:buChar char="•"/>
                      </a:pPr>
                      <a:r>
                        <a:rPr lang="en-US" sz="1800" kern="1200" baseline="0" dirty="0" smtClean="0">
                          <a:solidFill>
                            <a:schemeClr val="dk1"/>
                          </a:solidFill>
                          <a:latin typeface="+mn-lt"/>
                          <a:ea typeface="+mn-ea"/>
                          <a:cs typeface="+mn-cs"/>
                        </a:rPr>
                        <a:t>Market dominance </a:t>
                      </a:r>
                    </a:p>
                    <a:p>
                      <a:pPr>
                        <a:buFont typeface="Arial" pitchFamily="34" charset="0"/>
                        <a:buChar char="•"/>
                      </a:pPr>
                      <a:r>
                        <a:rPr lang="en-US" sz="1800" kern="1200" baseline="0" dirty="0" smtClean="0">
                          <a:solidFill>
                            <a:schemeClr val="dk1"/>
                          </a:solidFill>
                          <a:latin typeface="+mn-lt"/>
                          <a:ea typeface="+mn-ea"/>
                          <a:cs typeface="+mn-cs"/>
                        </a:rPr>
                        <a:t>Only one wholesaler of bandwidth </a:t>
                      </a:r>
                    </a:p>
                    <a:p>
                      <a:pPr>
                        <a:buFont typeface="Arial" pitchFamily="34" charset="0"/>
                        <a:buChar char="•"/>
                      </a:pPr>
                      <a:r>
                        <a:rPr lang="en-US" sz="1800" kern="1200" baseline="0" dirty="0" smtClean="0">
                          <a:solidFill>
                            <a:schemeClr val="dk1"/>
                          </a:solidFill>
                          <a:latin typeface="+mn-lt"/>
                          <a:ea typeface="+mn-ea"/>
                          <a:cs typeface="+mn-cs"/>
                        </a:rPr>
                        <a:t>Low demand by end users </a:t>
                      </a:r>
                    </a:p>
                    <a:p>
                      <a:pPr>
                        <a:buFont typeface="Arial" pitchFamily="34" charset="0"/>
                        <a:buChar char="•"/>
                      </a:pPr>
                      <a:r>
                        <a:rPr lang="en-US" sz="1800" kern="1200" baseline="0" dirty="0" smtClean="0">
                          <a:solidFill>
                            <a:schemeClr val="dk1"/>
                          </a:solidFill>
                          <a:latin typeface="+mn-lt"/>
                          <a:ea typeface="+mn-ea"/>
                          <a:cs typeface="+mn-cs"/>
                        </a:rPr>
                        <a:t>Risk averse to investment in last miles </a:t>
                      </a:r>
                    </a:p>
                    <a:p>
                      <a:pPr>
                        <a:buFont typeface="Arial" pitchFamily="34" charset="0"/>
                        <a:buChar char="•"/>
                      </a:pPr>
                      <a:r>
                        <a:rPr lang="en-US" sz="1800" kern="1200" baseline="0" dirty="0" smtClean="0">
                          <a:solidFill>
                            <a:schemeClr val="dk1"/>
                          </a:solidFill>
                          <a:latin typeface="+mn-lt"/>
                          <a:ea typeface="+mn-ea"/>
                          <a:cs typeface="+mn-cs"/>
                        </a:rPr>
                        <a:t>Door to door delivery across the country is not available, Governance structure </a:t>
                      </a:r>
                      <a:endParaRPr lang="en-US" dirty="0"/>
                    </a:p>
                  </a:txBody>
                  <a:tcPr/>
                </a:tc>
              </a:tr>
            </a:tbl>
          </a:graphicData>
        </a:graphic>
      </p:graphicFrame>
      <p:sp>
        <p:nvSpPr>
          <p:cNvPr id="3" name="Slide Number Placeholder 2"/>
          <p:cNvSpPr>
            <a:spLocks noGrp="1"/>
          </p:cNvSpPr>
          <p:nvPr>
            <p:ph type="sldNum" sz="quarter" idx="12"/>
          </p:nvPr>
        </p:nvSpPr>
        <p:spPr/>
        <p:txBody>
          <a:bodyPr/>
          <a:lstStyle/>
          <a:p>
            <a:fld id="{12A81D5C-F4C2-48B8-81C3-36C8089BB5FF}" type="slidenum">
              <a:rPr lang="en-US" smtClean="0">
                <a:solidFill>
                  <a:srgbClr val="073E87"/>
                </a:solidFill>
              </a:rPr>
              <a:pPr/>
              <a:t>8</a:t>
            </a:fld>
            <a:endParaRPr lang="en-US" dirty="0">
              <a:solidFill>
                <a:srgbClr val="073E87"/>
              </a:solidFill>
            </a:endParaRPr>
          </a:p>
        </p:txBody>
      </p:sp>
      <p:sp>
        <p:nvSpPr>
          <p:cNvPr id="4" name="Title 3"/>
          <p:cNvSpPr>
            <a:spLocks noGrp="1"/>
          </p:cNvSpPr>
          <p:nvPr>
            <p:ph type="title"/>
          </p:nvPr>
        </p:nvSpPr>
        <p:spPr/>
        <p:txBody>
          <a:bodyPr>
            <a:normAutofit fontScale="90000"/>
          </a:bodyPr>
          <a:lstStyle/>
          <a:p>
            <a:r>
              <a:rPr lang="en-US" dirty="0" smtClean="0"/>
              <a:t>Internet accessibility &amp; </a:t>
            </a:r>
            <a:br>
              <a:rPr lang="en-US" dirty="0" smtClean="0"/>
            </a:br>
            <a:r>
              <a:rPr lang="en-US" dirty="0" smtClean="0"/>
              <a:t>affordability</a:t>
            </a:r>
            <a:endParaRPr lang="en-US" dirty="0"/>
          </a:p>
        </p:txBody>
      </p:sp>
      <p:pic>
        <p:nvPicPr>
          <p:cNvPr id="7" name="Picture 4"/>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002070" y="304800"/>
            <a:ext cx="1837130" cy="155793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8" name="Picture 3" descr="photo Title 2">
            <a:hlinkClick r:id="rId3"/>
          </p:cNvPr>
          <p:cNvPicPr>
            <a:picLocks noChangeAspect="1" noChangeArrowheads="1"/>
          </p:cNvPicPr>
          <p:nvPr/>
        </p:nvPicPr>
        <p:blipFill rotWithShape="1">
          <a:blip r:embed="rId4" cstate="print">
            <a:extLst>
              <a:ext uri="{28A0092B-C50C-407E-A947-70E740481C1C}">
                <a14:useLocalDpi xmlns="" xmlns:a14="http://schemas.microsoft.com/office/drawing/2010/main" val="0"/>
              </a:ext>
            </a:extLst>
          </a:blip>
          <a:srcRect l="63439" t="7481" r="1273" b="21782"/>
          <a:stretch/>
        </p:blipFill>
        <p:spPr bwMode="auto">
          <a:xfrm>
            <a:off x="685800" y="762000"/>
            <a:ext cx="1383402" cy="1211313"/>
          </a:xfrm>
          <a:prstGeom prst="rect">
            <a:avLst/>
          </a:prstGeom>
          <a:noFill/>
          <a:ln>
            <a:solidFill>
              <a:schemeClr val="tx1"/>
            </a:solidFill>
          </a:ln>
          <a:extLst>
            <a:ext uri="{909E8E84-426E-40DD-AFC4-6F175D3DCCD1}">
              <a14:hiddenFill xmlns="" xmlns:a14="http://schemas.microsoft.com/office/drawing/2010/main">
                <a:solidFill>
                  <a:srgbClr val="FFFFFF"/>
                </a:solidFill>
              </a14:hiddenFill>
            </a:ext>
          </a:extLst>
        </p:spPr>
      </p:pic>
      <p:pic>
        <p:nvPicPr>
          <p:cNvPr id="9" name="Picture 8"/>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152400" y="228600"/>
            <a:ext cx="1145436" cy="1005840"/>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838200" y="2362200"/>
          <a:ext cx="7848600" cy="3315018"/>
        </p:xfrm>
        <a:graphic>
          <a:graphicData uri="http://schemas.openxmlformats.org/drawingml/2006/table">
            <a:tbl>
              <a:tblPr firstRow="1" bandRow="1">
                <a:tableStyleId>{5C22544A-7EE6-4342-B048-85BDC9FD1C3A}</a:tableStyleId>
              </a:tblPr>
              <a:tblGrid>
                <a:gridCol w="2616200"/>
                <a:gridCol w="2365695"/>
                <a:gridCol w="2866705"/>
              </a:tblGrid>
              <a:tr h="134672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kern="1200" baseline="0" dirty="0" smtClean="0">
                          <a:solidFill>
                            <a:schemeClr val="dk1"/>
                          </a:solidFill>
                          <a:latin typeface="+mn-lt"/>
                          <a:ea typeface="+mn-ea"/>
                          <a:cs typeface="+mn-cs"/>
                        </a:rPr>
                        <a:t>Market dominance </a:t>
                      </a:r>
                    </a:p>
                    <a:p>
                      <a:endParaRPr lang="en-US" dirty="0"/>
                    </a:p>
                  </a:txBody>
                  <a:tcPr/>
                </a:tc>
                <a:tc>
                  <a:txBody>
                    <a:bodyPr/>
                    <a:lstStyle/>
                    <a:p>
                      <a:r>
                        <a:rPr lang="en-US" sz="1800" b="1" kern="1200" baseline="0" dirty="0" smtClean="0">
                          <a:solidFill>
                            <a:schemeClr val="lt1"/>
                          </a:solidFill>
                          <a:latin typeface="+mn-lt"/>
                          <a:ea typeface="+mn-ea"/>
                          <a:cs typeface="+mn-cs"/>
                        </a:rPr>
                        <a:t>Only one wholesaler of bandwidth </a:t>
                      </a:r>
                    </a:p>
                    <a:p>
                      <a:endParaRPr lang="en-US" dirty="0"/>
                    </a:p>
                  </a:txBody>
                  <a:tcPr/>
                </a:tc>
                <a:tc>
                  <a:txBody>
                    <a:bodyPr/>
                    <a:lstStyle/>
                    <a:p>
                      <a:endParaRPr lang="en-US" sz="1800" b="1" kern="1200" baseline="0" dirty="0" smtClean="0">
                        <a:solidFill>
                          <a:schemeClr val="lt1"/>
                        </a:solidFill>
                        <a:latin typeface="+mn-lt"/>
                        <a:ea typeface="+mn-ea"/>
                        <a:cs typeface="+mn-cs"/>
                      </a:endParaRPr>
                    </a:p>
                    <a:p>
                      <a:r>
                        <a:rPr lang="en-US" sz="1800" b="1" kern="1200" baseline="0" dirty="0" smtClean="0">
                          <a:solidFill>
                            <a:schemeClr val="lt1"/>
                          </a:solidFill>
                          <a:latin typeface="+mn-lt"/>
                          <a:ea typeface="+mn-ea"/>
                          <a:cs typeface="+mn-cs"/>
                        </a:rPr>
                        <a:t>Costing redundancy </a:t>
                      </a:r>
                    </a:p>
                    <a:p>
                      <a:endParaRPr lang="en-US" dirty="0"/>
                    </a:p>
                  </a:txBody>
                  <a:tcPr/>
                </a:tc>
              </a:tr>
              <a:tr h="1968292">
                <a:tc>
                  <a:txBody>
                    <a:bodyPr/>
                    <a:lstStyle/>
                    <a:p>
                      <a:r>
                        <a:rPr lang="en-US" sz="1800" b="1" kern="1200" baseline="0" dirty="0" smtClean="0">
                          <a:solidFill>
                            <a:srgbClr val="FF0000"/>
                          </a:solidFill>
                          <a:latin typeface="+mn-lt"/>
                          <a:ea typeface="+mn-ea"/>
                          <a:cs typeface="+mn-cs"/>
                        </a:rPr>
                        <a:t>Proposals: </a:t>
                      </a:r>
                    </a:p>
                    <a:p>
                      <a:r>
                        <a:rPr lang="en-US" sz="1800" b="1" kern="1200" baseline="0" dirty="0" smtClean="0">
                          <a:solidFill>
                            <a:schemeClr val="dk1"/>
                          </a:solidFill>
                          <a:latin typeface="+mn-lt"/>
                          <a:ea typeface="+mn-ea"/>
                          <a:cs typeface="+mn-cs"/>
                        </a:rPr>
                        <a:t>Allow more market player in the industry especially those who can invest in last miles </a:t>
                      </a:r>
                      <a:endParaRPr lang="en-US" sz="1800" kern="1200" baseline="0" dirty="0" smtClean="0">
                        <a:solidFill>
                          <a:schemeClr val="dk1"/>
                        </a:solidFill>
                        <a:latin typeface="+mn-lt"/>
                        <a:ea typeface="+mn-ea"/>
                        <a:cs typeface="+mn-cs"/>
                      </a:endParaRPr>
                    </a:p>
                    <a:p>
                      <a:endParaRPr lang="en-US" dirty="0"/>
                    </a:p>
                  </a:txBody>
                  <a:tcPr/>
                </a:tc>
                <a:tc>
                  <a:txBody>
                    <a:bodyPr/>
                    <a:lstStyle/>
                    <a:p>
                      <a:r>
                        <a:rPr lang="en-US" sz="1800" b="1" kern="1200" baseline="0" dirty="0" smtClean="0">
                          <a:solidFill>
                            <a:srgbClr val="FF0000"/>
                          </a:solidFill>
                          <a:latin typeface="+mn-lt"/>
                          <a:ea typeface="+mn-ea"/>
                          <a:cs typeface="+mn-cs"/>
                        </a:rPr>
                        <a:t>Proposals: </a:t>
                      </a:r>
                      <a:r>
                        <a:rPr lang="en-US" sz="1800" b="1" kern="1200" baseline="0" dirty="0" smtClean="0">
                          <a:solidFill>
                            <a:schemeClr val="dk1"/>
                          </a:solidFill>
                          <a:latin typeface="+mn-lt"/>
                          <a:ea typeface="+mn-ea"/>
                          <a:cs typeface="+mn-cs"/>
                        </a:rPr>
                        <a:t>Liberalize the fiber optic to get back the money invested </a:t>
                      </a:r>
                      <a:endParaRPr lang="en-US" dirty="0"/>
                    </a:p>
                  </a:txBody>
                  <a:tcPr/>
                </a:tc>
                <a:tc>
                  <a:txBody>
                    <a:bodyPr/>
                    <a:lstStyle/>
                    <a:p>
                      <a:r>
                        <a:rPr lang="en-US" sz="1800" b="1" kern="1200" baseline="0" dirty="0" smtClean="0">
                          <a:solidFill>
                            <a:srgbClr val="FF0000"/>
                          </a:solidFill>
                          <a:latin typeface="+mn-lt"/>
                          <a:ea typeface="+mn-ea"/>
                          <a:cs typeface="+mn-cs"/>
                        </a:rPr>
                        <a:t>Proposals: </a:t>
                      </a:r>
                    </a:p>
                    <a:p>
                      <a:r>
                        <a:rPr lang="en-US" sz="1800" b="1" kern="1200" baseline="0" dirty="0" smtClean="0">
                          <a:solidFill>
                            <a:schemeClr val="dk1"/>
                          </a:solidFill>
                          <a:latin typeface="+mn-lt"/>
                          <a:ea typeface="+mn-ea"/>
                          <a:cs typeface="+mn-cs"/>
                        </a:rPr>
                        <a:t>Speed up the process to open Uganda- Kenya route of fiber optic and create more option of downstream </a:t>
                      </a:r>
                      <a:endParaRPr lang="en-US" dirty="0"/>
                    </a:p>
                  </a:txBody>
                  <a:tcPr/>
                </a:tc>
              </a:tr>
            </a:tbl>
          </a:graphicData>
        </a:graphic>
      </p:graphicFrame>
      <p:sp>
        <p:nvSpPr>
          <p:cNvPr id="3" name="Slide Number Placeholder 2"/>
          <p:cNvSpPr>
            <a:spLocks noGrp="1"/>
          </p:cNvSpPr>
          <p:nvPr>
            <p:ph type="sldNum" sz="quarter" idx="12"/>
          </p:nvPr>
        </p:nvSpPr>
        <p:spPr/>
        <p:txBody>
          <a:bodyPr/>
          <a:lstStyle/>
          <a:p>
            <a:fld id="{12A81D5C-F4C2-48B8-81C3-36C8089BB5FF}" type="slidenum">
              <a:rPr lang="en-US" smtClean="0">
                <a:solidFill>
                  <a:srgbClr val="073E87"/>
                </a:solidFill>
              </a:rPr>
              <a:pPr/>
              <a:t>9</a:t>
            </a:fld>
            <a:endParaRPr lang="en-US" dirty="0">
              <a:solidFill>
                <a:srgbClr val="073E87"/>
              </a:solidFill>
            </a:endParaRPr>
          </a:p>
        </p:txBody>
      </p:sp>
      <p:sp>
        <p:nvSpPr>
          <p:cNvPr id="4" name="Title 3"/>
          <p:cNvSpPr>
            <a:spLocks noGrp="1"/>
          </p:cNvSpPr>
          <p:nvPr>
            <p:ph type="title"/>
          </p:nvPr>
        </p:nvSpPr>
        <p:spPr>
          <a:xfrm>
            <a:off x="2057400" y="338328"/>
            <a:ext cx="4953000" cy="1252728"/>
          </a:xfrm>
        </p:spPr>
        <p:txBody>
          <a:bodyPr>
            <a:normAutofit/>
          </a:bodyPr>
          <a:lstStyle/>
          <a:p>
            <a:r>
              <a:rPr lang="en-US" sz="2400" b="1" dirty="0" smtClean="0"/>
              <a:t>How to address issues of Internet Accessibility &amp; Affordability</a:t>
            </a:r>
            <a:endParaRPr lang="en-US" sz="2400" dirty="0"/>
          </a:p>
        </p:txBody>
      </p:sp>
      <p:sp>
        <p:nvSpPr>
          <p:cNvPr id="6" name="Rectangle 5"/>
          <p:cNvSpPr/>
          <p:nvPr/>
        </p:nvSpPr>
        <p:spPr>
          <a:xfrm>
            <a:off x="2209800" y="1447800"/>
            <a:ext cx="4953000" cy="830997"/>
          </a:xfrm>
          <a:prstGeom prst="rect">
            <a:avLst/>
          </a:prstGeom>
          <a:solidFill>
            <a:schemeClr val="accent2"/>
          </a:solidFill>
        </p:spPr>
        <p:style>
          <a:lnRef idx="2">
            <a:schemeClr val="accent5">
              <a:shade val="50000"/>
            </a:schemeClr>
          </a:lnRef>
          <a:fillRef idx="1">
            <a:schemeClr val="accent5"/>
          </a:fillRef>
          <a:effectRef idx="0">
            <a:schemeClr val="accent5"/>
          </a:effectRef>
          <a:fontRef idx="minor">
            <a:schemeClr val="lt1"/>
          </a:fontRef>
        </p:style>
        <p:txBody>
          <a:bodyPr wrap="square">
            <a:spAutoFit/>
          </a:bodyPr>
          <a:lstStyle/>
          <a:p>
            <a:pPr algn="ctr"/>
            <a:r>
              <a:rPr lang="en-US" sz="2400" b="1" dirty="0" smtClean="0"/>
              <a:t>1. Issues with Internet Service Providers: </a:t>
            </a:r>
            <a:endParaRPr lang="en-US" sz="2400" dirty="0"/>
          </a:p>
        </p:txBody>
      </p:sp>
      <p:pic>
        <p:nvPicPr>
          <p:cNvPr id="7" name="Picture 6"/>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52400" y="228600"/>
            <a:ext cx="1145436" cy="1005840"/>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8" name="Picture 3" descr="photo Title 2">
            <a:hlinkClick r:id="rId3"/>
          </p:cNvPr>
          <p:cNvPicPr>
            <a:picLocks noChangeAspect="1" noChangeArrowheads="1"/>
          </p:cNvPicPr>
          <p:nvPr/>
        </p:nvPicPr>
        <p:blipFill rotWithShape="1">
          <a:blip r:embed="rId4" cstate="print">
            <a:extLst>
              <a:ext uri="{28A0092B-C50C-407E-A947-70E740481C1C}">
                <a14:useLocalDpi xmlns="" xmlns:a14="http://schemas.microsoft.com/office/drawing/2010/main" val="0"/>
              </a:ext>
            </a:extLst>
          </a:blip>
          <a:srcRect l="63439" t="7481" r="1273" b="21782"/>
          <a:stretch/>
        </p:blipFill>
        <p:spPr bwMode="auto">
          <a:xfrm>
            <a:off x="685800" y="762000"/>
            <a:ext cx="1383402" cy="1211313"/>
          </a:xfrm>
          <a:prstGeom prst="rect">
            <a:avLst/>
          </a:prstGeom>
          <a:noFill/>
          <a:ln>
            <a:solidFill>
              <a:schemeClr val="tx1"/>
            </a:solidFill>
          </a:ln>
          <a:extLst>
            <a:ext uri="{909E8E84-426E-40DD-AFC4-6F175D3DCCD1}">
              <a14:hiddenFill xmlns="" xmlns:a14="http://schemas.microsoft.com/office/drawing/2010/main">
                <a:solidFill>
                  <a:srgbClr val="FFFFFF"/>
                </a:solidFill>
              </a14:hiddenFill>
            </a:ext>
          </a:extLst>
        </p:spPr>
      </p:pic>
      <p:pic>
        <p:nvPicPr>
          <p:cNvPr id="9" name="Picture 4"/>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7002070" y="304800"/>
            <a:ext cx="1837130" cy="155793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1_Morroco Template">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1203</TotalTime>
  <Words>1212</Words>
  <Application>Microsoft Office PowerPoint</Application>
  <PresentationFormat>On-screen Show (4:3)</PresentationFormat>
  <Paragraphs>137</Paragraphs>
  <Slides>11</Slides>
  <Notes>5</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1_Morroco Template</vt:lpstr>
      <vt:lpstr>The Fifth Annual African Dialogue  Consumer Protection Conference</vt:lpstr>
      <vt:lpstr>    The Rwanda Mobile Market</vt:lpstr>
      <vt:lpstr>Mobile Legislation  and          Payments</vt:lpstr>
      <vt:lpstr>Cyber  &amp;Consumers   Low internet penetration  </vt:lpstr>
      <vt:lpstr>Investment in Fiber optics</vt:lpstr>
      <vt:lpstr>Internet Services Providers</vt:lpstr>
      <vt:lpstr> Internet Freedom in Rwanda </vt:lpstr>
      <vt:lpstr>Internet accessibility &amp;  affordability</vt:lpstr>
      <vt:lpstr>How to address issues of Internet Accessibility &amp; Affordability</vt:lpstr>
      <vt:lpstr>How to address issues of Internet Accessibility</vt:lpstr>
      <vt:lpstr>Issue with the internet Retailers </vt:lpstr>
    </vt:vector>
  </TitlesOfParts>
  <Company>Federal Trade Commission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Fourth Annual African Dialogue  Consumer Protection Conference</dc:title>
  <dc:creator>Federal Trade Commission</dc:creator>
  <cp:lastModifiedBy>Administrator</cp:lastModifiedBy>
  <cp:revision>114</cp:revision>
  <cp:lastPrinted>2013-07-18T19:05:16Z</cp:lastPrinted>
  <dcterms:created xsi:type="dcterms:W3CDTF">2012-08-09T17:06:55Z</dcterms:created>
  <dcterms:modified xsi:type="dcterms:W3CDTF">2013-08-09T12:19:45Z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710697505</vt:i4>
  </property>
  <property fmtid="{D5CDD505-2E9C-101B-9397-08002B2CF9AE}" pid="3" name="_NewReviewCycle">
    <vt:lpwstr/>
  </property>
  <property fmtid="{D5CDD505-2E9C-101B-9397-08002B2CF9AE}" pid="4" name="_EmailSubject">
    <vt:lpwstr>Session 5 Template: African Consumer Protection Dialogue Conference -</vt:lpwstr>
  </property>
  <property fmtid="{D5CDD505-2E9C-101B-9397-08002B2CF9AE}" pid="5" name="_AuthorEmail">
    <vt:lpwstr>dvandeputte@ftc.gov</vt:lpwstr>
  </property>
  <property fmtid="{D5CDD505-2E9C-101B-9397-08002B2CF9AE}" pid="6" name="_AuthorEmailDisplayName">
    <vt:lpwstr>Vandeputte, Dorothy CTR</vt:lpwstr>
  </property>
  <property fmtid="{D5CDD505-2E9C-101B-9397-08002B2CF9AE}" pid="7" name="_PreviousAdHocReviewCycleID">
    <vt:i4>2037060121</vt:i4>
  </property>
</Properties>
</file>