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8"/>
  </p:notesMasterIdLst>
  <p:handoutMasterIdLst>
    <p:handoutMasterId r:id="rId19"/>
  </p:handoutMasterIdLst>
  <p:sldIdLst>
    <p:sldId id="256" r:id="rId2"/>
    <p:sldId id="402" r:id="rId3"/>
    <p:sldId id="403" r:id="rId4"/>
    <p:sldId id="404" r:id="rId5"/>
    <p:sldId id="405" r:id="rId6"/>
    <p:sldId id="406" r:id="rId7"/>
    <p:sldId id="407" r:id="rId8"/>
    <p:sldId id="408" r:id="rId9"/>
    <p:sldId id="399" r:id="rId10"/>
    <p:sldId id="401" r:id="rId11"/>
    <p:sldId id="412" r:id="rId12"/>
    <p:sldId id="409" r:id="rId13"/>
    <p:sldId id="410" r:id="rId14"/>
    <p:sldId id="411" r:id="rId15"/>
    <p:sldId id="388" r:id="rId16"/>
    <p:sldId id="285" r:id="rId17"/>
  </p:sldIdLst>
  <p:sldSz cx="9144000" cy="6858000" type="screen4x3"/>
  <p:notesSz cx="6858000" cy="92964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2F6"/>
    <a:srgbClr val="E1CCF0"/>
    <a:srgbClr val="D1B2E8"/>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00" autoAdjust="0"/>
  </p:normalViewPr>
  <p:slideViewPr>
    <p:cSldViewPr>
      <p:cViewPr varScale="1">
        <p:scale>
          <a:sx n="69" d="100"/>
          <a:sy n="69" d="100"/>
        </p:scale>
        <p:origin x="-1110" y="-96"/>
      </p:cViewPr>
      <p:guideLst>
        <p:guide orient="horz" pos="2160"/>
        <p:guide pos="2880"/>
      </p:guideLst>
    </p:cSldViewPr>
  </p:slideViewPr>
  <p:outlineViewPr>
    <p:cViewPr>
      <p:scale>
        <a:sx n="33" d="100"/>
        <a:sy n="33" d="100"/>
      </p:scale>
      <p:origin x="0" y="94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6482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64820"/>
          </a:xfrm>
          <a:prstGeom prst="rect">
            <a:avLst/>
          </a:prstGeom>
        </p:spPr>
        <p:txBody>
          <a:bodyPr vert="horz"/>
          <a:lstStyle>
            <a:extLst/>
          </a:lstStyle>
          <a:p>
            <a:fld id="{31555DB1-8736-42A3-B48D-2B08FB93332A}" type="datetimeFigureOut">
              <a:rPr lang="en-US" smtClean="0"/>
              <a:pPr/>
              <a:t>8/15/2013</a:t>
            </a:fld>
            <a:endParaRPr lang="en-US"/>
          </a:p>
        </p:txBody>
      </p:sp>
      <p:sp>
        <p:nvSpPr>
          <p:cNvPr id="4" name="Rectangle 4"/>
          <p:cNvSpPr>
            <a:spLocks noGrp="1"/>
          </p:cNvSpPr>
          <p:nvPr>
            <p:ph type="ftr" sz="quarter" idx="2"/>
          </p:nvPr>
        </p:nvSpPr>
        <p:spPr>
          <a:xfrm>
            <a:off x="0" y="8829967"/>
            <a:ext cx="2971800" cy="46482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829967"/>
            <a:ext cx="2971800" cy="464820"/>
          </a:xfrm>
          <a:prstGeom prst="rect">
            <a:avLst/>
          </a:prstGeom>
        </p:spPr>
        <p:txBody>
          <a:bodyPr vert="horz"/>
          <a:lstStyle>
            <a:extLst/>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6482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64820"/>
          </a:xfrm>
          <a:prstGeom prst="rect">
            <a:avLst/>
          </a:prstGeom>
        </p:spPr>
        <p:txBody>
          <a:bodyPr vert="horz"/>
          <a:lstStyle>
            <a:extLst/>
          </a:lstStyle>
          <a:p>
            <a:fld id="{0BDB199F-A56C-4049-BA04-1447030960FF}" type="datetimeFigureOut">
              <a:rPr lang="en-US" smtClean="0"/>
              <a:pPr/>
              <a:t>8/15/2013</a:t>
            </a:fld>
            <a:endParaRPr lang="en-US"/>
          </a:p>
        </p:txBody>
      </p:sp>
      <p:sp>
        <p:nvSpPr>
          <p:cNvPr id="4" name="Rectangle 4"/>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415790"/>
            <a:ext cx="5486400" cy="418338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829967"/>
            <a:ext cx="2971800" cy="46482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829967"/>
            <a:ext cx="2971800" cy="464820"/>
          </a:xfrm>
          <a:prstGeom prst="rect">
            <a:avLst/>
          </a:prstGeom>
        </p:spPr>
        <p:txBody>
          <a:bodyPr vert="horz"/>
          <a:lstStyle>
            <a:extLst/>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dirty="0"/>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9" name="Rectangle 10"/>
          <p:cNvSpPr/>
          <p:nvPr userDrawn="1"/>
        </p:nvSpPr>
        <p:spPr>
          <a:xfrm>
            <a:off x="0" y="3505200"/>
            <a:ext cx="9144000" cy="1143000"/>
          </a:xfrm>
          <a:prstGeom prst="rect">
            <a:avLst/>
          </a:prstGeom>
          <a:solidFill>
            <a:srgbClr val="00B050"/>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noAutofit/>
          </a:bodyPr>
          <a:lstStyle>
            <a:lvl1pPr algn="l">
              <a:defRPr sz="3200" b="0" cap="all" spc="150" baseline="0">
                <a:solidFill>
                  <a:schemeClr val="bg1"/>
                </a:solidFill>
              </a:defRPr>
            </a:lvl1pPr>
            <a:extLst/>
          </a:lstStyle>
          <a:p>
            <a:r>
              <a:rPr lang="en-US" smtClean="0"/>
              <a:t>Click to edit Master title style</a:t>
            </a:r>
            <a:endParaRPr lang="en-US" dirty="0"/>
          </a:p>
        </p:txBody>
      </p:sp>
      <p:pic>
        <p:nvPicPr>
          <p:cNvPr id="30" name="ContosoLogo.jpg"/>
          <p:cNvPicPr>
            <a:picLocks noChangeAspect="1"/>
          </p:cNvPicPr>
          <p:nvPr/>
        </p:nvPicPr>
        <p:blipFill>
          <a:blip r:embed="rId2" cstate="print"/>
          <a:stretch>
            <a:fillRect/>
          </a:stretch>
        </p:blipFill>
        <p:spPr>
          <a:xfrm>
            <a:off x="7696200" y="5958156"/>
            <a:ext cx="1371600" cy="674214"/>
          </a:xfrm>
          <a:prstGeom prst="rect">
            <a:avLst/>
          </a:prstGeom>
          <a:noFill/>
          <a:ln>
            <a:noFill/>
          </a:ln>
        </p:spPr>
      </p:pic>
      <p:sp>
        <p:nvSpPr>
          <p:cNvPr id="8" name="Rectangle 10"/>
          <p:cNvSpPr/>
          <p:nvPr userDrawn="1"/>
        </p:nvSpPr>
        <p:spPr>
          <a:xfrm>
            <a:off x="0" y="0"/>
            <a:ext cx="9144000" cy="40386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1"/>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noAutofit/>
          </a:bodyPr>
          <a:lstStyle>
            <a:lvl1pPr>
              <a:defRPr sz="2800"/>
            </a:lvl1pPr>
            <a:extLst/>
          </a:lstStyle>
          <a:p>
            <a:r>
              <a:rPr lang="en-US" dirty="0" smtClean="0"/>
              <a:t>Click to edit Master title style</a:t>
            </a:r>
            <a:endParaRPr lang="en-US" dirty="0"/>
          </a:p>
        </p:txBody>
      </p:sp>
      <p:sp>
        <p:nvSpPr>
          <p:cNvPr id="61" name="Text Placeholder 60"/>
          <p:cNvSpPr>
            <a:spLocks noGrp="1"/>
          </p:cNvSpPr>
          <p:nvPr>
            <p:ph type="body" sz="quarter" idx="10"/>
          </p:nvPr>
        </p:nvSpPr>
        <p:spPr>
          <a:xfrm>
            <a:off x="714375" y="500063"/>
            <a:ext cx="7358063" cy="5500687"/>
          </a:xfrm>
        </p:spPr>
        <p:txBody>
          <a:bodyPr>
            <a:normAutofit/>
          </a:bodyPr>
          <a:lstStyle>
            <a:lvl1pPr>
              <a:defRPr sz="2400">
                <a:latin typeface="+mj-lt"/>
              </a:defRPr>
            </a:lvl1pPr>
            <a:lvl2pPr>
              <a:defRPr sz="2400" i="1">
                <a:latin typeface="+mj-lt"/>
              </a:defRPr>
            </a:lvl2pPr>
            <a:lvl3pPr>
              <a:defRPr sz="2400" i="1">
                <a:latin typeface="+mj-lt"/>
              </a:defRPr>
            </a:lvl3pPr>
            <a:lvl4pPr>
              <a:defRPr sz="2400" i="1">
                <a:latin typeface="+mj-lt"/>
              </a:defRPr>
            </a:lvl4pPr>
            <a:lvl5pPr>
              <a:defRPr sz="2400" i="1">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rgbClr val="00B050"/>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pic>
        <p:nvPicPr>
          <p:cNvPr id="10" name="Rectangle 9"/>
          <p:cNvPicPr>
            <a:picLocks noChangeAspect="1"/>
          </p:cNvPicPr>
          <p:nvPr/>
        </p:nvPicPr>
        <p:blipFill>
          <a:blip r:embed="rId2" cstate="print"/>
          <a:stretch>
            <a:fillRect/>
          </a:stretch>
        </p:blipFill>
        <p:spPr>
          <a:xfrm>
            <a:off x="7601712" y="6341284"/>
            <a:ext cx="838200" cy="412020"/>
          </a:xfrm>
          <a:prstGeom prst="rect">
            <a:avLst/>
          </a:prstGeom>
          <a:noFill/>
          <a:ln>
            <a:noFill/>
          </a:ln>
        </p:spPr>
      </p:pic>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rgbClr val="00B050"/>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a:xfrm>
            <a:off x="7010400" y="76200"/>
            <a:ext cx="1371600" cy="228600"/>
          </a:xfrm>
          <a:prstGeom prst="rect">
            <a:avLst/>
          </a:prstGeom>
        </p:spPr>
        <p:txBody>
          <a:bodyPr/>
          <a:lstStyle>
            <a:extLst/>
          </a:lstStyle>
          <a:p>
            <a:pPr algn="r"/>
            <a:fld id="{27D93220-918A-400D-B3FA-D8B22567DEBB}" type="datetime1">
              <a:rPr lang="en-US" smtClean="0"/>
              <a:pPr algn="r"/>
              <a:t>8/15/2013</a:t>
            </a:fld>
            <a:endParaRPr lang="en-US"/>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a:solidFill>
            <a:srgbClr val="00B050"/>
          </a:solidFill>
        </p:spPr>
        <p:txBody>
          <a:bodyPr vert="vert" anchor="ctr">
            <a:normAutofit/>
          </a:bodyPr>
          <a:lstStyle>
            <a:extLst/>
          </a:lstStyle>
          <a:p>
            <a:r>
              <a:rPr lang="en-US" dirty="0"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24" name="ContosoLogo.jpg"/>
          <p:cNvPicPr>
            <a:picLocks noChangeAspect="1"/>
          </p:cNvPicPr>
          <p:nvPr/>
        </p:nvPicPr>
        <p:blipFill>
          <a:blip r:embed="rId14" cstate="print"/>
          <a:stretch>
            <a:fillRect/>
          </a:stretch>
        </p:blipFill>
        <p:spPr>
          <a:xfrm>
            <a:off x="7601712" y="6341284"/>
            <a:ext cx="838200" cy="41202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60" r:id="rId12"/>
  </p:sldLayoutIdLst>
  <p:transition>
    <p:strips dir="rd"/>
  </p:transition>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ayrsom.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imgres?q=internet+scams+in+nigeria&amp;um=1&amp;sa=N&amp;rlz=1T4SKPB_enNG351NG351&amp;hl=en&amp;biw=1024&amp;bih=548&amp;tbm=isch&amp;tbnid=9D-AaKmgqkh2vM:&amp;imgrefurl=http://naijabizcom.com/2013/01/us-tops-nigeria-in-internet-credit-card-fraud-intelligence-report/&amp;docid=amqGDGXPrTYlnM&amp;imgurl=http://naijabizcom.com/wp-content/uploads/2013/01/US-Tops-Nigeria-In-Internet-scam-Credit-Card-Fraud-ranking-says-a-Report.jpg&amp;w=453&amp;h=235&amp;ei=6AwGUqq2NKKM0AX5yIHwBw&amp;zoom=1&amp;ved=1t:3588,r:43,s:0,i:220&amp;iact=rc&amp;page=4&amp;tbnh=162&amp;tbnw=312&amp;start=33&amp;ndsp=13&amp;tx=137&amp;ty=71" TargetMode="External"/><Relationship Id="rId1" Type="http://schemas.openxmlformats.org/officeDocument/2006/relationships/slideLayout" Target="../slideLayouts/slideLayout9.xml"/><Relationship Id="rId5" Type="http://schemas.openxmlformats.org/officeDocument/2006/relationships/image" Target="../media/image10.jpeg"/><Relationship Id="rId4" Type="http://schemas.openxmlformats.org/officeDocument/2006/relationships/hyperlink" Target="http://www.google.co.uk/imgres?q=internet+scams+in+nigeria&amp;start=99&amp;um=1&amp;sa=N&amp;rlz=1T4SKPB_enNG351NG351&amp;hl=en&amp;biw=1024&amp;bih=548&amp;tbm=isch&amp;tbnid=dt-meczas_2ugM:&amp;imgrefurl=http://www.hoax-slayer.com/nigerian-scams.html&amp;docid=Rme69gS8vwhGJM&amp;imgurl=http://www.hoax-slayer.com/images/advance-fee-scam-main.jpg&amp;w=350&amp;h=545&amp;ei=-w0GUozQBIOm0QXi1YGgBQ&amp;zoom=1&amp;ved=1t:3588,r:11,s:100,i:37&amp;iact=rc&amp;page=9&amp;tbnh=204&amp;tbnw=135&amp;ndsp=14&amp;tx=63&amp;ty=9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uk/imgres?q=internet+scams+in+nigeria&amp;um=1&amp;sa=N&amp;rlz=1T4SKPB_enNG351NG351&amp;hl=en&amp;biw=1024&amp;bih=548&amp;tbm=isch&amp;tbnid=GP8SlIoCi8sKoM:&amp;imgrefurl=http://popularitybar.blogspot.com/2013/04/10-nigerian-fraudsters-arrested-in.html&amp;docid=4ZI1sQNnjopYzM&amp;imgurl=http://3.bp.blogspot.com/-VxSCdzSUVpo/UW-i0R3YKQI/AAAAAAAAD-0/R5m_3DJkGH8/s320/=?utf-8?B?bmlnZXJpYS1zY2FtMDEuanBn?=-773289&amp;w=200&amp;h=217&amp;ei=6AwGUqq2NKKM0AX5yIHwBw&amp;zoom=1&amp;ved=1t:3588,r:65,s:0,i:286&amp;iact=rc&amp;page=6&amp;tbnh=173&amp;tbnw=153&amp;start=59&amp;ndsp=13&amp;tx=83&amp;ty=87" TargetMode="External"/><Relationship Id="rId1" Type="http://schemas.openxmlformats.org/officeDocument/2006/relationships/slideLayout" Target="../slideLayouts/slideLayout10.xml"/><Relationship Id="rId5" Type="http://schemas.openxmlformats.org/officeDocument/2006/relationships/image" Target="../media/image6.jpeg"/><Relationship Id="rId4" Type="http://schemas.openxmlformats.org/officeDocument/2006/relationships/hyperlink" Target="http://www.google.co.uk/url?sa=i&amp;rct=j&amp;q=financial+scams&amp;source=images&amp;cd=&amp;cad=rja&amp;docid=RyMQyxuEKt5nsM&amp;tbnid=7yKdM-c1SMLc5M:&amp;ved=0CAUQjRw&amp;url=http://ayushveda.com/blogs/business/corporate-frauds-and-regulatory-shortcomings-the-madoff-case/&amp;ei=1wkGUqGxPIqS0QW5uoGYBw&amp;bvm=bv.50500085,d.d2k&amp;psig=AFQjCNFIhQtpLNIKFlwFAAAdfW5LhxyKRQ&amp;ust=137621365461944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uk/imgres?q=internet+scams+in+nigeria&amp;um=1&amp;sa=N&amp;rlz=1T4SKPB_enNG351NG351&amp;hl=en&amp;biw=1024&amp;bih=548&amp;tbm=isch&amp;tbnid=Gb5s8Z8YM7nY7M:&amp;imgrefurl=http://hothardware.com/News/Woman-Taken-for-400K-in-Nigerian-Email-Scam/&amp;docid=NxEKcPF8p41qkM&amp;imgurl=http://hothardware.com/newsimages/Item7989/scamletter.jpg&amp;w=360&amp;h=274&amp;ei=fAsGUt27Lsa50QXekYHICw&amp;zoom=1&amp;ved=1t:3588,r:30,s:0,i:181&amp;iact=rc&amp;page=3&amp;tbnh=192&amp;tbnw=234&amp;start=20&amp;ndsp=13&amp;tx=126&amp;ty=117" TargetMode="External"/><Relationship Id="rId2" Type="http://schemas.openxmlformats.org/officeDocument/2006/relationships/hyperlink" Target="http://www.ahhand.com/wp-content_old/themes/flare/js/fbn.html" TargetMode="External"/><Relationship Id="rId1" Type="http://schemas.openxmlformats.org/officeDocument/2006/relationships/slideLayout" Target="../slideLayouts/slideLayout1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type="subTitle" idx="4294967295"/>
          </p:nvPr>
        </p:nvSpPr>
        <p:spPr>
          <a:xfrm>
            <a:off x="0" y="4706112"/>
            <a:ext cx="9144000" cy="2151888"/>
          </a:xfrm>
          <a:noFill/>
          <a:ln>
            <a:noFill/>
          </a:ln>
        </p:spPr>
        <p:style>
          <a:lnRef idx="1">
            <a:schemeClr val="accent5"/>
          </a:lnRef>
          <a:fillRef idx="3">
            <a:schemeClr val="accent5"/>
          </a:fillRef>
          <a:effectRef idx="2">
            <a:schemeClr val="accent5"/>
          </a:effectRef>
          <a:fontRef idx="minor">
            <a:schemeClr val="lt1"/>
          </a:fontRef>
        </p:style>
        <p:txBody>
          <a:bodyPr>
            <a:normAutofit fontScale="62500" lnSpcReduction="20000"/>
          </a:bodyPr>
          <a:lstStyle>
            <a:extLst/>
          </a:lstStyle>
          <a:p>
            <a:pPr algn="ctr">
              <a:spcBef>
                <a:spcPts val="0"/>
              </a:spcBef>
            </a:pPr>
            <a:r>
              <a:rPr lang="en-GB" sz="2400" b="1" dirty="0" smtClean="0">
                <a:solidFill>
                  <a:schemeClr val="tx1"/>
                </a:solidFill>
                <a:latin typeface="Arial Rounded MT Bold" pitchFamily="34" charset="0"/>
              </a:rPr>
              <a:t>	Presented by</a:t>
            </a:r>
          </a:p>
          <a:p>
            <a:pPr algn="ctr">
              <a:spcBef>
                <a:spcPts val="0"/>
              </a:spcBef>
            </a:pPr>
            <a:r>
              <a:rPr lang="en-GB" sz="2400" b="1" dirty="0" smtClean="0">
                <a:solidFill>
                  <a:schemeClr val="tx1"/>
                </a:solidFill>
                <a:latin typeface="Arial Rounded MT Bold" pitchFamily="34" charset="0"/>
              </a:rPr>
              <a:t>	   Mrs Dupe </a:t>
            </a:r>
            <a:r>
              <a:rPr lang="en-GB" sz="2400" b="1" dirty="0" err="1" smtClean="0">
                <a:solidFill>
                  <a:schemeClr val="tx1"/>
                </a:solidFill>
                <a:latin typeface="Arial Rounded MT Bold" pitchFamily="34" charset="0"/>
              </a:rPr>
              <a:t>Atoki</a:t>
            </a:r>
            <a:endParaRPr lang="en-GB" sz="2400" b="1" dirty="0" smtClean="0">
              <a:solidFill>
                <a:schemeClr val="tx1"/>
              </a:solidFill>
              <a:latin typeface="Arial Rounded MT Bold" pitchFamily="34" charset="0"/>
            </a:endParaRPr>
          </a:p>
          <a:p>
            <a:pPr algn="ctr">
              <a:spcBef>
                <a:spcPts val="0"/>
              </a:spcBef>
            </a:pPr>
            <a:r>
              <a:rPr lang="en-GB" sz="2400" b="1" dirty="0" smtClean="0">
                <a:solidFill>
                  <a:schemeClr val="tx1"/>
                </a:solidFill>
                <a:latin typeface="Arial Rounded MT Bold" pitchFamily="34" charset="0"/>
              </a:rPr>
              <a:t>	      Director General</a:t>
            </a:r>
          </a:p>
          <a:p>
            <a:pPr algn="ctr">
              <a:spcBef>
                <a:spcPts val="0"/>
              </a:spcBef>
            </a:pPr>
            <a:r>
              <a:rPr lang="en-GB" sz="2400" b="1" dirty="0" smtClean="0">
                <a:solidFill>
                  <a:schemeClr val="tx1"/>
                </a:solidFill>
                <a:latin typeface="Arial Rounded MT Bold" pitchFamily="34" charset="0"/>
              </a:rPr>
              <a:t>			     Consumer Protection Council (CPC)</a:t>
            </a:r>
          </a:p>
          <a:p>
            <a:pPr algn="ctr">
              <a:spcBef>
                <a:spcPts val="0"/>
              </a:spcBef>
            </a:pPr>
            <a:endParaRPr lang="en-GB" sz="2400" dirty="0" smtClean="0">
              <a:solidFill>
                <a:schemeClr val="tx1"/>
              </a:solidFill>
            </a:endParaRPr>
          </a:p>
          <a:p>
            <a:pPr algn="ctr">
              <a:spcBef>
                <a:spcPts val="0"/>
              </a:spcBef>
            </a:pPr>
            <a:endParaRPr lang="en-GB" sz="2400" dirty="0" smtClean="0">
              <a:solidFill>
                <a:schemeClr val="tx1"/>
              </a:solidFill>
            </a:endParaRPr>
          </a:p>
          <a:p>
            <a:endParaRPr lang="en-GB" sz="2400" b="1" dirty="0" smtClean="0">
              <a:solidFill>
                <a:schemeClr val="tx1"/>
              </a:solidFill>
            </a:endParaRPr>
          </a:p>
          <a:p>
            <a:r>
              <a:rPr lang="en-GB" sz="2400" b="1" dirty="0" smtClean="0">
                <a:solidFill>
                  <a:schemeClr val="tx1"/>
                </a:solidFill>
              </a:rPr>
              <a:t>					</a:t>
            </a:r>
          </a:p>
          <a:p>
            <a:r>
              <a:rPr lang="en-GB" sz="2400" b="1" dirty="0" smtClean="0">
                <a:solidFill>
                  <a:schemeClr val="tx1"/>
                </a:solidFill>
              </a:rPr>
              <a:t>				</a:t>
            </a:r>
          </a:p>
          <a:p>
            <a:r>
              <a:rPr lang="en-GB" sz="2400" b="1" dirty="0" smtClean="0">
                <a:solidFill>
                  <a:schemeClr val="tx1"/>
                </a:solidFill>
              </a:rPr>
              <a:t>		</a:t>
            </a:r>
            <a:endParaRPr lang="en-GB" sz="2400" dirty="0" smtClean="0"/>
          </a:p>
          <a:p>
            <a:endParaRPr lang="en-GB" sz="2400" b="1" dirty="0" smtClean="0">
              <a:solidFill>
                <a:schemeClr val="tx1"/>
              </a:solidFill>
            </a:endParaRPr>
          </a:p>
        </p:txBody>
      </p:sp>
      <p:sp>
        <p:nvSpPr>
          <p:cNvPr id="4" name="Rectangle 3"/>
          <p:cNvSpPr/>
          <p:nvPr/>
        </p:nvSpPr>
        <p:spPr>
          <a:xfrm>
            <a:off x="428596" y="928670"/>
            <a:ext cx="8072494" cy="3693319"/>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en-GB" sz="3600" b="1" dirty="0" smtClean="0">
                <a:solidFill>
                  <a:schemeClr val="tx1"/>
                </a:solidFill>
              </a:rPr>
              <a:t>MOBILE TECHNOLOGY AND CYBER THREATS ISSUES</a:t>
            </a:r>
          </a:p>
          <a:p>
            <a:pPr algn="ctr"/>
            <a:r>
              <a:rPr lang="en-GB" b="1" dirty="0" smtClean="0">
                <a:solidFill>
                  <a:schemeClr val="tx1"/>
                </a:solidFill>
              </a:rPr>
              <a:t> (The Nigerian Situation)</a:t>
            </a:r>
          </a:p>
          <a:p>
            <a:pPr algn="ctr"/>
            <a:endParaRPr lang="en-GB" sz="3600" b="1" dirty="0" smtClean="0">
              <a:solidFill>
                <a:schemeClr val="tx1"/>
              </a:solidFill>
            </a:endParaRPr>
          </a:p>
          <a:p>
            <a:pPr algn="ctr">
              <a:spcBef>
                <a:spcPts val="0"/>
              </a:spcBef>
            </a:pPr>
            <a:r>
              <a:rPr lang="en-GB" sz="2000" dirty="0" smtClean="0">
                <a:solidFill>
                  <a:schemeClr val="tx1"/>
                </a:solidFill>
                <a:latin typeface="Arial Rounded MT Bold" pitchFamily="34" charset="0"/>
              </a:rPr>
              <a:t>Fifth Annual African Dialogue Consumer Protection Conference</a:t>
            </a:r>
          </a:p>
          <a:p>
            <a:pPr algn="ctr">
              <a:spcBef>
                <a:spcPts val="0"/>
              </a:spcBef>
            </a:pPr>
            <a:r>
              <a:rPr lang="en-GB" sz="2000" dirty="0" smtClean="0">
                <a:solidFill>
                  <a:schemeClr val="tx1"/>
                </a:solidFill>
                <a:latin typeface="Arial Rounded MT Bold" pitchFamily="34" charset="0"/>
              </a:rPr>
              <a:t> Livingstone Zambia 10-12 September 2013</a:t>
            </a:r>
            <a:r>
              <a:rPr lang="en-GB" sz="2000" dirty="0" smtClean="0">
                <a:solidFill>
                  <a:schemeClr val="tx1"/>
                </a:solidFill>
              </a:rPr>
              <a:t> </a:t>
            </a:r>
          </a:p>
          <a:p>
            <a:pPr algn="ctr"/>
            <a:r>
              <a:rPr lang="en-GB" sz="3600" b="1" dirty="0" smtClean="0">
                <a:solidFill>
                  <a:schemeClr val="tx1"/>
                </a:solidFill>
              </a:rPr>
              <a:t> </a:t>
            </a:r>
            <a:r>
              <a:rPr lang="en-GB" sz="3600" dirty="0" smtClean="0"/>
              <a:t/>
            </a:r>
            <a:br>
              <a:rPr lang="en-GB" sz="3600" dirty="0" smtClean="0"/>
            </a:br>
            <a:endParaRPr lang="en-US" sz="3200" dirty="0" smtClean="0">
              <a:effectLst/>
            </a:endParaRPr>
          </a:p>
        </p:txBody>
      </p:sp>
      <p:sp>
        <p:nvSpPr>
          <p:cNvPr id="5" name="Title 4"/>
          <p:cNvSpPr>
            <a:spLocks noGrp="1"/>
          </p:cNvSpPr>
          <p:nvPr>
            <p:ph type="ctrTitle"/>
          </p:nvPr>
        </p:nvSpPr>
        <p:spPr>
          <a:xfrm>
            <a:off x="0" y="4110046"/>
            <a:ext cx="9144000" cy="533400"/>
          </a:xfrm>
        </p:spPr>
        <p:txBody>
          <a:bodyPr/>
          <a:lstStyle/>
          <a:p>
            <a:pPr algn="ctr"/>
            <a:r>
              <a:rPr lang="en-GB" sz="2400" b="1" dirty="0" smtClean="0"/>
              <a:t>CONSUMER PROTECTION COUNCIL,NIGERIA (CPC)</a:t>
            </a:r>
            <a:endParaRPr lang="en-GB" sz="2400" b="1" dirty="0"/>
          </a:p>
        </p:txBody>
      </p:sp>
      <p:pic>
        <p:nvPicPr>
          <p:cNvPr id="7" name="irc_mi" descr="http://t3.gstatic.com/images?q=tbn:ANd9GcRJuQt89rHJ3SClDFbpAyvCpzcKUSuUK8_tGN0p-j1otyBTTkuY">
            <a:hlinkClick r:id="rId3"/>
          </p:cNvPr>
          <p:cNvPicPr/>
          <p:nvPr/>
        </p:nvPicPr>
        <p:blipFill>
          <a:blip r:embed="rId4" cstate="print"/>
          <a:srcRect/>
          <a:stretch>
            <a:fillRect/>
          </a:stretch>
        </p:blipFill>
        <p:spPr bwMode="auto">
          <a:xfrm>
            <a:off x="500034" y="5786454"/>
            <a:ext cx="928694" cy="857232"/>
          </a:xfrm>
          <a:prstGeom prst="rect">
            <a:avLst/>
          </a:prstGeom>
          <a:noFill/>
          <a:ln w="9525">
            <a:noFill/>
            <a:miter lim="800000"/>
            <a:headEnd/>
            <a:tailEnd/>
          </a:ln>
        </p:spPr>
      </p:pic>
      <p:pic>
        <p:nvPicPr>
          <p:cNvPr id="8" name="Picture 3"/>
          <p:cNvPicPr>
            <a:picLocks noChangeAspect="1" noChangeArrowheads="1"/>
          </p:cNvPicPr>
          <p:nvPr/>
        </p:nvPicPr>
        <p:blipFill>
          <a:blip r:embed="rId5" cstate="print"/>
          <a:srcRect/>
          <a:stretch>
            <a:fillRect/>
          </a:stretch>
        </p:blipFill>
        <p:spPr bwMode="auto">
          <a:xfrm>
            <a:off x="4143372" y="5857892"/>
            <a:ext cx="1285884" cy="857256"/>
          </a:xfrm>
          <a:prstGeom prst="rect">
            <a:avLst/>
          </a:prstGeom>
          <a:noFill/>
          <a:ln w="9525">
            <a:noFill/>
            <a:miter lim="800000"/>
            <a:headEnd/>
            <a:tailEnd/>
          </a:ln>
          <a:effectLst/>
        </p:spPr>
      </p:pic>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b="1" dirty="0" smtClean="0"/>
              <a:t>CYBER THREATS</a:t>
            </a:r>
            <a:endParaRPr lang="en-GB" b="1" dirty="0"/>
          </a:p>
        </p:txBody>
      </p:sp>
      <p:sp>
        <p:nvSpPr>
          <p:cNvPr id="7" name="Text Placeholder 6"/>
          <p:cNvSpPr>
            <a:spLocks noGrp="1"/>
          </p:cNvSpPr>
          <p:nvPr>
            <p:ph type="body" sz="quarter" idx="13"/>
          </p:nvPr>
        </p:nvSpPr>
        <p:spPr/>
        <p:txBody>
          <a:bodyPr>
            <a:noAutofit/>
          </a:bodyPr>
          <a:lstStyle/>
          <a:p>
            <a:pPr algn="ctr"/>
            <a:r>
              <a:rPr lang="en-GB" sz="1400" dirty="0" smtClean="0"/>
              <a:t>CYBER </a:t>
            </a:r>
            <a:r>
              <a:rPr lang="en-GB" sz="1400" dirty="0" smtClean="0"/>
              <a:t>THREATS</a:t>
            </a:r>
            <a:endParaRPr lang="en-GB" sz="1400" dirty="0"/>
          </a:p>
        </p:txBody>
      </p:sp>
      <p:sp>
        <p:nvSpPr>
          <p:cNvPr id="8" name="Content Placeholder 7"/>
          <p:cNvSpPr>
            <a:spLocks noGrp="1"/>
          </p:cNvSpPr>
          <p:nvPr>
            <p:ph sz="quarter" idx="15"/>
          </p:nvPr>
        </p:nvSpPr>
        <p:spPr/>
        <p:txBody>
          <a:bodyPr>
            <a:normAutofit/>
          </a:bodyPr>
          <a:lstStyle/>
          <a:p>
            <a:pPr algn="just"/>
            <a:r>
              <a:rPr lang="en-GB" sz="2000" b="1" dirty="0" smtClean="0"/>
              <a:t>e) A new scam targets people who are looking for work. The scammer clones a website, often that of a govt agency and requests for applications for employment, asking for a processing fee. The victim pays the money only to find out that the agency was not recruiting and did not post any vacancies on its real website!</a:t>
            </a:r>
          </a:p>
          <a:p>
            <a:pPr algn="just"/>
            <a:endParaRPr lang="en-GB" sz="2000" b="1" dirty="0" smtClean="0"/>
          </a:p>
          <a:p>
            <a:pPr algn="just"/>
            <a:r>
              <a:rPr lang="en-GB" sz="2000" b="1" dirty="0" smtClean="0"/>
              <a:t>f) Other scams are perpetuated on social media such as </a:t>
            </a:r>
            <a:r>
              <a:rPr lang="en-GB" sz="2000" b="1" dirty="0" err="1" smtClean="0"/>
              <a:t>Facebook</a:t>
            </a:r>
            <a:r>
              <a:rPr lang="en-GB" sz="2000" b="1" dirty="0" smtClean="0"/>
              <a:t> where unsuspecting victims are sometimes lured to their death or physical harm by scammers promising business opportunities.</a:t>
            </a:r>
            <a:endParaRPr lang="en-GB" sz="2000" dirty="0" smtClean="0"/>
          </a:p>
          <a:p>
            <a:endParaRPr lang="en-GB" sz="2000" dirty="0"/>
          </a:p>
        </p:txBody>
      </p:sp>
      <p:sp>
        <p:nvSpPr>
          <p:cNvPr id="9" name="Text Placeholder 8"/>
          <p:cNvSpPr>
            <a:spLocks noGrp="1"/>
          </p:cNvSpPr>
          <p:nvPr>
            <p:ph type="body" sz="quarter" idx="16"/>
          </p:nvPr>
        </p:nvSpPr>
        <p:spPr/>
        <p:txBody>
          <a:bodyPr>
            <a:noAutofit/>
          </a:bodyPr>
          <a:lstStyle/>
          <a:p>
            <a:r>
              <a:rPr lang="en-GB" sz="1200" dirty="0" smtClean="0"/>
              <a:t>CYNTHIA OSOKOGU: VICTIM OF CYBER BASED CRIME</a:t>
            </a:r>
            <a:endParaRPr lang="en-GB" sz="1200" dirty="0"/>
          </a:p>
        </p:txBody>
      </p:sp>
      <p:pic>
        <p:nvPicPr>
          <p:cNvPr id="11" name="Picture 2" descr="C:\Users\DDLEGAL\Pictures\121025110232-cynthia-osokogu-7-c1-main.jpg"/>
          <p:cNvPicPr>
            <a:picLocks noGrp="1" noChangeAspect="1" noChangeArrowheads="1"/>
          </p:cNvPicPr>
          <p:nvPr>
            <p:ph sz="quarter" idx="17"/>
          </p:nvPr>
        </p:nvPicPr>
        <p:blipFill>
          <a:blip r:embed="rId2" cstate="print"/>
          <a:srcRect/>
          <a:stretch>
            <a:fillRect/>
          </a:stretch>
        </p:blipFill>
        <p:spPr bwMode="auto">
          <a:xfrm>
            <a:off x="4355976" y="1772816"/>
            <a:ext cx="4090414" cy="2300858"/>
          </a:xfrm>
          <a:prstGeom prst="rect">
            <a:avLst/>
          </a:prstGeom>
          <a:noFill/>
        </p:spPr>
      </p:pic>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GB" dirty="0" smtClean="0"/>
              <a:t>REGULATORY INITIATIVES</a:t>
            </a:r>
            <a:endParaRPr lang="en-GB" dirty="0"/>
          </a:p>
        </p:txBody>
      </p:sp>
      <p:sp>
        <p:nvSpPr>
          <p:cNvPr id="8" name="Text Placeholder 7"/>
          <p:cNvSpPr>
            <a:spLocks noGrp="1"/>
          </p:cNvSpPr>
          <p:nvPr>
            <p:ph type="body" sz="quarter" idx="13"/>
          </p:nvPr>
        </p:nvSpPr>
        <p:spPr/>
        <p:txBody>
          <a:bodyPr>
            <a:noAutofit/>
          </a:bodyPr>
          <a:lstStyle/>
          <a:p>
            <a:r>
              <a:rPr lang="en-GB" sz="1400" dirty="0" smtClean="0"/>
              <a:t>REGULATORY INITIATIVES</a:t>
            </a:r>
            <a:endParaRPr lang="en-GB" sz="1400" dirty="0"/>
          </a:p>
        </p:txBody>
      </p:sp>
      <p:sp>
        <p:nvSpPr>
          <p:cNvPr id="9" name="Content Placeholder 8"/>
          <p:cNvSpPr>
            <a:spLocks noGrp="1"/>
          </p:cNvSpPr>
          <p:nvPr>
            <p:ph sz="quarter" idx="15"/>
          </p:nvPr>
        </p:nvSpPr>
        <p:spPr/>
        <p:txBody>
          <a:bodyPr>
            <a:noAutofit/>
          </a:bodyPr>
          <a:lstStyle/>
          <a:p>
            <a:pPr marL="228600" indent="-228600"/>
            <a:r>
              <a:rPr lang="en-GB" sz="2000" b="1" dirty="0" smtClean="0"/>
              <a:t>g) Advance fee fraud is another well known cyber fraud through the use of mobile devices. While Nigeria is sometimes referred to in these scams, there are statistics to show that they also originate in other nations including the western world. </a:t>
            </a:r>
          </a:p>
          <a:p>
            <a:pPr marL="228600" indent="-228600">
              <a:buFont typeface="Arial" pitchFamily="34" charset="0"/>
              <a:buChar char="•"/>
            </a:pPr>
            <a:r>
              <a:rPr lang="en-US" sz="2000" b="1" dirty="0" smtClean="0"/>
              <a:t>It is however normal practice when the Council receives alerts or complaints on Cybercrime related issues, it liaises with the relevant agencies charged with the responsibility of tackling these issues. Such agencies are Economic  &amp; Financial Crimes Commission and Special Fraud Unit of the Nigerian Police.  </a:t>
            </a:r>
          </a:p>
          <a:p>
            <a:pPr marL="228600" indent="-228600">
              <a:buFont typeface="Arial" pitchFamily="34" charset="0"/>
              <a:buChar char="•"/>
            </a:pPr>
            <a:endParaRPr lang="en-US" sz="2000" b="1" dirty="0" smtClean="0"/>
          </a:p>
          <a:p>
            <a:pPr marL="228600" indent="-228600">
              <a:buFont typeface="Arial" pitchFamily="34" charset="0"/>
              <a:buChar char="•"/>
            </a:pPr>
            <a:endParaRPr lang="en-GB" sz="2000" b="1" dirty="0" smtClean="0"/>
          </a:p>
          <a:p>
            <a:endParaRPr lang="en-GB" sz="2000" b="1" dirty="0" smtClean="0"/>
          </a:p>
          <a:p>
            <a:endParaRPr lang="en-GB" sz="2000" dirty="0"/>
          </a:p>
        </p:txBody>
      </p:sp>
      <p:sp>
        <p:nvSpPr>
          <p:cNvPr id="10" name="Text Placeholder 9"/>
          <p:cNvSpPr>
            <a:spLocks noGrp="1"/>
          </p:cNvSpPr>
          <p:nvPr>
            <p:ph type="body" sz="quarter" idx="16"/>
          </p:nvPr>
        </p:nvSpPr>
        <p:spPr/>
        <p:txBody>
          <a:bodyPr>
            <a:noAutofit/>
          </a:bodyPr>
          <a:lstStyle/>
          <a:p>
            <a:r>
              <a:rPr lang="en-GB" sz="1400" dirty="0" smtClean="0"/>
              <a:t>REGULATORY INITIATIVES</a:t>
            </a:r>
            <a:endParaRPr lang="en-GB" sz="1400" dirty="0"/>
          </a:p>
        </p:txBody>
      </p:sp>
      <p:sp>
        <p:nvSpPr>
          <p:cNvPr id="11" name="Content Placeholder 10"/>
          <p:cNvSpPr>
            <a:spLocks noGrp="1"/>
          </p:cNvSpPr>
          <p:nvPr>
            <p:ph sz="quarter" idx="17"/>
          </p:nvPr>
        </p:nvSpPr>
        <p:spPr/>
        <p:txBody>
          <a:bodyPr>
            <a:normAutofit/>
          </a:bodyPr>
          <a:lstStyle/>
          <a:p>
            <a:r>
              <a:rPr lang="en-GB" sz="1800" b="1" dirty="0" smtClean="0"/>
              <a:t>There is an ongoing initiative between the Consumer Protection Council, Economic &amp; Financial Crimes Commission of Nigeria and the Federal Trade Commission of USA ,to work together to combat various cross border frauds, including this type.</a:t>
            </a:r>
          </a:p>
          <a:p>
            <a:endParaRPr lang="en-GB" sz="1800" dirty="0"/>
          </a:p>
        </p:txBody>
      </p:sp>
      <p:sp>
        <p:nvSpPr>
          <p:cNvPr id="12" name="Text Placeholder 11"/>
          <p:cNvSpPr>
            <a:spLocks noGrp="1"/>
          </p:cNvSpPr>
          <p:nvPr>
            <p:ph type="body" sz="quarter" idx="18"/>
          </p:nvPr>
        </p:nvSpPr>
        <p:spPr/>
        <p:txBody>
          <a:bodyPr>
            <a:normAutofit fontScale="92500" lnSpcReduction="10000"/>
          </a:bodyPr>
          <a:lstStyle/>
          <a:p>
            <a:endParaRPr lang="en-GB" dirty="0"/>
          </a:p>
        </p:txBody>
      </p:sp>
      <p:pic>
        <p:nvPicPr>
          <p:cNvPr id="14" name="Content Placeholder 8" descr="http://t0.gstatic.com/images?q=tbn:ANd9GcSh6h4FacJVwbAWAHjiqJNkB4Qjp9viAv_IbjQqiIN1x1590_d7">
            <a:hlinkClick r:id="rId2"/>
          </p:cNvPr>
          <p:cNvPicPr>
            <a:picLocks noGrp="1"/>
          </p:cNvPicPr>
          <p:nvPr>
            <p:ph sz="quarter" idx="19"/>
          </p:nvPr>
        </p:nvPicPr>
        <p:blipFill>
          <a:blip r:embed="rId3" cstate="print"/>
          <a:srcRect/>
          <a:stretch>
            <a:fillRect/>
          </a:stretch>
        </p:blipFill>
        <p:spPr bwMode="auto">
          <a:xfrm>
            <a:off x="5652120" y="4509120"/>
            <a:ext cx="2971800" cy="1543050"/>
          </a:xfrm>
          <a:prstGeom prst="rect">
            <a:avLst/>
          </a:prstGeom>
          <a:noFill/>
          <a:ln w="9525">
            <a:noFill/>
            <a:miter lim="800000"/>
            <a:headEnd/>
            <a:tailEnd/>
          </a:ln>
        </p:spPr>
      </p:pic>
      <p:pic>
        <p:nvPicPr>
          <p:cNvPr id="13" name="Picture 12" descr="http://t2.gstatic.com/images?q=tbn:ANd9GcQ93vaACCsUKoVrdnN4aZ-egbOnMrT_3764RgfxFIp7N3h83Gu0">
            <a:hlinkClick r:id="rId4"/>
          </p:cNvPr>
          <p:cNvPicPr/>
          <p:nvPr/>
        </p:nvPicPr>
        <p:blipFill>
          <a:blip r:embed="rId5" cstate="print"/>
          <a:srcRect/>
          <a:stretch>
            <a:fillRect/>
          </a:stretch>
        </p:blipFill>
        <p:spPr bwMode="auto">
          <a:xfrm>
            <a:off x="4211960" y="2636912"/>
            <a:ext cx="1713230" cy="266954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REGULATORY INITIATIVES. CYBER CRIME BILL</a:t>
            </a:r>
            <a:r>
              <a:rPr lang="en-US" b="1" dirty="0" smtClean="0">
                <a:ln w="3175">
                  <a:noFill/>
                </a:ln>
              </a:rPr>
              <a:t/>
            </a:r>
            <a:br>
              <a:rPr lang="en-US" b="1" dirty="0" smtClean="0">
                <a:ln w="3175">
                  <a:noFill/>
                </a:ln>
              </a:rPr>
            </a:br>
            <a:endParaRPr lang="en-US" dirty="0"/>
          </a:p>
        </p:txBody>
      </p:sp>
      <p:sp>
        <p:nvSpPr>
          <p:cNvPr id="3" name="Text Placeholder 2"/>
          <p:cNvSpPr>
            <a:spLocks noGrp="1"/>
          </p:cNvSpPr>
          <p:nvPr>
            <p:ph type="body" sz="quarter" idx="13"/>
          </p:nvPr>
        </p:nvSpPr>
        <p:spPr>
          <a:xfrm>
            <a:off x="304800" y="142852"/>
            <a:ext cx="8077200" cy="466748"/>
          </a:xfrm>
        </p:spPr>
        <p:txBody>
          <a:bodyPr>
            <a:normAutofit/>
          </a:bodyPr>
          <a:lstStyle/>
          <a:p>
            <a:r>
              <a:rPr lang="en-GB" sz="2400" dirty="0" smtClean="0"/>
              <a:t>REGULATORY INITIATIVES. CYBER CRIME BILL</a:t>
            </a:r>
            <a:endParaRPr lang="en-US" sz="2400" dirty="0" smtClean="0">
              <a:ln w="3175">
                <a:noFill/>
              </a:ln>
            </a:endParaRPr>
          </a:p>
          <a:p>
            <a:endParaRPr lang="en-US" dirty="0"/>
          </a:p>
        </p:txBody>
      </p:sp>
      <p:sp>
        <p:nvSpPr>
          <p:cNvPr id="4" name="Rectangle 3"/>
          <p:cNvSpPr/>
          <p:nvPr/>
        </p:nvSpPr>
        <p:spPr>
          <a:xfrm>
            <a:off x="285720" y="714356"/>
            <a:ext cx="8072494" cy="5847755"/>
          </a:xfrm>
          <a:prstGeom prst="rect">
            <a:avLst/>
          </a:prstGeom>
        </p:spPr>
        <p:txBody>
          <a:bodyPr wrap="square">
            <a:spAutoFit/>
          </a:bodyPr>
          <a:lstStyle/>
          <a:p>
            <a:pPr algn="just">
              <a:buFont typeface="Arial" pitchFamily="34" charset="0"/>
              <a:buChar char="•"/>
            </a:pPr>
            <a:r>
              <a:rPr lang="en-US" sz="2200" b="1" dirty="0" smtClean="0"/>
              <a:t> A bill to provide an effective, unified and comprehensive legal   </a:t>
            </a:r>
          </a:p>
          <a:p>
            <a:pPr algn="just"/>
            <a:r>
              <a:rPr lang="en-US" sz="2200" b="1" dirty="0" smtClean="0"/>
              <a:t>   framework for the prohibition, prevention, detection,    </a:t>
            </a:r>
          </a:p>
          <a:p>
            <a:pPr algn="just"/>
            <a:r>
              <a:rPr lang="en-US" sz="2200" b="1" dirty="0" smtClean="0"/>
              <a:t>   prosecution and punishment of cybercrime in Nigeria has been    </a:t>
            </a:r>
          </a:p>
          <a:p>
            <a:pPr algn="just"/>
            <a:r>
              <a:rPr lang="en-US" sz="2200" b="1" dirty="0" smtClean="0"/>
              <a:t>   proposed by the office of the National Security Adviser to fill   </a:t>
            </a:r>
          </a:p>
          <a:p>
            <a:pPr algn="just"/>
            <a:r>
              <a:rPr lang="en-US" sz="2200" b="1" dirty="0" smtClean="0"/>
              <a:t>   the vacuum of legislation in this area.  Highlights of the bill are: </a:t>
            </a:r>
            <a:endParaRPr lang="en-GB" sz="2200" b="1" dirty="0" smtClean="0"/>
          </a:p>
          <a:p>
            <a:pPr marL="457200" indent="-457200" algn="just">
              <a:buFont typeface="Arial" pitchFamily="34" charset="0"/>
              <a:buChar char="•"/>
            </a:pPr>
            <a:r>
              <a:rPr lang="en-US" sz="2200" b="1" dirty="0" smtClean="0"/>
              <a:t>To enhance Cyber security and the protection of computer </a:t>
            </a:r>
          </a:p>
          <a:p>
            <a:pPr marL="457200" indent="-457200" algn="just"/>
            <a:r>
              <a:rPr lang="en-US" sz="2200" b="1" dirty="0" smtClean="0"/>
              <a:t>  systems and networks, electronic communications, intellectual</a:t>
            </a:r>
          </a:p>
          <a:p>
            <a:pPr marL="457200" indent="-457200" algn="just"/>
            <a:r>
              <a:rPr lang="en-US" sz="2200" b="1" dirty="0" smtClean="0"/>
              <a:t>  property and privacy rights.</a:t>
            </a:r>
          </a:p>
          <a:p>
            <a:pPr algn="just">
              <a:buFont typeface="Arial" pitchFamily="34" charset="0"/>
              <a:buChar char="•"/>
            </a:pPr>
            <a:r>
              <a:rPr lang="en-US" sz="2200" b="1" dirty="0" smtClean="0"/>
              <a:t>       To criminalize specific computer and computer–related      offences, which include: Unlawful access to a computer;     Unauthorized disclosure of access code; Data forgery; Computer fraud; System interference; Misuse of devices; Denial of service; Identity theft and impersonation; Child Pornography; Records Retention and Preservation; Unlawful Interception; Cyber squatting; Cyber-terrorism; Failure of Service Providers to Perform certain Duties; Racist and xenophobic Offences; Attempt, conspiracy and abetment; and Corporate Liability.</a:t>
            </a:r>
            <a:endParaRPr lang="en-GB" sz="2200" b="1" dirty="0" smtClean="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t/>
            </a:r>
            <a:br>
              <a:rPr lang="en-GB" b="1" dirty="0" smtClean="0"/>
            </a:br>
            <a:r>
              <a:rPr lang="en-GB" b="1" dirty="0" smtClean="0"/>
              <a:t>OTHER  Regulatory  INITIATIVES</a:t>
            </a:r>
            <a:r>
              <a:rPr lang="en-US" b="1" dirty="0" smtClean="0">
                <a:ln w="3175">
                  <a:noFill/>
                </a:ln>
              </a:rPr>
              <a:t/>
            </a:r>
            <a:br>
              <a:rPr lang="en-US" b="1" dirty="0" smtClean="0">
                <a:ln w="3175">
                  <a:noFill/>
                </a:ln>
              </a:rPr>
            </a:br>
            <a:endParaRPr lang="en-US" b="1" dirty="0"/>
          </a:p>
        </p:txBody>
      </p:sp>
      <p:sp>
        <p:nvSpPr>
          <p:cNvPr id="3" name="Text Placeholder 2"/>
          <p:cNvSpPr>
            <a:spLocks noGrp="1"/>
          </p:cNvSpPr>
          <p:nvPr>
            <p:ph type="body" sz="quarter" idx="13"/>
          </p:nvPr>
        </p:nvSpPr>
        <p:spPr>
          <a:xfrm>
            <a:off x="304800" y="142852"/>
            <a:ext cx="8077200" cy="466748"/>
          </a:xfrm>
        </p:spPr>
        <p:txBody>
          <a:bodyPr>
            <a:normAutofit/>
          </a:bodyPr>
          <a:lstStyle/>
          <a:p>
            <a:r>
              <a:rPr lang="en-GB" sz="2200" dirty="0" smtClean="0"/>
              <a:t>OTHER REGULATORY INITIATIVES</a:t>
            </a:r>
            <a:endParaRPr lang="en-US" sz="2200" dirty="0" smtClean="0">
              <a:ln w="3175">
                <a:noFill/>
              </a:ln>
            </a:endParaRPr>
          </a:p>
          <a:p>
            <a:endParaRPr lang="en-US" dirty="0"/>
          </a:p>
        </p:txBody>
      </p:sp>
      <p:sp>
        <p:nvSpPr>
          <p:cNvPr id="4" name="Rectangle 3"/>
          <p:cNvSpPr/>
          <p:nvPr/>
        </p:nvSpPr>
        <p:spPr>
          <a:xfrm>
            <a:off x="285720" y="714356"/>
            <a:ext cx="8072494" cy="5572164"/>
          </a:xfrm>
          <a:prstGeom prst="rect">
            <a:avLst/>
          </a:prstGeom>
        </p:spPr>
        <p:txBody>
          <a:bodyPr wrap="square">
            <a:spAutoFit/>
          </a:bodyPr>
          <a:lstStyle/>
          <a:p>
            <a:pPr algn="just">
              <a:buNone/>
            </a:pPr>
            <a:r>
              <a:rPr lang="en-US" sz="2200" b="1" u="sng" dirty="0" smtClean="0"/>
              <a:t>THE DRAFT CONSUMER PROTECTION AMENDMENT BILL</a:t>
            </a:r>
            <a:endParaRPr lang="en-GB" sz="2200" b="1" dirty="0" smtClean="0"/>
          </a:p>
          <a:p>
            <a:pPr algn="just">
              <a:buFont typeface="Arial" pitchFamily="34" charset="0"/>
              <a:buChar char="•"/>
            </a:pPr>
            <a:r>
              <a:rPr lang="en-US" sz="2200" b="1" dirty="0" smtClean="0"/>
              <a:t> The Draft Consumer Protection Council Amendment Bill currently before the National Assembly also addresses transactions bordering on electronic commerce. </a:t>
            </a:r>
          </a:p>
          <a:p>
            <a:pPr algn="just">
              <a:buFont typeface="Arial" pitchFamily="34" charset="0"/>
              <a:buChar char="•"/>
            </a:pPr>
            <a:r>
              <a:rPr lang="en-US" sz="2200" b="1" dirty="0" smtClean="0"/>
              <a:t> In addition, CPC is also working on a regulation to guide on-line transactions and protect consumers thereby. </a:t>
            </a:r>
          </a:p>
          <a:p>
            <a:pPr algn="just">
              <a:buFont typeface="Arial" pitchFamily="34" charset="0"/>
              <a:buChar char="•"/>
            </a:pPr>
            <a:endParaRPr lang="en-US" sz="2200" b="1" dirty="0" smtClean="0"/>
          </a:p>
          <a:p>
            <a:pPr algn="just">
              <a:buFont typeface="Arial" pitchFamily="34" charset="0"/>
              <a:buChar char="•"/>
            </a:pPr>
            <a:r>
              <a:rPr lang="en-GB" sz="2200" b="1" dirty="0" smtClean="0"/>
              <a:t> Furthermore, cyber and mobile assisted fraud has compelled the Nigerian Communications Commission to create and enforce a  policy that SIM cards must be registered with biometric data of owners, in order to reduce the fraud committed or assisted with the use of mobile devices. Prior to this, a scammer may purchase an inexpensive mobile phone and a pre-paid SIM card without submitting any subscriber information. If the scammers believed they were being traced, they would simply discard their SIM cards and purchase new ones.</a:t>
            </a:r>
            <a:endParaRPr lang="en-GB" sz="2200" dirty="0" smtClean="0"/>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OTHER REGULATORY  INITIATIVES</a:t>
            </a:r>
            <a:r>
              <a:rPr lang="en-US" b="1" dirty="0" smtClean="0">
                <a:ln w="3175">
                  <a:noFill/>
                </a:ln>
              </a:rPr>
              <a:t/>
            </a:r>
            <a:br>
              <a:rPr lang="en-US" b="1" dirty="0" smtClean="0">
                <a:ln w="3175">
                  <a:noFill/>
                </a:ln>
              </a:rPr>
            </a:br>
            <a:endParaRPr lang="en-US" dirty="0"/>
          </a:p>
        </p:txBody>
      </p:sp>
      <p:sp>
        <p:nvSpPr>
          <p:cNvPr id="3" name="Text Placeholder 2"/>
          <p:cNvSpPr>
            <a:spLocks noGrp="1"/>
          </p:cNvSpPr>
          <p:nvPr>
            <p:ph type="body" sz="quarter" idx="13"/>
          </p:nvPr>
        </p:nvSpPr>
        <p:spPr>
          <a:xfrm>
            <a:off x="304800" y="142852"/>
            <a:ext cx="8077200" cy="466748"/>
          </a:xfrm>
        </p:spPr>
        <p:txBody>
          <a:bodyPr>
            <a:normAutofit/>
          </a:bodyPr>
          <a:lstStyle/>
          <a:p>
            <a:r>
              <a:rPr lang="en-GB" sz="2400" dirty="0" smtClean="0"/>
              <a:t>OTHER REGULATORY INITIATIVES</a:t>
            </a:r>
            <a:endParaRPr lang="en-US" sz="2400" dirty="0" smtClean="0">
              <a:ln w="3175">
                <a:noFill/>
              </a:ln>
            </a:endParaRPr>
          </a:p>
          <a:p>
            <a:endParaRPr lang="en-US" dirty="0"/>
          </a:p>
        </p:txBody>
      </p:sp>
      <p:sp>
        <p:nvSpPr>
          <p:cNvPr id="4" name="Rectangle 3"/>
          <p:cNvSpPr/>
          <p:nvPr/>
        </p:nvSpPr>
        <p:spPr>
          <a:xfrm>
            <a:off x="357158" y="857232"/>
            <a:ext cx="8001056" cy="5632311"/>
          </a:xfrm>
          <a:prstGeom prst="rect">
            <a:avLst/>
          </a:prstGeom>
        </p:spPr>
        <p:txBody>
          <a:bodyPr wrap="square">
            <a:spAutoFit/>
          </a:bodyPr>
          <a:lstStyle/>
          <a:p>
            <a:pPr algn="just">
              <a:buFont typeface="Wingdings" pitchFamily="2" charset="2"/>
              <a:buChar char="Ø"/>
            </a:pPr>
            <a:r>
              <a:rPr lang="en-US" sz="2000" b="1" u="sng" dirty="0" smtClean="0"/>
              <a:t>NATIONAL INFORMATION TECHNOLOGY DEVELOPMENT AGENCY (NITDA) ACT 2007</a:t>
            </a:r>
            <a:endParaRPr lang="en-GB" sz="2000" b="1" dirty="0" smtClean="0"/>
          </a:p>
          <a:p>
            <a:pPr algn="just">
              <a:buNone/>
            </a:pPr>
            <a:r>
              <a:rPr lang="en-US" sz="2000" b="1" dirty="0" smtClean="0"/>
              <a:t>The NITDA is a government agency whose mandate is to bring government and its services closer to the people through Information Technology. Its major function among others is to develop guidelines for electronic governance and monitor the use of electronic data interchange and other forms of electronic communication transactions as an alternative to paper based methods in government, commerce, education, the private and public sectors, labor, and other fields, where the use of electronic communication may improve the exchange of data and information. It is entrusted with the implementation of the national IT policy.</a:t>
            </a:r>
          </a:p>
          <a:p>
            <a:pPr algn="just">
              <a:buFont typeface="Wingdings" pitchFamily="2" charset="2"/>
              <a:buChar char="Ø"/>
            </a:pPr>
            <a:r>
              <a:rPr lang="en-US" sz="2000" b="1" dirty="0" smtClean="0"/>
              <a:t>The need for cyber security is not lost on the nation. Nigeria is set to host the 2013 World Cyber Security Conference  at which Nigeria’s First Lady will be unveiled as the champion for child on-line protection to give it the publicity and sensitization needed by the populace. The main focus of the conference is to address individual security in cyber space.</a:t>
            </a:r>
          </a:p>
          <a:p>
            <a:pPr algn="just">
              <a:buNone/>
            </a:pPr>
            <a:endParaRPr lang="en-US" sz="2000" b="1" dirty="0" smtClean="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CONCLUSION</a:t>
            </a:r>
            <a:endParaRPr lang="en-GB" dirty="0"/>
          </a:p>
        </p:txBody>
      </p:sp>
      <p:sp>
        <p:nvSpPr>
          <p:cNvPr id="5" name="Text Placeholder 4"/>
          <p:cNvSpPr>
            <a:spLocks noGrp="1"/>
          </p:cNvSpPr>
          <p:nvPr>
            <p:ph type="body" sz="quarter" idx="13"/>
          </p:nvPr>
        </p:nvSpPr>
        <p:spPr>
          <a:xfrm>
            <a:off x="304800" y="142852"/>
            <a:ext cx="3965448" cy="466748"/>
          </a:xfrm>
        </p:spPr>
        <p:txBody>
          <a:bodyPr>
            <a:normAutofit/>
          </a:bodyPr>
          <a:lstStyle/>
          <a:p>
            <a:r>
              <a:rPr lang="en-GB" sz="2000" dirty="0" smtClean="0"/>
              <a:t>CONCLUSION</a:t>
            </a:r>
            <a:endParaRPr lang="en-GB" sz="2000" dirty="0"/>
          </a:p>
        </p:txBody>
      </p:sp>
      <p:sp>
        <p:nvSpPr>
          <p:cNvPr id="6" name="Content Placeholder 5"/>
          <p:cNvSpPr>
            <a:spLocks noGrp="1"/>
          </p:cNvSpPr>
          <p:nvPr>
            <p:ph sz="quarter" idx="15"/>
          </p:nvPr>
        </p:nvSpPr>
        <p:spPr/>
        <p:txBody>
          <a:bodyPr>
            <a:normAutofit lnSpcReduction="10000"/>
          </a:bodyPr>
          <a:lstStyle/>
          <a:p>
            <a:pPr algn="just"/>
            <a:r>
              <a:rPr lang="en-US" sz="2000" b="1" dirty="0" smtClean="0"/>
              <a:t> </a:t>
            </a:r>
            <a:r>
              <a:rPr lang="en-GB" sz="2000" b="1" dirty="0" smtClean="0"/>
              <a:t>A national policy on cyber threats and the cyber crime bill currently being pursued will hopefully address the earlier stated threats.</a:t>
            </a:r>
          </a:p>
          <a:p>
            <a:pPr algn="just"/>
            <a:r>
              <a:rPr lang="en-GB" sz="2000" b="1" dirty="0" smtClean="0"/>
              <a:t>     While that is being pursued, CPC will continue to sensitise consumers and come up with regulations to make the providers more responsible for protecting the consumer.</a:t>
            </a:r>
          </a:p>
          <a:p>
            <a:pPr algn="just"/>
            <a:r>
              <a:rPr lang="en-GB" sz="2000" b="1" dirty="0" smtClean="0"/>
              <a:t>     The education of consumers in security in the virtual world is a task that is also beginning to be understood by different regulatory authorities as something that must be tackled by all.</a:t>
            </a:r>
          </a:p>
          <a:p>
            <a:pPr algn="just"/>
            <a:r>
              <a:rPr lang="en-GB" sz="2000" b="1" dirty="0" smtClean="0"/>
              <a:t>All hands are pretty much getting on deck.</a:t>
            </a:r>
          </a:p>
          <a:p>
            <a:endParaRPr lang="en-GB" sz="2000" dirty="0"/>
          </a:p>
        </p:txBody>
      </p:sp>
      <p:sp>
        <p:nvSpPr>
          <p:cNvPr id="7" name="Text Placeholder 6"/>
          <p:cNvSpPr>
            <a:spLocks noGrp="1"/>
          </p:cNvSpPr>
          <p:nvPr>
            <p:ph type="body" sz="quarter" idx="16"/>
          </p:nvPr>
        </p:nvSpPr>
        <p:spPr>
          <a:xfrm>
            <a:off x="4416552" y="142852"/>
            <a:ext cx="3965448" cy="466748"/>
          </a:xfrm>
        </p:spPr>
        <p:txBody>
          <a:bodyPr>
            <a:normAutofit/>
          </a:bodyPr>
          <a:lstStyle/>
          <a:p>
            <a:r>
              <a:rPr lang="en-GB" sz="1800" dirty="0" smtClean="0"/>
              <a:t>PREVENTION IS THE KEY</a:t>
            </a:r>
            <a:endParaRPr lang="en-GB" sz="1800" dirty="0"/>
          </a:p>
        </p:txBody>
      </p:sp>
      <p:pic>
        <p:nvPicPr>
          <p:cNvPr id="9" name="Content Placeholder 8" descr="An illustration"/>
          <p:cNvPicPr>
            <a:picLocks noGrp="1"/>
          </p:cNvPicPr>
          <p:nvPr>
            <p:ph sz="quarter" idx="17"/>
          </p:nvPr>
        </p:nvPicPr>
        <p:blipFill>
          <a:blip r:embed="rId2" cstate="print"/>
          <a:srcRect/>
          <a:stretch>
            <a:fillRect/>
          </a:stretch>
        </p:blipFill>
        <p:spPr bwMode="auto">
          <a:xfrm>
            <a:off x="4416425" y="692696"/>
            <a:ext cx="3962400" cy="5256584"/>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algn="ctr"/>
            <a:r>
              <a:rPr lang="en-GB" b="1" dirty="0" smtClean="0"/>
              <a:t>THANK YOU FOR YOUR KIND ATTENTION</a:t>
            </a:r>
            <a:endParaRPr lang="en-GB" b="1" dirty="0"/>
          </a:p>
        </p:txBody>
      </p:sp>
      <p:pic>
        <p:nvPicPr>
          <p:cNvPr id="4" name="Picture 3" descr="cpclogofinal2.jpg"/>
          <p:cNvPicPr>
            <a:picLocks noChangeAspect="1"/>
          </p:cNvPicPr>
          <p:nvPr/>
        </p:nvPicPr>
        <p:blipFill>
          <a:blip r:embed="rId2" cstate="print"/>
          <a:stretch>
            <a:fillRect/>
          </a:stretch>
        </p:blipFill>
        <p:spPr>
          <a:xfrm>
            <a:off x="785786" y="1785926"/>
            <a:ext cx="7215238" cy="3890456"/>
          </a:xfrm>
          <a:prstGeom prst="rect">
            <a:avLst/>
          </a:prstGeom>
        </p:spPr>
      </p:pic>
      <p:sp>
        <p:nvSpPr>
          <p:cNvPr id="5" name="Title 4"/>
          <p:cNvSpPr>
            <a:spLocks noGrp="1"/>
          </p:cNvSpPr>
          <p:nvPr>
            <p:ph type="title"/>
          </p:nvPr>
        </p:nvSpPr>
        <p:spPr>
          <a:xfrm>
            <a:off x="8610600" y="0"/>
            <a:ext cx="533400" cy="6858000"/>
          </a:xfrm>
        </p:spPr>
        <p:txBody>
          <a:bodyPr/>
          <a:lstStyle/>
          <a:p>
            <a:r>
              <a:rPr lang="en-GB" dirty="0" smtClean="0"/>
              <a:t>  APPRECIATION</a:t>
            </a:r>
            <a:endParaRPr lang="en-GB" dirty="0"/>
          </a:p>
        </p:txBody>
      </p:sp>
    </p:spTree>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 NIGERIAN MOBILE MARKET</a:t>
            </a:r>
            <a:endParaRPr lang="en-US" dirty="0"/>
          </a:p>
        </p:txBody>
      </p:sp>
      <p:sp>
        <p:nvSpPr>
          <p:cNvPr id="3" name="Text Placeholder 2"/>
          <p:cNvSpPr>
            <a:spLocks noGrp="1"/>
          </p:cNvSpPr>
          <p:nvPr>
            <p:ph type="body" sz="quarter" idx="13"/>
          </p:nvPr>
        </p:nvSpPr>
        <p:spPr>
          <a:xfrm>
            <a:off x="357158" y="142852"/>
            <a:ext cx="8077200" cy="466748"/>
          </a:xfrm>
        </p:spPr>
        <p:txBody>
          <a:bodyPr>
            <a:normAutofit/>
          </a:bodyPr>
          <a:lstStyle/>
          <a:p>
            <a:r>
              <a:rPr lang="en-GB" sz="2400" dirty="0" smtClean="0"/>
              <a:t>INTRODUCTION: THE NIGERIAN MOBILE MARKET</a:t>
            </a:r>
            <a:endParaRPr lang="en-US" sz="2400" dirty="0" smtClean="0">
              <a:ln w="3175">
                <a:noFill/>
              </a:ln>
            </a:endParaRPr>
          </a:p>
          <a:p>
            <a:endParaRPr lang="en-US" dirty="0"/>
          </a:p>
        </p:txBody>
      </p:sp>
      <p:sp>
        <p:nvSpPr>
          <p:cNvPr id="4" name="Rectangle 3"/>
          <p:cNvSpPr/>
          <p:nvPr/>
        </p:nvSpPr>
        <p:spPr>
          <a:xfrm>
            <a:off x="357158" y="714357"/>
            <a:ext cx="8072494" cy="8463855"/>
          </a:xfrm>
          <a:prstGeom prst="rect">
            <a:avLst/>
          </a:prstGeom>
        </p:spPr>
        <p:txBody>
          <a:bodyPr wrap="square">
            <a:spAutoFit/>
          </a:bodyPr>
          <a:lstStyle/>
          <a:p>
            <a:pPr algn="just">
              <a:buFont typeface="Wingdings" pitchFamily="2" charset="2"/>
              <a:buChar char="q"/>
            </a:pPr>
            <a:r>
              <a:rPr lang="en-GB" sz="2800" b="1" dirty="0" smtClean="0"/>
              <a:t>West Africa has about 188m mobile subscribers being 30% of Africa’s total mobile market share, with Nigeria holding 95m subscribers.</a:t>
            </a:r>
          </a:p>
          <a:p>
            <a:pPr algn="just">
              <a:buFont typeface="Wingdings" pitchFamily="2" charset="2"/>
              <a:buChar char="q"/>
            </a:pPr>
            <a:r>
              <a:rPr lang="en-GB" sz="2800" b="1" dirty="0" smtClean="0"/>
              <a:t>There is an influx of internet enabled smart phones and mobile internet  use is fast gaining ground.</a:t>
            </a:r>
          </a:p>
          <a:p>
            <a:pPr algn="just">
              <a:buFont typeface="Wingdings" pitchFamily="2" charset="2"/>
              <a:buChar char="q"/>
            </a:pPr>
            <a:r>
              <a:rPr lang="en-GB" sz="2800" b="1" dirty="0" smtClean="0"/>
              <a:t>Cyber security threat is said to be on a marginal decrease in Nigeria which moved from 59</a:t>
            </a:r>
            <a:r>
              <a:rPr lang="en-GB" sz="2800" b="1" baseline="30000" dirty="0" smtClean="0"/>
              <a:t>th</a:t>
            </a:r>
            <a:r>
              <a:rPr lang="en-GB" sz="2800" b="1" dirty="0" smtClean="0"/>
              <a:t> in 2011 to 69</a:t>
            </a:r>
            <a:r>
              <a:rPr lang="en-GB" sz="2800" b="1" baseline="30000" dirty="0" smtClean="0"/>
              <a:t>th</a:t>
            </a:r>
            <a:r>
              <a:rPr lang="en-GB" sz="2800" b="1" dirty="0" smtClean="0"/>
              <a:t> in 2012 world statistics for malicious cyber activities.  (Symantec Corporation).</a:t>
            </a:r>
          </a:p>
          <a:p>
            <a:pPr algn="just">
              <a:buFont typeface="Wingdings" pitchFamily="2" charset="2"/>
              <a:buChar char="q"/>
            </a:pPr>
            <a:r>
              <a:rPr lang="en-GB" sz="2800" b="1" dirty="0" smtClean="0"/>
              <a:t>The positioning still shows a prevalence of cyber threats particularly for a country with approximately 160 million people and high use of mobile technology.</a:t>
            </a:r>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buFont typeface="Wingdings" pitchFamily="2" charset="2"/>
              <a:buChar char="Ø"/>
            </a:pPr>
            <a:endParaRPr lang="en-GB" b="1" dirty="0" smtClean="0"/>
          </a:p>
          <a:p>
            <a:pPr algn="just"/>
            <a:endParaRPr lang="en-GB" b="1" dirty="0" smtClean="0"/>
          </a:p>
          <a:p>
            <a:pPr algn="just"/>
            <a:endParaRPr lang="en-GB" b="1" dirty="0" smtClean="0"/>
          </a:p>
          <a:p>
            <a:pPr algn="just"/>
            <a:endParaRPr lang="en-GB" b="1" dirty="0" smtClean="0"/>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Factors responsible for mobile and cyber threats</a:t>
            </a:r>
            <a:r>
              <a:rPr lang="en-US" b="1" dirty="0" smtClean="0">
                <a:ln w="3175">
                  <a:noFill/>
                </a:ln>
              </a:rPr>
              <a:t/>
            </a:r>
            <a:br>
              <a:rPr lang="en-US" b="1" dirty="0" smtClean="0">
                <a:ln w="3175">
                  <a:noFill/>
                </a:ln>
              </a:rPr>
            </a:br>
            <a:endParaRPr lang="en-US" dirty="0"/>
          </a:p>
        </p:txBody>
      </p:sp>
      <p:sp>
        <p:nvSpPr>
          <p:cNvPr id="3" name="Text Placeholder 2"/>
          <p:cNvSpPr>
            <a:spLocks noGrp="1"/>
          </p:cNvSpPr>
          <p:nvPr>
            <p:ph type="body" sz="quarter" idx="13"/>
          </p:nvPr>
        </p:nvSpPr>
        <p:spPr>
          <a:xfrm>
            <a:off x="304800" y="214290"/>
            <a:ext cx="8077200" cy="395310"/>
          </a:xfrm>
        </p:spPr>
        <p:txBody>
          <a:bodyPr>
            <a:normAutofit fontScale="92500" lnSpcReduction="10000"/>
          </a:bodyPr>
          <a:lstStyle/>
          <a:p>
            <a:r>
              <a:rPr lang="en-GB" sz="2400" dirty="0" smtClean="0"/>
              <a:t>FACTORS RESPONSIBLE FOR MOBILE AND CYBER THREATS</a:t>
            </a:r>
            <a:endParaRPr lang="en-US" sz="2400" dirty="0" smtClean="0">
              <a:ln w="3175">
                <a:noFill/>
              </a:ln>
            </a:endParaRPr>
          </a:p>
          <a:p>
            <a:endParaRPr lang="en-US" dirty="0"/>
          </a:p>
        </p:txBody>
      </p:sp>
      <p:sp>
        <p:nvSpPr>
          <p:cNvPr id="4" name="Rectangle 3"/>
          <p:cNvSpPr/>
          <p:nvPr/>
        </p:nvSpPr>
        <p:spPr>
          <a:xfrm>
            <a:off x="285720" y="751344"/>
            <a:ext cx="8072494" cy="5262979"/>
          </a:xfrm>
          <a:prstGeom prst="rect">
            <a:avLst/>
          </a:prstGeom>
        </p:spPr>
        <p:txBody>
          <a:bodyPr wrap="square">
            <a:spAutoFit/>
          </a:bodyPr>
          <a:lstStyle/>
          <a:p>
            <a:pPr marL="457200" indent="-457200" algn="just">
              <a:buAutoNum type="alphaLcPeriod"/>
            </a:pPr>
            <a:r>
              <a:rPr lang="en-GB" sz="2400" b="1" dirty="0" smtClean="0"/>
              <a:t>Nigeria’s explosive ICT growth and the wide spread adoption and use of modern gadgets and applications like smart phones has increased the growth and penetration of ICT in the country. </a:t>
            </a:r>
          </a:p>
          <a:p>
            <a:pPr marL="457200" indent="-457200" algn="just">
              <a:buFont typeface="Arial" pitchFamily="34" charset="0"/>
              <a:buChar char="•"/>
            </a:pPr>
            <a:r>
              <a:rPr lang="en-GB" sz="2400" b="1" dirty="0" smtClean="0"/>
              <a:t>This has come with a commensurate growth in cyber threat. As the country’s appetite for mobile devices grows, so does the threat of cyber crimes.</a:t>
            </a:r>
          </a:p>
          <a:p>
            <a:pPr marL="457200" indent="-457200" algn="just">
              <a:buAutoNum type="alphaLcPeriod" startAt="2"/>
            </a:pPr>
            <a:r>
              <a:rPr lang="en-GB" sz="2400" b="1" dirty="0" smtClean="0"/>
              <a:t>Even though there is a proliferation of smart phones and other gadgets, mobile technology is still quite novel and most consumers are unaware of its intricacies.</a:t>
            </a:r>
          </a:p>
          <a:p>
            <a:pPr marL="457200" indent="-457200" algn="just">
              <a:buFont typeface="Arial" pitchFamily="34" charset="0"/>
              <a:buChar char="•"/>
            </a:pPr>
            <a:r>
              <a:rPr lang="en-GB" sz="2400" b="1" dirty="0" smtClean="0"/>
              <a:t>Many consumers do not realise the damage that the loss of their mobile devices may cause in regard  information stored for mobile transactions. Their transactions may be available for the thief to utilise.</a:t>
            </a: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sz="2600" b="1" dirty="0" smtClean="0"/>
              <a:t>Factors responsible for mobile and cyber threats</a:t>
            </a:r>
            <a:r>
              <a:rPr lang="en-US" b="1" dirty="0" smtClean="0">
                <a:ln w="3175">
                  <a:noFill/>
                </a:ln>
              </a:rPr>
              <a:t/>
            </a:r>
            <a:br>
              <a:rPr lang="en-US" b="1" dirty="0" smtClean="0">
                <a:ln w="3175">
                  <a:noFill/>
                </a:ln>
              </a:rPr>
            </a:br>
            <a:endParaRPr lang="en-US" dirty="0"/>
          </a:p>
        </p:txBody>
      </p:sp>
      <p:sp>
        <p:nvSpPr>
          <p:cNvPr id="3" name="Text Placeholder 2"/>
          <p:cNvSpPr>
            <a:spLocks noGrp="1"/>
          </p:cNvSpPr>
          <p:nvPr>
            <p:ph type="body" sz="quarter" idx="13"/>
          </p:nvPr>
        </p:nvSpPr>
        <p:spPr>
          <a:xfrm>
            <a:off x="304800" y="214290"/>
            <a:ext cx="8077200" cy="395310"/>
          </a:xfrm>
        </p:spPr>
        <p:txBody>
          <a:bodyPr>
            <a:noAutofit/>
          </a:bodyPr>
          <a:lstStyle/>
          <a:p>
            <a:r>
              <a:rPr lang="en-GB" sz="2000" dirty="0" smtClean="0"/>
              <a:t>FACTORS RESPONSIBLE FOR MOBILE AND CYBER THREATS</a:t>
            </a:r>
            <a:endParaRPr lang="en-US" sz="2000" dirty="0" smtClean="0">
              <a:ln w="3175">
                <a:noFill/>
              </a:ln>
            </a:endParaRPr>
          </a:p>
          <a:p>
            <a:endParaRPr lang="en-US" sz="2000" dirty="0"/>
          </a:p>
        </p:txBody>
      </p:sp>
      <p:sp>
        <p:nvSpPr>
          <p:cNvPr id="4" name="Rectangle 3"/>
          <p:cNvSpPr/>
          <p:nvPr/>
        </p:nvSpPr>
        <p:spPr>
          <a:xfrm>
            <a:off x="357158" y="714356"/>
            <a:ext cx="8001056" cy="5262979"/>
          </a:xfrm>
          <a:prstGeom prst="rect">
            <a:avLst/>
          </a:prstGeom>
        </p:spPr>
        <p:txBody>
          <a:bodyPr wrap="square">
            <a:spAutoFit/>
          </a:bodyPr>
          <a:lstStyle/>
          <a:p>
            <a:pPr algn="just">
              <a:buNone/>
            </a:pPr>
            <a:r>
              <a:rPr lang="en-GB" sz="2400" b="1" dirty="0" smtClean="0"/>
              <a:t>c. The influx of web based transactions has increased the</a:t>
            </a:r>
          </a:p>
          <a:p>
            <a:pPr algn="just">
              <a:buNone/>
            </a:pPr>
            <a:r>
              <a:rPr lang="en-GB" sz="2400" b="1" dirty="0" smtClean="0"/>
              <a:t>     risk of cyber threats. On-line commerce is easily available.</a:t>
            </a:r>
          </a:p>
          <a:p>
            <a:pPr algn="just">
              <a:buFont typeface="Arial" pitchFamily="34" charset="0"/>
              <a:buChar char="•"/>
            </a:pPr>
            <a:r>
              <a:rPr lang="en-GB" sz="2400" b="1" dirty="0" smtClean="0"/>
              <a:t>   Also, the aggressive pursuance of the cash-less policy of</a:t>
            </a:r>
          </a:p>
          <a:p>
            <a:pPr algn="just"/>
            <a:r>
              <a:rPr lang="en-GB" sz="2400" b="1" dirty="0" smtClean="0"/>
              <a:t>     the Central Bank of Nigeria has increased the ability and    </a:t>
            </a:r>
          </a:p>
          <a:p>
            <a:pPr algn="just"/>
            <a:r>
              <a:rPr lang="en-GB" sz="2400" b="1" dirty="0" smtClean="0"/>
              <a:t>     appetite for web based transactions via the internet or    </a:t>
            </a:r>
          </a:p>
          <a:p>
            <a:pPr algn="just"/>
            <a:r>
              <a:rPr lang="en-GB" sz="2400" b="1" dirty="0" smtClean="0"/>
              <a:t>     mobile devices. </a:t>
            </a:r>
          </a:p>
          <a:p>
            <a:pPr algn="just">
              <a:buNone/>
            </a:pPr>
            <a:r>
              <a:rPr lang="en-GB" sz="2400" b="1" dirty="0" smtClean="0"/>
              <a:t>d. Importation of substandard devices also means that there    </a:t>
            </a:r>
          </a:p>
          <a:p>
            <a:pPr algn="just">
              <a:buNone/>
            </a:pPr>
            <a:r>
              <a:rPr lang="en-GB" sz="2400" b="1" dirty="0" smtClean="0"/>
              <a:t>     are fewer or no safeguards for the mobile transactions.     </a:t>
            </a:r>
          </a:p>
          <a:p>
            <a:pPr algn="just">
              <a:buNone/>
            </a:pPr>
            <a:r>
              <a:rPr lang="en-GB" sz="2400" b="1" dirty="0" smtClean="0"/>
              <a:t>     Sadly, the cheaper brands tend to be popular purchases for    </a:t>
            </a:r>
          </a:p>
          <a:p>
            <a:pPr algn="just">
              <a:buNone/>
            </a:pPr>
            <a:r>
              <a:rPr lang="en-GB" sz="2400" b="1" dirty="0" smtClean="0"/>
              <a:t>     consumers who do not realise the compromises being </a:t>
            </a:r>
          </a:p>
          <a:p>
            <a:pPr algn="just">
              <a:buNone/>
            </a:pPr>
            <a:r>
              <a:rPr lang="en-GB" sz="2400" b="1" dirty="0" smtClean="0"/>
              <a:t>     made.</a:t>
            </a:r>
          </a:p>
          <a:p>
            <a:pPr algn="just">
              <a:buNone/>
            </a:pPr>
            <a:r>
              <a:rPr lang="en-GB" sz="2400" b="1" dirty="0" smtClean="0"/>
              <a:t>e. Lack of national approach to tackling cyber threat </a:t>
            </a:r>
            <a:r>
              <a:rPr lang="en-GB" sz="2400" b="1" dirty="0" err="1" smtClean="0"/>
              <a:t>e.g</a:t>
            </a:r>
            <a:r>
              <a:rPr lang="en-GB" sz="2400" b="1" dirty="0" smtClean="0"/>
              <a:t> no </a:t>
            </a:r>
          </a:p>
          <a:p>
            <a:pPr algn="just">
              <a:buNone/>
            </a:pPr>
            <a:r>
              <a:rPr lang="en-GB" sz="2400" b="1" dirty="0" smtClean="0"/>
              <a:t>     legislation yet on cyber crime.</a:t>
            </a:r>
          </a:p>
          <a:p>
            <a:pPr algn="just">
              <a:buNone/>
            </a:pPr>
            <a:endParaRPr lang="en-GB" sz="2400" b="1" dirty="0" smtClean="0"/>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600" b="1" dirty="0" smtClean="0"/>
              <a:t/>
            </a:r>
            <a:br>
              <a:rPr lang="en-GB" sz="2600" b="1" dirty="0" smtClean="0"/>
            </a:br>
            <a:r>
              <a:rPr lang="en-GB" sz="2600" b="1" dirty="0" smtClean="0"/>
              <a:t>Nature of mobile technology/cyber threats</a:t>
            </a:r>
            <a:r>
              <a:rPr lang="en-US" b="1" dirty="0" smtClean="0">
                <a:ln w="3175">
                  <a:noFill/>
                </a:ln>
              </a:rPr>
              <a:t/>
            </a:r>
            <a:br>
              <a:rPr lang="en-US" b="1" dirty="0" smtClean="0">
                <a:ln w="3175">
                  <a:noFill/>
                </a:ln>
              </a:rPr>
            </a:br>
            <a:endParaRPr lang="en-US" dirty="0"/>
          </a:p>
        </p:txBody>
      </p:sp>
      <p:sp>
        <p:nvSpPr>
          <p:cNvPr id="3" name="Text Placeholder 2"/>
          <p:cNvSpPr>
            <a:spLocks noGrp="1"/>
          </p:cNvSpPr>
          <p:nvPr>
            <p:ph type="body" sz="quarter" idx="13"/>
          </p:nvPr>
        </p:nvSpPr>
        <p:spPr>
          <a:xfrm>
            <a:off x="304800" y="142852"/>
            <a:ext cx="8077200" cy="466748"/>
          </a:xfrm>
        </p:spPr>
        <p:txBody>
          <a:bodyPr>
            <a:normAutofit/>
          </a:bodyPr>
          <a:lstStyle/>
          <a:p>
            <a:r>
              <a:rPr lang="en-GB" sz="2200" dirty="0" smtClean="0"/>
              <a:t>NATURE OF MOBILE TECHNOLOGY/CYBER THREATS</a:t>
            </a:r>
            <a:endParaRPr lang="en-US" sz="2200" dirty="0" smtClean="0">
              <a:ln w="3175">
                <a:noFill/>
              </a:ln>
            </a:endParaRPr>
          </a:p>
          <a:p>
            <a:endParaRPr lang="en-US" dirty="0"/>
          </a:p>
        </p:txBody>
      </p:sp>
      <p:sp>
        <p:nvSpPr>
          <p:cNvPr id="4" name="Rectangle 3"/>
          <p:cNvSpPr/>
          <p:nvPr/>
        </p:nvSpPr>
        <p:spPr>
          <a:xfrm>
            <a:off x="285720" y="714356"/>
            <a:ext cx="8072494" cy="5632311"/>
          </a:xfrm>
          <a:prstGeom prst="rect">
            <a:avLst/>
          </a:prstGeom>
        </p:spPr>
        <p:txBody>
          <a:bodyPr wrap="square">
            <a:spAutoFit/>
          </a:bodyPr>
          <a:lstStyle/>
          <a:p>
            <a:pPr marL="457200" indent="-457200" algn="just">
              <a:buAutoNum type="alphaLcParenR"/>
            </a:pPr>
            <a:r>
              <a:rPr lang="en-GB" sz="2400" b="1" dirty="0" smtClean="0"/>
              <a:t>There is a fair level of hacking into devices and retrieving </a:t>
            </a:r>
          </a:p>
          <a:p>
            <a:pPr marL="457200" indent="-457200" algn="just"/>
            <a:r>
              <a:rPr lang="en-GB" sz="2400" b="1" dirty="0" smtClean="0"/>
              <a:t>personal information used for internet or mobile transactions.</a:t>
            </a:r>
          </a:p>
          <a:p>
            <a:pPr algn="just">
              <a:buFont typeface="Arial" pitchFamily="34" charset="0"/>
              <a:buChar char="•"/>
            </a:pPr>
            <a:r>
              <a:rPr lang="en-GB" sz="2400" b="1" dirty="0" smtClean="0"/>
              <a:t>Legal sites are hacked and utilised by fraudsters to divert victims to unsafe sites. A number of government sites had previously been hacked.</a:t>
            </a:r>
          </a:p>
          <a:p>
            <a:pPr algn="just">
              <a:buFont typeface="Arial" pitchFamily="34" charset="0"/>
              <a:buChar char="•"/>
            </a:pPr>
            <a:r>
              <a:rPr lang="en-GB" sz="2400" b="1" dirty="0" smtClean="0"/>
              <a:t> Those of telecommunication companies are also hacked or cloned with fake messages of winnings communicated to consumers who are deceived into parting with funds.</a:t>
            </a:r>
          </a:p>
          <a:p>
            <a:pPr algn="just">
              <a:buFont typeface="Arial" pitchFamily="34" charset="0"/>
              <a:buChar char="•"/>
            </a:pPr>
            <a:r>
              <a:rPr lang="en-GB" sz="2400" b="1" dirty="0" smtClean="0"/>
              <a:t> Fraudsters hack into devices and email and retrieve information that would enable them gain control of the victim’s identity. The hackers then send mail to the contacts of the victim saying that the victim is stranded in some foreign country and wants his/her friend to send funds to a specified account. Some have been taken in by this thinking they are helping a friend.</a:t>
            </a:r>
            <a:endParaRPr lang="en-GB" sz="2400" dirty="0" smtClean="0"/>
          </a:p>
        </p:txBody>
      </p:sp>
    </p:spTree>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t/>
            </a:r>
            <a:br>
              <a:rPr lang="en-GB" b="1" dirty="0" smtClean="0"/>
            </a:br>
            <a:r>
              <a:rPr lang="en-GB" b="1" dirty="0" smtClean="0"/>
              <a:t>Nature of mobile technology/cyber threats</a:t>
            </a:r>
            <a:r>
              <a:rPr lang="en-US" b="1" dirty="0" smtClean="0">
                <a:ln w="3175">
                  <a:noFill/>
                </a:ln>
              </a:rPr>
              <a:t/>
            </a:r>
            <a:br>
              <a:rPr lang="en-US" b="1" dirty="0" smtClean="0">
                <a:ln w="3175">
                  <a:noFill/>
                </a:ln>
              </a:rPr>
            </a:br>
            <a:endParaRPr lang="en-US" dirty="0"/>
          </a:p>
        </p:txBody>
      </p:sp>
      <p:sp>
        <p:nvSpPr>
          <p:cNvPr id="3" name="Text Placeholder 2"/>
          <p:cNvSpPr>
            <a:spLocks noGrp="1"/>
          </p:cNvSpPr>
          <p:nvPr>
            <p:ph type="body" sz="quarter" idx="13"/>
          </p:nvPr>
        </p:nvSpPr>
        <p:spPr>
          <a:xfrm>
            <a:off x="304800" y="142852"/>
            <a:ext cx="8077200" cy="466748"/>
          </a:xfrm>
        </p:spPr>
        <p:txBody>
          <a:bodyPr>
            <a:noAutofit/>
          </a:bodyPr>
          <a:lstStyle/>
          <a:p>
            <a:r>
              <a:rPr lang="en-GB" sz="2200" dirty="0" smtClean="0"/>
              <a:t>NATURE OF MOBILE TECHNOLOGY/CYBER THREATS</a:t>
            </a:r>
            <a:endParaRPr lang="en-US" sz="2200" dirty="0" smtClean="0">
              <a:ln w="3175">
                <a:noFill/>
              </a:ln>
            </a:endParaRPr>
          </a:p>
          <a:p>
            <a:endParaRPr lang="en-US" sz="2200" dirty="0"/>
          </a:p>
        </p:txBody>
      </p:sp>
      <p:sp>
        <p:nvSpPr>
          <p:cNvPr id="4" name="Rectangle 3"/>
          <p:cNvSpPr/>
          <p:nvPr/>
        </p:nvSpPr>
        <p:spPr>
          <a:xfrm>
            <a:off x="285720" y="857232"/>
            <a:ext cx="8072494" cy="6001643"/>
          </a:xfrm>
          <a:prstGeom prst="rect">
            <a:avLst/>
          </a:prstGeom>
        </p:spPr>
        <p:txBody>
          <a:bodyPr wrap="square">
            <a:spAutoFit/>
          </a:bodyPr>
          <a:lstStyle/>
          <a:p>
            <a:pPr algn="just"/>
            <a:r>
              <a:rPr lang="en-GB" sz="2400" b="1" dirty="0" smtClean="0"/>
              <a:t>b) Malware and virus attacks are becoming more prevalent by </a:t>
            </a:r>
          </a:p>
          <a:p>
            <a:pPr algn="just">
              <a:buNone/>
            </a:pPr>
            <a:r>
              <a:rPr lang="en-GB" sz="2400" b="1" dirty="0" smtClean="0"/>
              <a:t>the day. Consumers are more interested in protecting themselves from tangible threats such as loss of the mobile device, debit cards etc. However, there is little awareness of malware or hacking.</a:t>
            </a:r>
          </a:p>
          <a:p>
            <a:pPr lvl="0" algn="just">
              <a:buFont typeface="Arial" pitchFamily="34" charset="0"/>
              <a:buChar char="•"/>
            </a:pPr>
            <a:r>
              <a:rPr lang="en-GB" sz="2400" b="1" dirty="0" smtClean="0"/>
              <a:t> Not all users of the internet consider an anti virus or vital</a:t>
            </a:r>
          </a:p>
          <a:p>
            <a:pPr lvl="0" algn="just">
              <a:buNone/>
            </a:pPr>
            <a:r>
              <a:rPr lang="en-GB" sz="2400" b="1" dirty="0" smtClean="0"/>
              <a:t>   updates crucial for their computers. Fewer consider it</a:t>
            </a:r>
          </a:p>
          <a:p>
            <a:pPr lvl="0" algn="just">
              <a:buNone/>
            </a:pPr>
            <a:r>
              <a:rPr lang="en-GB" sz="2400" b="1" dirty="0" smtClean="0"/>
              <a:t>   necessary for their smart phones. </a:t>
            </a:r>
          </a:p>
          <a:p>
            <a:pPr lvl="0" algn="just">
              <a:buFont typeface="Arial" pitchFamily="34" charset="0"/>
              <a:buChar char="•"/>
            </a:pPr>
            <a:r>
              <a:rPr lang="en-GB" sz="2400" b="1" dirty="0" smtClean="0"/>
              <a:t> Not many use encryption or security software.</a:t>
            </a:r>
          </a:p>
          <a:p>
            <a:pPr lvl="0" algn="just">
              <a:buNone/>
            </a:pPr>
            <a:r>
              <a:rPr lang="en-GB" sz="2400" b="1" dirty="0" smtClean="0"/>
              <a:t>c) Consumers visit unsecure sites regularly and this is partly     </a:t>
            </a:r>
          </a:p>
          <a:p>
            <a:pPr marL="457200" indent="-457200" algn="just"/>
            <a:r>
              <a:rPr lang="en-GB" sz="2400" b="1" dirty="0" smtClean="0"/>
              <a:t>    due to ineffective or non existent anti-virus protection and</a:t>
            </a:r>
          </a:p>
          <a:p>
            <a:pPr marL="457200" indent="-457200" algn="just"/>
            <a:r>
              <a:rPr lang="en-GB" sz="2400" b="1" dirty="0" smtClean="0"/>
              <a:t>    consumer ignorance of need for security.</a:t>
            </a:r>
          </a:p>
          <a:p>
            <a:pPr algn="just">
              <a:buFont typeface="Arial" pitchFamily="34" charset="0"/>
              <a:buChar char="•"/>
            </a:pPr>
            <a:r>
              <a:rPr lang="en-GB" sz="2400" b="1" dirty="0" smtClean="0"/>
              <a:t> Most do not know that  it is safer to type out a website </a:t>
            </a:r>
          </a:p>
          <a:p>
            <a:pPr algn="just">
              <a:buNone/>
            </a:pPr>
            <a:r>
              <a:rPr lang="en-GB" sz="2400" b="1" dirty="0" smtClean="0"/>
              <a:t>   address and not follow a link.</a:t>
            </a:r>
          </a:p>
          <a:p>
            <a:pPr algn="just">
              <a:buFont typeface="Arial" pitchFamily="34" charset="0"/>
              <a:buChar char="•"/>
            </a:pPr>
            <a:r>
              <a:rPr lang="en-GB" sz="2400" b="1" dirty="0" smtClean="0"/>
              <a:t> Many also connect to unknown wireless networks which</a:t>
            </a:r>
          </a:p>
          <a:p>
            <a:pPr algn="just"/>
            <a:r>
              <a:rPr lang="en-GB" sz="2400" b="1" dirty="0" smtClean="0"/>
              <a:t>  could compromise security of their mobile devices.</a:t>
            </a:r>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GB" sz="2000" b="1" dirty="0" smtClean="0"/>
              <a:t/>
            </a:r>
            <a:br>
              <a:rPr lang="en-GB" sz="2000" b="1" dirty="0" smtClean="0"/>
            </a:br>
            <a:r>
              <a:rPr lang="en-GB" sz="2000" b="1" dirty="0" smtClean="0"/>
              <a:t>Nature of mobile technology and Cyber threats</a:t>
            </a:r>
            <a:br>
              <a:rPr lang="en-GB" sz="2000" b="1" dirty="0" smtClean="0"/>
            </a:br>
            <a:endParaRPr lang="en-GB" sz="2000" b="1" dirty="0"/>
          </a:p>
        </p:txBody>
      </p:sp>
      <p:sp>
        <p:nvSpPr>
          <p:cNvPr id="5" name="Text Placeholder 4"/>
          <p:cNvSpPr>
            <a:spLocks noGrp="1"/>
          </p:cNvSpPr>
          <p:nvPr>
            <p:ph type="body" sz="quarter" idx="13"/>
          </p:nvPr>
        </p:nvSpPr>
        <p:spPr>
          <a:xfrm>
            <a:off x="323528" y="142852"/>
            <a:ext cx="8077200" cy="428628"/>
          </a:xfrm>
        </p:spPr>
        <p:txBody>
          <a:bodyPr>
            <a:noAutofit/>
          </a:bodyPr>
          <a:lstStyle/>
          <a:p>
            <a:r>
              <a:rPr lang="en-GB" sz="2400" dirty="0" smtClean="0"/>
              <a:t>NATURE OF MOBILE TECHNOLOGY AND CYBER THREATS</a:t>
            </a:r>
            <a:endParaRPr lang="en-GB" sz="2400" dirty="0"/>
          </a:p>
        </p:txBody>
      </p:sp>
      <p:sp>
        <p:nvSpPr>
          <p:cNvPr id="6" name="Content Placeholder 5"/>
          <p:cNvSpPr>
            <a:spLocks noGrp="1"/>
          </p:cNvSpPr>
          <p:nvPr>
            <p:ph sz="quarter" idx="15"/>
          </p:nvPr>
        </p:nvSpPr>
        <p:spPr/>
        <p:txBody>
          <a:bodyPr>
            <a:normAutofit/>
          </a:bodyPr>
          <a:lstStyle/>
          <a:p>
            <a:pPr algn="just"/>
            <a:r>
              <a:rPr lang="en-GB" sz="2000" b="1" dirty="0" smtClean="0"/>
              <a:t>d. Phishing scams: Consumers fall prey quite easily to these. A lot of this is prevalent in the banking industry. </a:t>
            </a:r>
          </a:p>
          <a:p>
            <a:pPr algn="just"/>
            <a:r>
              <a:rPr lang="en-GB" sz="2000" b="1" dirty="0" smtClean="0"/>
              <a:t>You get a message supposedly from your bank asking you to update your banking details or you will not be able to utilise the account anymore. It then tells you to log on the pin to your debit card etc. These scams are very widespread, easily recognised by the computer savvy but a potential trap for others. Falling for this scam results in accounts being hijacked and cleared of funds.</a:t>
            </a:r>
            <a:endParaRPr lang="en-GB" sz="2000" dirty="0" smtClean="0"/>
          </a:p>
          <a:p>
            <a:endParaRPr lang="en-GB" sz="2000" dirty="0"/>
          </a:p>
        </p:txBody>
      </p:sp>
      <p:sp>
        <p:nvSpPr>
          <p:cNvPr id="7" name="Text Placeholder 6"/>
          <p:cNvSpPr>
            <a:spLocks noGrp="1"/>
          </p:cNvSpPr>
          <p:nvPr>
            <p:ph type="body" sz="quarter" idx="16"/>
          </p:nvPr>
        </p:nvSpPr>
        <p:spPr/>
        <p:txBody>
          <a:bodyPr>
            <a:normAutofit fontScale="92500" lnSpcReduction="10000"/>
          </a:bodyPr>
          <a:lstStyle/>
          <a:p>
            <a:endParaRPr lang="en-GB"/>
          </a:p>
        </p:txBody>
      </p:sp>
      <p:sp>
        <p:nvSpPr>
          <p:cNvPr id="9" name="Text Placeholder 8"/>
          <p:cNvSpPr>
            <a:spLocks noGrp="1"/>
          </p:cNvSpPr>
          <p:nvPr>
            <p:ph type="body" sz="quarter" idx="20"/>
          </p:nvPr>
        </p:nvSpPr>
        <p:spPr/>
        <p:txBody>
          <a:bodyPr>
            <a:normAutofit fontScale="92500" lnSpcReduction="10000"/>
          </a:bodyPr>
          <a:lstStyle/>
          <a:p>
            <a:endParaRPr lang="en-GB"/>
          </a:p>
        </p:txBody>
      </p:sp>
      <p:pic>
        <p:nvPicPr>
          <p:cNvPr id="11" name="Content Placeholder 10" descr="http://t2.gstatic.com/images?q=tbn:ANd9GcQ5ko0h5E16UnX9D5AIiGp8JC5amt2Exh6KVz13AU2_kVWIrpnykA">
            <a:hlinkClick r:id="rId2"/>
          </p:cNvPr>
          <p:cNvPicPr>
            <a:picLocks noGrp="1"/>
          </p:cNvPicPr>
          <p:nvPr>
            <p:ph sz="quarter" idx="17"/>
          </p:nvPr>
        </p:nvPicPr>
        <p:blipFill>
          <a:blip r:embed="rId3" cstate="print"/>
          <a:srcRect/>
          <a:stretch>
            <a:fillRect/>
          </a:stretch>
        </p:blipFill>
        <p:spPr bwMode="auto">
          <a:xfrm>
            <a:off x="857224" y="3929066"/>
            <a:ext cx="2714644" cy="2643206"/>
          </a:xfrm>
          <a:prstGeom prst="rect">
            <a:avLst/>
          </a:prstGeom>
          <a:noFill/>
          <a:ln w="9525">
            <a:noFill/>
            <a:miter lim="800000"/>
            <a:headEnd/>
            <a:tailEnd/>
          </a:ln>
        </p:spPr>
      </p:pic>
      <p:pic>
        <p:nvPicPr>
          <p:cNvPr id="12" name="irc_mi" descr="http://ayushveda.com/blogs/business/files/2009/11/scam-warning.jpg">
            <a:hlinkClick r:id="rId4"/>
          </p:cNvPr>
          <p:cNvPicPr>
            <a:picLocks noGrp="1"/>
          </p:cNvPicPr>
          <p:nvPr>
            <p:ph sz="quarter" idx="21"/>
          </p:nvPr>
        </p:nvPicPr>
        <p:blipFill>
          <a:blip r:embed="rId5" cstate="print"/>
          <a:srcRect/>
          <a:stretch>
            <a:fillRect/>
          </a:stretch>
        </p:blipFill>
        <p:spPr bwMode="auto">
          <a:xfrm>
            <a:off x="5143504" y="3857628"/>
            <a:ext cx="2500330" cy="2706687"/>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ACTUAL SAMPLE SCAM</a:t>
            </a:r>
            <a:r>
              <a:rPr lang="en-US" b="1" dirty="0" smtClean="0">
                <a:ln w="3175">
                  <a:noFill/>
                </a:ln>
              </a:rPr>
              <a:t/>
            </a:r>
            <a:br>
              <a:rPr lang="en-US" b="1" dirty="0" smtClean="0">
                <a:ln w="3175">
                  <a:noFill/>
                </a:ln>
              </a:rPr>
            </a:br>
            <a:endParaRPr lang="en-US" dirty="0"/>
          </a:p>
        </p:txBody>
      </p:sp>
      <p:sp>
        <p:nvSpPr>
          <p:cNvPr id="3" name="Text Placeholder 2"/>
          <p:cNvSpPr>
            <a:spLocks noGrp="1"/>
          </p:cNvSpPr>
          <p:nvPr>
            <p:ph type="body" sz="quarter" idx="13"/>
          </p:nvPr>
        </p:nvSpPr>
        <p:spPr>
          <a:xfrm>
            <a:off x="285720" y="214290"/>
            <a:ext cx="8077200" cy="395310"/>
          </a:xfrm>
        </p:spPr>
        <p:txBody>
          <a:bodyPr>
            <a:normAutofit fontScale="92500" lnSpcReduction="10000"/>
          </a:bodyPr>
          <a:lstStyle/>
          <a:p>
            <a:r>
              <a:rPr lang="en-GB" sz="2400" dirty="0" smtClean="0"/>
              <a:t>ACTUAL SAMPLE SCAM</a:t>
            </a:r>
            <a:endParaRPr lang="en-US" sz="2400" dirty="0" smtClean="0">
              <a:ln w="3175">
                <a:noFill/>
              </a:ln>
            </a:endParaRPr>
          </a:p>
          <a:p>
            <a:endParaRPr lang="en-US" dirty="0"/>
          </a:p>
        </p:txBody>
      </p:sp>
      <p:sp>
        <p:nvSpPr>
          <p:cNvPr id="4" name="Rectangle 3"/>
          <p:cNvSpPr/>
          <p:nvPr/>
        </p:nvSpPr>
        <p:spPr>
          <a:xfrm>
            <a:off x="285720" y="714356"/>
            <a:ext cx="8072494" cy="5632311"/>
          </a:xfrm>
          <a:prstGeom prst="rect">
            <a:avLst/>
          </a:prstGeom>
        </p:spPr>
        <p:txBody>
          <a:bodyPr wrap="square">
            <a:spAutoFit/>
          </a:bodyPr>
          <a:lstStyle/>
          <a:p>
            <a:pPr algn="just"/>
            <a:r>
              <a:rPr lang="en-US" b="1" dirty="0" smtClean="0"/>
              <a:t> This is an automatic message by the New Zenith Bank Security System to protect </a:t>
            </a:r>
          </a:p>
          <a:p>
            <a:pPr algn="just"/>
            <a:r>
              <a:rPr lang="en-US" b="1" dirty="0" smtClean="0"/>
              <a:t> our customers from unauthorized users. </a:t>
            </a:r>
            <a:endParaRPr lang="en-GB" dirty="0" smtClean="0"/>
          </a:p>
          <a:p>
            <a:pPr algn="just"/>
            <a:r>
              <a:rPr lang="en-US" b="1" dirty="0" smtClean="0"/>
              <a:t> Our system detected your account been (sic) compromised and we had no </a:t>
            </a:r>
          </a:p>
          <a:p>
            <a:pPr algn="just"/>
            <a:r>
              <a:rPr lang="en-US" b="1" dirty="0" smtClean="0"/>
              <a:t> choice than to temporarily suspend your account. </a:t>
            </a:r>
            <a:endParaRPr lang="en-GB" dirty="0" smtClean="0"/>
          </a:p>
          <a:p>
            <a:pPr algn="just"/>
            <a:r>
              <a:rPr lang="en-US" b="1" dirty="0" smtClean="0"/>
              <a:t> In order for your account to start working normally without interruption, you   </a:t>
            </a:r>
          </a:p>
          <a:p>
            <a:pPr algn="just"/>
            <a:r>
              <a:rPr lang="en-US" b="1" dirty="0" smtClean="0"/>
              <a:t> have to confirm your account information within 24 hours.</a:t>
            </a:r>
          </a:p>
          <a:p>
            <a:pPr algn="just"/>
            <a:r>
              <a:rPr lang="en-US" b="1" dirty="0" smtClean="0"/>
              <a:t> Your account has been temporarily suspended in order to protect you.</a:t>
            </a:r>
            <a:endParaRPr lang="en-GB" dirty="0" smtClean="0"/>
          </a:p>
          <a:p>
            <a:pPr algn="just"/>
            <a:r>
              <a:rPr lang="en-US" b="1" dirty="0" smtClean="0"/>
              <a:t> Your account will continue to work normal and the limit will be lifted after few    </a:t>
            </a:r>
          </a:p>
          <a:p>
            <a:r>
              <a:rPr lang="en-US" b="1" dirty="0" smtClean="0"/>
              <a:t> verification process.</a:t>
            </a:r>
            <a:br>
              <a:rPr lang="en-US" b="1" dirty="0" smtClean="0"/>
            </a:br>
            <a:r>
              <a:rPr lang="en-US" b="1" dirty="0" smtClean="0"/>
              <a:t> Once you have updated your account records, your information will be    </a:t>
            </a:r>
          </a:p>
          <a:p>
            <a:pPr algn="just"/>
            <a:r>
              <a:rPr lang="en-US" b="1" dirty="0" smtClean="0"/>
              <a:t> confirmed and your account will start to work as normal once again.</a:t>
            </a:r>
            <a:endParaRPr lang="en-GB" dirty="0" smtClean="0"/>
          </a:p>
          <a:p>
            <a:pPr algn="just"/>
            <a:r>
              <a:rPr lang="en-US" b="1" dirty="0" smtClean="0"/>
              <a:t> This will help protect you in the future. The process does not take more than 5 </a:t>
            </a:r>
          </a:p>
          <a:p>
            <a:r>
              <a:rPr lang="en-US" b="1" dirty="0" smtClean="0"/>
              <a:t> minutes.</a:t>
            </a:r>
            <a:br>
              <a:rPr lang="en-US" b="1" dirty="0" smtClean="0"/>
            </a:br>
            <a:r>
              <a:rPr lang="en-US" b="1" dirty="0" smtClean="0"/>
              <a:t/>
            </a:r>
            <a:br>
              <a:rPr lang="en-US" b="1" dirty="0" smtClean="0"/>
            </a:br>
            <a:r>
              <a:rPr lang="en-US" b="1" dirty="0" smtClean="0"/>
              <a:t>      To proceed to confirm your account information please click on the link below   </a:t>
            </a:r>
          </a:p>
          <a:p>
            <a:pPr algn="just"/>
            <a:r>
              <a:rPr lang="en-US" b="1" dirty="0" smtClean="0"/>
              <a:t>      and follow the instructions that will be required.</a:t>
            </a:r>
            <a:endParaRPr lang="en-GB" dirty="0" smtClean="0"/>
          </a:p>
          <a:p>
            <a:pPr algn="just"/>
            <a:r>
              <a:rPr lang="en-US" b="1" dirty="0" smtClean="0"/>
              <a:t>      Click Here To </a:t>
            </a:r>
            <a:r>
              <a:rPr lang="en-US" b="1" dirty="0" err="1" smtClean="0"/>
              <a:t>Verfiy</a:t>
            </a:r>
            <a:r>
              <a:rPr lang="en-US" b="1" dirty="0" smtClean="0"/>
              <a:t> Your Account info</a:t>
            </a:r>
            <a:endParaRPr lang="en-GB" dirty="0" smtClean="0"/>
          </a:p>
          <a:p>
            <a:pPr algn="just"/>
            <a:r>
              <a:rPr lang="en-US" b="1" dirty="0" smtClean="0"/>
              <a:t/>
            </a:r>
            <a:br>
              <a:rPr lang="en-US" b="1" dirty="0" smtClean="0"/>
            </a:br>
            <a:r>
              <a:rPr lang="en-US" b="1" dirty="0" smtClean="0"/>
              <a:t>We Are Here For You</a:t>
            </a:r>
            <a:endParaRPr lang="en-GB" dirty="0" smtClean="0"/>
          </a:p>
          <a:p>
            <a:pPr algn="just"/>
            <a:r>
              <a:rPr lang="en-US" b="1" dirty="0" smtClean="0"/>
              <a:t>Zenith Bank Plc©.</a:t>
            </a:r>
            <a:endParaRPr lang="en-GB" dirty="0" smtClean="0"/>
          </a:p>
        </p:txBody>
      </p:sp>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GB" b="1" dirty="0" smtClean="0"/>
              <a:t>ACTUAL SAMPLE SCAM</a:t>
            </a:r>
            <a:r>
              <a:rPr lang="en-GB" b="1" dirty="0" smtClean="0"/>
              <a:t/>
            </a:r>
            <a:br>
              <a:rPr lang="en-GB" b="1" dirty="0" smtClean="0"/>
            </a:br>
            <a:endParaRPr lang="en-GB" b="1" dirty="0"/>
          </a:p>
        </p:txBody>
      </p:sp>
      <p:sp>
        <p:nvSpPr>
          <p:cNvPr id="10" name="Text Placeholder 9"/>
          <p:cNvSpPr>
            <a:spLocks noGrp="1"/>
          </p:cNvSpPr>
          <p:nvPr>
            <p:ph type="body" sz="quarter" idx="13"/>
          </p:nvPr>
        </p:nvSpPr>
        <p:spPr>
          <a:xfrm>
            <a:off x="304800" y="214290"/>
            <a:ext cx="3962400" cy="395310"/>
          </a:xfrm>
        </p:spPr>
        <p:txBody>
          <a:bodyPr>
            <a:noAutofit/>
          </a:bodyPr>
          <a:lstStyle/>
          <a:p>
            <a:r>
              <a:rPr lang="en-GB" sz="2000" dirty="0" smtClean="0"/>
              <a:t>ACTUAL SAMPLE SCAM</a:t>
            </a:r>
            <a:endParaRPr lang="en-GB" sz="2000" dirty="0"/>
          </a:p>
        </p:txBody>
      </p:sp>
      <p:sp>
        <p:nvSpPr>
          <p:cNvPr id="11" name="Content Placeholder 10"/>
          <p:cNvSpPr>
            <a:spLocks noGrp="1"/>
          </p:cNvSpPr>
          <p:nvPr>
            <p:ph sz="quarter" idx="15"/>
          </p:nvPr>
        </p:nvSpPr>
        <p:spPr>
          <a:xfrm>
            <a:off x="304800" y="571480"/>
            <a:ext cx="3962400" cy="2744744"/>
          </a:xfrm>
        </p:spPr>
        <p:txBody>
          <a:bodyPr>
            <a:noAutofit/>
          </a:bodyPr>
          <a:lstStyle/>
          <a:p>
            <a:r>
              <a:rPr lang="en-GB" sz="1400" b="1" u="sng" dirty="0" smtClean="0"/>
              <a:t>Sample scams</a:t>
            </a:r>
          </a:p>
          <a:p>
            <a:pPr>
              <a:lnSpc>
                <a:spcPct val="120000"/>
              </a:lnSpc>
              <a:spcBef>
                <a:spcPts val="0"/>
              </a:spcBef>
            </a:pPr>
            <a:r>
              <a:rPr lang="en-US" sz="1400" b="1" dirty="0" smtClean="0"/>
              <a:t>Dear customer,</a:t>
            </a:r>
            <a:br>
              <a:rPr lang="en-US" sz="1400" b="1" dirty="0" smtClean="0"/>
            </a:br>
            <a:r>
              <a:rPr lang="en-US" sz="1400" b="1" dirty="0" smtClean="0"/>
              <a:t>Important New Security UPDATE!</a:t>
            </a:r>
            <a:br>
              <a:rPr lang="en-US" sz="1400" b="1" dirty="0" smtClean="0"/>
            </a:br>
            <a:r>
              <a:rPr lang="en-US" sz="1400" b="1" dirty="0" smtClean="0"/>
              <a:t>Validate Your Account.</a:t>
            </a:r>
            <a:br>
              <a:rPr lang="en-US" sz="1400" b="1" dirty="0" smtClean="0"/>
            </a:br>
            <a:r>
              <a:rPr lang="en-US" sz="1400" b="1" dirty="0" smtClean="0">
                <a:hlinkClick r:id="rId2"/>
              </a:rPr>
              <a:t>LOGIN</a:t>
            </a:r>
            <a:r>
              <a:rPr lang="en-US" sz="1400" b="1" dirty="0" smtClean="0"/>
              <a:t/>
            </a:r>
            <a:br>
              <a:rPr lang="en-US" sz="1400" b="1" dirty="0" smtClean="0"/>
            </a:br>
            <a:r>
              <a:rPr lang="en-US" sz="1400" b="1" dirty="0" smtClean="0"/>
              <a:t>Please if this message is found in your spam folder, move message to inbox to enable you click on the login above</a:t>
            </a:r>
            <a:br>
              <a:rPr lang="en-US" sz="1400" b="1" dirty="0" smtClean="0"/>
            </a:br>
            <a:r>
              <a:rPr lang="en-US" sz="1400" b="1" dirty="0" smtClean="0"/>
              <a:t>Privacy Department.</a:t>
            </a:r>
            <a:br>
              <a:rPr lang="en-US" sz="1400" b="1" dirty="0" smtClean="0"/>
            </a:br>
            <a:r>
              <a:rPr lang="en-US" sz="1400" b="1" dirty="0" smtClean="0"/>
              <a:t>2013 First Bank Nigeria plc</a:t>
            </a:r>
          </a:p>
          <a:p>
            <a:pPr>
              <a:lnSpc>
                <a:spcPct val="120000"/>
              </a:lnSpc>
              <a:spcBef>
                <a:spcPts val="0"/>
              </a:spcBef>
            </a:pPr>
            <a:r>
              <a:rPr lang="en-US" sz="1400" b="1" dirty="0" smtClean="0"/>
              <a:t>---------------------------------------------------------------------</a:t>
            </a:r>
            <a:endParaRPr lang="en-GB" sz="1400" b="1" dirty="0" smtClean="0"/>
          </a:p>
          <a:p>
            <a:pPr>
              <a:lnSpc>
                <a:spcPct val="120000"/>
              </a:lnSpc>
              <a:spcBef>
                <a:spcPts val="0"/>
              </a:spcBef>
            </a:pPr>
            <a:r>
              <a:rPr lang="en-GB" sz="1400" b="1" dirty="0" smtClean="0"/>
              <a:t>    </a:t>
            </a:r>
          </a:p>
          <a:p>
            <a:pPr>
              <a:lnSpc>
                <a:spcPct val="120000"/>
              </a:lnSpc>
              <a:spcBef>
                <a:spcPts val="0"/>
              </a:spcBef>
            </a:pPr>
            <a:r>
              <a:rPr lang="en-GB" sz="1400" b="1" dirty="0" smtClean="0"/>
              <a:t>    </a:t>
            </a:r>
          </a:p>
          <a:p>
            <a:endParaRPr lang="en-GB" sz="1400" b="1" dirty="0"/>
          </a:p>
        </p:txBody>
      </p:sp>
      <p:sp>
        <p:nvSpPr>
          <p:cNvPr id="14" name="Text Placeholder 13"/>
          <p:cNvSpPr>
            <a:spLocks noGrp="1"/>
          </p:cNvSpPr>
          <p:nvPr>
            <p:ph type="body" sz="quarter" idx="18"/>
          </p:nvPr>
        </p:nvSpPr>
        <p:spPr>
          <a:xfrm>
            <a:off x="4419600" y="214290"/>
            <a:ext cx="3962400" cy="395310"/>
          </a:xfrm>
        </p:spPr>
        <p:txBody>
          <a:bodyPr>
            <a:noAutofit/>
          </a:bodyPr>
          <a:lstStyle/>
          <a:p>
            <a:r>
              <a:rPr lang="en-GB" sz="2000" dirty="0" smtClean="0"/>
              <a:t>ACTUAL SAMPLE SCAM</a:t>
            </a:r>
            <a:endParaRPr lang="en-GB" sz="2000" dirty="0"/>
          </a:p>
        </p:txBody>
      </p:sp>
      <p:sp>
        <p:nvSpPr>
          <p:cNvPr id="15" name="Content Placeholder 14"/>
          <p:cNvSpPr>
            <a:spLocks noGrp="1"/>
          </p:cNvSpPr>
          <p:nvPr>
            <p:ph sz="quarter" idx="19"/>
          </p:nvPr>
        </p:nvSpPr>
        <p:spPr>
          <a:xfrm>
            <a:off x="4419600" y="609600"/>
            <a:ext cx="3962400" cy="2462210"/>
          </a:xfrm>
        </p:spPr>
        <p:txBody>
          <a:bodyPr>
            <a:noAutofit/>
          </a:bodyPr>
          <a:lstStyle/>
          <a:p>
            <a:r>
              <a:rPr lang="en-US" sz="1600" b="1" dirty="0" smtClean="0"/>
              <a:t>Dear Customer,</a:t>
            </a:r>
            <a:endParaRPr lang="en-GB" sz="1600" b="1" dirty="0" smtClean="0"/>
          </a:p>
          <a:p>
            <a:r>
              <a:rPr lang="en-US" sz="1600" b="1" dirty="0" smtClean="0"/>
              <a:t> Your Zenith Bank Online security is still not active.</a:t>
            </a:r>
            <a:endParaRPr lang="en-GB" sz="1600" b="1" dirty="0" smtClean="0"/>
          </a:p>
          <a:p>
            <a:r>
              <a:rPr lang="en-US" sz="1600" b="1" dirty="0" smtClean="0"/>
              <a:t> Please Login below to activate your Online Banking security.</a:t>
            </a:r>
            <a:endParaRPr lang="en-GB" sz="1600" b="1" dirty="0" smtClean="0"/>
          </a:p>
          <a:p>
            <a:r>
              <a:rPr lang="en-US" sz="1600" b="1" dirty="0" smtClean="0"/>
              <a:t>Please complete your online verification</a:t>
            </a:r>
            <a:br>
              <a:rPr lang="en-US" sz="1600" b="1" dirty="0" smtClean="0"/>
            </a:br>
            <a:r>
              <a:rPr lang="en-US" sz="1600" b="1" dirty="0" smtClean="0"/>
              <a:t/>
            </a:r>
            <a:br>
              <a:rPr lang="en-US" sz="1600" b="1" dirty="0" smtClean="0"/>
            </a:br>
            <a:r>
              <a:rPr lang="en-US" sz="1600" b="1" dirty="0" smtClean="0"/>
              <a:t>Privacy Department.</a:t>
            </a:r>
            <a:br>
              <a:rPr lang="en-US" sz="1600" b="1" dirty="0" smtClean="0"/>
            </a:br>
            <a:r>
              <a:rPr lang="en-US" sz="1600" b="1" dirty="0" smtClean="0"/>
              <a:t>© 2013 Zenith Bank</a:t>
            </a:r>
          </a:p>
          <a:p>
            <a:r>
              <a:rPr lang="en-US" sz="1600" b="1" dirty="0" smtClean="0"/>
              <a:t>-------------------------------------------------------------</a:t>
            </a:r>
            <a:endParaRPr lang="en-GB" sz="1600" b="1" dirty="0" smtClean="0"/>
          </a:p>
          <a:p>
            <a:endParaRPr lang="en-GB" sz="1600" b="1" dirty="0"/>
          </a:p>
        </p:txBody>
      </p:sp>
      <p:sp>
        <p:nvSpPr>
          <p:cNvPr id="17" name="Content Placeholder 16"/>
          <p:cNvSpPr>
            <a:spLocks noGrp="1"/>
          </p:cNvSpPr>
          <p:nvPr>
            <p:ph sz="quarter" idx="21"/>
          </p:nvPr>
        </p:nvSpPr>
        <p:spPr/>
        <p:txBody>
          <a:bodyPr>
            <a:noAutofit/>
          </a:bodyPr>
          <a:lstStyle/>
          <a:p>
            <a:pPr algn="just"/>
            <a:r>
              <a:rPr lang="en-GB" sz="2000" b="1" dirty="0" smtClean="0"/>
              <a:t> If you look carefully, you will find that there are spelling mistakes and use of language not likely for banks. The construction of the messages as well, would be a sign that this is a scam, but many who are educationally or technically challenged could easily fall prey.</a:t>
            </a:r>
          </a:p>
          <a:p>
            <a:endParaRPr lang="en-GB" sz="2000" dirty="0" smtClean="0"/>
          </a:p>
          <a:p>
            <a:endParaRPr lang="en-GB" sz="2000" dirty="0"/>
          </a:p>
        </p:txBody>
      </p:sp>
      <p:pic>
        <p:nvPicPr>
          <p:cNvPr id="18" name="Content Placeholder 10" descr="http://t0.gstatic.com/images?q=tbn:ANd9GcQqOvdjRxAoJzrjtWfKkcBfyO_YVS-W_wnt-NYuauV2t2ApXvUj">
            <a:hlinkClick r:id="rId3"/>
          </p:cNvPr>
          <p:cNvPicPr>
            <a:picLocks noGrp="1"/>
          </p:cNvPicPr>
          <p:nvPr>
            <p:ph sz="quarter" idx="17"/>
          </p:nvPr>
        </p:nvPicPr>
        <p:blipFill>
          <a:blip r:embed="rId4" cstate="print"/>
          <a:srcRect/>
          <a:stretch>
            <a:fillRect/>
          </a:stretch>
        </p:blipFill>
        <p:spPr bwMode="auto">
          <a:xfrm>
            <a:off x="571472" y="3356992"/>
            <a:ext cx="2936903" cy="3240360"/>
          </a:xfrm>
          <a:prstGeom prst="rect">
            <a:avLst/>
          </a:prstGeom>
          <a:noFill/>
          <a:ln w="9525">
            <a:noFill/>
            <a:miter lim="800000"/>
            <a:headEnd/>
            <a:tailEnd/>
          </a:ln>
        </p:spPr>
      </p:pic>
    </p:spTree>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1843</Words>
  <Application>Microsoft Office PowerPoint</Application>
  <PresentationFormat>On-screen Show (4:3)</PresentationFormat>
  <Paragraphs>157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Pitchbook</vt:lpstr>
      <vt:lpstr>CONSUMER PROTECTION COUNCIL,NIGERIA (CPC)</vt:lpstr>
      <vt:lpstr>THE NIGERIAN MOBILE MARKET</vt:lpstr>
      <vt:lpstr> Factors responsible for mobile and cyber threats </vt:lpstr>
      <vt:lpstr> Factors responsible for mobile and cyber threats </vt:lpstr>
      <vt:lpstr> Nature of mobile technology/cyber threats </vt:lpstr>
      <vt:lpstr> Nature of mobile technology/cyber threats </vt:lpstr>
      <vt:lpstr> Nature of mobile technology and Cyber threats </vt:lpstr>
      <vt:lpstr> ACTUAL SAMPLE SCAM </vt:lpstr>
      <vt:lpstr>ACTUAL SAMPLE SCAM </vt:lpstr>
      <vt:lpstr>CYBER THREATS</vt:lpstr>
      <vt:lpstr>REGULATORY INITIATIVES</vt:lpstr>
      <vt:lpstr> REGULATORY INITIATIVES. CYBER CRIME BILL </vt:lpstr>
      <vt:lpstr> OTHER  Regulatory  INITIATIVES </vt:lpstr>
      <vt:lpstr> OTHER REGULATORY  INITIATIVES </vt:lpstr>
      <vt:lpstr>CONCLUSION</vt:lpstr>
      <vt:lpstr>  APPRECIATION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2009-11-07T22:13:40Z</dcterms:created>
  <dcterms:modified xsi:type="dcterms:W3CDTF">2013-08-15T09:25:22Z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