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3" r:id="rId3"/>
    <p:sldId id="264" r:id="rId4"/>
    <p:sldId id="265" r:id="rId5"/>
    <p:sldId id="258" r:id="rId6"/>
    <p:sldId id="261"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278D847-A82D-4F9E-87B3-ADEE1FFA0FA4}" type="datetimeFigureOut">
              <a:rPr lang="en-US" smtClean="0"/>
              <a:pPr/>
              <a:t>8/3/2013</a:t>
            </a:fld>
            <a:endParaRPr lang="en-US"/>
          </a:p>
        </p:txBody>
      </p:sp>
      <p:sp>
        <p:nvSpPr>
          <p:cNvPr id="16" name="Slide Number Placeholder 15"/>
          <p:cNvSpPr>
            <a:spLocks noGrp="1"/>
          </p:cNvSpPr>
          <p:nvPr>
            <p:ph type="sldNum" sz="quarter" idx="11"/>
          </p:nvPr>
        </p:nvSpPr>
        <p:spPr/>
        <p:txBody>
          <a:bodyPr/>
          <a:lstStyle/>
          <a:p>
            <a:fld id="{8E70B7CE-44EF-42F4-BD2A-19CF03F9631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78D847-A82D-4F9E-87B3-ADEE1FFA0FA4}" type="datetimeFigureOut">
              <a:rPr lang="en-US" smtClean="0"/>
              <a:pPr/>
              <a:t>8/3/2013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0B7CE-44EF-42F4-BD2A-19CF03F963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78D847-A82D-4F9E-87B3-ADEE1FFA0FA4}" type="datetimeFigureOut">
              <a:rPr lang="en-US" smtClean="0"/>
              <a:pPr/>
              <a:t>8/3/2013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0B7CE-44EF-42F4-BD2A-19CF03F963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278D847-A82D-4F9E-87B3-ADEE1FFA0FA4}" type="datetimeFigureOut">
              <a:rPr lang="en-US" smtClean="0"/>
              <a:pPr/>
              <a:t>8/3/2013</a:t>
            </a:fld>
            <a:endParaRPr lang="en-US"/>
          </a:p>
        </p:txBody>
      </p:sp>
      <p:sp>
        <p:nvSpPr>
          <p:cNvPr id="15" name="Slide Number Placeholder 14"/>
          <p:cNvSpPr>
            <a:spLocks noGrp="1"/>
          </p:cNvSpPr>
          <p:nvPr>
            <p:ph type="sldNum" sz="quarter" idx="15"/>
          </p:nvPr>
        </p:nvSpPr>
        <p:spPr/>
        <p:txBody>
          <a:bodyPr/>
          <a:lstStyle>
            <a:lvl1pPr algn="ctr">
              <a:defRPr/>
            </a:lvl1pPr>
          </a:lstStyle>
          <a:p>
            <a:fld id="{8E70B7CE-44EF-42F4-BD2A-19CF03F96310}"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278D847-A82D-4F9E-87B3-ADEE1FFA0FA4}" type="datetimeFigureOut">
              <a:rPr lang="en-US" smtClean="0"/>
              <a:pPr/>
              <a:t>8/3/2013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0B7CE-44EF-42F4-BD2A-19CF03F9631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278D847-A82D-4F9E-87B3-ADEE1FFA0FA4}" type="datetimeFigureOut">
              <a:rPr lang="en-US" smtClean="0"/>
              <a:pPr/>
              <a:t>8/3/2013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0B7CE-44EF-42F4-BD2A-19CF03F9631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E70B7CE-44EF-42F4-BD2A-19CF03F96310}"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278D847-A82D-4F9E-87B3-ADEE1FFA0FA4}" type="datetimeFigureOut">
              <a:rPr lang="en-US" smtClean="0"/>
              <a:pPr/>
              <a:t>8/3/2013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78D847-A82D-4F9E-87B3-ADEE1FFA0FA4}" type="datetimeFigureOut">
              <a:rPr lang="en-US" smtClean="0"/>
              <a:pPr/>
              <a:t>8/3/2013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0B7CE-44EF-42F4-BD2A-19CF03F9631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8D847-A82D-4F9E-87B3-ADEE1FFA0FA4}" type="datetimeFigureOut">
              <a:rPr lang="en-US" smtClean="0"/>
              <a:pPr/>
              <a:t>8/3/2013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0B7CE-44EF-42F4-BD2A-19CF03F963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278D847-A82D-4F9E-87B3-ADEE1FFA0FA4}" type="datetimeFigureOut">
              <a:rPr lang="en-US" smtClean="0"/>
              <a:pPr/>
              <a:t>8/3/2013</a:t>
            </a:fld>
            <a:endParaRPr lang="en-US"/>
          </a:p>
        </p:txBody>
      </p:sp>
      <p:sp>
        <p:nvSpPr>
          <p:cNvPr id="9" name="Slide Number Placeholder 8"/>
          <p:cNvSpPr>
            <a:spLocks noGrp="1"/>
          </p:cNvSpPr>
          <p:nvPr>
            <p:ph type="sldNum" sz="quarter" idx="15"/>
          </p:nvPr>
        </p:nvSpPr>
        <p:spPr/>
        <p:txBody>
          <a:bodyPr/>
          <a:lstStyle/>
          <a:p>
            <a:fld id="{8E70B7CE-44EF-42F4-BD2A-19CF03F96310}"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278D847-A82D-4F9E-87B3-ADEE1FFA0FA4}" type="datetimeFigureOut">
              <a:rPr lang="en-US" smtClean="0"/>
              <a:pPr/>
              <a:t>8/3/2013</a:t>
            </a:fld>
            <a:endParaRPr lang="en-US"/>
          </a:p>
        </p:txBody>
      </p:sp>
      <p:sp>
        <p:nvSpPr>
          <p:cNvPr id="9" name="Slide Number Placeholder 8"/>
          <p:cNvSpPr>
            <a:spLocks noGrp="1"/>
          </p:cNvSpPr>
          <p:nvPr>
            <p:ph type="sldNum" sz="quarter" idx="11"/>
          </p:nvPr>
        </p:nvSpPr>
        <p:spPr/>
        <p:txBody>
          <a:bodyPr/>
          <a:lstStyle/>
          <a:p>
            <a:fld id="{8E70B7CE-44EF-42F4-BD2A-19CF03F9631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278D847-A82D-4F9E-87B3-ADEE1FFA0FA4}" type="datetimeFigureOut">
              <a:rPr lang="en-US" smtClean="0"/>
              <a:pPr/>
              <a:t>8/3/2013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E70B7CE-44EF-42F4-BD2A-19CF03F9631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smtClean="0"/>
              <a:t>BY</a:t>
            </a:r>
          </a:p>
          <a:p>
            <a:r>
              <a:rPr lang="en-US" smtClean="0"/>
              <a:t>DR. J.O. ATOYEBI</a:t>
            </a:r>
          </a:p>
          <a:p>
            <a:r>
              <a:rPr lang="en-US" smtClean="0"/>
              <a:t>NIGERIAN COMMUNICATIONS COMMISSION</a:t>
            </a:r>
            <a:endParaRPr lang="en-US" dirty="0"/>
          </a:p>
        </p:txBody>
      </p:sp>
      <p:sp>
        <p:nvSpPr>
          <p:cNvPr id="2" name="Title 1"/>
          <p:cNvSpPr>
            <a:spLocks noGrp="1"/>
          </p:cNvSpPr>
          <p:nvPr>
            <p:ph type="ctrTitle"/>
          </p:nvPr>
        </p:nvSpPr>
        <p:spPr/>
        <p:txBody>
          <a:bodyPr>
            <a:normAutofit fontScale="90000"/>
          </a:bodyPr>
          <a:lstStyle/>
          <a:p>
            <a:r>
              <a:rPr lang="en-US" dirty="0" smtClean="0"/>
              <a:t>PRESENTATION ON MOBILE ISSUES AND CYBER THREATS IN NIGERIA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In 2011, the deregulation of the mobile phone market led to the introduction of Global System for Mobile communication (GSM) network providers operating on the 900/1800 MHz spectrum, MTN Nigeria, Airtel, Globacom and Etisalat. </a:t>
            </a:r>
          </a:p>
          <a:p>
            <a:pPr algn="just"/>
            <a:r>
              <a:rPr lang="en-US" dirty="0" smtClean="0"/>
              <a:t>Use of cell-phones have soared, and have mostly replaced the unreliable services of the Nigerian Telecommunications Limited. The current estimate lies at about 88 million mobile phones as at October 2011, with most people having more than one </a:t>
            </a:r>
            <a:r>
              <a:rPr lang="en-US" dirty="0" err="1" smtClean="0"/>
              <a:t>cellphone</a:t>
            </a:r>
            <a:r>
              <a:rPr lang="en-US" dirty="0" smtClean="0"/>
              <a:t>.</a:t>
            </a:r>
          </a:p>
          <a:p>
            <a:endParaRPr lang="en-US" dirty="0"/>
          </a:p>
        </p:txBody>
      </p:sp>
      <p:sp>
        <p:nvSpPr>
          <p:cNvPr id="2" name="Title 1"/>
          <p:cNvSpPr>
            <a:spLocks noGrp="1"/>
          </p:cNvSpPr>
          <p:nvPr>
            <p:ph type="title"/>
          </p:nvPr>
        </p:nvSpPr>
        <p:spPr/>
        <p:txBody>
          <a:bodyPr/>
          <a:lstStyle/>
          <a:p>
            <a:r>
              <a:rPr lang="en-US" dirty="0" smtClean="0"/>
              <a:t>Evolution of GSM In </a:t>
            </a:r>
            <a:r>
              <a:rPr lang="en-US" dirty="0"/>
              <a:t>N</a:t>
            </a:r>
            <a:r>
              <a:rPr lang="en-US" dirty="0" smtClean="0"/>
              <a:t>igeria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lgn="just"/>
            <a:r>
              <a:rPr lang="en-US" dirty="0" smtClean="0"/>
              <a:t>Nigeria's Telecom Regulator, The Nigerian Communications Commission (NCC), introduced the Unified Licensing regime with the expiration of the exclusivity period of the main GSM network providers. It is hoped that the Service Providers with the Unified Licence would be able to provide fixed and mobile telephony, Internet access as well as any other communications service they choose to offer. NCC, as of, March 2011, also started registering SIM cards. The exercise has ended and the Mobile Number Portability has successfully commenced.</a:t>
            </a:r>
          </a:p>
          <a:p>
            <a:endParaRPr lang="en-US" dirty="0"/>
          </a:p>
        </p:txBody>
      </p:sp>
      <p:sp>
        <p:nvSpPr>
          <p:cNvPr id="4" name="Title 3"/>
          <p:cNvSpPr>
            <a:spLocks noGrp="1"/>
          </p:cNvSpPr>
          <p:nvPr>
            <p:ph type="title"/>
          </p:nvPr>
        </p:nvSpPr>
        <p:spPr/>
        <p:txBody>
          <a:bodyPr/>
          <a:lstStyle/>
          <a:p>
            <a:r>
              <a:rPr lang="en-US" dirty="0" smtClean="0"/>
              <a:t>Evolution of GSM </a:t>
            </a:r>
            <a:r>
              <a:rPr lang="en-US" dirty="0" err="1" smtClean="0"/>
              <a:t>Contd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latest Symantec Internet Security Threat Report (Vol.17) showed that Nigeria has moved six positions up the ladder to occupy the 59</a:t>
            </a:r>
            <a:r>
              <a:rPr lang="en-US" baseline="30000" dirty="0" smtClean="0"/>
              <a:t>TH</a:t>
            </a:r>
            <a:r>
              <a:rPr lang="en-US" dirty="0" smtClean="0"/>
              <a:t>position globally among countries with greatest Internet Security and information threat. </a:t>
            </a:r>
          </a:p>
          <a:p>
            <a:pPr algn="just"/>
            <a:r>
              <a:rPr lang="en-US" dirty="0" smtClean="0"/>
              <a:t>The fast rising Nigeria economic indexes, increased broadband availability, growing usage of mobile and connected devices in the country are largely responsible for the Cyber Threat.</a:t>
            </a:r>
          </a:p>
          <a:p>
            <a:endParaRPr lang="en-US" dirty="0"/>
          </a:p>
        </p:txBody>
      </p:sp>
      <p:sp>
        <p:nvSpPr>
          <p:cNvPr id="3" name="Title 2"/>
          <p:cNvSpPr>
            <a:spLocks noGrp="1"/>
          </p:cNvSpPr>
          <p:nvPr>
            <p:ph type="title"/>
          </p:nvPr>
        </p:nvSpPr>
        <p:spPr/>
        <p:txBody>
          <a:bodyPr/>
          <a:lstStyle/>
          <a:p>
            <a:r>
              <a:rPr smtClean="0"/>
              <a:t>Cyber Threat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7924800" cy="5632311"/>
          </a:xfrm>
          <a:prstGeom prst="rect">
            <a:avLst/>
          </a:prstGeom>
        </p:spPr>
        <p:txBody>
          <a:bodyPr wrap="square">
            <a:spAutoFit/>
          </a:bodyPr>
          <a:lstStyle/>
          <a:p>
            <a:pPr algn="just"/>
            <a:r>
              <a:rPr lang="en-US" sz="3000" dirty="0" smtClean="0"/>
              <a:t>This simply means that Nigeria is increasingly being exposed to cyber threats. Most developed nations have the larger risk of cyber threats and they also have a quick recovery plan in place for it. It becomes a greater concern for Nigeria because there are no plans on ground to combat such threats. For Nigeria, this alarming trend calls for a critical approach considering the fact that Nigeria is a country busy adopting and using technologies without a balanced approach where risks associated with such are holistically tackled and minimized.</a:t>
            </a:r>
            <a:endParaRPr lang="en-US"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7696200" cy="6309420"/>
          </a:xfrm>
          <a:prstGeom prst="rect">
            <a:avLst/>
          </a:prstGeom>
        </p:spPr>
        <p:txBody>
          <a:bodyPr wrap="square">
            <a:spAutoFit/>
          </a:bodyPr>
          <a:lstStyle/>
          <a:p>
            <a:pPr algn="just"/>
            <a:r>
              <a:rPr lang="en-US" sz="3000" dirty="0" smtClean="0"/>
              <a:t>As at March, 2013, the number of active mobile lines has increased to 113million as against the 400,000 active lines in 2001 when GSM started.</a:t>
            </a:r>
          </a:p>
          <a:p>
            <a:endParaRPr lang="en-US" sz="3000" dirty="0"/>
          </a:p>
          <a:p>
            <a:pPr algn="just"/>
            <a:r>
              <a:rPr lang="en-US" sz="3200" dirty="0" smtClean="0"/>
              <a:t>However, the rapid development of mobile communication and the licensing of 3g Spectrum has greatly increase ability to perform lots of other services that will drastically change the business pattern of the telecom industry and bringing a set of new challenges.</a:t>
            </a:r>
            <a:br>
              <a:rPr lang="en-US" sz="3200" dirty="0" smtClean="0"/>
            </a:br>
            <a:endParaRPr lang="en-US"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emergence of Mobile telephones gave rise to socio economic development and there is no development without </a:t>
            </a:r>
            <a:r>
              <a:rPr lang="en-US" smtClean="0"/>
              <a:t>its challenges</a:t>
            </a:r>
          </a:p>
          <a:p>
            <a:r>
              <a:rPr lang="en-US" dirty="0" smtClean="0"/>
              <a:t>The issue of cyber insecurity which excludes Nigerians from transacting genuine business on some of the international payment systems and online retailing activities has to be addressed</a:t>
            </a:r>
            <a:endParaRPr lang="en-US" dirty="0"/>
          </a:p>
        </p:txBody>
      </p:sp>
      <p:sp>
        <p:nvSpPr>
          <p:cNvPr id="3" name="Title 2"/>
          <p:cNvSpPr>
            <a:spLocks noGrp="1"/>
          </p:cNvSpPr>
          <p:nvPr>
            <p:ph type="title"/>
          </p:nvPr>
        </p:nvSpPr>
        <p:spPr/>
        <p:txBody>
          <a:bodyPr>
            <a:normAutofit/>
          </a:bodyPr>
          <a:lstStyle/>
          <a:p>
            <a:r>
              <a:rPr smtClean="0"/>
              <a:t>Conclusion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66</TotalTime>
  <Words>426</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PRESENTATION ON MOBILE ISSUES AND CYBER THREATS IN NIGERIA</vt:lpstr>
      <vt:lpstr>Evolution of GSM In Nigeria</vt:lpstr>
      <vt:lpstr>Evolution of GSM Contd</vt:lpstr>
      <vt:lpstr>Cyber Threat</vt:lpstr>
      <vt:lpstr>Slide 5</vt:lpstr>
      <vt:lpstr>Slide 6</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MOBILE ISSUES AND CYBER THREATS IN NIGERIA</dc:title>
  <dc:creator>mistura</dc:creator>
  <cp:lastModifiedBy>fatoyebi</cp:lastModifiedBy>
  <cp:revision>7</cp:revision>
  <dcterms:created xsi:type="dcterms:W3CDTF">2013-08-01T15:11:08Z</dcterms:created>
  <dcterms:modified xsi:type="dcterms:W3CDTF">2013-08-03T09:45:06Z</dcterms:modified>
</cp:coreProperties>
</file>