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72" r:id="rId7"/>
    <p:sldId id="268" r:id="rId8"/>
    <p:sldId id="269" r:id="rId9"/>
    <p:sldId id="270" r:id="rId10"/>
    <p:sldId id="271" r:id="rId11"/>
    <p:sldId id="258" r:id="rId12"/>
    <p:sldId id="259" r:id="rId13"/>
    <p:sldId id="273" r:id="rId14"/>
    <p:sldId id="261" r:id="rId15"/>
    <p:sldId id="262" r:id="rId16"/>
    <p:sldId id="26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C34E7717-0C18-4286-8A4E-3C145941682B}" type="datetimeFigureOut">
              <a:rPr lang="en-ZA" smtClean="0"/>
              <a:t>2013/08/12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2965744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C34E7717-0C18-4286-8A4E-3C145941682B}" type="datetimeFigureOut">
              <a:rPr lang="en-ZA" smtClean="0"/>
              <a:t>2013/08/12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220765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C34E7717-0C18-4286-8A4E-3C145941682B}" type="datetimeFigureOut">
              <a:rPr lang="en-ZA" smtClean="0"/>
              <a:t>2013/08/12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2593970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C34E7717-0C18-4286-8A4E-3C145941682B}" type="datetimeFigureOut">
              <a:rPr lang="en-ZA" smtClean="0"/>
              <a:t>2013/08/12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343715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4E7717-0C18-4286-8A4E-3C145941682B}" type="datetimeFigureOut">
              <a:rPr lang="en-ZA" smtClean="0"/>
              <a:t>2013/08/12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754389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C34E7717-0C18-4286-8A4E-3C145941682B}" type="datetimeFigureOut">
              <a:rPr lang="en-ZA" smtClean="0"/>
              <a:t>2013/08/12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576012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C34E7717-0C18-4286-8A4E-3C145941682B}" type="datetimeFigureOut">
              <a:rPr lang="en-ZA" smtClean="0"/>
              <a:t>2013/08/12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264651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C34E7717-0C18-4286-8A4E-3C145941682B}" type="datetimeFigureOut">
              <a:rPr lang="en-ZA" smtClean="0"/>
              <a:t>2013/08/12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1799114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E7717-0C18-4286-8A4E-3C145941682B}" type="datetimeFigureOut">
              <a:rPr lang="en-ZA" smtClean="0"/>
              <a:t>2013/08/12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215720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E7717-0C18-4286-8A4E-3C145941682B}" type="datetimeFigureOut">
              <a:rPr lang="en-ZA" smtClean="0"/>
              <a:t>2013/08/12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908561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E7717-0C18-4286-8A4E-3C145941682B}" type="datetimeFigureOut">
              <a:rPr lang="en-ZA" smtClean="0"/>
              <a:t>2013/08/12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9AB807C-D245-4446-9D74-63C337FD7A12}" type="slidenum">
              <a:rPr lang="en-ZA" smtClean="0"/>
              <a:t>‹#›</a:t>
            </a:fld>
            <a:endParaRPr lang="en-ZA"/>
          </a:p>
        </p:txBody>
      </p:sp>
    </p:spTree>
    <p:extLst>
      <p:ext uri="{BB962C8B-B14F-4D97-AF65-F5344CB8AC3E}">
        <p14:creationId xmlns:p14="http://schemas.microsoft.com/office/powerpoint/2010/main" val="69457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E7717-0C18-4286-8A4E-3C145941682B}" type="datetimeFigureOut">
              <a:rPr lang="en-ZA" smtClean="0"/>
              <a:t>2013/08/12</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B807C-D245-4446-9D74-63C337FD7A12}" type="slidenum">
              <a:rPr lang="en-ZA" smtClean="0"/>
              <a:t>‹#›</a:t>
            </a:fld>
            <a:endParaRPr lang="en-ZA"/>
          </a:p>
        </p:txBody>
      </p:sp>
    </p:spTree>
    <p:extLst>
      <p:ext uri="{BB962C8B-B14F-4D97-AF65-F5344CB8AC3E}">
        <p14:creationId xmlns:p14="http://schemas.microsoft.com/office/powerpoint/2010/main" val="2185769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t.gen.tr/"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6"/>
            <a:ext cx="7772400" cy="2448272"/>
          </a:xfrm>
        </p:spPr>
        <p:txBody>
          <a:bodyPr>
            <a:normAutofit fontScale="90000"/>
          </a:bodyPr>
          <a:lstStyle/>
          <a:p>
            <a:r>
              <a:rPr lang="en-US" b="1" dirty="0"/>
              <a:t>The Fifth Annual African Dialogue Consumer Protection Conference</a:t>
            </a:r>
            <a:br>
              <a:rPr lang="en-US" b="1" dirty="0"/>
            </a:br>
            <a:r>
              <a:rPr lang="en-US" dirty="0"/>
              <a:t>2013 </a:t>
            </a:r>
            <a:r>
              <a:rPr lang="en-US" dirty="0" smtClean="0"/>
              <a:t>Namibia </a:t>
            </a:r>
            <a:r>
              <a:rPr lang="en-US" dirty="0"/>
              <a:t>Consumer Protection and Competition Highlights</a:t>
            </a:r>
            <a:endParaRPr lang="en-ZA" dirty="0"/>
          </a:p>
        </p:txBody>
      </p:sp>
      <p:sp>
        <p:nvSpPr>
          <p:cNvPr id="3" name="Subtitle 2"/>
          <p:cNvSpPr>
            <a:spLocks noGrp="1"/>
          </p:cNvSpPr>
          <p:nvPr>
            <p:ph type="subTitle" idx="1"/>
          </p:nvPr>
        </p:nvSpPr>
        <p:spPr>
          <a:xfrm>
            <a:off x="683568" y="3717032"/>
            <a:ext cx="7848872" cy="2664296"/>
          </a:xfrm>
        </p:spPr>
        <p:txBody>
          <a:bodyPr>
            <a:normAutofit fontScale="92500" lnSpcReduction="10000"/>
          </a:bodyPr>
          <a:lstStyle/>
          <a:p>
            <a:endParaRPr lang="en-US" dirty="0" smtClean="0"/>
          </a:p>
          <a:p>
            <a:endParaRPr lang="en-US" dirty="0"/>
          </a:p>
          <a:p>
            <a:endParaRPr lang="en-US" dirty="0" smtClean="0"/>
          </a:p>
          <a:p>
            <a:r>
              <a:rPr lang="en-US" sz="1700" dirty="0" smtClean="0"/>
              <a:t>Livingstone</a:t>
            </a:r>
            <a:r>
              <a:rPr lang="en-US" sz="1700" dirty="0" smtClean="0"/>
              <a:t>, Zambia</a:t>
            </a:r>
          </a:p>
          <a:p>
            <a:r>
              <a:rPr lang="en-US" sz="1700" dirty="0" smtClean="0"/>
              <a:t>10-12 September 2013</a:t>
            </a:r>
          </a:p>
          <a:p>
            <a:r>
              <a:rPr lang="en-ZA" b="1" dirty="0" smtClean="0"/>
              <a:t>By: Maria Pogisho</a:t>
            </a:r>
            <a:endParaRPr lang="en-ZA" b="1" dirty="0"/>
          </a:p>
        </p:txBody>
      </p:sp>
      <p:pic>
        <p:nvPicPr>
          <p:cNvPr id="4" name="Picture 3" descr="AfricaMap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2732" y="3789040"/>
            <a:ext cx="1944216" cy="129614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photo Title 2">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3439" t="7481" r="1273" b="21782"/>
          <a:stretch/>
        </p:blipFill>
        <p:spPr bwMode="auto">
          <a:xfrm>
            <a:off x="899593" y="3933056"/>
            <a:ext cx="1656184" cy="13681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6" name="Picture 2" descr="C:\Users\pogisho.MTI.000\Desktop\coat of arms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3645024"/>
            <a:ext cx="2376264" cy="165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8606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b="1" dirty="0" smtClean="0"/>
              <a:t>Concluding Remarks on Consumer Protection</a:t>
            </a:r>
            <a:endParaRPr lang="en-ZA" sz="2800" b="1" dirty="0"/>
          </a:p>
        </p:txBody>
      </p:sp>
      <p:sp>
        <p:nvSpPr>
          <p:cNvPr id="3" name="Content Placeholder 2"/>
          <p:cNvSpPr>
            <a:spLocks noGrp="1"/>
          </p:cNvSpPr>
          <p:nvPr>
            <p:ph idx="1"/>
          </p:nvPr>
        </p:nvSpPr>
        <p:spPr>
          <a:xfrm>
            <a:off x="467544" y="1628800"/>
            <a:ext cx="8229600" cy="4525963"/>
          </a:xfrm>
        </p:spPr>
        <p:txBody>
          <a:bodyPr>
            <a:normAutofit fontScale="70000" lnSpcReduction="20000"/>
          </a:bodyPr>
          <a:lstStyle/>
          <a:p>
            <a:r>
              <a:rPr lang="en-ZA" dirty="0"/>
              <a:t>In so far as to say, Namibia is in a dire need of consumer protection regulation policy and legal framework with clearly defined rights and responsibilities for consumers and responsibilities for business. Protecting the consumers through market regulation is simply not sufficient. Adequate consumer education must be designed to inform consumers and require business to keep consumers informed. It is true that informed consumers make well-informed choices.</a:t>
            </a:r>
          </a:p>
          <a:p>
            <a:pPr marL="0" indent="0">
              <a:buNone/>
            </a:pPr>
            <a:r>
              <a:rPr lang="en-ZA" dirty="0"/>
              <a:t> </a:t>
            </a:r>
          </a:p>
          <a:p>
            <a:r>
              <a:rPr lang="en-ZA" dirty="0"/>
              <a:t>The aim of any consumer protection legislation is to protect the interest of vulnerable consumers, especially those that, due to their economic status and thus level of affordability, can only afford substandard goods to survive. These consumers must be provided with adequate channels of dispute resolution where they will be allowed to air their grievances without fear and prejudice and in their own voice.</a:t>
            </a:r>
          </a:p>
          <a:p>
            <a:endParaRPr lang="en-ZA" dirty="0"/>
          </a:p>
        </p:txBody>
      </p:sp>
    </p:spTree>
    <p:extLst>
      <p:ext uri="{BB962C8B-B14F-4D97-AF65-F5344CB8AC3E}">
        <p14:creationId xmlns:p14="http://schemas.microsoft.com/office/powerpoint/2010/main" val="1167104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fontScale="90000"/>
          </a:bodyPr>
          <a:lstStyle/>
          <a:p>
            <a:r>
              <a:rPr lang="en-US" b="1" dirty="0" smtClean="0">
                <a:solidFill>
                  <a:srgbClr val="0192FF"/>
                </a:solidFill>
                <a:latin typeface="Calibri" pitchFamily="34" charset="0"/>
              </a:rPr>
              <a:t/>
            </a:r>
            <a:br>
              <a:rPr lang="en-US" b="1" dirty="0" smtClean="0">
                <a:solidFill>
                  <a:srgbClr val="0192FF"/>
                </a:solidFill>
                <a:latin typeface="Calibri" pitchFamily="34" charset="0"/>
              </a:rPr>
            </a:br>
            <a:r>
              <a:rPr lang="en-US" b="1" dirty="0" smtClean="0">
                <a:solidFill>
                  <a:srgbClr val="0192FF"/>
                </a:solidFill>
                <a:latin typeface="Calibri" pitchFamily="34" charset="0"/>
              </a:rPr>
              <a:t/>
            </a:r>
            <a:br>
              <a:rPr lang="en-US" b="1" dirty="0" smtClean="0">
                <a:solidFill>
                  <a:srgbClr val="0192FF"/>
                </a:solidFill>
                <a:latin typeface="Calibri" pitchFamily="34" charset="0"/>
              </a:rPr>
            </a:br>
            <a:r>
              <a:rPr lang="en-ZA" sz="2200" b="1" dirty="0" smtClean="0">
                <a:solidFill>
                  <a:srgbClr val="00B0F0"/>
                </a:solidFill>
                <a:latin typeface="Arial" pitchFamily="34" charset="0"/>
                <a:cs typeface="Arial" pitchFamily="34" charset="0"/>
              </a:rPr>
              <a:t>THE NAMIBIA COMPETITION COMMISSION</a:t>
            </a:r>
            <a:r>
              <a:rPr lang="en-ZA" dirty="0">
                <a:solidFill>
                  <a:srgbClr val="00B0F0"/>
                </a:solidFill>
                <a:latin typeface="Arial" pitchFamily="34" charset="0"/>
                <a:cs typeface="Arial" pitchFamily="34" charset="0"/>
              </a:rPr>
              <a:t/>
            </a:r>
            <a:br>
              <a:rPr lang="en-ZA" dirty="0">
                <a:solidFill>
                  <a:srgbClr val="00B0F0"/>
                </a:solidFill>
                <a:latin typeface="Arial" pitchFamily="34" charset="0"/>
                <a:cs typeface="Arial" pitchFamily="34" charset="0"/>
              </a:rPr>
            </a:br>
            <a:r>
              <a:rPr lang="en-US" b="1" dirty="0">
                <a:solidFill>
                  <a:srgbClr val="00B0F0"/>
                </a:solidFill>
                <a:latin typeface="Arial" pitchFamily="34" charset="0"/>
                <a:cs typeface="Arial" pitchFamily="34" charset="0"/>
              </a:rPr>
              <a:t/>
            </a:r>
            <a:br>
              <a:rPr lang="en-US" b="1" dirty="0">
                <a:solidFill>
                  <a:srgbClr val="00B0F0"/>
                </a:solidFill>
                <a:latin typeface="Arial" pitchFamily="34" charset="0"/>
                <a:cs typeface="Arial" pitchFamily="34" charset="0"/>
              </a:rPr>
            </a:br>
            <a:endParaRPr lang="en-ZA" dirty="0">
              <a:solidFill>
                <a:srgbClr val="00B0F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a:t>Section 4 of the Competition Act, 2003 (Act No 2 of 2003) </a:t>
            </a:r>
            <a:r>
              <a:rPr lang="en-US" sz="2400" dirty="0" smtClean="0"/>
              <a:t>establishes </a:t>
            </a:r>
            <a:r>
              <a:rPr lang="en-US" sz="2400" dirty="0"/>
              <a:t>the Namibian Competition Commission as an independent juristic person subject only to the Namibian Constitution and the Law. </a:t>
            </a:r>
            <a:endParaRPr lang="en-US" sz="2400" dirty="0" smtClean="0"/>
          </a:p>
          <a:p>
            <a:r>
              <a:rPr lang="en-ZA" sz="2400" dirty="0" smtClean="0"/>
              <a:t>The </a:t>
            </a:r>
            <a:r>
              <a:rPr lang="en-ZA" sz="2400" dirty="0"/>
              <a:t>Namibia Competition Commission is in full operation </a:t>
            </a:r>
            <a:r>
              <a:rPr lang="en-ZA" sz="2400" dirty="0" smtClean="0"/>
              <a:t>as an agency with </a:t>
            </a:r>
            <a:r>
              <a:rPr lang="en-ZA" sz="2400" dirty="0"/>
              <a:t>20 staff members. It has completed assessments and determinations of over 100 mergers and has started to investigations </a:t>
            </a:r>
            <a:r>
              <a:rPr lang="en-ZA" sz="2400" dirty="0" smtClean="0"/>
              <a:t>in </a:t>
            </a:r>
            <a:r>
              <a:rPr lang="en-ZA" sz="2400" dirty="0"/>
              <a:t>15 cases on restrictive business practices</a:t>
            </a:r>
            <a:r>
              <a:rPr lang="en-ZA" dirty="0" smtClean="0"/>
              <a:t>.</a:t>
            </a:r>
          </a:p>
          <a:p>
            <a:endParaRPr lang="en-ZA" sz="2400" dirty="0"/>
          </a:p>
        </p:txBody>
      </p:sp>
    </p:spTree>
    <p:extLst>
      <p:ext uri="{BB962C8B-B14F-4D97-AF65-F5344CB8AC3E}">
        <p14:creationId xmlns:p14="http://schemas.microsoft.com/office/powerpoint/2010/main" val="891732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192FF"/>
                </a:solidFill>
                <a:ea typeface="ＭＳ Ｐゴシック"/>
              </a:rPr>
              <a:t>Developments</a:t>
            </a:r>
            <a:r>
              <a:rPr lang="en-US" b="1" dirty="0" smtClean="0">
                <a:solidFill>
                  <a:srgbClr val="0192FF"/>
                </a:solidFill>
                <a:ea typeface="ＭＳ Ｐゴシック"/>
              </a:rPr>
              <a:t/>
            </a:r>
            <a:br>
              <a:rPr lang="en-US" b="1" dirty="0" smtClean="0">
                <a:solidFill>
                  <a:srgbClr val="0192FF"/>
                </a:solidFill>
                <a:ea typeface="ＭＳ Ｐゴシック"/>
              </a:rPr>
            </a:br>
            <a:endParaRPr lang="en-ZA" dirty="0"/>
          </a:p>
        </p:txBody>
      </p:sp>
      <p:sp>
        <p:nvSpPr>
          <p:cNvPr id="3" name="Content Placeholder 2"/>
          <p:cNvSpPr>
            <a:spLocks noGrp="1"/>
          </p:cNvSpPr>
          <p:nvPr>
            <p:ph idx="1"/>
          </p:nvPr>
        </p:nvSpPr>
        <p:spPr/>
        <p:txBody>
          <a:bodyPr>
            <a:normAutofit/>
          </a:bodyPr>
          <a:lstStyle/>
          <a:p>
            <a:endParaRPr lang="en-ZA" sz="2400" dirty="0" smtClean="0"/>
          </a:p>
          <a:p>
            <a:pPr marL="0" indent="0">
              <a:buNone/>
            </a:pPr>
            <a:r>
              <a:rPr lang="en-ZA" sz="2400" dirty="0"/>
              <a:t>The Commission in addition has also done the following:</a:t>
            </a:r>
          </a:p>
          <a:p>
            <a:r>
              <a:rPr lang="en-ZA" sz="2400" dirty="0"/>
              <a:t>Developed its strategic plan and finalized a draft inaugural annual report for consideration to the Ministry. </a:t>
            </a:r>
          </a:p>
          <a:p>
            <a:r>
              <a:rPr lang="en-ZA" sz="2400" dirty="0" smtClean="0"/>
              <a:t>Finalized </a:t>
            </a:r>
            <a:r>
              <a:rPr lang="en-ZA" sz="2400" dirty="0"/>
              <a:t>a study on the link between consumer protection and competition policy and law. </a:t>
            </a:r>
            <a:endParaRPr lang="en-ZA" sz="2400" dirty="0" smtClean="0"/>
          </a:p>
          <a:p>
            <a:r>
              <a:rPr lang="en-ZA" sz="2400" dirty="0"/>
              <a:t>Finalized a research study on ascertaining relevance of franchising to competition policy and law. </a:t>
            </a:r>
          </a:p>
          <a:p>
            <a:pPr lvl="0"/>
            <a:r>
              <a:rPr lang="en-GB" sz="2400" dirty="0"/>
              <a:t>dispute resolution or not establishing any Tribunal, remaining with the ordinary courts; </a:t>
            </a:r>
            <a:endParaRPr lang="en-ZA" sz="2400" dirty="0"/>
          </a:p>
        </p:txBody>
      </p:sp>
    </p:spTree>
    <p:extLst>
      <p:ext uri="{BB962C8B-B14F-4D97-AF65-F5344CB8AC3E}">
        <p14:creationId xmlns:p14="http://schemas.microsoft.com/office/powerpoint/2010/main" val="1964785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192FF"/>
                </a:solidFill>
                <a:ea typeface="ＭＳ Ｐゴシック"/>
              </a:rPr>
              <a:t>Developments</a:t>
            </a:r>
            <a:r>
              <a:rPr lang="en-US" b="1" dirty="0">
                <a:solidFill>
                  <a:srgbClr val="0192FF"/>
                </a:solidFill>
                <a:ea typeface="ＭＳ Ｐゴシック"/>
              </a:rPr>
              <a:t/>
            </a:r>
            <a:br>
              <a:rPr lang="en-US" b="1" dirty="0">
                <a:solidFill>
                  <a:srgbClr val="0192FF"/>
                </a:solidFill>
                <a:ea typeface="ＭＳ Ｐゴシック"/>
              </a:rPr>
            </a:br>
            <a:endParaRPr lang="en-ZA" dirty="0"/>
          </a:p>
        </p:txBody>
      </p:sp>
      <p:sp>
        <p:nvSpPr>
          <p:cNvPr id="3" name="Content Placeholder 2"/>
          <p:cNvSpPr>
            <a:spLocks noGrp="1"/>
          </p:cNvSpPr>
          <p:nvPr>
            <p:ph idx="1"/>
          </p:nvPr>
        </p:nvSpPr>
        <p:spPr/>
        <p:txBody>
          <a:bodyPr>
            <a:normAutofit lnSpcReduction="10000"/>
          </a:bodyPr>
          <a:lstStyle/>
          <a:p>
            <a:pPr lvl="0"/>
            <a:r>
              <a:rPr lang="en-GB" sz="2800" dirty="0"/>
              <a:t>The effects of regionalism and global trade which indicates an increase in cross border trade and e-commerce; and</a:t>
            </a:r>
            <a:endParaRPr lang="en-ZA" sz="2800" dirty="0"/>
          </a:p>
          <a:p>
            <a:pPr lvl="0"/>
            <a:r>
              <a:rPr lang="en-GB" sz="2800" dirty="0"/>
              <a:t>The complexity of products and services offered to consumers in the financial services sector and the increase in the use of electronic and mobile banking.</a:t>
            </a:r>
            <a:endParaRPr lang="en-ZA" sz="2800" dirty="0"/>
          </a:p>
          <a:p>
            <a:r>
              <a:rPr lang="en-ZA" sz="2800" dirty="0"/>
              <a:t>Finalized a study of merger thresholds. </a:t>
            </a:r>
          </a:p>
          <a:p>
            <a:r>
              <a:rPr lang="en-ZA" sz="2800" dirty="0"/>
              <a:t>Created a Research Division to assist the Commission with developing and implementing its research and development agenda. </a:t>
            </a:r>
          </a:p>
          <a:p>
            <a:endParaRPr lang="en-ZA" sz="2800" dirty="0"/>
          </a:p>
          <a:p>
            <a:endParaRPr lang="en-ZA" dirty="0"/>
          </a:p>
        </p:txBody>
      </p:sp>
    </p:spTree>
    <p:extLst>
      <p:ext uri="{BB962C8B-B14F-4D97-AF65-F5344CB8AC3E}">
        <p14:creationId xmlns:p14="http://schemas.microsoft.com/office/powerpoint/2010/main" val="182786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0192FF"/>
                </a:solidFill>
                <a:ea typeface="ＭＳ Ｐゴシック"/>
              </a:rPr>
              <a:t>Challenging </a:t>
            </a:r>
            <a:r>
              <a:rPr lang="en-US" sz="2800" b="1" dirty="0" smtClean="0">
                <a:solidFill>
                  <a:srgbClr val="0192FF"/>
                </a:solidFill>
                <a:ea typeface="ＭＳ Ｐゴシック"/>
              </a:rPr>
              <a:t>Merger Decision</a:t>
            </a:r>
            <a:r>
              <a:rPr lang="en-US" sz="2800" b="1" dirty="0">
                <a:solidFill>
                  <a:srgbClr val="0192FF"/>
                </a:solidFill>
                <a:ea typeface="ＭＳ Ｐゴシック"/>
              </a:rPr>
              <a:t/>
            </a:r>
            <a:br>
              <a:rPr lang="en-US" sz="2800" b="1" dirty="0">
                <a:solidFill>
                  <a:srgbClr val="0192FF"/>
                </a:solidFill>
                <a:ea typeface="ＭＳ Ｐゴシック"/>
              </a:rPr>
            </a:br>
            <a:endParaRPr lang="en-ZA" sz="2800" dirty="0"/>
          </a:p>
        </p:txBody>
      </p:sp>
      <p:sp>
        <p:nvSpPr>
          <p:cNvPr id="3" name="Content Placeholder 2"/>
          <p:cNvSpPr>
            <a:spLocks noGrp="1"/>
          </p:cNvSpPr>
          <p:nvPr>
            <p:ph idx="1"/>
          </p:nvPr>
        </p:nvSpPr>
        <p:spPr/>
        <p:txBody>
          <a:bodyPr>
            <a:normAutofit/>
          </a:bodyPr>
          <a:lstStyle/>
          <a:p>
            <a:r>
              <a:rPr lang="en-ZA" sz="2400" dirty="0"/>
              <a:t>The single most important issue in the field of the regulation of competition thus far was the review of the decision of the Namibia Competition Commission on the merger of Wal-Mart Stores Incorporated and Massmart Holdings Limited in 2011/12</a:t>
            </a:r>
            <a:r>
              <a:rPr lang="en-ZA" sz="2400" dirty="0" smtClean="0"/>
              <a:t>.</a:t>
            </a:r>
          </a:p>
          <a:p>
            <a:r>
              <a:rPr lang="en-ZA" sz="2400" dirty="0"/>
              <a:t>As an outcome of this review, the merger of these two international retail firms was approved in 2012 subject to a number of amended conditions. </a:t>
            </a:r>
          </a:p>
        </p:txBody>
      </p:sp>
    </p:spTree>
    <p:extLst>
      <p:ext uri="{BB962C8B-B14F-4D97-AF65-F5344CB8AC3E}">
        <p14:creationId xmlns:p14="http://schemas.microsoft.com/office/powerpoint/2010/main" val="1626076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192FF"/>
                </a:solidFill>
                <a:ea typeface="ＭＳ Ｐゴシック"/>
              </a:rPr>
              <a:t>Challenging Merger Decision</a:t>
            </a:r>
            <a:endParaRPr lang="en-ZA" b="1" dirty="0"/>
          </a:p>
        </p:txBody>
      </p:sp>
      <p:sp>
        <p:nvSpPr>
          <p:cNvPr id="3" name="Content Placeholder 2"/>
          <p:cNvSpPr>
            <a:spLocks noGrp="1"/>
          </p:cNvSpPr>
          <p:nvPr>
            <p:ph idx="1"/>
          </p:nvPr>
        </p:nvSpPr>
        <p:spPr/>
        <p:txBody>
          <a:bodyPr>
            <a:normAutofit/>
          </a:bodyPr>
          <a:lstStyle/>
          <a:p>
            <a:r>
              <a:rPr lang="en-ZA" sz="2400" dirty="0"/>
              <a:t>These conditions form part of the approval and are as follows: no retrenchments for a period of two years, honouring of existing labour agreements, as well as consultation with the Minister of Trade and Industry regarding the establishment of a programme of </a:t>
            </a:r>
            <a:r>
              <a:rPr lang="en-ZA" sz="2400" dirty="0" smtClean="0"/>
              <a:t>activities </a:t>
            </a:r>
            <a:r>
              <a:rPr lang="en-ZA" sz="2400" dirty="0"/>
              <a:t>for domestic supplier development</a:t>
            </a:r>
            <a:r>
              <a:rPr lang="en-ZA" sz="2400" dirty="0" smtClean="0"/>
              <a:t>.</a:t>
            </a:r>
          </a:p>
          <a:p>
            <a:r>
              <a:rPr lang="en-ZA" sz="2400" dirty="0" smtClean="0"/>
              <a:t>Consultations with </a:t>
            </a:r>
            <a:r>
              <a:rPr lang="en-ZA" sz="2400" dirty="0" err="1" smtClean="0"/>
              <a:t>Walmart</a:t>
            </a:r>
            <a:r>
              <a:rPr lang="en-ZA" sz="2400" dirty="0" smtClean="0"/>
              <a:t> on the domestic supplier development are still on-going.</a:t>
            </a:r>
          </a:p>
          <a:p>
            <a:r>
              <a:rPr lang="en-ZA" sz="2400" dirty="0" smtClean="0"/>
              <a:t>The final round of consultation is scheduled for October 2013.</a:t>
            </a:r>
            <a:endParaRPr lang="en-ZA" sz="2400" dirty="0"/>
          </a:p>
        </p:txBody>
      </p:sp>
    </p:spTree>
    <p:extLst>
      <p:ext uri="{BB962C8B-B14F-4D97-AF65-F5344CB8AC3E}">
        <p14:creationId xmlns:p14="http://schemas.microsoft.com/office/powerpoint/2010/main" val="1300801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192FF"/>
                </a:solidFill>
                <a:ea typeface="ＭＳ Ｐゴシック"/>
              </a:rPr>
              <a:t>Collaborating with </a:t>
            </a:r>
            <a:r>
              <a:rPr lang="en-US" sz="4000" dirty="0" smtClean="0">
                <a:solidFill>
                  <a:srgbClr val="0192FF"/>
                </a:solidFill>
                <a:ea typeface="ＭＳ Ｐゴシック"/>
              </a:rPr>
              <a:t>Partners</a:t>
            </a:r>
            <a:endParaRPr lang="en-ZA" sz="4000" dirty="0"/>
          </a:p>
        </p:txBody>
      </p:sp>
      <p:sp>
        <p:nvSpPr>
          <p:cNvPr id="3" name="Content Placeholder 2"/>
          <p:cNvSpPr>
            <a:spLocks noGrp="1"/>
          </p:cNvSpPr>
          <p:nvPr>
            <p:ph idx="1"/>
          </p:nvPr>
        </p:nvSpPr>
        <p:spPr/>
        <p:txBody>
          <a:bodyPr>
            <a:normAutofit/>
          </a:bodyPr>
          <a:lstStyle/>
          <a:p>
            <a:r>
              <a:rPr lang="en-ZA" sz="2400" dirty="0" smtClean="0"/>
              <a:t>The Commission finalized </a:t>
            </a:r>
            <a:r>
              <a:rPr lang="en-ZA" sz="2400" dirty="0"/>
              <a:t>and signed MOUs with Bank of Namibia (</a:t>
            </a:r>
            <a:r>
              <a:rPr lang="en-ZA" sz="2400" dirty="0" err="1"/>
              <a:t>BoN</a:t>
            </a:r>
            <a:r>
              <a:rPr lang="en-ZA" sz="2400" dirty="0"/>
              <a:t>), Communications Regulatory Authority of Namibia (CRAN) and </a:t>
            </a:r>
            <a:r>
              <a:rPr lang="en-ZA" sz="2400" dirty="0" err="1"/>
              <a:t>Namport</a:t>
            </a:r>
            <a:r>
              <a:rPr lang="en-ZA" sz="2400" dirty="0"/>
              <a:t>. </a:t>
            </a:r>
          </a:p>
          <a:p>
            <a:endParaRPr lang="en-ZA" sz="2400" dirty="0"/>
          </a:p>
        </p:txBody>
      </p:sp>
    </p:spTree>
    <p:extLst>
      <p:ext uri="{BB962C8B-B14F-4D97-AF65-F5344CB8AC3E}">
        <p14:creationId xmlns:p14="http://schemas.microsoft.com/office/powerpoint/2010/main" val="3933619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endParaRPr lang="en-ZA" dirty="0" smtClean="0"/>
          </a:p>
          <a:p>
            <a:endParaRPr lang="en-ZA" dirty="0"/>
          </a:p>
          <a:p>
            <a:r>
              <a:rPr lang="en-ZA" sz="6000" dirty="0" smtClean="0"/>
              <a:t>I THANK YOU</a:t>
            </a:r>
            <a:endParaRPr lang="en-ZA" sz="6000" dirty="0"/>
          </a:p>
        </p:txBody>
      </p:sp>
    </p:spTree>
    <p:extLst>
      <p:ext uri="{BB962C8B-B14F-4D97-AF65-F5344CB8AC3E}">
        <p14:creationId xmlns:p14="http://schemas.microsoft.com/office/powerpoint/2010/main" val="3843289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52128"/>
          </a:xfrm>
        </p:spPr>
        <p:txBody>
          <a:bodyPr>
            <a:normAutofit/>
          </a:bodyPr>
          <a:lstStyle/>
          <a:p>
            <a:r>
              <a:rPr lang="en-US" sz="2000" dirty="0" smtClean="0">
                <a:solidFill>
                  <a:srgbClr val="0192FF"/>
                </a:solidFill>
              </a:rPr>
              <a:t>MINISTRY OF TRADE AND INDUSTRY:</a:t>
            </a:r>
            <a:br>
              <a:rPr lang="en-US" sz="2000" dirty="0" smtClean="0">
                <a:solidFill>
                  <a:srgbClr val="0192FF"/>
                </a:solidFill>
              </a:rPr>
            </a:br>
            <a:r>
              <a:rPr lang="en-US" sz="2000" dirty="0" smtClean="0">
                <a:solidFill>
                  <a:srgbClr val="0192FF"/>
                </a:solidFill>
              </a:rPr>
              <a:t> CONSUMER PROTECTION AND COMPETITION</a:t>
            </a:r>
            <a:endParaRPr lang="en-ZA" sz="2000" dirty="0"/>
          </a:p>
        </p:txBody>
      </p:sp>
      <p:sp>
        <p:nvSpPr>
          <p:cNvPr id="3" name="Content Placeholder 2"/>
          <p:cNvSpPr>
            <a:spLocks noGrp="1"/>
          </p:cNvSpPr>
          <p:nvPr>
            <p:ph idx="1"/>
          </p:nvPr>
        </p:nvSpPr>
        <p:spPr/>
        <p:txBody>
          <a:bodyPr>
            <a:normAutofit/>
          </a:bodyPr>
          <a:lstStyle/>
          <a:p>
            <a:pPr marL="0" indent="0">
              <a:buNone/>
            </a:pPr>
            <a:r>
              <a:rPr lang="en-US" sz="2000" b="1" dirty="0" smtClean="0"/>
              <a:t>Mandate</a:t>
            </a:r>
            <a:r>
              <a:rPr lang="en-US" sz="2000" dirty="0" smtClean="0"/>
              <a:t>: </a:t>
            </a:r>
            <a:endParaRPr lang="en-US" sz="2000" dirty="0"/>
          </a:p>
          <a:p>
            <a:r>
              <a:rPr lang="en-ZA" sz="1800" dirty="0"/>
              <a:t>The mandate is to create an enabling environment required for the functioning and operation of businesses in the country, for both domestic and foreign companies alike, and especially emerging small businesses led by entrepreneurs entering the formal sector business for the first time. </a:t>
            </a:r>
          </a:p>
          <a:p>
            <a:pPr marL="0" indent="0">
              <a:buNone/>
            </a:pPr>
            <a:endParaRPr lang="en-US" sz="2000" dirty="0"/>
          </a:p>
          <a:p>
            <a:pPr marL="0" indent="0">
              <a:buNone/>
            </a:pPr>
            <a:r>
              <a:rPr lang="en-US" sz="2000" b="1" dirty="0" smtClean="0"/>
              <a:t>Mission:</a:t>
            </a:r>
            <a:endParaRPr lang="en-US" sz="2000" b="1" dirty="0"/>
          </a:p>
          <a:p>
            <a:r>
              <a:rPr lang="en-ZA" sz="2000" dirty="0"/>
              <a:t>Ensuring fair trade through competition, the establishment of standards and quality infrastructures, and safeguarding consumer interests are important requirements for achieving and maintaining a competitive and predictable business environment. To meet these needs, specialized regulatory and service agencies were established such as the Namibia Standards Institution, the Namibia Estates Agents Board and the Namibia Competition Commission </a:t>
            </a:r>
            <a:endParaRPr lang="en-US" sz="2000" b="1" dirty="0"/>
          </a:p>
          <a:p>
            <a:pPr marL="0" indent="0">
              <a:buNone/>
            </a:pPr>
            <a:endParaRPr lang="en-US" sz="2000" dirty="0"/>
          </a:p>
          <a:p>
            <a:endParaRPr lang="en-US" dirty="0"/>
          </a:p>
          <a:p>
            <a:endParaRPr lang="en-ZA" dirty="0"/>
          </a:p>
        </p:txBody>
      </p:sp>
    </p:spTree>
    <p:extLst>
      <p:ext uri="{BB962C8B-B14F-4D97-AF65-F5344CB8AC3E}">
        <p14:creationId xmlns:p14="http://schemas.microsoft.com/office/powerpoint/2010/main" val="2963175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000" b="1" dirty="0"/>
              <a:t>EXPERIENCE IN THE </a:t>
            </a:r>
            <a:r>
              <a:rPr lang="en-ZA" sz="2000" b="1" dirty="0" smtClean="0"/>
              <a:t>DEVELOPMENT</a:t>
            </a:r>
            <a:br>
              <a:rPr lang="en-ZA" sz="2000" b="1" dirty="0" smtClean="0"/>
            </a:br>
            <a:r>
              <a:rPr lang="en-ZA" sz="2000" b="1" dirty="0" smtClean="0"/>
              <a:t> </a:t>
            </a:r>
            <a:r>
              <a:rPr lang="en-ZA" sz="2000" b="1" dirty="0"/>
              <a:t>OF A CONSUMER PROTECTION REGIME:</a:t>
            </a:r>
            <a:r>
              <a:rPr lang="en-ZA" sz="2000" dirty="0"/>
              <a:t/>
            </a:r>
            <a:br>
              <a:rPr lang="en-ZA" sz="2000" dirty="0"/>
            </a:br>
            <a:endParaRPr lang="en-ZA" sz="2000" dirty="0"/>
          </a:p>
        </p:txBody>
      </p:sp>
      <p:sp>
        <p:nvSpPr>
          <p:cNvPr id="3" name="Content Placeholder 2"/>
          <p:cNvSpPr>
            <a:spLocks noGrp="1"/>
          </p:cNvSpPr>
          <p:nvPr>
            <p:ph idx="1"/>
          </p:nvPr>
        </p:nvSpPr>
        <p:spPr/>
        <p:txBody>
          <a:bodyPr>
            <a:normAutofit/>
          </a:bodyPr>
          <a:lstStyle/>
          <a:p>
            <a:r>
              <a:rPr lang="en-ZA" sz="2400" dirty="0"/>
              <a:t>Namibia has no comprehensive policy or legal framework covering consumer protection. Laws protecting Namibian consumers through regulation of market behaviour can however be found in various laws relating to communication, financial services, standards, competition and sale of goods and services. However, in general, government and government agencies and functionaries are aware of the benefits consumer protection can confer on the economy and on the consumer. </a:t>
            </a:r>
          </a:p>
        </p:txBody>
      </p:sp>
    </p:spTree>
    <p:extLst>
      <p:ext uri="{BB962C8B-B14F-4D97-AF65-F5344CB8AC3E}">
        <p14:creationId xmlns:p14="http://schemas.microsoft.com/office/powerpoint/2010/main" val="418969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b="1" dirty="0" smtClean="0"/>
              <a:t>Research and consultative meetings</a:t>
            </a:r>
            <a:endParaRPr lang="en-ZA" sz="2800" b="1" dirty="0"/>
          </a:p>
        </p:txBody>
      </p:sp>
      <p:sp>
        <p:nvSpPr>
          <p:cNvPr id="3" name="Content Placeholder 2"/>
          <p:cNvSpPr>
            <a:spLocks noGrp="1"/>
          </p:cNvSpPr>
          <p:nvPr>
            <p:ph idx="1"/>
          </p:nvPr>
        </p:nvSpPr>
        <p:spPr/>
        <p:txBody>
          <a:bodyPr>
            <a:normAutofit lnSpcReduction="10000"/>
          </a:bodyPr>
          <a:lstStyle/>
          <a:p>
            <a:r>
              <a:rPr lang="en-ZA" sz="2400" dirty="0"/>
              <a:t>Processes entailing in-depth research, benchmark studies and stakeholder consultative meetings were conducted to ascertain which model or approach will be suitable for consumer protection regulation in Namibia. Through these processes certain issues of </a:t>
            </a:r>
            <a:r>
              <a:rPr lang="en-ZA" sz="2400" dirty="0" smtClean="0"/>
              <a:t>importance emerged</a:t>
            </a:r>
            <a:r>
              <a:rPr lang="en-ZA" sz="2400" dirty="0"/>
              <a:t>: </a:t>
            </a:r>
            <a:endParaRPr lang="en-ZA" sz="2400" dirty="0" smtClean="0"/>
          </a:p>
          <a:p>
            <a:pPr lvl="0"/>
            <a:r>
              <a:rPr lang="en-GB" sz="2400" dirty="0"/>
              <a:t>Rights approach versus an economical approach (each approach encompasses a different treatment of consumers, one perceiving consumers as more than economic beings and affording them rights and corresponding duties and placing duties on businesses, the other perceiving consumers as mere economic beings placing responsibilities on both consumers and businesses; </a:t>
            </a:r>
            <a:endParaRPr lang="en-ZA" sz="2400" dirty="0"/>
          </a:p>
          <a:p>
            <a:endParaRPr lang="en-ZA" sz="2400" dirty="0"/>
          </a:p>
        </p:txBody>
      </p:sp>
    </p:spTree>
    <p:extLst>
      <p:ext uri="{BB962C8B-B14F-4D97-AF65-F5344CB8AC3E}">
        <p14:creationId xmlns:p14="http://schemas.microsoft.com/office/powerpoint/2010/main" val="290692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Research and consultative meetings</a:t>
            </a:r>
            <a:endParaRPr lang="en-ZA" dirty="0"/>
          </a:p>
        </p:txBody>
      </p:sp>
      <p:sp>
        <p:nvSpPr>
          <p:cNvPr id="3" name="Content Placeholder 2"/>
          <p:cNvSpPr>
            <a:spLocks noGrp="1"/>
          </p:cNvSpPr>
          <p:nvPr>
            <p:ph idx="1"/>
          </p:nvPr>
        </p:nvSpPr>
        <p:spPr/>
        <p:txBody>
          <a:bodyPr>
            <a:normAutofit/>
          </a:bodyPr>
          <a:lstStyle/>
          <a:p>
            <a:pPr lvl="0"/>
            <a:r>
              <a:rPr lang="en-GB" sz="2400" dirty="0"/>
              <a:t>If the rights approach is considered, proposals range from a law of general application and the establishment of an institution concerned with only consumer issues;</a:t>
            </a:r>
            <a:endParaRPr lang="en-ZA" sz="2400" dirty="0"/>
          </a:p>
          <a:p>
            <a:r>
              <a:rPr lang="en-ZA" sz="2400" dirty="0"/>
              <a:t>If the economic approach is considered, amendment of the Competition Act, integration of consumer protection into competition with the competition agency only concerned with competition issues having bearing on consumers such as price control, quality of goods ad conscionability of contracts. Sectoral regulator will thus continue to protect consumers through regaling market behaviour. </a:t>
            </a:r>
          </a:p>
        </p:txBody>
      </p:sp>
    </p:spTree>
    <p:extLst>
      <p:ext uri="{BB962C8B-B14F-4D97-AF65-F5344CB8AC3E}">
        <p14:creationId xmlns:p14="http://schemas.microsoft.com/office/powerpoint/2010/main" val="376943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Research and consultative meetings</a:t>
            </a:r>
            <a:endParaRPr lang="en-ZA" dirty="0"/>
          </a:p>
        </p:txBody>
      </p:sp>
      <p:sp>
        <p:nvSpPr>
          <p:cNvPr id="3" name="Content Placeholder 2"/>
          <p:cNvSpPr>
            <a:spLocks noGrp="1"/>
          </p:cNvSpPr>
          <p:nvPr>
            <p:ph idx="1"/>
          </p:nvPr>
        </p:nvSpPr>
        <p:spPr/>
        <p:txBody>
          <a:bodyPr>
            <a:normAutofit fontScale="77500" lnSpcReduction="20000"/>
          </a:bodyPr>
          <a:lstStyle/>
          <a:p>
            <a:pPr lvl="0"/>
            <a:r>
              <a:rPr lang="en-GB" dirty="0"/>
              <a:t>Who will be responsible for consumer education;</a:t>
            </a:r>
            <a:endParaRPr lang="en-ZA" dirty="0"/>
          </a:p>
          <a:p>
            <a:pPr lvl="0"/>
            <a:r>
              <a:rPr lang="en-GB" dirty="0"/>
              <a:t>Dispute resolution: Considerations range from establishment of a Tribunal primarily tasked to deal with consumer issues, introduction of alternative dispute resolution or not establishing any Tribunal, remaining with the ordinary courts; </a:t>
            </a:r>
            <a:endParaRPr lang="en-ZA" dirty="0"/>
          </a:p>
          <a:p>
            <a:pPr lvl="0"/>
            <a:r>
              <a:rPr lang="en-GB" dirty="0"/>
              <a:t>The effects of regionalism and global trade which indicates an increase in cross border trade and e-commerce; and</a:t>
            </a:r>
            <a:endParaRPr lang="en-ZA" dirty="0"/>
          </a:p>
          <a:p>
            <a:pPr lvl="0"/>
            <a:r>
              <a:rPr lang="en-GB" dirty="0"/>
              <a:t>The complexity of products and services offered to consumers in the financial services sector and the increase in the use of electronic and mobile banking.</a:t>
            </a:r>
            <a:endParaRPr lang="en-ZA" dirty="0"/>
          </a:p>
          <a:p>
            <a:pPr marL="0" indent="0">
              <a:buNone/>
            </a:pPr>
            <a:r>
              <a:rPr lang="en-ZA" dirty="0"/>
              <a:t> </a:t>
            </a:r>
          </a:p>
          <a:p>
            <a:endParaRPr lang="en-ZA" dirty="0"/>
          </a:p>
        </p:txBody>
      </p:sp>
    </p:spTree>
    <p:extLst>
      <p:ext uri="{BB962C8B-B14F-4D97-AF65-F5344CB8AC3E}">
        <p14:creationId xmlns:p14="http://schemas.microsoft.com/office/powerpoint/2010/main" val="134779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b="1" dirty="0" smtClean="0"/>
              <a:t>Benchmarking studies and conclusion made</a:t>
            </a:r>
            <a:endParaRPr lang="en-ZA" sz="3200" b="1" dirty="0"/>
          </a:p>
        </p:txBody>
      </p:sp>
      <p:sp>
        <p:nvSpPr>
          <p:cNvPr id="3" name="Content Placeholder 2"/>
          <p:cNvSpPr>
            <a:spLocks noGrp="1"/>
          </p:cNvSpPr>
          <p:nvPr>
            <p:ph idx="1"/>
          </p:nvPr>
        </p:nvSpPr>
        <p:spPr/>
        <p:txBody>
          <a:bodyPr>
            <a:normAutofit/>
          </a:bodyPr>
          <a:lstStyle/>
          <a:p>
            <a:r>
              <a:rPr lang="en-ZA" sz="2600" dirty="0"/>
              <a:t>In response to these issues, extensive benchmarking studies were undertaken at various institutions regional and internationally and the following conclusions were made:</a:t>
            </a:r>
          </a:p>
          <a:p>
            <a:pPr lvl="0"/>
            <a:r>
              <a:rPr lang="en-GB" sz="2600" b="1" dirty="0"/>
              <a:t>Rights approach versus the economic approach</a:t>
            </a:r>
            <a:endParaRPr lang="en-ZA" sz="2600" dirty="0"/>
          </a:p>
          <a:p>
            <a:pPr lvl="0"/>
            <a:r>
              <a:rPr lang="en-GB" sz="2600" dirty="0"/>
              <a:t>Due to the past injustices suffered by the Namibian people which encroached on their freedom of choice (where to purchase goods and services), right to adequate education (level of literacy), </a:t>
            </a:r>
            <a:r>
              <a:rPr lang="en-GB" sz="2600" dirty="0" smtClean="0"/>
              <a:t>etc., </a:t>
            </a:r>
            <a:r>
              <a:rPr lang="en-GB" sz="2600" dirty="0"/>
              <a:t>a rights approach is preferable. </a:t>
            </a:r>
            <a:endParaRPr lang="en-ZA" sz="2600" dirty="0"/>
          </a:p>
          <a:p>
            <a:endParaRPr lang="en-ZA" dirty="0"/>
          </a:p>
        </p:txBody>
      </p:sp>
    </p:spTree>
    <p:extLst>
      <p:ext uri="{BB962C8B-B14F-4D97-AF65-F5344CB8AC3E}">
        <p14:creationId xmlns:p14="http://schemas.microsoft.com/office/powerpoint/2010/main" val="2817607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ZA" sz="2800" b="1" dirty="0" smtClean="0"/>
              <a:t>Benchmarking studies and conclusions made</a:t>
            </a:r>
            <a:endParaRPr lang="en-ZA" sz="2800" b="1" dirty="0"/>
          </a:p>
        </p:txBody>
      </p:sp>
      <p:sp>
        <p:nvSpPr>
          <p:cNvPr id="3" name="Content Placeholder 2"/>
          <p:cNvSpPr>
            <a:spLocks noGrp="1"/>
          </p:cNvSpPr>
          <p:nvPr>
            <p:ph idx="1"/>
          </p:nvPr>
        </p:nvSpPr>
        <p:spPr/>
        <p:txBody>
          <a:bodyPr>
            <a:normAutofit/>
          </a:bodyPr>
          <a:lstStyle/>
          <a:p>
            <a:pPr marL="0" lvl="0" indent="0">
              <a:buNone/>
            </a:pPr>
            <a:r>
              <a:rPr lang="en-GB" sz="2400" b="1" dirty="0"/>
              <a:t>A Consumer agency separate or within government</a:t>
            </a:r>
            <a:r>
              <a:rPr lang="en-GB" sz="2400" dirty="0"/>
              <a:t>:</a:t>
            </a:r>
            <a:endParaRPr lang="en-GB" sz="2400" dirty="0" smtClean="0"/>
          </a:p>
          <a:p>
            <a:pPr lvl="0"/>
            <a:r>
              <a:rPr lang="en-GB" sz="2400" dirty="0" smtClean="0"/>
              <a:t>Should </a:t>
            </a:r>
            <a:r>
              <a:rPr lang="en-GB" sz="2400" dirty="0"/>
              <a:t>the Consumer Agency be a public entity, separate from Government, this would render the Consumer Agency to be more flexible and decisions would be delivered in a timeous manner. </a:t>
            </a:r>
            <a:endParaRPr lang="en-ZA" sz="2400" dirty="0"/>
          </a:p>
          <a:p>
            <a:r>
              <a:rPr lang="en-ZA" sz="2400" dirty="0"/>
              <a:t>A Consumer Agency within Government may render the institution to become obsolete and ineffective due to bureaucratic nature of decision-making</a:t>
            </a:r>
          </a:p>
        </p:txBody>
      </p:sp>
    </p:spTree>
    <p:extLst>
      <p:ext uri="{BB962C8B-B14F-4D97-AF65-F5344CB8AC3E}">
        <p14:creationId xmlns:p14="http://schemas.microsoft.com/office/powerpoint/2010/main" val="229387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a:bodyPr>
          <a:lstStyle/>
          <a:p>
            <a:pPr lvl="0"/>
            <a:r>
              <a:rPr lang="en-GB" sz="2400" b="1" dirty="0"/>
              <a:t>Integration of consumer protection:</a:t>
            </a:r>
            <a:endParaRPr lang="en-ZA" sz="2400" dirty="0"/>
          </a:p>
          <a:p>
            <a:r>
              <a:rPr lang="en-ZA" sz="2400" dirty="0"/>
              <a:t>The integrating consumer protection into competition, in terms of a legal framework and institutional arrangement, will not be beneficial for the Namibian consumer at this point in time. Our competition agency should be allowed to grow together with our developing economy and should thus not be encumbered with another mandate of consumer </a:t>
            </a:r>
            <a:r>
              <a:rPr lang="en-ZA" sz="2400" dirty="0" smtClean="0"/>
              <a:t>protection.</a:t>
            </a:r>
            <a:endParaRPr lang="en-ZA" sz="2400" dirty="0"/>
          </a:p>
        </p:txBody>
      </p:sp>
    </p:spTree>
    <p:extLst>
      <p:ext uri="{BB962C8B-B14F-4D97-AF65-F5344CB8AC3E}">
        <p14:creationId xmlns:p14="http://schemas.microsoft.com/office/powerpoint/2010/main" val="3385203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1164</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Fifth Annual African Dialogue Consumer Protection Conference 2013 Namibia Consumer Protection and Competition Highlights</vt:lpstr>
      <vt:lpstr>MINISTRY OF TRADE AND INDUSTRY:  CONSUMER PROTECTION AND COMPETITION</vt:lpstr>
      <vt:lpstr>EXPERIENCE IN THE DEVELOPMENT  OF A CONSUMER PROTECTION REGIME: </vt:lpstr>
      <vt:lpstr>Research and consultative meetings</vt:lpstr>
      <vt:lpstr>Research and consultative meetings</vt:lpstr>
      <vt:lpstr>Research and consultative meetings</vt:lpstr>
      <vt:lpstr>Benchmarking studies and conclusion made</vt:lpstr>
      <vt:lpstr>Benchmarking studies and conclusions made</vt:lpstr>
      <vt:lpstr>PowerPoint Presentation</vt:lpstr>
      <vt:lpstr>Concluding Remarks on Consumer Protection</vt:lpstr>
      <vt:lpstr>  THE NAMIBIA COMPETITION COMMISSION  </vt:lpstr>
      <vt:lpstr>Developments </vt:lpstr>
      <vt:lpstr>Developments </vt:lpstr>
      <vt:lpstr>Challenging Merger Decision </vt:lpstr>
      <vt:lpstr>Challenging Merger Decision</vt:lpstr>
      <vt:lpstr>Collaborating with Partners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Pogisho</dc:creator>
  <cp:lastModifiedBy>Maria Pogisho</cp:lastModifiedBy>
  <cp:revision>15</cp:revision>
  <dcterms:created xsi:type="dcterms:W3CDTF">2013-08-08T11:16:11Z</dcterms:created>
  <dcterms:modified xsi:type="dcterms:W3CDTF">2013-08-12T11:22:43Z</dcterms:modified>
</cp:coreProperties>
</file>