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  <p:sldMasterId id="2147483686" r:id="rId2"/>
    <p:sldMasterId id="2147483660" r:id="rId3"/>
    <p:sldMasterId id="2147483699" r:id="rId4"/>
  </p:sldMasterIdLst>
  <p:notesMasterIdLst>
    <p:notesMasterId r:id="rId19"/>
  </p:notesMasterIdLst>
  <p:sldIdLst>
    <p:sldId id="257" r:id="rId5"/>
    <p:sldId id="304" r:id="rId6"/>
    <p:sldId id="305" r:id="rId7"/>
    <p:sldId id="306" r:id="rId8"/>
    <p:sldId id="307" r:id="rId9"/>
    <p:sldId id="309" r:id="rId10"/>
    <p:sldId id="311" r:id="rId11"/>
    <p:sldId id="313" r:id="rId12"/>
    <p:sldId id="314" r:id="rId13"/>
    <p:sldId id="315" r:id="rId14"/>
    <p:sldId id="316" r:id="rId15"/>
    <p:sldId id="317" r:id="rId16"/>
    <p:sldId id="318" r:id="rId17"/>
    <p:sldId id="319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2FF"/>
    <a:srgbClr val="89898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0" autoAdjust="0"/>
  </p:normalViewPr>
  <p:slideViewPr>
    <p:cSldViewPr>
      <p:cViewPr>
        <p:scale>
          <a:sx n="81" d="100"/>
          <a:sy n="81" d="100"/>
        </p:scale>
        <p:origin x="-8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3E69AD-B661-4A1F-9ACA-B84B2D862EDE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F49668-DEBE-480D-A838-5B9AFC3F1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22325" lvl="1" indent="-457200" algn="l" rtl="0">
              <a:buFont typeface="Calibri" pitchFamily="34" charset="0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Malicious software collection.</a:t>
            </a:r>
          </a:p>
          <a:p>
            <a:pPr marL="822325" lvl="1" indent="-457200" algn="l" rtl="0">
              <a:buFont typeface="Calibri" pitchFamily="34" charset="0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Malware analysis.</a:t>
            </a:r>
          </a:p>
          <a:p>
            <a:pPr marL="822325" lvl="1" indent="-457200" algn="l" rtl="0">
              <a:buFont typeface="Calibri" pitchFamily="34" charset="0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Reverse engineering.</a:t>
            </a:r>
            <a:endParaRPr lang="en-US" dirty="0" smtClean="0"/>
          </a:p>
        </p:txBody>
      </p:sp>
      <p:sp>
        <p:nvSpPr>
          <p:cNvPr id="31748" name="Rectangl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22392CA-3E63-4D39-8EE8-63E786D03652}" type="datetime1">
              <a:rPr lang="en-US">
                <a:solidFill>
                  <a:prstClr val="black"/>
                </a:solidFill>
              </a:rPr>
              <a:pPr>
                <a:defRPr/>
              </a:pPr>
              <a:t>9/6/2013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9" name="Rectangle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750" name="Rectangle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1B9651-782D-4519-BF91-13601020988B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51" name="Rectangle 7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10A1C-E227-4C0E-9775-36E4849501D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7E1C21-1AAD-47DA-AAC6-D6FEA87E960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C0DF5-2CD5-4B1D-B1A9-AA9B679C870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7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 Master - Stat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0"/>
            <a:ext cx="3257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TCGoldSea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16" y="4877060"/>
            <a:ext cx="2023382" cy="183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2317750"/>
            <a:ext cx="5334000" cy="1219200"/>
          </a:xfrm>
        </p:spPr>
        <p:txBody>
          <a:bodyPr anchor="b"/>
          <a:lstStyle>
            <a:lvl1pPr algn="r">
              <a:defRPr sz="3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3460750"/>
            <a:ext cx="5334000" cy="5334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E3DECB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581400" y="6096000"/>
            <a:ext cx="1905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solidFill>
                  <a:srgbClr val="E3DECB"/>
                </a:solidFill>
                <a:ea typeface="ＭＳ Ｐゴシック" pitchFamily="1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374CCB0-4E14-4290-BA18-BC27D6432AC4}" type="datetime1">
              <a:rPr lang="en-US" smtClean="0"/>
              <a:t>9/6/2013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581400" y="5486400"/>
            <a:ext cx="4572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solidFill>
                  <a:srgbClr val="E3DECB"/>
                </a:solidFill>
                <a:ea typeface="ＭＳ Ｐゴシック" pitchFamily="1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32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DA5D9-2C2F-4B73-9DB1-4C3A84F15412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074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1962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340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E5E7-7CB8-4F96-8936-661E6B33F9DF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72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2FD73-590F-4CC0-B657-967126754EF2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327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9960-49F0-45E6-AB9D-C3C569F91C4F}" type="datetime1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4866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D30D-3A1B-4AB5-9386-AF75168961BB}" type="datetime1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158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402C-F931-42E1-90DD-0BDD6000A756}" type="datetime1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939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8A8D-1118-40B8-9E24-B09C88526C6F}" type="datetime1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5436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6BEE-0DDE-437C-ABC3-796E02E3708E}" type="datetime1">
              <a:rPr lang="en-US" smtClean="0"/>
              <a:t>9/6/2013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1748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3786-CDD5-465B-911A-BDF1F9A545CD}" type="datetime1">
              <a:rPr lang="en-US" smtClean="0"/>
              <a:t>9/6/2013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545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8157-6C57-43B8-8765-A3FC5F034B78}" type="datetime1">
              <a:rPr lang="en-US" smtClean="0"/>
              <a:t>9/6/2013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308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A35A-ACF5-4A2C-B7F3-C105CF3FE8F9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50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AA5-C39A-45E8-BC08-8657ECC6133E}" type="datetime1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2406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D78B-024E-4427-8AF3-ED2E5BEC69AE}" type="datetime1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999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039C-F59A-40ED-88C6-C64B0E3EEAAE}" type="datetime1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638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F665-40A2-4620-8C68-20DC7F331F80}" type="datetime1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7837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C18C-E0BC-4D4C-AC55-123AAB2ADC4F}" type="datetime1">
              <a:rPr lang="en-US" smtClean="0"/>
              <a:t>9/6/2013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9026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15B1-F3AB-4ACE-A79B-2CFC61907F90}" type="datetime1">
              <a:rPr lang="en-US"/>
              <a:pPr>
                <a:defRPr/>
              </a:pPr>
              <a:t>9/6/2013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EG-CERT    NTRA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A9D5E-35A6-41EB-895F-00C0F404C1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11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 Master - Stat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0"/>
            <a:ext cx="3257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TCGoldSea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16" y="4877060"/>
            <a:ext cx="2023382" cy="183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2317750"/>
            <a:ext cx="5334000" cy="1219200"/>
          </a:xfrm>
        </p:spPr>
        <p:txBody>
          <a:bodyPr anchor="b"/>
          <a:lstStyle>
            <a:lvl1pPr algn="r">
              <a:defRPr sz="3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3460750"/>
            <a:ext cx="5334000" cy="5334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E3DECB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581400" y="6096000"/>
            <a:ext cx="1905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solidFill>
                  <a:srgbClr val="E3DECB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fld id="{FC5C87C9-F727-426A-955E-398A56EBEC7A}" type="datetime1">
              <a:rPr lang="en-US" smtClean="0"/>
              <a:t>9/6/2013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581400" y="5486400"/>
            <a:ext cx="4572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solidFill>
                  <a:srgbClr val="E3DECB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32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A35A-ACF5-4A2C-B7F3-C105CF3FE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5097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1D8D2-376B-4885-8ABD-851F8FA2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698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BFC33-669D-48F5-B8D8-0CC587A3D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997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1D8D2-376B-4885-8ABD-851F8FA26C55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6987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431E0-6CD4-4A66-BE1F-EDC4D2563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3988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EFDB3-D66F-4A12-8C3B-3B9D85F89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093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A0B22-54BD-45E7-B4D6-9CA2002E6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9730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70729-B6A2-4DAE-B01A-D865C0743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440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A9EA0-D069-40FB-9657-FD38B2A4D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3429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DA5D9-2C2F-4B73-9DB1-4C3A84F1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747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1962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340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E5E7-7CB8-4F96-8936-661E6B33F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724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2FD73-590F-4CC0-B657-967126754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3271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CBC-3A16-4204-A408-1768731947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8127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56ED-EA4C-43B8-8C43-9ABF07D609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0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BFC33-669D-48F5-B8D8-0CC587A3D0B8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9979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7C5B-EA81-4FE7-817B-18A3A6D033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418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A097-A89A-499B-B0CE-D60D546C9B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4785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BA5-90BF-400F-AAC4-D2F72823AC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1435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F593-3DED-4E2B-8871-3653640758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3874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9DE8-1C3A-4322-8D2F-95AFF6A895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861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A22-02CE-48F4-A70A-7F13513691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1903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6855-FA99-4E4E-9337-937938E70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6918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9C7A-4D17-4785-AA29-C0AD6AC887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0374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8E3A-EC7C-4396-8F2C-9AD9FEC847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5054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ED5E-0D4E-4AC1-9CFA-4D1E1E2B4C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23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431E0-6CD4-4A66-BE1F-EDC4D25630D8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398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EFDB3-D66F-4A12-8C3B-3B9D85F89089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09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A0B22-54BD-45E7-B4D6-9CA2002E611A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973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70729-B6A2-4DAE-B01A-D865C07439E1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44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A9EA0-D069-40FB-9657-FD38B2A4DC6B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342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848600" cy="685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82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876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82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950" y="6448425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ea typeface="ＭＳ Ｐゴシック" pitchFamily="1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C286269-924E-4360-8B63-EF38D6EC0E49}" type="slidenum">
              <a:rPr lang="en-US">
                <a:solidFill>
                  <a:srgbClr val="EAE4D1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762000" y="990600"/>
            <a:ext cx="7848600" cy="0"/>
          </a:xfrm>
          <a:prstGeom prst="line">
            <a:avLst/>
          </a:prstGeom>
          <a:noFill/>
          <a:ln w="19050">
            <a:solidFill>
              <a:schemeClr val="tx2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1030" name="Picture 8" descr="Powerpoint-Inner-Slide-Bar-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27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5106390" y="6474743"/>
            <a:ext cx="403761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9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dirty="0" smtClean="0">
                <a:solidFill>
                  <a:srgbClr val="CEC375"/>
                </a:solidFill>
              </a:rPr>
              <a:t>U.S. Federal Trade Commission</a:t>
            </a:r>
          </a:p>
        </p:txBody>
      </p:sp>
      <p:pic>
        <p:nvPicPr>
          <p:cNvPr id="1032" name="Picture 10" descr="FTCGoldSe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76" y="6209730"/>
            <a:ext cx="715798" cy="64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675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AD24-DA58-485C-A98E-D4E24778A549}" type="datetime1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12" r:id="rId13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848600" cy="685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82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876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82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950" y="6448425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fld id="{DC286269-924E-4360-8B63-EF38D6EC0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762000" y="990600"/>
            <a:ext cx="7848600" cy="0"/>
          </a:xfrm>
          <a:prstGeom prst="line">
            <a:avLst/>
          </a:prstGeom>
          <a:noFill/>
          <a:ln w="19050">
            <a:solidFill>
              <a:schemeClr val="tx2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0" name="Picture 8" descr="Powerpoint-Inner-Slide-Bar-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27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5106390" y="6474743"/>
            <a:ext cx="403761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800" b="1" dirty="0" smtClean="0">
                <a:solidFill>
                  <a:srgbClr val="CEC375"/>
                </a:solidFill>
              </a:rPr>
              <a:t>U.S. Federal Trade Commission</a:t>
            </a:r>
          </a:p>
        </p:txBody>
      </p:sp>
      <p:pic>
        <p:nvPicPr>
          <p:cNvPr id="1032" name="Picture 10" descr="FTCGoldSe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76" y="6209730"/>
            <a:ext cx="715798" cy="64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675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FF550-ACBC-4077-BEF6-B5769BBF1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8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www.jt.gen.t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hyperlink" Target="http://www.securelist.com/en/analysis/204792231/IT_Threat_Evolution_Q1_201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csmonitor.com/layout/set/print/tags/topic/Best+Buy+Co.+Inc." TargetMode="External"/><Relationship Id="rId7" Type="http://schemas.openxmlformats.org/officeDocument/2006/relationships/hyperlink" Target="http://www.csmonitor.com/layout/set/print/tags/topic/The+Kroger+Company" TargetMode="External"/><Relationship Id="rId2" Type="http://schemas.openxmlformats.org/officeDocument/2006/relationships/hyperlink" Target="http://www.csmonitor.com/layout/set/print/tags/topic/Dallas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csmonitor.com/layout/set/print/tags/topic/Walgreen+Company" TargetMode="External"/><Relationship Id="rId5" Type="http://schemas.openxmlformats.org/officeDocument/2006/relationships/hyperlink" Target="http://www.csmonitor.com/layout/set/print/tags/topic/TiVo+Inc." TargetMode="External"/><Relationship Id="rId4" Type="http://schemas.openxmlformats.org/officeDocument/2006/relationships/hyperlink" Target="http://www.csmonitor.com/layout/set/print/tags/topic/JPMorgan+Chase+&amp;+Co.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09600" y="3092093"/>
            <a:ext cx="7848600" cy="1403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N</a:t>
            </a:r>
            <a:r>
              <a:rPr lang="en-US" sz="3600" dirty="0" smtClean="0"/>
              <a:t>ational </a:t>
            </a:r>
            <a:r>
              <a:rPr lang="en-US" sz="3600" b="1" dirty="0" smtClean="0"/>
              <a:t>T</a:t>
            </a:r>
            <a:r>
              <a:rPr lang="en-US" sz="3600" dirty="0" smtClean="0"/>
              <a:t>elecom </a:t>
            </a:r>
            <a:r>
              <a:rPr lang="en-US" sz="3600" b="1" dirty="0" smtClean="0"/>
              <a:t>R</a:t>
            </a:r>
            <a:r>
              <a:rPr lang="en-US" sz="3600" dirty="0" smtClean="0"/>
              <a:t>egulatory </a:t>
            </a:r>
            <a:r>
              <a:rPr lang="en-US" sz="3600" b="1" dirty="0" smtClean="0"/>
              <a:t>A</a:t>
            </a:r>
            <a:r>
              <a:rPr lang="en-US" sz="3600" dirty="0" smtClean="0"/>
              <a:t>uthority </a:t>
            </a:r>
          </a:p>
          <a:p>
            <a:r>
              <a:rPr lang="en-US" sz="3600" b="1" dirty="0" smtClean="0"/>
              <a:t>EGYPT </a:t>
            </a:r>
            <a:r>
              <a:rPr lang="en-US" sz="2400" b="1" dirty="0" smtClean="0"/>
              <a:t>Eng. Aly Anis</a:t>
            </a:r>
            <a:endParaRPr lang="en-US" sz="2400" b="1" dirty="0"/>
          </a:p>
        </p:txBody>
      </p:sp>
      <p:pic>
        <p:nvPicPr>
          <p:cNvPr id="12" name="Picture 5" descr="federal-trade-commission-ftc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75507"/>
            <a:ext cx="1905000" cy="17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AfricaMap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48" y="4466669"/>
            <a:ext cx="1658865" cy="13706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4"/>
          <p:cNvSpPr txBox="1">
            <a:spLocks/>
          </p:cNvSpPr>
          <p:nvPr/>
        </p:nvSpPr>
        <p:spPr>
          <a:xfrm>
            <a:off x="2743200" y="5925536"/>
            <a:ext cx="3733800" cy="8562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Livingstone, Zambia</a:t>
            </a:r>
          </a:p>
          <a:p>
            <a:pPr marL="0" indent="0" algn="ctr">
              <a:buNone/>
            </a:pPr>
            <a:r>
              <a:rPr lang="en-US" sz="2000" dirty="0" smtClean="0"/>
              <a:t>10-12 September 2013</a:t>
            </a:r>
            <a:endParaRPr lang="en-US" sz="2000" dirty="0"/>
          </a:p>
        </p:txBody>
      </p:sp>
      <p:pic>
        <p:nvPicPr>
          <p:cNvPr id="15" name="Picture 3" descr="photo Titl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4465675"/>
            <a:ext cx="1905802" cy="15251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3421" y="1724561"/>
            <a:ext cx="8405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The Fifth </a:t>
            </a:r>
            <a:r>
              <a:rPr lang="en-US" sz="4000" b="1" dirty="0">
                <a:latin typeface="+mj-lt"/>
              </a:rPr>
              <a:t>Annual African </a:t>
            </a:r>
            <a:r>
              <a:rPr lang="en-US" sz="4000" b="1" dirty="0" smtClean="0">
                <a:latin typeface="+mj-lt"/>
              </a:rPr>
              <a:t>Consumer Protection</a:t>
            </a:r>
            <a:r>
              <a:rPr lang="en-US" sz="4000" b="1" dirty="0"/>
              <a:t> Dialogue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>
                <a:latin typeface="+mj-lt"/>
              </a:rPr>
              <a:t>Conference</a:t>
            </a:r>
          </a:p>
        </p:txBody>
      </p:sp>
      <p:pic>
        <p:nvPicPr>
          <p:cNvPr id="10" name="Picture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5301" y="307243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408843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Egypt_CO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307976"/>
            <a:ext cx="1143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5780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1447800"/>
            <a:ext cx="9144000" cy="152400"/>
          </a:xfrm>
          <a:prstGeom prst="flowChartProcess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371600" y="457200"/>
            <a:ext cx="662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>
                <a:latin typeface="Calibri" pitchFamily="34" charset="0"/>
              </a:rPr>
              <a:t> 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1752600" y="1828800"/>
            <a:ext cx="5181600" cy="53340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</a:rPr>
              <a:t>Incidents From 1/4/2009 to 25/12/2012</a:t>
            </a: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1752600" y="457200"/>
            <a:ext cx="5538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600" b="1">
                <a:solidFill>
                  <a:schemeClr val="bg1"/>
                </a:solidFill>
                <a:latin typeface="Calibri" pitchFamily="34" charset="0"/>
              </a:rPr>
              <a:t>EG-CERT - Incident Handling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14549"/>
              </p:ext>
            </p:extLst>
          </p:nvPr>
        </p:nvGraphicFramePr>
        <p:xfrm>
          <a:off x="1295400" y="2667000"/>
          <a:ext cx="6172200" cy="356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01448"/>
                <a:gridCol w="2170752"/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Incident Type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No. of </a:t>
                      </a:r>
                      <a:r>
                        <a:rPr lang="en-US" sz="1600" u="none" strike="noStrike" dirty="0" smtClean="0">
                          <a:effectLst/>
                        </a:rPr>
                        <a:t>Cases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Web Site Defacement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Malware URL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Phishing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Spamdexing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Online Web Shell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DDOS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Authentication Bypass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Sql</a:t>
                      </a:r>
                      <a:r>
                        <a:rPr lang="en-US" sz="1600" u="none" strike="noStrike" dirty="0">
                          <a:effectLst/>
                        </a:rPr>
                        <a:t> Injection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Abusive Content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Mass Web site Defacement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Remote File Inclusion (RFI)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Others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39159" y="261034"/>
            <a:ext cx="4565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Calibri" pitchFamily="34" charset="0"/>
                <a:cs typeface="Arial" charset="0"/>
              </a:rPr>
              <a:t>EG-CERT Services</a:t>
            </a:r>
            <a:endParaRPr lang="en-US" sz="3600" b="1" dirty="0">
              <a:latin typeface="Calibri" pitchFamily="34" charset="0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52400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2094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1447800"/>
            <a:ext cx="9144000" cy="152400"/>
          </a:xfrm>
          <a:prstGeom prst="flowChartProcess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371600" y="457200"/>
            <a:ext cx="662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>
                <a:latin typeface="Calibri" pitchFamily="34" charset="0"/>
              </a:rPr>
              <a:t> </a:t>
            </a:r>
          </a:p>
        </p:txBody>
      </p:sp>
      <p:sp>
        <p:nvSpPr>
          <p:cNvPr id="25604" name="TextBox 10"/>
          <p:cNvSpPr txBox="1">
            <a:spLocks noChangeArrowheads="1"/>
          </p:cNvSpPr>
          <p:nvPr/>
        </p:nvSpPr>
        <p:spPr bwMode="auto">
          <a:xfrm>
            <a:off x="1752600" y="226923"/>
            <a:ext cx="5538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EG-C</a:t>
            </a:r>
            <a:r>
              <a:rPr lang="en-US" sz="3600" b="1" dirty="0">
                <a:latin typeface="Calibri" pitchFamily="34" charset="0"/>
                <a:cs typeface="Arial" charset="0"/>
              </a:rPr>
              <a:t>EG-CERT Services</a:t>
            </a:r>
          </a:p>
          <a:p>
            <a:pPr algn="l" rtl="0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ERT </a:t>
            </a: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- Incident Handling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4" y="1600200"/>
            <a:ext cx="888210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52400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9475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1447800"/>
            <a:ext cx="9144000" cy="152400"/>
          </a:xfrm>
          <a:prstGeom prst="flowChartProcess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371600" y="457200"/>
            <a:ext cx="662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533400" y="1910834"/>
            <a:ext cx="891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Achievements 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152400" y="1981200"/>
            <a:ext cx="228600" cy="228600"/>
          </a:xfrm>
          <a:prstGeom prst="flowChartProcess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533400" y="2295525"/>
            <a:ext cx="2590800" cy="76200"/>
          </a:xfrm>
          <a:prstGeom prst="flowChartProcess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942" name="TextBox 12"/>
          <p:cNvSpPr txBox="1">
            <a:spLocks noChangeArrowheads="1"/>
          </p:cNvSpPr>
          <p:nvPr/>
        </p:nvSpPr>
        <p:spPr bwMode="auto">
          <a:xfrm>
            <a:off x="838200" y="2514600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</a:rPr>
              <a:t>EG-CERT has contributed to </a:t>
            </a:r>
            <a:r>
              <a:rPr lang="en-GB" sz="2400" b="1" dirty="0" smtClean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en-GB" sz="2400" b="1" dirty="0" smtClean="0">
                <a:solidFill>
                  <a:srgbClr val="33CCFF"/>
                </a:solidFill>
                <a:latin typeface="Calibri" pitchFamily="34" charset="0"/>
              </a:rPr>
              <a:t>one </a:t>
            </a:r>
            <a:r>
              <a:rPr lang="en-GB" sz="2400" b="1" dirty="0" smtClean="0">
                <a:solidFill>
                  <a:srgbClr val="33CCFF"/>
                </a:solidFill>
                <a:latin typeface="Calibri" pitchFamily="34" charset="0"/>
              </a:rPr>
              <a:t>of largest phishing case </a:t>
            </a:r>
            <a:r>
              <a:rPr lang="en-GB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</a:rPr>
              <a:t>by providing (forensics analysis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</a:rPr>
              <a:t>; report +400 pages; 1600 working hours by 12 specialists).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l" rtl="0"/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9943" name="TextBox 14"/>
          <p:cNvSpPr txBox="1">
            <a:spLocks noChangeArrowheads="1"/>
          </p:cNvSpPr>
          <p:nvPr/>
        </p:nvSpPr>
        <p:spPr bwMode="auto">
          <a:xfrm>
            <a:off x="609600" y="3276600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ar-EG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733800"/>
            <a:ext cx="8229600" cy="2895600"/>
          </a:xfrm>
          <a:prstGeom prst="rect">
            <a:avLst/>
          </a:prstGeom>
          <a:ln w="38100" cap="sq">
            <a:solidFill>
              <a:srgbClr val="00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946" name="TextBox 16"/>
          <p:cNvSpPr txBox="1">
            <a:spLocks noChangeArrowheads="1"/>
          </p:cNvSpPr>
          <p:nvPr/>
        </p:nvSpPr>
        <p:spPr bwMode="auto">
          <a:xfrm>
            <a:off x="2524369" y="0"/>
            <a:ext cx="408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en-US" sz="3600" b="1" dirty="0" smtClean="0">
                <a:latin typeface="Calibri" pitchFamily="34" charset="0"/>
                <a:cs typeface="Arial" charset="0"/>
              </a:rPr>
              <a:t>EG-CERT </a:t>
            </a:r>
            <a:r>
              <a:rPr lang="en-US" sz="3600" b="1" dirty="0">
                <a:latin typeface="Calibri" pitchFamily="34" charset="0"/>
                <a:cs typeface="Arial" charset="0"/>
              </a:rPr>
              <a:t>Services</a:t>
            </a:r>
          </a:p>
          <a:p>
            <a:pPr algn="l" rtl="0"/>
            <a:r>
              <a:rPr lang="en-US" sz="3600" b="1" dirty="0" smtClean="0">
                <a:latin typeface="Calibri" pitchFamily="34" charset="0"/>
              </a:rPr>
              <a:t>         Forensics 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52400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7267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Calibri" pitchFamily="34" charset="0"/>
              </a:rPr>
              <a:t>The </a:t>
            </a:r>
            <a:r>
              <a:rPr lang="en-US" sz="2400" b="1" dirty="0">
                <a:latin typeface="Calibri" pitchFamily="34" charset="0"/>
              </a:rPr>
              <a:t>risk of online infection around the world  (Q1 2012)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4972050" cy="3943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125" y="5867400"/>
            <a:ext cx="8458199" cy="8617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All of the statistics reported here are based on data collected by the Kaspersky </a:t>
            </a:r>
            <a:r>
              <a:rPr lang="en-US" sz="1400" dirty="0" smtClean="0">
                <a:solidFill>
                  <a:schemeClr val="bg1"/>
                </a:solidFill>
              </a:rPr>
              <a:t>Security </a:t>
            </a:r>
            <a:r>
              <a:rPr lang="en-US" sz="1400" dirty="0">
                <a:solidFill>
                  <a:schemeClr val="bg1"/>
                </a:solidFill>
              </a:rPr>
              <a:t>Network and </a:t>
            </a:r>
            <a:r>
              <a:rPr lang="en-US" sz="1400" dirty="0" smtClean="0">
                <a:solidFill>
                  <a:schemeClr val="bg1"/>
                </a:solidFill>
              </a:rPr>
              <a:t>its 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security modules.</a:t>
            </a:r>
            <a:r>
              <a:rPr lang="en-US" i="1" dirty="0" smtClean="0"/>
              <a:t>.</a:t>
            </a:r>
          </a:p>
          <a:p>
            <a:pPr algn="l"/>
            <a:r>
              <a:rPr lang="en-US" sz="1100" dirty="0">
                <a:hlinkClick r:id="rId4"/>
              </a:rPr>
              <a:t>http://www.securelist.com/en/analysis/204792231/IT_Threat_Evolution_Q1_2012#16</a:t>
            </a:r>
            <a:r>
              <a:rPr lang="en-US" i="1" dirty="0"/>
              <a:t> </a:t>
            </a:r>
            <a:endParaRPr lang="en-US" dirty="0"/>
          </a:p>
        </p:txBody>
      </p:sp>
      <p:sp>
        <p:nvSpPr>
          <p:cNvPr id="8" name="Flowchart: Process 7"/>
          <p:cNvSpPr/>
          <p:nvPr/>
        </p:nvSpPr>
        <p:spPr>
          <a:xfrm>
            <a:off x="11113" y="1031875"/>
            <a:ext cx="9144000" cy="152400"/>
          </a:xfrm>
          <a:prstGeom prst="flowChartProcess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52400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4386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76400"/>
            <a:ext cx="8229600" cy="477043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Calibri" pitchFamily="34" charset="0"/>
                <a:cs typeface="Arial" charset="0"/>
              </a:rPr>
              <a:t>*  Building </a:t>
            </a:r>
            <a:r>
              <a:rPr lang="en-US" sz="2000" b="1" dirty="0">
                <a:latin typeface="Calibri" pitchFamily="34" charset="0"/>
                <a:cs typeface="Arial" charset="0"/>
              </a:rPr>
              <a:t>Trust</a:t>
            </a:r>
            <a:endParaRPr lang="en-US" sz="2000" b="1" dirty="0" smtClean="0">
              <a:latin typeface="Calibri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latin typeface="Calibri" pitchFamily="34" charset="0"/>
              </a:rPr>
              <a:t>     Signed </a:t>
            </a:r>
            <a:r>
              <a:rPr lang="en-US" sz="2000" dirty="0" smtClean="0">
                <a:latin typeface="Calibri" pitchFamily="34" charset="0"/>
              </a:rPr>
              <a:t>MOU with :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</a:rPr>
              <a:t>Malaysian CERT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</a:rPr>
              <a:t>South Korean CERT 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</a:rPr>
              <a:t> US-CERT 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</a:rPr>
              <a:t> Team </a:t>
            </a:r>
            <a:r>
              <a:rPr lang="en-US" sz="2000" dirty="0" err="1" smtClean="0">
                <a:latin typeface="Calibri" pitchFamily="34" charset="0"/>
              </a:rPr>
              <a:t>cymru</a:t>
            </a:r>
            <a:r>
              <a:rPr lang="en-US" sz="2000" dirty="0" smtClean="0">
                <a:latin typeface="Calibri" pitchFamily="34" charset="0"/>
              </a:rPr>
              <a:t>  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</a:rPr>
              <a:t> IMPACT.</a:t>
            </a:r>
          </a:p>
          <a:p>
            <a:pPr lvl="2" eaLnBrk="1" hangingPunct="1">
              <a:lnSpc>
                <a:spcPct val="150000"/>
              </a:lnSpc>
              <a:buNone/>
            </a:pPr>
            <a:r>
              <a:rPr lang="en-US" sz="2000" b="1" dirty="0" smtClean="0">
                <a:latin typeface="Calibri" pitchFamily="34" charset="0"/>
              </a:rPr>
              <a:t>Letter of intend 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</a:rPr>
              <a:t>Uganda  </a:t>
            </a:r>
            <a:r>
              <a:rPr lang="en-US" sz="2000" dirty="0" smtClean="0">
                <a:latin typeface="Calibri" pitchFamily="34" charset="0"/>
              </a:rPr>
              <a:t>.					</a:t>
            </a:r>
            <a:endParaRPr lang="en-US" sz="2000" dirty="0" smtClean="0">
              <a:latin typeface="Calibri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12700" y="1257300"/>
            <a:ext cx="9144000" cy="238125"/>
          </a:xfrm>
          <a:prstGeom prst="flowChartProcess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1" cy="990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EG-C</a:t>
            </a:r>
            <a:r>
              <a:rPr lang="en-US" sz="3600" b="1" dirty="0">
                <a:latin typeface="Calibri" pitchFamily="34" charset="0"/>
                <a:cs typeface="Arial" charset="0"/>
              </a:rPr>
              <a:t>EG-CERT </a:t>
            </a:r>
            <a:r>
              <a:rPr lang="en-US" sz="3600" b="1" dirty="0" smtClean="0">
                <a:latin typeface="Calibri" pitchFamily="34" charset="0"/>
                <a:cs typeface="Arial" charset="0"/>
              </a:rPr>
              <a:t>Services </a:t>
            </a:r>
            <a:endParaRPr lang="en-US" sz="3600" b="1" dirty="0"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52400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orizontal Scroll 7"/>
          <p:cNvSpPr/>
          <p:nvPr/>
        </p:nvSpPr>
        <p:spPr>
          <a:xfrm>
            <a:off x="4114800" y="4800600"/>
            <a:ext cx="4800600" cy="914400"/>
          </a:xfrm>
          <a:prstGeom prst="horizontalScroll">
            <a:avLst/>
          </a:prstGeom>
          <a:ln/>
          <a:effectLst>
            <a:outerShdw blurRad="1270000" dist="50800" dir="5400000" sx="111000" sy="111000" algn="ctr" rotWithShape="0">
              <a:srgbClr val="00FFFF"/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>
              <a:bevelT w="38100" h="25400"/>
              <a:contourClr>
                <a:schemeClr val="bg2"/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50800"/>
                <a:solidFill>
                  <a:schemeClr val="tx2">
                    <a:lumMod val="50000"/>
                  </a:schemeClr>
                </a:solidFill>
                <a:effectLst>
                  <a:outerShdw blurRad="38100" dist="63500" dir="2700000" algn="tl" rotWithShape="0">
                    <a:srgbClr val="33CCFF"/>
                  </a:outerShdw>
                </a:effectLst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0863104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229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419600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It is well known that the conversions of (services, networks, and devices) are the trend now likes: Cloud, VOIP, DSL, Wi-Fi, and IPTV.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Changing media landscape: analogue to digital conversions, height frequency updates, Video on demand (non-linear broadcasting).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Cellular revolution:</a:t>
            </a:r>
          </a:p>
          <a:p>
            <a:pPr lvl="1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1G voice only</a:t>
            </a:r>
          </a:p>
          <a:p>
            <a:pPr lvl="1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2G voice and data capability </a:t>
            </a:r>
          </a:p>
          <a:p>
            <a:pPr lvl="1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3G evolved voice and data</a:t>
            </a:r>
          </a:p>
          <a:p>
            <a:pPr lvl="1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4G new trend LTE (voice, data) with height speeds.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33400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685800"/>
            <a:ext cx="5337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192FF"/>
                </a:solidFill>
              </a:rPr>
              <a:t>Mobile Technology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9899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44246"/>
            <a:ext cx="8229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419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What is the deference between 3G and 4G ?:</a:t>
            </a:r>
          </a:p>
          <a:p>
            <a:pPr marL="0" lvl="0" indent="0">
              <a:buNone/>
            </a:pPr>
            <a:r>
              <a:rPr lang="en-US" sz="2400" dirty="0" smtClean="0"/>
              <a:t>    for 4G service at </a:t>
            </a:r>
            <a:r>
              <a:rPr lang="en-US" sz="2400" dirty="0" smtClean="0">
                <a:solidFill>
                  <a:srgbClr val="FF0000"/>
                </a:solidFill>
              </a:rPr>
              <a:t>100  (Mbps) </a:t>
            </a:r>
            <a:r>
              <a:rPr lang="en-US" sz="2400" dirty="0" smtClean="0"/>
              <a:t>for high mobility communication (such as from trains and cars) and </a:t>
            </a:r>
            <a:r>
              <a:rPr lang="en-US" sz="2400" dirty="0" smtClean="0">
                <a:solidFill>
                  <a:srgbClr val="FF0000"/>
                </a:solidFill>
              </a:rPr>
              <a:t>1000</a:t>
            </a:r>
            <a:r>
              <a:rPr lang="en-US" sz="2400" dirty="0">
                <a:solidFill>
                  <a:srgbClr val="FF0000"/>
                </a:solidFill>
              </a:rPr>
              <a:t> (Mbps) </a:t>
            </a:r>
            <a:r>
              <a:rPr lang="en-US" sz="2400" dirty="0" smtClean="0"/>
              <a:t>for low mobility communication (such as pedestrians and stationary users.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657600"/>
            <a:ext cx="4495800" cy="287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57200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533400"/>
            <a:ext cx="4956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192FF"/>
                </a:solidFill>
              </a:rPr>
              <a:t>Mobile Technology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9503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229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5646"/>
            <a:ext cx="8229600" cy="44196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 Internet development :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Broadband instead of narrow band.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Mobile instead of fixed.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GIFT era :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Google, I-phone, Face book, Twitter.</a:t>
            </a:r>
          </a:p>
          <a:p>
            <a:pPr lv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 Mobile applications: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Money transfer, location based services, mobile health …etc</a:t>
            </a:r>
          </a:p>
          <a:p>
            <a:pPr lv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6- Static to dynamic environment: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Accessibility to usability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Rights to sharing.</a:t>
            </a:r>
          </a:p>
          <a:p>
            <a:pPr lv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7- Machine to machine :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Internet of things, Vehicle to vehicle &amp; smart grids.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52046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228600"/>
            <a:ext cx="4879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192FF"/>
                </a:solidFill>
              </a:rPr>
              <a:t>Mobile Technology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9008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Conclusion: 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telecom mega trends now is changed to :</a:t>
            </a:r>
          </a:p>
          <a:p>
            <a:pPr lv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From Fixed to mobile</a:t>
            </a:r>
          </a:p>
          <a:p>
            <a:pPr lv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From Voice to video</a:t>
            </a:r>
          </a:p>
          <a:p>
            <a:pPr lv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From Operators to users</a:t>
            </a:r>
          </a:p>
          <a:p>
            <a:pPr lv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From Human to things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 smtClean="0"/>
              <a:t>LTE </a:t>
            </a:r>
            <a:r>
              <a:rPr lang="en-US" sz="1800" b="1" dirty="0"/>
              <a:t>Overlay vs. HSPA Overlay:</a:t>
            </a:r>
          </a:p>
          <a:p>
            <a:r>
              <a:rPr lang="en-US" sz="1800" dirty="0"/>
              <a:t> For the traffic levels modeled and the price assumptions provided, the cost</a:t>
            </a:r>
          </a:p>
          <a:p>
            <a:pPr marL="0" indent="0">
              <a:buNone/>
            </a:pPr>
            <a:r>
              <a:rPr lang="en-US" sz="1800" dirty="0"/>
              <a:t>       per Mb of an HSPA+ is 11% lower than that for an LTE Overlay deployment</a:t>
            </a:r>
          </a:p>
          <a:p>
            <a:pPr marL="0" indent="0">
              <a:buNone/>
            </a:pPr>
            <a:r>
              <a:rPr lang="en-US" sz="1800" dirty="0"/>
              <a:t>       over the period studied as a function of the traffic carried.</a:t>
            </a:r>
          </a:p>
          <a:p>
            <a:r>
              <a:rPr lang="en-US" sz="1800" dirty="0"/>
              <a:t> However, as a function of the network utilization (for like deployment</a:t>
            </a:r>
          </a:p>
          <a:p>
            <a:pPr marL="0" indent="0">
              <a:buNone/>
            </a:pPr>
            <a:r>
              <a:rPr lang="en-US" sz="1800" dirty="0"/>
              <a:t>       spectrum) LTE has a lower cost per Mb than HSPA+ except at very low</a:t>
            </a:r>
          </a:p>
          <a:p>
            <a:pPr marL="0" indent="0">
              <a:buNone/>
            </a:pPr>
            <a:r>
              <a:rPr lang="en-US" sz="1800" dirty="0"/>
              <a:t>       utilization</a:t>
            </a:r>
          </a:p>
          <a:p>
            <a:r>
              <a:rPr lang="en-US" sz="1800" dirty="0"/>
              <a:t> For Overlay deployments, the cost per Mb of LTE can be as low as 25 to 30%</a:t>
            </a:r>
          </a:p>
          <a:p>
            <a:pPr marL="0" indent="0">
              <a:buNone/>
            </a:pPr>
            <a:r>
              <a:rPr lang="en-US" sz="1800" dirty="0"/>
              <a:t>       the cost of HSPA+ for high utilization levels.</a:t>
            </a:r>
            <a:endParaRPr lang="en-US" sz="1800" b="1" dirty="0"/>
          </a:p>
          <a:p>
            <a:pPr lvl="0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13323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0192FF"/>
                </a:solidFill>
              </a:rPr>
              <a:t>Mobile Technology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35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400" b="1" dirty="0" smtClean="0">
                <a:solidFill>
                  <a:srgbClr val="0192FF"/>
                </a:solidFill>
              </a:rPr>
              <a:t>Mobile Technology</a:t>
            </a:r>
            <a:endParaRPr lang="en-US" sz="3400" b="1" dirty="0">
              <a:solidFill>
                <a:srgbClr val="019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092200"/>
            <a:ext cx="87630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/>
              <a:t> </a:t>
            </a:r>
            <a:r>
              <a:rPr lang="en-US" sz="2000" dirty="0"/>
              <a:t>In general terms, LTE is more efficient in cost per Mb than HSPA+ for high traffic</a:t>
            </a:r>
          </a:p>
          <a:p>
            <a:r>
              <a:rPr lang="en-US" sz="2000" dirty="0"/>
              <a:t>levels that lead to higher utilization for which the carrying capacity of LTE is a</a:t>
            </a:r>
          </a:p>
          <a:p>
            <a:r>
              <a:rPr lang="en-US" sz="2000" dirty="0"/>
              <a:t>dominant factor.</a:t>
            </a:r>
          </a:p>
          <a:p>
            <a:r>
              <a:rPr lang="en-US" sz="2000" dirty="0" smtClean="0"/>
              <a:t>Operators </a:t>
            </a:r>
            <a:r>
              <a:rPr lang="en-US" sz="2000" dirty="0"/>
              <a:t>considering either or both of the technologies for high data access </a:t>
            </a:r>
            <a:r>
              <a:rPr lang="en-US" sz="2000" dirty="0" smtClean="0"/>
              <a:t>will: </a:t>
            </a:r>
            <a:endParaRPr lang="en-US" sz="2000" dirty="0"/>
          </a:p>
          <a:p>
            <a:pPr lvl="1"/>
            <a:r>
              <a:rPr lang="en-US" sz="2000" dirty="0"/>
              <a:t>have to understand well the traffic forecast, take rates, penetration and</a:t>
            </a:r>
          </a:p>
          <a:p>
            <a:pPr lvl="1"/>
            <a:r>
              <a:rPr lang="en-US" sz="2000" dirty="0"/>
              <a:t>network utilization to make the appropriate decisions.</a:t>
            </a:r>
          </a:p>
          <a:p>
            <a:pPr lvl="1"/>
            <a:r>
              <a:rPr lang="en-US" sz="2000" dirty="0"/>
              <a:t> A critical decision point will be the applications that will generate the traffic</a:t>
            </a:r>
          </a:p>
          <a:p>
            <a:pPr marL="457200" lvl="1" indent="0">
              <a:buNone/>
            </a:pPr>
            <a:r>
              <a:rPr lang="en-US" sz="2000" dirty="0" smtClean="0"/>
              <a:t>       carried </a:t>
            </a:r>
            <a:r>
              <a:rPr lang="en-US" sz="2000" dirty="0"/>
              <a:t>by either technology. </a:t>
            </a:r>
            <a:endParaRPr lang="en-US" sz="2000" dirty="0" smtClean="0"/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Applications </a:t>
            </a:r>
            <a:r>
              <a:rPr lang="en-US" sz="2000" dirty="0"/>
              <a:t>requiring a more symmetric </a:t>
            </a:r>
            <a:r>
              <a:rPr lang="en-US" sz="2000" dirty="0" smtClean="0"/>
              <a:t>traffic (VOIP</a:t>
            </a:r>
            <a:r>
              <a:rPr lang="en-US" sz="2000" dirty="0"/>
              <a:t>, Gaming …), will be better suited for LTE due to its capacity advantage </a:t>
            </a:r>
            <a:r>
              <a:rPr lang="en-US" sz="2000" dirty="0" smtClean="0"/>
              <a:t>in the </a:t>
            </a:r>
            <a:r>
              <a:rPr lang="en-US" sz="2000" dirty="0"/>
              <a:t>reverse link.</a:t>
            </a:r>
            <a:endParaRPr lang="en-US" sz="20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8600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9564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277813"/>
            <a:ext cx="8610600" cy="738187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192FF"/>
                </a:solidFill>
                <a:latin typeface="Calibri" pitchFamily="34" charset="0"/>
              </a:rPr>
              <a:t>Cyber </a:t>
            </a:r>
            <a:r>
              <a:rPr lang="en-US" sz="3600" b="1" dirty="0" smtClean="0">
                <a:solidFill>
                  <a:srgbClr val="0192FF"/>
                </a:solidFill>
                <a:latin typeface="Calibri" pitchFamily="34" charset="0"/>
              </a:rPr>
              <a:t>Security: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838200"/>
            <a:ext cx="82296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Top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400" b="1" dirty="0">
                <a:latin typeface="Calibri" pitchFamily="34" charset="0"/>
              </a:rPr>
              <a:t> Most Expensive Data </a:t>
            </a:r>
            <a:r>
              <a:rPr lang="en-US" sz="2400" b="1" dirty="0" smtClean="0">
                <a:latin typeface="Calibri" pitchFamily="34" charset="0"/>
              </a:rPr>
              <a:t>Breaches</a:t>
            </a:r>
            <a:endParaRPr lang="en-US" altLang="ar-SA" sz="2400" dirty="0" smtClean="0">
              <a:latin typeface="Calibri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ar-SA" sz="2000" dirty="0" smtClean="0">
                <a:latin typeface="Calibri" pitchFamily="34" charset="0"/>
                <a:cs typeface="+mn-cs"/>
              </a:rPr>
              <a:t>Sony </a:t>
            </a:r>
            <a:r>
              <a:rPr lang="en-US" altLang="ar-SA" sz="2000" dirty="0" smtClean="0">
                <a:latin typeface="Calibri" pitchFamily="34" charset="0"/>
                <a:cs typeface="+mn-cs"/>
              </a:rPr>
              <a:t>- $2B (est.): The Sony data breach, exposed information from over 100 million user accounts-April 2011.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ar-SA" sz="2000" dirty="0" smtClean="0">
                <a:latin typeface="Calibri" pitchFamily="34" charset="0"/>
                <a:cs typeface="+mn-cs"/>
              </a:rPr>
              <a:t>Epsilon - $225 million - $4 billion : In March 2011, hackers stole millions of names and e-mail addresses from the </a:t>
            </a:r>
            <a:r>
              <a:rPr lang="en-US" altLang="ar-SA" sz="2000" dirty="0" smtClean="0">
                <a:latin typeface="Calibri" pitchFamily="34" charset="0"/>
                <a:cs typeface="+mn-cs"/>
                <a:hlinkClick r:id="rId2" action="ppaction://hlinkfile"/>
              </a:rPr>
              <a:t>Dallas</a:t>
            </a:r>
            <a:r>
              <a:rPr lang="en-US" altLang="ar-SA" sz="2000" dirty="0" smtClean="0">
                <a:latin typeface="Calibri" pitchFamily="34" charset="0"/>
                <a:cs typeface="+mn-cs"/>
              </a:rPr>
              <a:t>-based marketing firm. Epsilon handles e-mail lists for major retailers and banks like </a:t>
            </a:r>
            <a:r>
              <a:rPr lang="en-US" altLang="ar-SA" sz="2000" dirty="0" smtClean="0">
                <a:latin typeface="Calibri" pitchFamily="34" charset="0"/>
                <a:cs typeface="+mn-cs"/>
                <a:hlinkClick r:id="rId3" action="ppaction://hlinkfile"/>
              </a:rPr>
              <a:t>Best Buy</a:t>
            </a:r>
            <a:r>
              <a:rPr lang="en-US" altLang="ar-SA" sz="2000" dirty="0" smtClean="0">
                <a:latin typeface="Calibri" pitchFamily="34" charset="0"/>
                <a:cs typeface="+mn-cs"/>
              </a:rPr>
              <a:t>, </a:t>
            </a:r>
            <a:r>
              <a:rPr lang="en-US" altLang="ar-SA" sz="2000" dirty="0" smtClean="0">
                <a:latin typeface="Calibri" pitchFamily="34" charset="0"/>
                <a:cs typeface="+mn-cs"/>
                <a:hlinkClick r:id="rId4" action="ppaction://hlinkfile"/>
              </a:rPr>
              <a:t>JPMorgan</a:t>
            </a:r>
            <a:r>
              <a:rPr lang="en-US" altLang="ar-SA" sz="2000" dirty="0" smtClean="0">
                <a:latin typeface="Calibri" pitchFamily="34" charset="0"/>
                <a:cs typeface="+mn-cs"/>
              </a:rPr>
              <a:t>, </a:t>
            </a:r>
            <a:r>
              <a:rPr lang="en-US" altLang="ar-SA" sz="2000" dirty="0" smtClean="0">
                <a:latin typeface="Calibri" pitchFamily="34" charset="0"/>
                <a:cs typeface="+mn-cs"/>
                <a:hlinkClick r:id="rId5" action="ppaction://hlinkfile"/>
              </a:rPr>
              <a:t>TiVo</a:t>
            </a:r>
            <a:r>
              <a:rPr lang="en-US" altLang="ar-SA" sz="2000" dirty="0" smtClean="0">
                <a:latin typeface="Calibri" pitchFamily="34" charset="0"/>
                <a:cs typeface="+mn-cs"/>
              </a:rPr>
              <a:t>, </a:t>
            </a:r>
            <a:r>
              <a:rPr lang="en-US" altLang="ar-SA" sz="2000" dirty="0" smtClean="0">
                <a:latin typeface="Calibri" pitchFamily="34" charset="0"/>
                <a:cs typeface="+mn-cs"/>
                <a:hlinkClick r:id="rId6" action="ppaction://hlinkfile"/>
              </a:rPr>
              <a:t>Walgreen</a:t>
            </a:r>
            <a:r>
              <a:rPr lang="en-US" altLang="ar-SA" sz="2000" dirty="0" smtClean="0">
                <a:latin typeface="Calibri" pitchFamily="34" charset="0"/>
                <a:cs typeface="+mn-cs"/>
              </a:rPr>
              <a:t>, and </a:t>
            </a:r>
            <a:r>
              <a:rPr lang="en-US" altLang="ar-SA" sz="2000" dirty="0" smtClean="0">
                <a:latin typeface="Calibri" pitchFamily="34" charset="0"/>
                <a:cs typeface="+mn-cs"/>
                <a:hlinkClick r:id="rId7" action="ppaction://hlinkfile"/>
              </a:rPr>
              <a:t>Kroger</a:t>
            </a:r>
            <a:r>
              <a:rPr lang="en-US" altLang="ar-SA" sz="2000" dirty="0" smtClean="0">
                <a:latin typeface="Calibri" pitchFamily="34" charset="0"/>
                <a:cs typeface="+mn-cs"/>
              </a:rPr>
              <a:t>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ar-SA" sz="2000" dirty="0" smtClean="0">
                <a:latin typeface="Calibri" pitchFamily="34" charset="0"/>
                <a:cs typeface="+mn-cs"/>
              </a:rPr>
              <a:t>TJX – $256 million or more : Cyber criminals took more than 45 million credit and debit card numbers.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ar-SA" sz="2000" dirty="0" smtClean="0">
                <a:latin typeface="Calibri" pitchFamily="34" charset="0"/>
                <a:cs typeface="+mn-cs"/>
              </a:rPr>
              <a:t>Heartland Payment Systems - $140 million: Criminals installed spying software on the company’s computer network and stole the numbers of </a:t>
            </a:r>
            <a:r>
              <a:rPr lang="en-US" altLang="ar-SA" sz="2000" dirty="0" smtClean="0">
                <a:latin typeface="Calibri" pitchFamily="34" charset="0"/>
                <a:cs typeface="+mn-cs"/>
              </a:rPr>
              <a:t>over </a:t>
            </a:r>
            <a:r>
              <a:rPr lang="en-US" altLang="ar-SA" sz="2000" dirty="0" smtClean="0">
                <a:latin typeface="Calibri" pitchFamily="34" charset="0"/>
                <a:cs typeface="+mn-cs"/>
              </a:rPr>
              <a:t>100 million credit and debit cards</a:t>
            </a:r>
            <a:r>
              <a:rPr lang="en-US" altLang="ar-SA" sz="2000" dirty="0" smtClean="0">
                <a:latin typeface="Calibri" pitchFamily="34" charset="0"/>
                <a:cs typeface="+mn-cs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ar-SA" sz="2000" dirty="0" smtClean="0">
                <a:latin typeface="Calibri" pitchFamily="34" charset="0"/>
                <a:cs typeface="+mn-cs"/>
              </a:rPr>
              <a:t> </a:t>
            </a:r>
            <a:endParaRPr lang="en-US" altLang="ar-SA" sz="2000" dirty="0" smtClean="0">
              <a:latin typeface="Calibri" pitchFamily="34" charset="0"/>
              <a:cs typeface="+mn-cs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That is why the world build CERT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  <a:endParaRPr lang="en-US" sz="2000" b="1" dirty="0">
              <a:solidFill>
                <a:srgbClr val="0192FF"/>
              </a:solidFill>
              <a:latin typeface="Calibri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dirty="0">
                <a:latin typeface="Calibri" pitchFamily="34" charset="0"/>
                <a:ea typeface="Arial Unicode MS" pitchFamily="34" charset="-128"/>
                <a:cs typeface="Aharoni" pitchFamily="2" charset="-79"/>
              </a:rPr>
              <a:t>Egyptian Computer Emergency Response Team-(EG-CERT</a:t>
            </a:r>
            <a:r>
              <a:rPr lang="en-US" sz="2000" dirty="0" smtClean="0">
                <a:latin typeface="Calibri" pitchFamily="34" charset="0"/>
                <a:ea typeface="Arial Unicode MS" pitchFamily="34" charset="-128"/>
                <a:cs typeface="Aharoni" pitchFamily="2" charset="-79"/>
              </a:rPr>
              <a:t>) 2009-2013</a:t>
            </a:r>
            <a:endParaRPr lang="en-US" altLang="zh-TW" sz="2000" dirty="0">
              <a:latin typeface="Calibri" pitchFamily="34" charset="0"/>
              <a:cs typeface="Aharoni" pitchFamily="2" charset="-79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altLang="ar-SA" sz="2000" dirty="0" smtClean="0"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altLang="ar-SA" sz="2000" dirty="0"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altLang="ar-SA" sz="2000" dirty="0" smtClean="0"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ar-SA" sz="2000" dirty="0" smtClean="0">
                <a:latin typeface="Calibri" pitchFamily="34" charset="0"/>
                <a:cs typeface="+mn-cs"/>
              </a:rPr>
              <a:t>Source</a:t>
            </a:r>
            <a:r>
              <a:rPr lang="en-US" altLang="ar-SA" sz="2000" dirty="0" smtClean="0">
                <a:latin typeface="Calibri" pitchFamily="34" charset="0"/>
                <a:cs typeface="+mn-cs"/>
              </a:rPr>
              <a:t>: The Christian Science Monitor - CSMonitor.com – 4 May 2011</a:t>
            </a:r>
            <a:endParaRPr lang="en-US" altLang="ar-SA" sz="2000" dirty="0">
              <a:latin typeface="Calibri" pitchFamily="34" charset="0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152400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3671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1196975"/>
            <a:ext cx="9144000" cy="152400"/>
          </a:xfrm>
          <a:prstGeom prst="flowChartProcess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457200"/>
            <a:ext cx="6629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381000"/>
            <a:ext cx="5486400" cy="923330"/>
          </a:xfrm>
          <a:prstGeom prst="rect">
            <a:avLst/>
          </a:prstGeom>
          <a:noFill/>
          <a:effectLst>
            <a:outerShdw blurRad="76200" dist="368300" dir="5400000" sx="63000" sy="63000" algn="ctr" rotWithShape="0">
              <a:srgbClr val="33CCFF">
                <a:alpha val="81000"/>
              </a:srgb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50000">
                      <a:prstClr val="black">
                        <a:lumMod val="65000"/>
                        <a:lumOff val="3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65000"/>
                        <a:lumOff val="35000"/>
                        <a:shade val="100000"/>
                        <a:satMod val="115000"/>
                      </a:prstClr>
                    </a:gs>
                  </a:gsLst>
                  <a:lin ang="2700000" scaled="1"/>
                  <a:tileRect/>
                </a:gradFill>
                <a:effectLst>
                  <a:glow rad="63500">
                    <a:srgbClr val="4BACC6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EG-CERT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457200" y="1700213"/>
            <a:ext cx="228600" cy="228600"/>
          </a:xfrm>
          <a:prstGeom prst="flowChartProcess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557338"/>
            <a:ext cx="6781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+mn-cs"/>
              </a:rPr>
              <a:t>Establish 0n April 2009 (EG-CERT).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457200" y="2492375"/>
            <a:ext cx="228600" cy="228600"/>
          </a:xfrm>
          <a:prstGeom prst="flowChartProcess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457200" y="3413125"/>
            <a:ext cx="228600" cy="228600"/>
          </a:xfrm>
          <a:prstGeom prst="flowChartProcess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457200" y="4337050"/>
            <a:ext cx="228600" cy="228600"/>
          </a:xfrm>
          <a:prstGeom prst="flowChartProcess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457200" y="5273675"/>
            <a:ext cx="228600" cy="228600"/>
          </a:xfrm>
          <a:prstGeom prst="flowChartProcess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088" y="2349500"/>
            <a:ext cx="871378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+mn-cs"/>
              </a:rPr>
              <a:t>Under Egyptian National Telecom Regulatory Authority (NTRA)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7088" y="3265488"/>
            <a:ext cx="84248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+mn-cs"/>
              </a:rPr>
              <a:t>July 2009 , 24/7 Monitoring &amp; Incident Response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7088" y="4192588"/>
            <a:ext cx="82089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+mn-cs"/>
              </a:rPr>
              <a:t>September 2009 , Forensics Analysis Service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7088" y="5138738"/>
            <a:ext cx="95059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+mn-cs"/>
              </a:rPr>
              <a:t>April 2011 , Malware analysis &amp; Reverse Engineering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444500" y="5994400"/>
            <a:ext cx="228600" cy="228600"/>
          </a:xfrm>
          <a:prstGeom prst="flowChartProcess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4388" y="5859463"/>
            <a:ext cx="95059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+mn-cs"/>
              </a:rPr>
              <a:t>March 2012 , Full member in FIRST.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52400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3625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395536" y="1862336"/>
            <a:ext cx="8763000" cy="486544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1.Reactive services.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8" name="Flowchart: Process 7"/>
          <p:cNvSpPr/>
          <p:nvPr/>
        </p:nvSpPr>
        <p:spPr>
          <a:xfrm>
            <a:off x="12700" y="1268760"/>
            <a:ext cx="9144000" cy="238125"/>
          </a:xfrm>
          <a:prstGeom prst="flowChartProcess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rect">
              <a:fillToRect l="100000" b="100000"/>
            </a:path>
            <a:tileRect t="-100000" r="-100000"/>
          </a:gra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353888" y="2510408"/>
            <a:ext cx="8610600" cy="9906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</a:rPr>
              <a:t>2.Proactive Services</a:t>
            </a:r>
            <a:r>
              <a:rPr lang="en-US" sz="4000" dirty="0" smtClean="0">
                <a:solidFill>
                  <a:schemeClr val="tx1"/>
                </a:solidFill>
                <a:effectLst/>
              </a:rPr>
              <a:t>.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379040" y="3717032"/>
            <a:ext cx="8153400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</a:rPr>
              <a:t>3.Forensics Services.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379040" y="4814664"/>
            <a:ext cx="8153400" cy="6305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</a:rPr>
              <a:t>4.Malware Analysis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468313" y="88900"/>
            <a:ext cx="81534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EG-CERT Services</a:t>
            </a:r>
            <a:endParaRPr lang="en-US" sz="3600" b="1" dirty="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13360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Incident (Response –Coordination-support on site)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3276600"/>
            <a:ext cx="687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Vulnerability Scanning – Penetration testing- Technology watch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441960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Evidence handling &amp; analysis – Reporting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71600" y="5486400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Malicious Software Collection.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Malware analysis –Reverse engineering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52400"/>
            <a:ext cx="1905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13549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ebok">
  <a:themeElements>
    <a:clrScheme name="Advertising 13">
      <a:dk1>
        <a:srgbClr val="101826"/>
      </a:dk1>
      <a:lt1>
        <a:srgbClr val="EAE4D1"/>
      </a:lt1>
      <a:dk2>
        <a:srgbClr val="243552"/>
      </a:dk2>
      <a:lt2>
        <a:srgbClr val="FFFFFF"/>
      </a:lt2>
      <a:accent1>
        <a:srgbClr val="2E4266"/>
      </a:accent1>
      <a:accent2>
        <a:srgbClr val="E9E6C5"/>
      </a:accent2>
      <a:accent3>
        <a:srgbClr val="ACAEB3"/>
      </a:accent3>
      <a:accent4>
        <a:srgbClr val="C8C3B2"/>
      </a:accent4>
      <a:accent5>
        <a:srgbClr val="ADB0B8"/>
      </a:accent5>
      <a:accent6>
        <a:srgbClr val="D3D0B2"/>
      </a:accent6>
      <a:hlink>
        <a:srgbClr val="7C7856"/>
      </a:hlink>
      <a:folHlink>
        <a:srgbClr val="8C9EA0"/>
      </a:folHlink>
    </a:clrScheme>
    <a:fontScheme name="Advertising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ＭＳ Ｐゴシック" pitchFamily="1" charset="-128"/>
          </a:defRPr>
        </a:defPPr>
      </a:lstStyle>
    </a:lnDef>
  </a:objectDefaults>
  <a:extraClrSchemeLst>
    <a:extraClrScheme>
      <a:clrScheme name="Advertis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3">
        <a:dk1>
          <a:srgbClr val="101826"/>
        </a:dk1>
        <a:lt1>
          <a:srgbClr val="EAE4D1"/>
        </a:lt1>
        <a:dk2>
          <a:srgbClr val="243552"/>
        </a:dk2>
        <a:lt2>
          <a:srgbClr val="FFFFFF"/>
        </a:lt2>
        <a:accent1>
          <a:srgbClr val="2E4266"/>
        </a:accent1>
        <a:accent2>
          <a:srgbClr val="E9E6C5"/>
        </a:accent2>
        <a:accent3>
          <a:srgbClr val="ACAEB3"/>
        </a:accent3>
        <a:accent4>
          <a:srgbClr val="C8C3B2"/>
        </a:accent4>
        <a:accent5>
          <a:srgbClr val="ADB0B8"/>
        </a:accent5>
        <a:accent6>
          <a:srgbClr val="D3D0B2"/>
        </a:accent6>
        <a:hlink>
          <a:srgbClr val="7C7856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ebok">
  <a:themeElements>
    <a:clrScheme name="Advertising 13">
      <a:dk1>
        <a:srgbClr val="101826"/>
      </a:dk1>
      <a:lt1>
        <a:srgbClr val="EAE4D1"/>
      </a:lt1>
      <a:dk2>
        <a:srgbClr val="243552"/>
      </a:dk2>
      <a:lt2>
        <a:srgbClr val="FFFFFF"/>
      </a:lt2>
      <a:accent1>
        <a:srgbClr val="2E4266"/>
      </a:accent1>
      <a:accent2>
        <a:srgbClr val="E9E6C5"/>
      </a:accent2>
      <a:accent3>
        <a:srgbClr val="ACAEB3"/>
      </a:accent3>
      <a:accent4>
        <a:srgbClr val="C8C3B2"/>
      </a:accent4>
      <a:accent5>
        <a:srgbClr val="ADB0B8"/>
      </a:accent5>
      <a:accent6>
        <a:srgbClr val="D3D0B2"/>
      </a:accent6>
      <a:hlink>
        <a:srgbClr val="7C7856"/>
      </a:hlink>
      <a:folHlink>
        <a:srgbClr val="8C9EA0"/>
      </a:folHlink>
    </a:clrScheme>
    <a:fontScheme name="Advertising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ＭＳ Ｐゴシック" pitchFamily="1" charset="-128"/>
          </a:defRPr>
        </a:defPPr>
      </a:lstStyle>
    </a:lnDef>
  </a:objectDefaults>
  <a:extraClrSchemeLst>
    <a:extraClrScheme>
      <a:clrScheme name="Advertis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3">
        <a:dk1>
          <a:srgbClr val="101826"/>
        </a:dk1>
        <a:lt1>
          <a:srgbClr val="EAE4D1"/>
        </a:lt1>
        <a:dk2>
          <a:srgbClr val="243552"/>
        </a:dk2>
        <a:lt2>
          <a:srgbClr val="FFFFFF"/>
        </a:lt2>
        <a:accent1>
          <a:srgbClr val="2E4266"/>
        </a:accent1>
        <a:accent2>
          <a:srgbClr val="E9E6C5"/>
        </a:accent2>
        <a:accent3>
          <a:srgbClr val="ACAEB3"/>
        </a:accent3>
        <a:accent4>
          <a:srgbClr val="C8C3B2"/>
        </a:accent4>
        <a:accent5>
          <a:srgbClr val="ADB0B8"/>
        </a:accent5>
        <a:accent6>
          <a:srgbClr val="D3D0B2"/>
        </a:accent6>
        <a:hlink>
          <a:srgbClr val="7C7856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Microsoft Office PowerPoint</Application>
  <PresentationFormat>On-screen Show (4:3)</PresentationFormat>
  <Paragraphs>204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1_Reebok</vt:lpstr>
      <vt:lpstr>Custom Design</vt:lpstr>
      <vt:lpstr>Reebok</vt:lpstr>
      <vt:lpstr>1_Custom Design</vt:lpstr>
      <vt:lpstr>PowerPoint Presentation</vt:lpstr>
      <vt:lpstr> </vt:lpstr>
      <vt:lpstr> </vt:lpstr>
      <vt:lpstr> </vt:lpstr>
      <vt:lpstr>Mobile Technology </vt:lpstr>
      <vt:lpstr>Mobile Technology</vt:lpstr>
      <vt:lpstr>PowerPoint Presentation</vt:lpstr>
      <vt:lpstr>PowerPoint Presentation</vt:lpstr>
      <vt:lpstr>1.Reactive services. </vt:lpstr>
      <vt:lpstr>PowerPoint Presentation</vt:lpstr>
      <vt:lpstr>PowerPoint Presentation</vt:lpstr>
      <vt:lpstr>PowerPoint Presentation</vt:lpstr>
      <vt:lpstr>The risk of online infection around the world  (Q1 2012)</vt:lpstr>
      <vt:lpstr>EG-CEG-CERT Services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2013-07-18T18:32:34Z</dcterms:created>
  <dcterms:modified xsi:type="dcterms:W3CDTF">2013-09-06T19:29:48Z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4" name="_AdHocReviewCycleID">
    <vt:i4>518680687</vt:i4>
  </property>
  <property fmtid="{D5CDD505-2E9C-101B-9397-08002B2CF9AE}" pid="5" name="_PreviousAdHocReviewCycleID">
    <vt:i4>843616111</vt:i4>
  </property>
</Properties>
</file>