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  <p:sldMasterId id="2147483686" r:id="rId2"/>
    <p:sldMasterId id="2147483660" r:id="rId3"/>
    <p:sldMasterId id="2147483699" r:id="rId4"/>
  </p:sldMasterIdLst>
  <p:notesMasterIdLst>
    <p:notesMasterId r:id="rId16"/>
  </p:notesMasterIdLst>
  <p:sldIdLst>
    <p:sldId id="257" r:id="rId5"/>
    <p:sldId id="259" r:id="rId6"/>
    <p:sldId id="295" r:id="rId7"/>
    <p:sldId id="302" r:id="rId8"/>
    <p:sldId id="296" r:id="rId9"/>
    <p:sldId id="300" r:id="rId10"/>
    <p:sldId id="301" r:id="rId11"/>
    <p:sldId id="303" r:id="rId12"/>
    <p:sldId id="292" r:id="rId13"/>
    <p:sldId id="299" r:id="rId14"/>
    <p:sldId id="272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2FF"/>
    <a:srgbClr val="89898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0" autoAdjust="0"/>
  </p:normalViewPr>
  <p:slideViewPr>
    <p:cSldViewPr>
      <p:cViewPr>
        <p:scale>
          <a:sx n="81" d="100"/>
          <a:sy n="81" d="100"/>
        </p:scale>
        <p:origin x="-834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3E69AD-B661-4A1F-9ACA-B84B2D862EDE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F49668-DEBE-480D-A838-5B9AFC3F1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49668-DEBE-480D-A838-5B9AFC3F1D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49668-DEBE-480D-A838-5B9AFC3F1D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69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49668-DEBE-480D-A838-5B9AFC3F1D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69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 Master - Stat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0"/>
            <a:ext cx="3257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TCGoldSea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16" y="4877060"/>
            <a:ext cx="2023382" cy="183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2317750"/>
            <a:ext cx="5334000" cy="1219200"/>
          </a:xfrm>
        </p:spPr>
        <p:txBody>
          <a:bodyPr anchor="b"/>
          <a:lstStyle>
            <a:lvl1pPr algn="r">
              <a:defRPr sz="3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3460750"/>
            <a:ext cx="5334000" cy="5334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E3DECB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581400" y="6096000"/>
            <a:ext cx="1905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>
                <a:solidFill>
                  <a:srgbClr val="E3DECB"/>
                </a:solidFill>
                <a:ea typeface="ＭＳ Ｐゴシック" pitchFamily="1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374CCB0-4E14-4290-BA18-BC27D6432AC4}" type="datetime1">
              <a:rPr lang="en-US" smtClean="0"/>
              <a:t>9/6/2013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581400" y="5486400"/>
            <a:ext cx="4572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>
                <a:solidFill>
                  <a:srgbClr val="E3DECB"/>
                </a:solidFill>
                <a:ea typeface="ＭＳ Ｐゴシック" pitchFamily="1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32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DA5D9-2C2F-4B73-9DB1-4C3A84F15412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074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04800"/>
            <a:ext cx="19621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7340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5E5E7-7CB8-4F96-8936-661E6B33F9DF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724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48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2FD73-590F-4CC0-B657-967126754EF2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327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9960-49F0-45E6-AB9D-C3C569F91C4F}" type="datetime1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4866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D30D-3A1B-4AB5-9386-AF75168961BB}" type="datetime1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158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402C-F931-42E1-90DD-0BDD6000A756}" type="datetime1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939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8A8D-1118-40B8-9E24-B09C88526C6F}" type="datetime1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5436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6BEE-0DDE-437C-ABC3-796E02E3708E}" type="datetime1">
              <a:rPr lang="en-US" smtClean="0"/>
              <a:t>9/6/2013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1748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3786-CDD5-465B-911A-BDF1F9A545CD}" type="datetime1">
              <a:rPr lang="en-US" smtClean="0"/>
              <a:t>9/6/2013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545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8157-6C57-43B8-8765-A3FC5F034B78}" type="datetime1">
              <a:rPr lang="en-US" smtClean="0"/>
              <a:t>9/6/2013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308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A35A-ACF5-4A2C-B7F3-C105CF3FE8F9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50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AA5-C39A-45E8-BC08-8657ECC6133E}" type="datetime1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2406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D78B-024E-4427-8AF3-ED2E5BEC69AE}" type="datetime1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9991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039C-F59A-40ED-88C6-C64B0E3EEAAE}" type="datetime1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638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F665-40A2-4620-8C68-20DC7F331F80}" type="datetime1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7837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C18C-E0BC-4D4C-AC55-123AAB2ADC4F}" type="datetime1">
              <a:rPr lang="en-US" smtClean="0"/>
              <a:t>9/6/2013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9026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 Master - Stat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0"/>
            <a:ext cx="3257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TCGoldSea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16" y="4877060"/>
            <a:ext cx="2023382" cy="183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2317750"/>
            <a:ext cx="5334000" cy="1219200"/>
          </a:xfrm>
        </p:spPr>
        <p:txBody>
          <a:bodyPr anchor="b"/>
          <a:lstStyle>
            <a:lvl1pPr algn="r">
              <a:defRPr sz="3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3460750"/>
            <a:ext cx="5334000" cy="5334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E3DECB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581400" y="6096000"/>
            <a:ext cx="1905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>
                <a:solidFill>
                  <a:srgbClr val="E3DECB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fld id="{FC5C87C9-F727-426A-955E-398A56EBEC7A}" type="datetime1">
              <a:rPr lang="en-US" smtClean="0"/>
              <a:t>9/6/2013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581400" y="5486400"/>
            <a:ext cx="4572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>
                <a:solidFill>
                  <a:srgbClr val="E3DECB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32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A35A-ACF5-4A2C-B7F3-C105CF3FE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5097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1D8D2-376B-4885-8ABD-851F8FA26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6987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BFC33-669D-48F5-B8D8-0CC587A3D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9979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431E0-6CD4-4A66-BE1F-EDC4D2563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39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1D8D2-376B-4885-8ABD-851F8FA26C55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6987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EFDB3-D66F-4A12-8C3B-3B9D85F89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093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A0B22-54BD-45E7-B4D6-9CA2002E6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9730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70729-B6A2-4DAE-B01A-D865C0743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440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A9EA0-D069-40FB-9657-FD38B2A4D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3429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DA5D9-2C2F-4B73-9DB1-4C3A84F1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747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04800"/>
            <a:ext cx="19621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7340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5E5E7-7CB8-4F96-8936-661E6B33F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724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48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2FD73-590F-4CC0-B657-967126754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3271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CBC-3A16-4204-A408-1768731947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8127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56ED-EA4C-43B8-8C43-9ABF07D609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09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7C5B-EA81-4FE7-817B-18A3A6D033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418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BFC33-669D-48F5-B8D8-0CC587A3D0B8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9979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A097-A89A-499B-B0CE-D60D546C9B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4785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BA5-90BF-400F-AAC4-D2F72823AC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1435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F593-3DED-4E2B-8871-3653640758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3874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9DE8-1C3A-4322-8D2F-95AFF6A895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861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A22-02CE-48F4-A70A-7F13513691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1903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6855-FA99-4E4E-9337-937938E70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6918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9C7A-4D17-4785-AA29-C0AD6AC887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0374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8E3A-EC7C-4396-8F2C-9AD9FEC847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5054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ED5E-0D4E-4AC1-9CFA-4D1E1E2B4C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23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431E0-6CD4-4A66-BE1F-EDC4D25630D8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398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EFDB3-D66F-4A12-8C3B-3B9D85F89089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09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A0B22-54BD-45E7-B4D6-9CA2002E611A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973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70729-B6A2-4DAE-B01A-D865C07439E1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44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A9EA0-D069-40FB-9657-FD38B2A4DC6B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342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848600" cy="685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808080">
                <a:alpha val="82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876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808080">
                <a:alpha val="82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4950" y="6448425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ea typeface="ＭＳ Ｐゴシック" pitchFamily="1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C286269-924E-4360-8B63-EF38D6EC0E49}" type="slidenum">
              <a:rPr lang="en-US">
                <a:solidFill>
                  <a:srgbClr val="EAE4D1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762000" y="990600"/>
            <a:ext cx="7848600" cy="0"/>
          </a:xfrm>
          <a:prstGeom prst="line">
            <a:avLst/>
          </a:prstGeom>
          <a:noFill/>
          <a:ln w="19050">
            <a:solidFill>
              <a:schemeClr val="tx2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1030" name="Picture 8" descr="Powerpoint-Inner-Slide-Bar-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27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5106390" y="6474743"/>
            <a:ext cx="403761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9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dirty="0" smtClean="0">
                <a:solidFill>
                  <a:srgbClr val="CEC375"/>
                </a:solidFill>
              </a:rPr>
              <a:t>U.S. Federal Trade Commission</a:t>
            </a:r>
          </a:p>
        </p:txBody>
      </p:sp>
      <p:pic>
        <p:nvPicPr>
          <p:cNvPr id="1032" name="Picture 10" descr="FTCGoldSea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76" y="6209730"/>
            <a:ext cx="715798" cy="64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675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AD24-DA58-485C-A98E-D4E24778A549}" type="datetime1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848600" cy="685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808080">
                <a:alpha val="82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876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808080">
                <a:alpha val="82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4950" y="6448425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fld id="{DC286269-924E-4360-8B63-EF38D6EC0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762000" y="990600"/>
            <a:ext cx="7848600" cy="0"/>
          </a:xfrm>
          <a:prstGeom prst="line">
            <a:avLst/>
          </a:prstGeom>
          <a:noFill/>
          <a:ln w="19050">
            <a:solidFill>
              <a:schemeClr val="tx2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0" name="Picture 8" descr="Powerpoint-Inner-Slide-Bar-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27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5106390" y="6474743"/>
            <a:ext cx="403761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800" b="1" dirty="0" smtClean="0">
                <a:solidFill>
                  <a:srgbClr val="CEC375"/>
                </a:solidFill>
              </a:rPr>
              <a:t>U.S. Federal Trade Commission</a:t>
            </a:r>
          </a:p>
        </p:txBody>
      </p:sp>
      <p:pic>
        <p:nvPicPr>
          <p:cNvPr id="1032" name="Picture 10" descr="FTCGoldSea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76" y="6209730"/>
            <a:ext cx="715798" cy="64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675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FF550-ACBC-4077-BEF6-B5769BBF1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8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www.jt.gen.t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mcit.gov.eg/Upcont/Documents/green%20IT%20English%20-may201020106213521.pdf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CRPC" TargetMode="External"/><Relationship Id="rId2" Type="http://schemas.openxmlformats.org/officeDocument/2006/relationships/hyperlink" Target="http://www.youtube.com/CRPCNTRA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cit.gov.eg/Internet_Safet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09600" y="3092093"/>
            <a:ext cx="7848600" cy="1403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N</a:t>
            </a:r>
            <a:r>
              <a:rPr lang="en-US" sz="3600" dirty="0" smtClean="0"/>
              <a:t>ational </a:t>
            </a:r>
            <a:r>
              <a:rPr lang="en-US" sz="3600" b="1" dirty="0" smtClean="0"/>
              <a:t>T</a:t>
            </a:r>
            <a:r>
              <a:rPr lang="en-US" sz="3600" dirty="0" smtClean="0"/>
              <a:t>elecom </a:t>
            </a:r>
            <a:r>
              <a:rPr lang="en-US" sz="3600" b="1" dirty="0" smtClean="0"/>
              <a:t>R</a:t>
            </a:r>
            <a:r>
              <a:rPr lang="en-US" sz="3600" dirty="0" smtClean="0"/>
              <a:t>egulatory </a:t>
            </a:r>
            <a:r>
              <a:rPr lang="en-US" sz="3600" b="1" dirty="0" smtClean="0"/>
              <a:t>A</a:t>
            </a:r>
            <a:r>
              <a:rPr lang="en-US" sz="3600" dirty="0" smtClean="0"/>
              <a:t>uthority </a:t>
            </a:r>
          </a:p>
          <a:p>
            <a:r>
              <a:rPr lang="en-US" sz="3600" b="1" dirty="0" smtClean="0"/>
              <a:t>EGYPT </a:t>
            </a:r>
            <a:r>
              <a:rPr lang="en-US" sz="2400" b="1" dirty="0" smtClean="0"/>
              <a:t>Eng. Aly Anis</a:t>
            </a:r>
            <a:endParaRPr lang="en-US" sz="2400" b="1" dirty="0"/>
          </a:p>
        </p:txBody>
      </p:sp>
      <p:pic>
        <p:nvPicPr>
          <p:cNvPr id="12" name="Picture 5" descr="federal-trade-commission-ftc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75507"/>
            <a:ext cx="1905000" cy="17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AfricaMap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48" y="4466669"/>
            <a:ext cx="1658865" cy="13706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4"/>
          <p:cNvSpPr txBox="1">
            <a:spLocks/>
          </p:cNvSpPr>
          <p:nvPr/>
        </p:nvSpPr>
        <p:spPr>
          <a:xfrm>
            <a:off x="2743200" y="5925536"/>
            <a:ext cx="3733800" cy="8562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Livingstone, Zambia</a:t>
            </a:r>
          </a:p>
          <a:p>
            <a:pPr marL="0" indent="0" algn="ctr">
              <a:buNone/>
            </a:pPr>
            <a:r>
              <a:rPr lang="en-US" sz="2000" dirty="0" smtClean="0"/>
              <a:t>10-12 September 2013</a:t>
            </a:r>
            <a:endParaRPr lang="en-US" sz="2000" dirty="0"/>
          </a:p>
        </p:txBody>
      </p:sp>
      <p:pic>
        <p:nvPicPr>
          <p:cNvPr id="15" name="Picture 3" descr="photo Titl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4465675"/>
            <a:ext cx="1905802" cy="15251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3421" y="1724561"/>
            <a:ext cx="8405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The Fifth </a:t>
            </a:r>
            <a:r>
              <a:rPr lang="en-US" sz="4000" b="1" dirty="0">
                <a:latin typeface="+mj-lt"/>
              </a:rPr>
              <a:t>Annual African </a:t>
            </a:r>
            <a:r>
              <a:rPr lang="en-US" sz="4000" b="1" dirty="0" smtClean="0">
                <a:latin typeface="+mj-lt"/>
              </a:rPr>
              <a:t>Consumer Protection</a:t>
            </a:r>
            <a:r>
              <a:rPr lang="en-US" sz="4000" b="1" dirty="0"/>
              <a:t> Dialogue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>
                <a:latin typeface="+mj-lt"/>
              </a:rPr>
              <a:t>Conference</a:t>
            </a:r>
          </a:p>
        </p:txBody>
      </p:sp>
      <p:pic>
        <p:nvPicPr>
          <p:cNvPr id="10" name="Picture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5301" y="307243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408843"/>
            <a:ext cx="190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Egypt_CO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307976"/>
            <a:ext cx="1143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5780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016000"/>
            <a:ext cx="5943600" cy="1654629"/>
          </a:xfrm>
        </p:spPr>
        <p:txBody>
          <a:bodyPr>
            <a:noAutofit/>
          </a:bodyPr>
          <a:lstStyle/>
          <a:p>
            <a:r>
              <a:rPr lang="en-US" sz="1800" dirty="0" smtClean="0"/>
              <a:t>Applying </a:t>
            </a:r>
            <a:r>
              <a:rPr lang="en-US" sz="1800" dirty="0"/>
              <a:t>user-friendly policies, has become a dire need. Environment protection is an important issue for human </a:t>
            </a:r>
            <a:r>
              <a:rPr lang="en-US" sz="1800" dirty="0" smtClean="0"/>
              <a:t>safety.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for sustaining social and economic development, and for preserving natural gifts for next generations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ICT tools, widely spread currently, constitute very important potential for protecting environment, creating solutions for decreasing toxic emissions by other sectors.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9308" y="16510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0192FF"/>
                </a:solidFill>
              </a:rPr>
              <a:t>Green ICT :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00400"/>
            <a:ext cx="87476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Initiative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 have  </a:t>
            </a:r>
            <a:r>
              <a:rPr lang="en-US" dirty="0"/>
              <a:t>protocol signed between MCIT and Ministry of Environmental Affairs </a:t>
            </a:r>
            <a:r>
              <a:rPr lang="en-US" dirty="0" smtClean="0"/>
              <a:t> years ago aims </a:t>
            </a:r>
            <a:r>
              <a:rPr lang="en-US" dirty="0"/>
              <a:t>at raising community awareness about Green ICT challenges and </a:t>
            </a:r>
            <a:r>
              <a:rPr lang="en-US" dirty="0" smtClean="0"/>
              <a:t>opportunities.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Setting </a:t>
            </a:r>
            <a:r>
              <a:rPr lang="en-US" dirty="0"/>
              <a:t>fundamentals and national policies for Green ICT, adopt a multi-stakeholder approach to address various green ICT </a:t>
            </a:r>
            <a:r>
              <a:rPr lang="en-US" dirty="0" smtClean="0"/>
              <a:t>challenges,.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Reduce </a:t>
            </a:r>
            <a:r>
              <a:rPr lang="en-US" dirty="0"/>
              <a:t>the adverse environmental effects resulting from the expansion in the use of </a:t>
            </a:r>
            <a:r>
              <a:rPr lang="en-US" dirty="0" smtClean="0"/>
              <a:t>ICT.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Supporting </a:t>
            </a:r>
            <a:r>
              <a:rPr lang="en-US" dirty="0"/>
              <a:t>the use of communication and information technology as an effective tool to reduce GHG emissions resulting from other sectors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MCIT produced Green ICT in Daily Life Leaflet: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mcit.gov.eg/Upcont/Documents/green%20IT%20English%20-may201020106213521.pdf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2" descr="a green landsc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3" y="1168400"/>
            <a:ext cx="2643909" cy="17940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52400"/>
            <a:ext cx="190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64627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p of the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279071"/>
            <a:ext cx="2743200" cy="18614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873" y="425363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192FF"/>
                </a:solidFill>
                <a:latin typeface="+mj-lt"/>
                <a:ea typeface="ＭＳ Ｐゴシック"/>
              </a:rPr>
              <a:t>Collaborating with International Partners</a:t>
            </a:r>
            <a:endParaRPr lang="en-US" sz="3200" b="1" dirty="0">
              <a:solidFill>
                <a:srgbClr val="0192FF"/>
              </a:solidFill>
              <a:latin typeface="+mj-lt"/>
              <a:ea typeface="ＭＳ Ｐゴシック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3877" y="1173301"/>
            <a:ext cx="5791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/>
              <a:t>TRA </a:t>
            </a:r>
            <a:r>
              <a:rPr lang="en-US" sz="2000" dirty="0"/>
              <a:t>is fully committed to its international obligations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Our objective is to build up global partnerships for development of the telecommunications sector in Egypt, to turn digital divide into a digital opportunity for sustainable advancement and improvement of the quality of life of all people, especially those isolated by economic and knowledge barriers.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40677" y="3657600"/>
            <a:ext cx="876300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Egypt has been a member of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International Telecommunication Union </a:t>
            </a:r>
            <a:r>
              <a:rPr lang="en-US" dirty="0">
                <a:solidFill>
                  <a:srgbClr val="FF0000"/>
                </a:solidFill>
              </a:rPr>
              <a:t>(ITU) </a:t>
            </a:r>
            <a:r>
              <a:rPr lang="en-US" dirty="0"/>
              <a:t>since </a:t>
            </a:r>
            <a:r>
              <a:rPr lang="en-US" dirty="0" smtClean="0"/>
              <a:t>1876.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Due to the growing importance of internet governance that was emphasized in both phases of the WSIS process, the </a:t>
            </a:r>
            <a:r>
              <a:rPr lang="en-US" dirty="0">
                <a:solidFill>
                  <a:srgbClr val="FF0000"/>
                </a:solidFill>
              </a:rPr>
              <a:t>Internet Governance </a:t>
            </a:r>
            <a:r>
              <a:rPr lang="en-US" dirty="0"/>
              <a:t>Forum was created to discuss these issues 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Association of Regulators of Information and Communication for Eastern and Southern Africa </a:t>
            </a:r>
            <a:r>
              <a:rPr lang="en-US" dirty="0">
                <a:solidFill>
                  <a:srgbClr val="FF0000"/>
                </a:solidFill>
              </a:rPr>
              <a:t>(ARICEA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Arab Network for Regulatory Authorities </a:t>
            </a:r>
            <a:r>
              <a:rPr lang="en-US" dirty="0">
                <a:solidFill>
                  <a:srgbClr val="FF0000"/>
                </a:solidFill>
              </a:rPr>
              <a:t>(ARNET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EU </a:t>
            </a:r>
            <a:r>
              <a:rPr lang="en-US" b="1" dirty="0" smtClean="0"/>
              <a:t>Twinning project (2 years):</a:t>
            </a:r>
            <a:endParaRPr lang="en-US" dirty="0"/>
          </a:p>
          <a:p>
            <a:r>
              <a:rPr lang="en-US" dirty="0"/>
              <a:t>In 2004, the Association Agreement (AA) between Egypt and the European Union entered into force, enabling an enhanced state of partnership between both contracting entities.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11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52400"/>
            <a:ext cx="190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1936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76200" y="443523"/>
            <a:ext cx="8686800" cy="6858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0192FF"/>
                </a:solidFill>
              </a:rPr>
              <a:t>NTRA’s Mission and Legal Framework</a:t>
            </a:r>
            <a:endParaRPr lang="en-US" sz="3400" b="1" dirty="0">
              <a:solidFill>
                <a:srgbClr val="0192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092200"/>
            <a:ext cx="87630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Mission: </a:t>
            </a:r>
          </a:p>
          <a:p>
            <a:pPr marL="0" indent="0"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/>
              <a:t>NTRA aims regulating the telecom sector and developing telecommunications services in a way that secures:   </a:t>
            </a:r>
          </a:p>
          <a:p>
            <a:r>
              <a:rPr lang="en-US" sz="2000" b="1" dirty="0" smtClean="0"/>
              <a:t>Protection </a:t>
            </a:r>
            <a:r>
              <a:rPr lang="en-US" sz="2000" b="1" dirty="0"/>
              <a:t>of consumers’ rights namely free competition, prevention of monopoly and best quality services at affordable prices. </a:t>
            </a:r>
          </a:p>
          <a:p>
            <a:r>
              <a:rPr lang="en-US" sz="2000" b="1" dirty="0" smtClean="0"/>
              <a:t>Encouragement </a:t>
            </a:r>
            <a:r>
              <a:rPr lang="en-US" sz="2000" b="1" dirty="0"/>
              <a:t>of national and international investment in </a:t>
            </a:r>
            <a:r>
              <a:rPr lang="en-US" sz="2000" b="1" dirty="0" smtClean="0"/>
              <a:t>telecommunications</a:t>
            </a:r>
            <a:r>
              <a:rPr lang="en-US" sz="2000" b="1" dirty="0"/>
              <a:t>.</a:t>
            </a:r>
          </a:p>
          <a:p>
            <a:r>
              <a:rPr lang="en-US" sz="2000" b="1" dirty="0" smtClean="0"/>
              <a:t>Protect </a:t>
            </a:r>
            <a:r>
              <a:rPr lang="en-US" sz="2000" b="1" dirty="0"/>
              <a:t>and increase national scarce resources like spectrum 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Consumer Protection: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Telecommunications  Act  No</a:t>
            </a:r>
            <a:r>
              <a:rPr lang="en-US" sz="2000" b="1" dirty="0"/>
              <a:t>. 10 of </a:t>
            </a:r>
            <a:r>
              <a:rPr lang="en-US" sz="2000" b="1" dirty="0" smtClean="0"/>
              <a:t> 2003 to assure: </a:t>
            </a:r>
          </a:p>
          <a:p>
            <a:pPr marL="0" indent="0">
              <a:buNone/>
            </a:pPr>
            <a:r>
              <a:rPr lang="en-US" sz="2000" b="1" dirty="0" smtClean="0"/>
              <a:t> Transparency</a:t>
            </a:r>
            <a:r>
              <a:rPr lang="en-US" sz="2000" b="1" dirty="0"/>
              <a:t>; </a:t>
            </a:r>
            <a:r>
              <a:rPr lang="en-US" sz="2000" b="1" dirty="0" smtClean="0"/>
              <a:t>Open  fair competition; Universal Service &amp; Protection </a:t>
            </a:r>
            <a:r>
              <a:rPr lang="en-US" sz="2000" b="1" dirty="0"/>
              <a:t>of </a:t>
            </a:r>
            <a:r>
              <a:rPr lang="en-US" sz="2000" b="1" dirty="0" smtClean="0"/>
              <a:t>consumers</a:t>
            </a:r>
            <a:r>
              <a:rPr lang="en-US" sz="2000" b="1" dirty="0"/>
              <a:t>' rights</a:t>
            </a:r>
            <a:r>
              <a:rPr lang="en-US" sz="2000" b="1" dirty="0" smtClean="0"/>
              <a:t>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Competition:</a:t>
            </a:r>
          </a:p>
          <a:p>
            <a:r>
              <a:rPr lang="en-US" sz="2000" b="1" dirty="0" smtClean="0"/>
              <a:t>The Egyptian Competition authority has  t</a:t>
            </a:r>
            <a:r>
              <a:rPr lang="en-US" sz="2000" b="1" dirty="0" smtClean="0">
                <a:cs typeface="Arial" charset="0"/>
              </a:rPr>
              <a:t>he Act No.3 of 2005 on the Protection of Competition and the Prohibition of Monopolistic Practices. </a:t>
            </a:r>
            <a:endParaRPr lang="en-US" sz="2000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28600"/>
            <a:ext cx="190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0622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219200" y="121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764" y="375791"/>
            <a:ext cx="8569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192FF"/>
                </a:solidFill>
                <a:latin typeface="Calibri" pitchFamily="34" charset="0"/>
              </a:rPr>
              <a:t>Protecting Consumers in Telecommunications</a:t>
            </a:r>
            <a:endParaRPr lang="en-US" sz="3200" b="1" dirty="0">
              <a:solidFill>
                <a:srgbClr val="0192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056227"/>
            <a:ext cx="5715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Announcements:</a:t>
            </a:r>
            <a:endParaRPr lang="en-US" sz="2000" dirty="0">
              <a:solidFill>
                <a:srgbClr val="FF0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Protect yourself through mobile (ITU ) recommendations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Report about any religious inappropriate link</a:t>
            </a:r>
            <a:r>
              <a:rPr lang="en-US" sz="2000" dirty="0" smtClean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smtClean="0"/>
              <a:t>Warnings against :</a:t>
            </a:r>
          </a:p>
          <a:p>
            <a:pPr lvl="0"/>
            <a:r>
              <a:rPr lang="en-US" sz="2000" dirty="0" smtClean="0"/>
              <a:t>        Credit transfer SMS .</a:t>
            </a:r>
          </a:p>
          <a:p>
            <a:pPr lvl="0"/>
            <a:r>
              <a:rPr lang="en-US" sz="2000" dirty="0" smtClean="0"/>
              <a:t>        Deceptive messages.</a:t>
            </a:r>
          </a:p>
          <a:p>
            <a:pPr lvl="0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505200"/>
            <a:ext cx="6997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Awareness:</a:t>
            </a:r>
            <a:endParaRPr lang="en-US" sz="2000" b="1" dirty="0">
              <a:solidFill>
                <a:srgbClr val="FF0000"/>
              </a:solidFill>
              <a:latin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Launching a </a:t>
            </a:r>
            <a:r>
              <a:rPr lang="en-US" sz="2000" dirty="0" smtClean="0"/>
              <a:t>CRPC channel :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u="sng" dirty="0" smtClean="0">
                <a:hlinkClick r:id="rId2"/>
              </a:rPr>
              <a:t>http</a:t>
            </a:r>
            <a:r>
              <a:rPr lang="en-US" sz="2000" u="sng" dirty="0">
                <a:hlinkClick r:id="rId2"/>
              </a:rPr>
              <a:t>://</a:t>
            </a:r>
            <a:r>
              <a:rPr lang="en-US" sz="2000" u="sng" dirty="0" smtClean="0">
                <a:hlinkClick r:id="rId2"/>
              </a:rPr>
              <a:t>www.youtube.com/CRPCNTRA</a:t>
            </a:r>
            <a:r>
              <a:rPr lang="en-US" sz="2000" u="sng" dirty="0" smtClean="0"/>
              <a:t>  &amp;</a:t>
            </a:r>
            <a:endParaRPr lang="en-US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u="sng" dirty="0" smtClean="0">
                <a:hlinkClick r:id="rId3"/>
              </a:rPr>
              <a:t> http</a:t>
            </a:r>
            <a:r>
              <a:rPr lang="en-US" sz="2000" u="sng" dirty="0">
                <a:hlinkClick r:id="rId3"/>
              </a:rPr>
              <a:t>://www.facebook.com/CRPC</a:t>
            </a:r>
            <a:endParaRPr lang="en-US" sz="2000" u="sng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 Publishing awareness videos for people with special needs on the NTRA official web site based on the NTRA original telecom services awareness brochures.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smtClean="0"/>
              <a:t>We </a:t>
            </a:r>
            <a:r>
              <a:rPr lang="en-US" sz="2000" dirty="0"/>
              <a:t>are looking </a:t>
            </a:r>
            <a:r>
              <a:rPr lang="en-US" sz="2000" dirty="0" smtClean="0"/>
              <a:t>for launching  </a:t>
            </a:r>
            <a:r>
              <a:rPr lang="en-US" sz="2000" dirty="0"/>
              <a:t>a special call center for people with special </a:t>
            </a:r>
            <a:r>
              <a:rPr lang="en-US" sz="2000" dirty="0" smtClean="0"/>
              <a:t>needs sooner .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A0B22-54BD-45E7-B4D6-9CA2002E611A}" type="slidenum">
              <a:rPr lang="en-US" smtClean="0">
                <a:solidFill>
                  <a:srgbClr val="898989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52400"/>
            <a:ext cx="190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D:\consumer protection files\front covers\شعار الصم.jpg"/>
          <p:cNvPicPr>
            <a:picLocks noChangeAspect="1" noChangeArrowheads="1"/>
          </p:cNvPicPr>
          <p:nvPr/>
        </p:nvPicPr>
        <p:blipFill>
          <a:blip r:embed="rId5" cstate="print">
            <a:lum bright="-10000" contrast="4000"/>
          </a:blip>
          <a:srcRect/>
          <a:stretch>
            <a:fillRect/>
          </a:stretch>
        </p:blipFill>
        <p:spPr bwMode="auto">
          <a:xfrm>
            <a:off x="7823200" y="5029200"/>
            <a:ext cx="736600" cy="62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2236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219200" y="121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75791"/>
            <a:ext cx="86868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192FF"/>
                </a:solidFill>
                <a:latin typeface="Calibri" pitchFamily="34" charset="0"/>
              </a:rPr>
              <a:t>Protecting Consumers in Telecommunications</a:t>
            </a:r>
          </a:p>
          <a:p>
            <a:r>
              <a:rPr lang="en-US" sz="2000" b="1" dirty="0" smtClean="0">
                <a:solidFill>
                  <a:srgbClr val="0192FF"/>
                </a:solidFill>
                <a:latin typeface="Calibri" pitchFamily="34" charset="0"/>
              </a:rPr>
              <a:t>(Cont.)</a:t>
            </a:r>
            <a:endParaRPr lang="en-US" sz="2000" b="1" dirty="0">
              <a:solidFill>
                <a:srgbClr val="0192FF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763" y="2027672"/>
            <a:ext cx="484594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Services brochures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endParaRPr lang="en-US" sz="2000" b="1" dirty="0">
              <a:solidFill>
                <a:srgbClr val="FF0000"/>
              </a:solidFill>
              <a:latin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Fixed Telephone Service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Mobile Service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Internet and data Services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Child Secure Internet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Health and Safety (electromagnetic fields)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Internet ethics code. 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Mobile ethics code. 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Wireless Internet safety (under </a:t>
            </a:r>
            <a:r>
              <a:rPr lang="en-US" sz="2000" dirty="0" smtClean="0"/>
              <a:t>printing).</a:t>
            </a:r>
            <a:endParaRPr lang="en-US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Safe e-shopping (under printing).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A0B22-54BD-45E7-B4D6-9CA2002E611A}" type="slidenum">
              <a:rPr lang="en-US" smtClean="0">
                <a:solidFill>
                  <a:srgbClr val="898989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52400"/>
            <a:ext cx="190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D:\consumer protection files\front covers\ميثاق المحمو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3087" y="1394394"/>
            <a:ext cx="12192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D:\consumer protection files\front covers\الصحة و السلامة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978" y="1940169"/>
            <a:ext cx="12954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D:\consumer protection files\front covers\الاستخدام الأمن للانترنت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457103"/>
            <a:ext cx="12954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D:\consumer protection files\front covers\Internet ethics flyer print_Page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6915" y="3020605"/>
            <a:ext cx="12954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D:\consumer protection files\front covers\خدمات التليفون الثابت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0315" y="3597332"/>
            <a:ext cx="15240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D:\consumer protection files\front covers\خدمات الانترنت و نقل البيانات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0415" y="4208876"/>
            <a:ext cx="14478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 descr="D:\consumer protection files\front covers\خدمات التليفون المحمول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7118" y="4541711"/>
            <a:ext cx="15287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7798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7393" y="1905000"/>
            <a:ext cx="86428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Basics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Consumers </a:t>
            </a:r>
            <a:r>
              <a:rPr lang="en-US" sz="2000" dirty="0">
                <a:solidFill>
                  <a:prstClr val="black"/>
                </a:solidFill>
              </a:rPr>
              <a:t>should get what they pay for. 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 NTRA works </a:t>
            </a:r>
            <a:r>
              <a:rPr lang="en-US" sz="2000" dirty="0">
                <a:solidFill>
                  <a:prstClr val="black"/>
                </a:solidFill>
              </a:rPr>
              <a:t>to ensure that national advertisers can back up the claims they make for </a:t>
            </a:r>
            <a:r>
              <a:rPr lang="en-US" sz="2000" dirty="0" smtClean="0">
                <a:solidFill>
                  <a:prstClr val="black"/>
                </a:solidFill>
              </a:rPr>
              <a:t>their services  &amp; products 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Regularly review all campaigns and any provider is not eligible to advertise or announce  a promotion before getting our approval on it’s specs and duration.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764" y="618346"/>
            <a:ext cx="87214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0192FF"/>
                </a:solidFill>
                <a:ea typeface="ＭＳ Ｐゴシック"/>
              </a:rPr>
              <a:t>Deceptive Advertising and Marketing</a:t>
            </a:r>
            <a:endParaRPr lang="en-US" sz="3400" b="1" dirty="0">
              <a:solidFill>
                <a:srgbClr val="0192FF"/>
              </a:solidFill>
              <a:ea typeface="ＭＳ Ｐゴシック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764" y="4114800"/>
            <a:ext cx="8762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Examples :</a:t>
            </a:r>
          </a:p>
          <a:p>
            <a:endParaRPr lang="en-US" sz="2000" b="1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Internet speeds promotion according to our </a:t>
            </a:r>
            <a:r>
              <a:rPr lang="en-US" sz="2000" dirty="0" err="1" smtClean="0">
                <a:solidFill>
                  <a:prstClr val="black"/>
                </a:solidFill>
              </a:rPr>
              <a:t>QoS</a:t>
            </a:r>
            <a:r>
              <a:rPr lang="en-US" sz="2000" dirty="0" smtClean="0">
                <a:solidFill>
                  <a:prstClr val="black"/>
                </a:solidFill>
              </a:rPr>
              <a:t> rules.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Any promotions upon certain limited time.</a:t>
            </a:r>
            <a:endParaRPr lang="en-US" sz="20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specification  and prices of any services must be launched clearly.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Continuous measurements for the Fixed, mobile  &amp; Internet services.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52400"/>
            <a:ext cx="190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2987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914400" y="1447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3124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ＭＳ Ｐゴシック" pitchFamily="1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34" y="365556"/>
            <a:ext cx="7530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192FF"/>
                </a:solidFill>
                <a:latin typeface="Calibri" pitchFamily="34" charset="0"/>
              </a:rPr>
              <a:t>Protecting Consumer Privacy </a:t>
            </a:r>
            <a:endParaRPr lang="en-US" sz="4400" b="1" dirty="0">
              <a:solidFill>
                <a:srgbClr val="0192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531440"/>
            <a:ext cx="6324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ea typeface="ＭＳ Ｐゴシック" pitchFamily="1" charset="-128"/>
              </a:rPr>
              <a:t>According to telecom Act and the providers licenses 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ea typeface="ＭＳ Ｐゴシック" pitchFamily="1" charset="-128"/>
              </a:rPr>
              <a:t>The providers are eligible about consumers privacy and any revealing or misusage of their information , data will put them under punishments.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kern="0" dirty="0">
                <a:latin typeface="Calibri" pitchFamily="34" charset="0"/>
              </a:rPr>
              <a:t>SMS &amp; IVR messages upon requests and needs consumer approval (Under negotiation.)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000" dirty="0" smtClean="0">
              <a:latin typeface="Calibri" pitchFamily="34" charset="0"/>
              <a:ea typeface="ＭＳ Ｐゴシック" pitchFamily="1" charset="-128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000" dirty="0">
              <a:latin typeface="Calibri" pitchFamily="34" charset="0"/>
              <a:ea typeface="ＭＳ Ｐゴシック" pitchFamily="1" charset="-128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52400" y="3733800"/>
            <a:ext cx="8839199" cy="2057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000" b="1" kern="0" dirty="0" smtClean="0">
                <a:solidFill>
                  <a:srgbClr val="FF0000"/>
                </a:solidFill>
                <a:latin typeface="Calibri" pitchFamily="34" charset="0"/>
              </a:rPr>
              <a:t>Awareness Campaigns:</a:t>
            </a:r>
          </a:p>
          <a:p>
            <a:pPr marL="0" indent="0">
              <a:buFontTx/>
              <a:buNone/>
            </a:pPr>
            <a:endParaRPr lang="en-US" sz="2000" b="1" kern="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</a:rPr>
              <a:t>Educating consumers about how to protect their privacy online and offline. </a:t>
            </a:r>
          </a:p>
          <a:p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</a:rPr>
              <a:t>Issuing recommendations on using FACEBOOK, P2P &amp; social networks.</a:t>
            </a:r>
          </a:p>
          <a:p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</a:rPr>
              <a:t>Passwords manipulation restrictions.</a:t>
            </a:r>
          </a:p>
          <a:p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</a:rPr>
              <a:t>Chatting constrains.</a:t>
            </a:r>
          </a:p>
          <a:p>
            <a:endParaRPr lang="en-US" sz="20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en-US" sz="2000" kern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A0B22-54BD-45E7-B4D6-9CA2002E611A}" type="slidenum">
              <a:rPr lang="en-US" smtClean="0">
                <a:solidFill>
                  <a:srgbClr val="898989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52400"/>
            <a:ext cx="190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3510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525" y="276423"/>
            <a:ext cx="7086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400" b="1" dirty="0" smtClean="0">
                <a:solidFill>
                  <a:srgbClr val="0192FF"/>
                </a:solidFill>
                <a:latin typeface="+mj-lt"/>
                <a:ea typeface="ＭＳ Ｐゴシック"/>
              </a:rPr>
              <a:t>Safeguarding Children</a:t>
            </a:r>
            <a:endParaRPr lang="en-US" sz="3400" b="1" dirty="0">
              <a:solidFill>
                <a:srgbClr val="0192FF"/>
              </a:solidFill>
              <a:latin typeface="+mj-lt"/>
              <a:ea typeface="ＭＳ Ｐゴシック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524" y="1379602"/>
            <a:ext cx="725587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Egypt is following The </a:t>
            </a:r>
            <a:r>
              <a:rPr lang="en-US" sz="2000" dirty="0"/>
              <a:t>Children’s Online </a:t>
            </a:r>
            <a:r>
              <a:rPr lang="en-US" sz="2000" dirty="0" smtClean="0"/>
              <a:t>Privacy </a:t>
            </a:r>
            <a:r>
              <a:rPr lang="en-US" sz="2000" dirty="0"/>
              <a:t>Protection Act (COPPA) </a:t>
            </a:r>
            <a:r>
              <a:rPr lang="en-US" sz="2000" dirty="0" smtClean="0"/>
              <a:t>to protect </a:t>
            </a:r>
            <a:r>
              <a:rPr lang="en-US" sz="2000" dirty="0"/>
              <a:t>children’s privacy when they’re online 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NTRA is raising the kids , youth , teachers and parents awareness about online risks via Awareness campaign , website , Facebook , YouTube and all media (TV , Radio And newspaper).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MCIT , NTRA , providers and other stakeholders are building a complete media campaign for child online protection (COP):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WE recognizing </a:t>
            </a:r>
            <a:r>
              <a:rPr lang="en-US" sz="2000" dirty="0"/>
              <a:t>the importance of ensuring people’s safety on the Internet, </a:t>
            </a:r>
            <a:r>
              <a:rPr lang="en-US" sz="2000" dirty="0" smtClean="0"/>
              <a:t>we </a:t>
            </a:r>
            <a:r>
              <a:rPr lang="en-US" sz="2000" dirty="0"/>
              <a:t>has taken concrete steps to create an interactive platform to share relevant </a:t>
            </a:r>
            <a:r>
              <a:rPr lang="en-US" sz="2000" dirty="0" smtClean="0"/>
              <a:t>information</a:t>
            </a:r>
            <a:r>
              <a:rPr lang="en-US" sz="2000" dirty="0"/>
              <a:t>, best practices, concerns and resources. </a:t>
            </a:r>
            <a:r>
              <a:rPr lang="en-US" sz="2000" dirty="0" smtClean="0"/>
              <a:t>Egypt build  :</a:t>
            </a:r>
          </a:p>
          <a:p>
            <a:r>
              <a:rPr lang="en-US" sz="2000" dirty="0"/>
              <a:t>*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National e-Safety Working </a:t>
            </a:r>
            <a:r>
              <a:rPr lang="en-US" sz="2000" b="1" dirty="0" smtClean="0">
                <a:solidFill>
                  <a:srgbClr val="FF0000"/>
                </a:solidFill>
              </a:rPr>
              <a:t>Group:</a:t>
            </a:r>
          </a:p>
          <a:p>
            <a:r>
              <a:rPr lang="en-US" sz="2000" b="1" dirty="0" smtClean="0">
                <a:hlinkClick r:id="rId3"/>
              </a:rPr>
              <a:t> http</a:t>
            </a:r>
            <a:r>
              <a:rPr lang="en-US" sz="2000" b="1" dirty="0">
                <a:hlinkClick r:id="rId3"/>
              </a:rPr>
              <a:t>://</a:t>
            </a:r>
            <a:r>
              <a:rPr lang="en-US" sz="2000" b="1" dirty="0" smtClean="0">
                <a:hlinkClick r:id="rId3"/>
              </a:rPr>
              <a:t>mcit.gov.eg/Internet_Safety</a:t>
            </a:r>
            <a:endParaRPr lang="en-US" sz="2000" b="1" dirty="0" smtClean="0"/>
          </a:p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Picture 4" descr="D:\consumer protection files\front covers\الاستخدام الأمن للانترنت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379602"/>
            <a:ext cx="12954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52400"/>
            <a:ext cx="190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6209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821"/>
            <a:ext cx="7086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0192FF"/>
                </a:solidFill>
                <a:latin typeface="+mj-lt"/>
                <a:ea typeface="ＭＳ Ｐゴシック"/>
              </a:rPr>
              <a:t>Safeguarding Children</a:t>
            </a:r>
            <a:r>
              <a:rPr lang="en-US" sz="3400" b="1" dirty="0" smtClean="0">
                <a:solidFill>
                  <a:srgbClr val="0192FF"/>
                </a:solidFill>
                <a:latin typeface="Calibri" pitchFamily="34" charset="0"/>
              </a:rPr>
              <a:t>(Cont.)</a:t>
            </a:r>
          </a:p>
        </p:txBody>
      </p:sp>
      <p:sp>
        <p:nvSpPr>
          <p:cNvPr id="6" name="Rectangle 5"/>
          <p:cNvSpPr/>
          <p:nvPr/>
        </p:nvSpPr>
        <p:spPr>
          <a:xfrm>
            <a:off x="29308" y="920262"/>
            <a:ext cx="662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Teach them to be</a:t>
            </a:r>
            <a:r>
              <a:rPr lang="en-US" sz="2000" dirty="0">
                <a:solidFill>
                  <a:srgbClr val="FF0000"/>
                </a:solidFill>
              </a:rPr>
              <a:t> SMART </a:t>
            </a:r>
            <a:r>
              <a:rPr lang="en-US" sz="2000" dirty="0"/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218" y="1471580"/>
            <a:ext cx="4922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</a:t>
            </a:r>
            <a:r>
              <a:rPr lang="en-US" sz="2000" dirty="0"/>
              <a:t>ET YOUR </a:t>
            </a:r>
            <a:r>
              <a:rPr lang="en-US" sz="2000" dirty="0" smtClean="0"/>
              <a:t>LIMITS.</a:t>
            </a:r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M</a:t>
            </a:r>
            <a:r>
              <a:rPr lang="en-US" sz="2000" dirty="0"/>
              <a:t>EETING ONLINE FRIENDS </a:t>
            </a:r>
            <a:r>
              <a:rPr lang="en-US" sz="2000" dirty="0" smtClean="0"/>
              <a:t>OFFLINE.</a:t>
            </a:r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en-US" sz="2000" dirty="0"/>
              <a:t>CCEPTING INVITATIONS / </a:t>
            </a:r>
            <a:r>
              <a:rPr lang="en-US" sz="2000" dirty="0" smtClean="0"/>
              <a:t>FRIENDSHIPS.</a:t>
            </a:r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dirty="0" smtClean="0"/>
              <a:t>EACT fast.</a:t>
            </a:r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dirty="0"/>
              <a:t>ELL SOMEONE ABOUT YOUR </a:t>
            </a:r>
            <a:r>
              <a:rPr lang="en-US" sz="2000" dirty="0" smtClean="0"/>
              <a:t>CONCERNS.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398849"/>
            <a:ext cx="84748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Egypt Mechanisms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To complaint, </a:t>
            </a:r>
            <a:r>
              <a:rPr lang="en-US" sz="2000" dirty="0"/>
              <a:t>call the hotline </a:t>
            </a:r>
            <a:r>
              <a:rPr lang="en-US" sz="2000" dirty="0">
                <a:solidFill>
                  <a:srgbClr val="FF0000"/>
                </a:solidFill>
              </a:rPr>
              <a:t># 155 </a:t>
            </a:r>
            <a:r>
              <a:rPr lang="en-US" sz="2000" dirty="0"/>
              <a:t>from the fixed line or mobile.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In case any internet crime is committed against your kid, you can either call: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The Department of Documentation and Information </a:t>
            </a:r>
            <a:r>
              <a:rPr lang="en-US" sz="2000" dirty="0" smtClean="0"/>
              <a:t>Ministry </a:t>
            </a:r>
            <a:r>
              <a:rPr lang="en-US" sz="2000" dirty="0"/>
              <a:t>of Interior .that has been established to fight computer and internet crimes, hotline </a:t>
            </a:r>
            <a:r>
              <a:rPr lang="en-US" sz="2000" dirty="0">
                <a:solidFill>
                  <a:srgbClr val="FF0000"/>
                </a:solidFill>
              </a:rPr>
              <a:t># 108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Child Helpline (16000) of the National Council for Childhood and Motherhood, (NCCM), Egypt.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8</a:t>
            </a:fld>
            <a:endParaRPr lang="en-US" dirty="0"/>
          </a:p>
        </p:txBody>
      </p:sp>
      <p:pic>
        <p:nvPicPr>
          <p:cNvPr id="11" name="Picture 4" descr="D:\consumer protection files\front covers\الاستخدام الأمن للانترنت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80184"/>
            <a:ext cx="12954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52400"/>
            <a:ext cx="190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6897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251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/>
              <a:t>TRA decided from years ago to free the telecom market: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We have 3 mobile operators.</a:t>
            </a:r>
          </a:p>
          <a:p>
            <a:r>
              <a:rPr lang="en-US" sz="2000" dirty="0" smtClean="0"/>
              <a:t>We have more  than 8 Internet providers.</a:t>
            </a:r>
          </a:p>
          <a:p>
            <a:r>
              <a:rPr lang="en-US" sz="2000" dirty="0" smtClean="0"/>
              <a:t>We have one fixed operator but in very near future this year ,we will launch a license for all operators to act as triple play operator (Voice , data &amp; Internet).</a:t>
            </a:r>
          </a:p>
          <a:p>
            <a:r>
              <a:rPr lang="en-US" sz="2000" dirty="0" smtClean="0"/>
              <a:t>We are observing the market and operators to assure free competition and prevent any harm behavior affecting  the industry.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-68245" y="304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400" b="1" dirty="0" smtClean="0">
                <a:solidFill>
                  <a:srgbClr val="0192FF"/>
                </a:solidFill>
                <a:cs typeface="Times New Roman" pitchFamily="18" charset="0"/>
              </a:rPr>
              <a:t>Fostering Competition in the Tech Industry</a:t>
            </a:r>
            <a:endParaRPr lang="en-US" sz="3400" dirty="0"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52400"/>
            <a:ext cx="190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199248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Reebok">
  <a:themeElements>
    <a:clrScheme name="Advertising 13">
      <a:dk1>
        <a:srgbClr val="101826"/>
      </a:dk1>
      <a:lt1>
        <a:srgbClr val="EAE4D1"/>
      </a:lt1>
      <a:dk2>
        <a:srgbClr val="243552"/>
      </a:dk2>
      <a:lt2>
        <a:srgbClr val="FFFFFF"/>
      </a:lt2>
      <a:accent1>
        <a:srgbClr val="2E4266"/>
      </a:accent1>
      <a:accent2>
        <a:srgbClr val="E9E6C5"/>
      </a:accent2>
      <a:accent3>
        <a:srgbClr val="ACAEB3"/>
      </a:accent3>
      <a:accent4>
        <a:srgbClr val="C8C3B2"/>
      </a:accent4>
      <a:accent5>
        <a:srgbClr val="ADB0B8"/>
      </a:accent5>
      <a:accent6>
        <a:srgbClr val="D3D0B2"/>
      </a:accent6>
      <a:hlink>
        <a:srgbClr val="7C7856"/>
      </a:hlink>
      <a:folHlink>
        <a:srgbClr val="8C9EA0"/>
      </a:folHlink>
    </a:clrScheme>
    <a:fontScheme name="Advertising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ea typeface="ＭＳ Ｐゴシック" pitchFamily="1" charset="-128"/>
          </a:defRPr>
        </a:defPPr>
      </a:lstStyle>
    </a:lnDef>
  </a:objectDefaults>
  <a:extraClrSchemeLst>
    <a:extraClrScheme>
      <a:clrScheme name="Advertis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3">
        <a:dk1>
          <a:srgbClr val="101826"/>
        </a:dk1>
        <a:lt1>
          <a:srgbClr val="EAE4D1"/>
        </a:lt1>
        <a:dk2>
          <a:srgbClr val="243552"/>
        </a:dk2>
        <a:lt2>
          <a:srgbClr val="FFFFFF"/>
        </a:lt2>
        <a:accent1>
          <a:srgbClr val="2E4266"/>
        </a:accent1>
        <a:accent2>
          <a:srgbClr val="E9E6C5"/>
        </a:accent2>
        <a:accent3>
          <a:srgbClr val="ACAEB3"/>
        </a:accent3>
        <a:accent4>
          <a:srgbClr val="C8C3B2"/>
        </a:accent4>
        <a:accent5>
          <a:srgbClr val="ADB0B8"/>
        </a:accent5>
        <a:accent6>
          <a:srgbClr val="D3D0B2"/>
        </a:accent6>
        <a:hlink>
          <a:srgbClr val="7C7856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ebok">
  <a:themeElements>
    <a:clrScheme name="Advertising 13">
      <a:dk1>
        <a:srgbClr val="101826"/>
      </a:dk1>
      <a:lt1>
        <a:srgbClr val="EAE4D1"/>
      </a:lt1>
      <a:dk2>
        <a:srgbClr val="243552"/>
      </a:dk2>
      <a:lt2>
        <a:srgbClr val="FFFFFF"/>
      </a:lt2>
      <a:accent1>
        <a:srgbClr val="2E4266"/>
      </a:accent1>
      <a:accent2>
        <a:srgbClr val="E9E6C5"/>
      </a:accent2>
      <a:accent3>
        <a:srgbClr val="ACAEB3"/>
      </a:accent3>
      <a:accent4>
        <a:srgbClr val="C8C3B2"/>
      </a:accent4>
      <a:accent5>
        <a:srgbClr val="ADB0B8"/>
      </a:accent5>
      <a:accent6>
        <a:srgbClr val="D3D0B2"/>
      </a:accent6>
      <a:hlink>
        <a:srgbClr val="7C7856"/>
      </a:hlink>
      <a:folHlink>
        <a:srgbClr val="8C9EA0"/>
      </a:folHlink>
    </a:clrScheme>
    <a:fontScheme name="Advertising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ea typeface="ＭＳ Ｐゴシック" pitchFamily="1" charset="-128"/>
          </a:defRPr>
        </a:defPPr>
      </a:lstStyle>
    </a:lnDef>
  </a:objectDefaults>
  <a:extraClrSchemeLst>
    <a:extraClrScheme>
      <a:clrScheme name="Advertis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3">
        <a:dk1>
          <a:srgbClr val="101826"/>
        </a:dk1>
        <a:lt1>
          <a:srgbClr val="EAE4D1"/>
        </a:lt1>
        <a:dk2>
          <a:srgbClr val="243552"/>
        </a:dk2>
        <a:lt2>
          <a:srgbClr val="FFFFFF"/>
        </a:lt2>
        <a:accent1>
          <a:srgbClr val="2E4266"/>
        </a:accent1>
        <a:accent2>
          <a:srgbClr val="E9E6C5"/>
        </a:accent2>
        <a:accent3>
          <a:srgbClr val="ACAEB3"/>
        </a:accent3>
        <a:accent4>
          <a:srgbClr val="C8C3B2"/>
        </a:accent4>
        <a:accent5>
          <a:srgbClr val="ADB0B8"/>
        </a:accent5>
        <a:accent6>
          <a:srgbClr val="D3D0B2"/>
        </a:accent6>
        <a:hlink>
          <a:srgbClr val="7C7856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1126</Words>
  <Application>Microsoft Office PowerPoint</Application>
  <PresentationFormat>On-screen Show (4:3)</PresentationFormat>
  <Paragraphs>130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1_Reebok</vt:lpstr>
      <vt:lpstr>Custom Design</vt:lpstr>
      <vt:lpstr>Reebok</vt:lpstr>
      <vt:lpstr>1_Custom Design</vt:lpstr>
      <vt:lpstr>PowerPoint Presentation</vt:lpstr>
      <vt:lpstr>NTRA’s Mission and Legal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Fostering Competition in the Tech Industry</vt:lpstr>
      <vt:lpstr>Green ICT 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2013-07-18T18:32:34Z</dcterms:created>
  <dcterms:modified xsi:type="dcterms:W3CDTF">2013-09-06T13:19:28Z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  <property fmtid="{D5CDD505-2E9C-101B-9397-08002B2CF9AE}" pid="4" name="_AdHocReviewCycleID">
    <vt:i4>-1263222397</vt:i4>
  </property>
</Properties>
</file>