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1"/>
  </p:notesMasterIdLst>
  <p:sldIdLst>
    <p:sldId id="256" r:id="rId2"/>
    <p:sldId id="266" r:id="rId3"/>
    <p:sldId id="257" r:id="rId4"/>
    <p:sldId id="258" r:id="rId5"/>
    <p:sldId id="259" r:id="rId6"/>
    <p:sldId id="260" r:id="rId7"/>
    <p:sldId id="261" r:id="rId8"/>
    <p:sldId id="265"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72"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BC506E-6F87-4BB5-9340-787461947B80}" type="datetimeFigureOut">
              <a:rPr lang="en-US" smtClean="0"/>
              <a:t>8/7/2013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0D3EBD-9D76-4C23-AE1F-4CCB6D00D889}" type="slidenum">
              <a:rPr lang="en-US" smtClean="0"/>
              <a:t>‹#›</a:t>
            </a:fld>
            <a:endParaRPr lang="en-US"/>
          </a:p>
        </p:txBody>
      </p:sp>
    </p:spTree>
    <p:extLst>
      <p:ext uri="{BB962C8B-B14F-4D97-AF65-F5344CB8AC3E}">
        <p14:creationId xmlns:p14="http://schemas.microsoft.com/office/powerpoint/2010/main" val="299369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109577-48CF-458C-B483-8D3057DC46AB}" type="datetimeFigureOut">
              <a:rPr lang="en-US" smtClean="0"/>
              <a:t>8/7/2013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D72EB-1DA8-4596-A0F7-9878113C6C0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109577-48CF-458C-B483-8D3057DC46AB}" type="datetimeFigureOut">
              <a:rPr lang="en-US" smtClean="0"/>
              <a:t>8/7/2013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D72EB-1DA8-4596-A0F7-9878113C6C0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E109577-48CF-458C-B483-8D3057DC46AB}" type="datetimeFigureOut">
              <a:rPr lang="en-US" smtClean="0"/>
              <a:t>8/7/2013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D72EB-1DA8-4596-A0F7-9878113C6C0A}"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109577-48CF-458C-B483-8D3057DC46AB}" type="datetimeFigureOut">
              <a:rPr lang="en-US" smtClean="0"/>
              <a:t>8/7/2013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D72EB-1DA8-4596-A0F7-9878113C6C0A}"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109577-48CF-458C-B483-8D3057DC46AB}" type="datetimeFigureOut">
              <a:rPr lang="en-US" smtClean="0"/>
              <a:t>8/7/2013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5D72EB-1DA8-4596-A0F7-9878113C6C0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E109577-48CF-458C-B483-8D3057DC46AB}" type="datetimeFigureOut">
              <a:rPr lang="en-US" smtClean="0"/>
              <a:t>8/7/2013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D72EB-1DA8-4596-A0F7-9878113C6C0A}"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109577-48CF-458C-B483-8D3057DC46AB}" type="datetimeFigureOut">
              <a:rPr lang="en-US" smtClean="0"/>
              <a:t>8/7/2013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5D72EB-1DA8-4596-A0F7-9878113C6C0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109577-48CF-458C-B483-8D3057DC46AB}" type="datetimeFigureOut">
              <a:rPr lang="en-US" smtClean="0"/>
              <a:t>8/7/2013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5D72EB-1DA8-4596-A0F7-9878113C6C0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E109577-48CF-458C-B483-8D3057DC46AB}" type="datetimeFigureOut">
              <a:rPr lang="en-US" smtClean="0"/>
              <a:t>8/7/2013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5D72EB-1DA8-4596-A0F7-9878113C6C0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E109577-48CF-458C-B483-8D3057DC46AB}" type="datetimeFigureOut">
              <a:rPr lang="en-US" smtClean="0"/>
              <a:t>8/7/2013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D72EB-1DA8-4596-A0F7-9878113C6C0A}"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109577-48CF-458C-B483-8D3057DC46AB}" type="datetimeFigureOut">
              <a:rPr lang="en-US" smtClean="0"/>
              <a:t>8/7/2013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5D72EB-1DA8-4596-A0F7-9878113C6C0A}"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E109577-48CF-458C-B483-8D3057DC46AB}" type="datetimeFigureOut">
              <a:rPr lang="en-US" smtClean="0"/>
              <a:t>8/7/2013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65D72EB-1DA8-4596-A0F7-9878113C6C0A}"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EMPOWERING AND EDUCATING CONSUMERS</a:t>
            </a:r>
            <a:endParaRPr lang="en-US" dirty="0"/>
          </a:p>
        </p:txBody>
      </p:sp>
      <p:sp>
        <p:nvSpPr>
          <p:cNvPr id="3" name="Subtitle 2"/>
          <p:cNvSpPr>
            <a:spLocks noGrp="1"/>
          </p:cNvSpPr>
          <p:nvPr>
            <p:ph type="subTitle" idx="1"/>
          </p:nvPr>
        </p:nvSpPr>
        <p:spPr/>
        <p:txBody>
          <a:bodyPr/>
          <a:lstStyle/>
          <a:p>
            <a:r>
              <a:rPr lang="en-US" smtClean="0"/>
              <a:t>FIFTH </a:t>
            </a:r>
            <a:r>
              <a:rPr lang="en-US" dirty="0" smtClean="0"/>
              <a:t>ANNUAL AFRICAN DIALOGUE CONSUMER PROTECTION </a:t>
            </a:r>
          </a:p>
          <a:p>
            <a:r>
              <a:rPr lang="en-US" dirty="0" smtClean="0"/>
              <a:t>SEPTEMBER 10-12 2013</a:t>
            </a:r>
          </a:p>
          <a:p>
            <a:r>
              <a:rPr lang="en-US" dirty="0" smtClean="0"/>
              <a:t>LIVINGSTONE, ZAMBIA</a:t>
            </a:r>
            <a:endParaRPr lang="en-US" dirty="0"/>
          </a:p>
        </p:txBody>
      </p:sp>
    </p:spTree>
    <p:extLst>
      <p:ext uri="{BB962C8B-B14F-4D97-AF65-F5344CB8AC3E}">
        <p14:creationId xmlns:p14="http://schemas.microsoft.com/office/powerpoint/2010/main" val="3557454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MANDATE</a:t>
            </a:r>
            <a:endParaRPr lang="en-US" dirty="0"/>
          </a:p>
        </p:txBody>
      </p:sp>
      <p:sp>
        <p:nvSpPr>
          <p:cNvPr id="3" name="Subtitle 2"/>
          <p:cNvSpPr>
            <a:spLocks noGrp="1"/>
          </p:cNvSpPr>
          <p:nvPr>
            <p:ph type="subTitle" idx="1"/>
          </p:nvPr>
        </p:nvSpPr>
        <p:spPr/>
        <p:txBody>
          <a:bodyPr>
            <a:normAutofit lnSpcReduction="10000"/>
          </a:bodyPr>
          <a:lstStyle/>
          <a:p>
            <a:r>
              <a:rPr lang="en-US" dirty="0" smtClean="0"/>
              <a:t>The Department of Trade and Consumer Affairs is mandated by the Consumer Protection Act, 1918,to disseminate information to enable consumers to acquire knowledge of basic consumer rights and the skills needed to make informed choices goods and services.</a:t>
            </a:r>
            <a:endParaRPr lang="en-US" dirty="0"/>
          </a:p>
        </p:txBody>
      </p:sp>
    </p:spTree>
    <p:extLst>
      <p:ext uri="{BB962C8B-B14F-4D97-AF65-F5344CB8AC3E}">
        <p14:creationId xmlns:p14="http://schemas.microsoft.com/office/powerpoint/2010/main" val="2236609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Section   5 (1) (b) and (c) </a:t>
            </a:r>
            <a:r>
              <a:rPr lang="en-US" dirty="0"/>
              <a:t> </a:t>
            </a:r>
            <a:r>
              <a:rPr lang="en-US" dirty="0" smtClean="0"/>
              <a:t>of the Consumer Protection empowers the Office  </a:t>
            </a:r>
          </a:p>
          <a:p>
            <a:r>
              <a:rPr lang="en-US" dirty="0" smtClean="0"/>
              <a:t>to disseminate information  to enable consumers to acquire knowledge  of basic consumer rights  and obligations</a:t>
            </a:r>
          </a:p>
          <a:p>
            <a:r>
              <a:rPr lang="en-US" dirty="0" smtClean="0"/>
              <a:t>Formulate and implement  consumer education programmes  </a:t>
            </a:r>
            <a:endParaRPr lang="en-US" dirty="0"/>
          </a:p>
        </p:txBody>
      </p:sp>
      <p:sp>
        <p:nvSpPr>
          <p:cNvPr id="2" name="Title 1"/>
          <p:cNvSpPr>
            <a:spLocks noGrp="1"/>
          </p:cNvSpPr>
          <p:nvPr>
            <p:ph type="title"/>
          </p:nvPr>
        </p:nvSpPr>
        <p:spPr/>
        <p:txBody>
          <a:bodyPr/>
          <a:lstStyle/>
          <a:p>
            <a:r>
              <a:rPr lang="en-US" dirty="0" smtClean="0"/>
              <a:t>Mandate</a:t>
            </a:r>
            <a:endParaRPr lang="en-US" dirty="0"/>
          </a:p>
        </p:txBody>
      </p:sp>
    </p:spTree>
    <p:extLst>
      <p:ext uri="{BB962C8B-B14F-4D97-AF65-F5344CB8AC3E}">
        <p14:creationId xmlns:p14="http://schemas.microsoft.com/office/powerpoint/2010/main" val="3165892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Ways of empowering consumers:</a:t>
            </a:r>
          </a:p>
          <a:p>
            <a:pPr lvl="0">
              <a:buFont typeface="Wingdings" pitchFamily="2" charset="2"/>
              <a:buChar char="Ø"/>
            </a:pPr>
            <a:r>
              <a:rPr lang="en-US" dirty="0" err="1" smtClean="0"/>
              <a:t>Kgotla</a:t>
            </a:r>
            <a:r>
              <a:rPr lang="en-US" dirty="0" smtClean="0"/>
              <a:t>  and school addresses </a:t>
            </a:r>
          </a:p>
          <a:p>
            <a:pPr lvl="0">
              <a:buFont typeface="Wingdings" pitchFamily="2" charset="2"/>
              <a:buChar char="Ø"/>
            </a:pPr>
            <a:r>
              <a:rPr lang="en-US" dirty="0" smtClean="0"/>
              <a:t>NGO’S and Association addresses</a:t>
            </a:r>
          </a:p>
          <a:p>
            <a:pPr lvl="0">
              <a:buFont typeface="Wingdings" pitchFamily="2" charset="2"/>
              <a:buChar char="Ø"/>
            </a:pPr>
            <a:r>
              <a:rPr lang="en-US" dirty="0" smtClean="0"/>
              <a:t>Workshops and Seminars</a:t>
            </a:r>
          </a:p>
          <a:p>
            <a:pPr>
              <a:buFont typeface="Wingdings" pitchFamily="2" charset="2"/>
              <a:buChar char="Ø"/>
            </a:pPr>
            <a:r>
              <a:rPr lang="en-US" dirty="0" smtClean="0"/>
              <a:t>Open air campaigns</a:t>
            </a:r>
          </a:p>
          <a:p>
            <a:pPr marL="0" indent="0">
              <a:buNone/>
            </a:pPr>
            <a:endParaRPr lang="en-US" dirty="0"/>
          </a:p>
        </p:txBody>
      </p:sp>
      <p:sp>
        <p:nvSpPr>
          <p:cNvPr id="2" name="Title 1"/>
          <p:cNvSpPr>
            <a:spLocks noGrp="1"/>
          </p:cNvSpPr>
          <p:nvPr>
            <p:ph type="title"/>
          </p:nvPr>
        </p:nvSpPr>
        <p:spPr/>
        <p:txBody>
          <a:bodyPr/>
          <a:lstStyle/>
          <a:p>
            <a:r>
              <a:rPr lang="en-US" dirty="0" smtClean="0"/>
              <a:t>Outreach Programmes</a:t>
            </a:r>
            <a:endParaRPr lang="en-US" dirty="0"/>
          </a:p>
        </p:txBody>
      </p:sp>
    </p:spTree>
    <p:extLst>
      <p:ext uri="{BB962C8B-B14F-4D97-AF65-F5344CB8AC3E}">
        <p14:creationId xmlns:p14="http://schemas.microsoft.com/office/powerpoint/2010/main" val="3279475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buFont typeface="Wingdings" pitchFamily="2" charset="2"/>
              <a:buChar char="Ø"/>
            </a:pPr>
            <a:r>
              <a:rPr lang="en-US" dirty="0" smtClean="0"/>
              <a:t>Panel discussions</a:t>
            </a:r>
          </a:p>
          <a:p>
            <a:pPr lvl="0">
              <a:buFont typeface="Wingdings" pitchFamily="2" charset="2"/>
              <a:buChar char="Ø"/>
            </a:pPr>
            <a:r>
              <a:rPr lang="en-US" dirty="0" smtClean="0"/>
              <a:t>Breakfast meetings</a:t>
            </a:r>
          </a:p>
          <a:p>
            <a:pPr lvl="0">
              <a:buFont typeface="Wingdings" pitchFamily="2" charset="2"/>
              <a:buChar char="Ø"/>
            </a:pPr>
            <a:r>
              <a:rPr lang="en-US" dirty="0" smtClean="0"/>
              <a:t>Fairs  and Exhibitions</a:t>
            </a:r>
          </a:p>
          <a:p>
            <a:pPr lvl="0">
              <a:buFont typeface="Wingdings" pitchFamily="2" charset="2"/>
              <a:buChar char="Ø"/>
            </a:pPr>
            <a:r>
              <a:rPr lang="en-US" dirty="0" smtClean="0"/>
              <a:t>Radio programmes</a:t>
            </a:r>
          </a:p>
          <a:p>
            <a:pPr lvl="0">
              <a:buFont typeface="Wingdings" pitchFamily="2" charset="2"/>
              <a:buChar char="Ø"/>
            </a:pPr>
            <a:r>
              <a:rPr lang="en-US" dirty="0" smtClean="0"/>
              <a:t>Daily news articles</a:t>
            </a:r>
          </a:p>
          <a:p>
            <a:pPr lvl="0">
              <a:buFont typeface="Wingdings" pitchFamily="2" charset="2"/>
              <a:buChar char="Ø"/>
            </a:pPr>
            <a:r>
              <a:rPr lang="en-US" dirty="0" smtClean="0"/>
              <a:t>Television-  though it is not consistent due to lack of permanent slot</a:t>
            </a:r>
          </a:p>
          <a:p>
            <a:pPr lvl="0">
              <a:buFont typeface="Wingdings" pitchFamily="2" charset="2"/>
              <a:buChar char="Ø"/>
            </a:pPr>
            <a:r>
              <a:rPr lang="en-US" dirty="0" smtClean="0"/>
              <a:t>Formation of consumer groups and school clubs</a:t>
            </a:r>
          </a:p>
          <a:p>
            <a:endParaRPr lang="en-US" dirty="0"/>
          </a:p>
        </p:txBody>
      </p:sp>
      <p:sp>
        <p:nvSpPr>
          <p:cNvPr id="2" name="Title 1"/>
          <p:cNvSpPr>
            <a:spLocks noGrp="1"/>
          </p:cNvSpPr>
          <p:nvPr>
            <p:ph type="title"/>
          </p:nvPr>
        </p:nvSpPr>
        <p:spPr/>
        <p:txBody>
          <a:bodyPr/>
          <a:lstStyle/>
          <a:p>
            <a:r>
              <a:rPr lang="en-US" dirty="0" smtClean="0"/>
              <a:t>OUTREACH Continued</a:t>
            </a:r>
            <a:endParaRPr lang="en-US" dirty="0"/>
          </a:p>
        </p:txBody>
      </p:sp>
    </p:spTree>
    <p:extLst>
      <p:ext uri="{BB962C8B-B14F-4D97-AF65-F5344CB8AC3E}">
        <p14:creationId xmlns:p14="http://schemas.microsoft.com/office/powerpoint/2010/main" val="4212662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Drama performances</a:t>
            </a:r>
          </a:p>
          <a:p>
            <a:r>
              <a:rPr lang="en-US" dirty="0" smtClean="0"/>
              <a:t>Drama trails</a:t>
            </a:r>
          </a:p>
          <a:p>
            <a:r>
              <a:rPr lang="en-US" dirty="0" smtClean="0"/>
              <a:t>Radio jingles </a:t>
            </a:r>
          </a:p>
          <a:p>
            <a:r>
              <a:rPr lang="en-US" dirty="0" smtClean="0"/>
              <a:t>News letter</a:t>
            </a:r>
          </a:p>
          <a:p>
            <a:r>
              <a:rPr lang="en-US" dirty="0" smtClean="0"/>
              <a:t>Road shows</a:t>
            </a:r>
            <a:endParaRPr lang="en-US" dirty="0"/>
          </a:p>
        </p:txBody>
      </p:sp>
      <p:sp>
        <p:nvSpPr>
          <p:cNvPr id="2" name="Title 1"/>
          <p:cNvSpPr>
            <a:spLocks noGrp="1"/>
          </p:cNvSpPr>
          <p:nvPr>
            <p:ph type="title"/>
          </p:nvPr>
        </p:nvSpPr>
        <p:spPr/>
        <p:txBody>
          <a:bodyPr>
            <a:normAutofit fontScale="90000"/>
          </a:bodyPr>
          <a:lstStyle/>
          <a:p>
            <a:r>
              <a:rPr lang="en-US" dirty="0" smtClean="0"/>
              <a:t>Innovative project </a:t>
            </a:r>
            <a:br>
              <a:rPr lang="en-US" dirty="0" smtClean="0"/>
            </a:br>
            <a:endParaRPr lang="en-US" dirty="0"/>
          </a:p>
        </p:txBody>
      </p:sp>
    </p:spTree>
    <p:extLst>
      <p:ext uri="{BB962C8B-B14F-4D97-AF65-F5344CB8AC3E}">
        <p14:creationId xmlns:p14="http://schemas.microsoft.com/office/powerpoint/2010/main" val="833444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Shortage of funds to strengthen educational campaigns and information dissemination</a:t>
            </a:r>
            <a:endParaRPr lang="en-US" dirty="0"/>
          </a:p>
        </p:txBody>
      </p:sp>
      <p:sp>
        <p:nvSpPr>
          <p:cNvPr id="2" name="Title 1"/>
          <p:cNvSpPr>
            <a:spLocks noGrp="1"/>
          </p:cNvSpPr>
          <p:nvPr>
            <p:ph type="title"/>
          </p:nvPr>
        </p:nvSpPr>
        <p:spPr/>
        <p:txBody>
          <a:bodyPr>
            <a:normAutofit/>
          </a:bodyPr>
          <a:lstStyle/>
          <a:p>
            <a:r>
              <a:rPr lang="en-US" dirty="0" smtClean="0"/>
              <a:t>CHALLENGES</a:t>
            </a:r>
            <a:endParaRPr lang="en-US" dirty="0"/>
          </a:p>
        </p:txBody>
      </p:sp>
    </p:spTree>
    <p:extLst>
      <p:ext uri="{BB962C8B-B14F-4D97-AF65-F5344CB8AC3E}">
        <p14:creationId xmlns:p14="http://schemas.microsoft.com/office/powerpoint/2010/main" val="224111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Aired 30 min drama on Botswana Television</a:t>
            </a:r>
          </a:p>
          <a:p>
            <a:r>
              <a:rPr lang="en-US" dirty="0" smtClean="0"/>
              <a:t>Conducted two roadshows</a:t>
            </a:r>
          </a:p>
          <a:p>
            <a:r>
              <a:rPr lang="en-US" dirty="0" smtClean="0"/>
              <a:t>Permanent slot in the Daily news paper</a:t>
            </a:r>
          </a:p>
          <a:p>
            <a:r>
              <a:rPr lang="en-US" dirty="0" smtClean="0"/>
              <a:t>Permanent slot in the National Radio(RB1)</a:t>
            </a:r>
            <a:endParaRPr lang="en-US" dirty="0"/>
          </a:p>
        </p:txBody>
      </p:sp>
      <p:sp>
        <p:nvSpPr>
          <p:cNvPr id="3" name="Title 2"/>
          <p:cNvSpPr>
            <a:spLocks noGrp="1"/>
          </p:cNvSpPr>
          <p:nvPr>
            <p:ph type="title"/>
          </p:nvPr>
        </p:nvSpPr>
        <p:spPr/>
        <p:txBody>
          <a:bodyPr/>
          <a:lstStyle/>
          <a:p>
            <a:r>
              <a:rPr lang="en-US" dirty="0" smtClean="0"/>
              <a:t>ACHIEVEMENTS</a:t>
            </a:r>
            <a:endParaRPr lang="en-US" dirty="0"/>
          </a:p>
        </p:txBody>
      </p:sp>
    </p:spTree>
    <p:extLst>
      <p:ext uri="{BB962C8B-B14F-4D97-AF65-F5344CB8AC3E}">
        <p14:creationId xmlns:p14="http://schemas.microsoft.com/office/powerpoint/2010/main" val="3655168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THANK YOU </a:t>
            </a:r>
            <a:endParaRPr lang="en-US" sz="7200" dirty="0"/>
          </a:p>
        </p:txBody>
      </p:sp>
      <p:sp>
        <p:nvSpPr>
          <p:cNvPr id="3" name="Text Placeholder 2"/>
          <p:cNvSpPr>
            <a:spLocks noGrp="1"/>
          </p:cNvSpPr>
          <p:nvPr>
            <p:ph type="body" sz="half" idx="2"/>
          </p:nvPr>
        </p:nvSpPr>
        <p:spPr/>
        <p:txBody>
          <a:bodyPr>
            <a:normAutofit/>
          </a:bodyPr>
          <a:lstStyle/>
          <a:p>
            <a:endParaRPr lang="en-US" sz="7200" dirty="0" smtClean="0"/>
          </a:p>
          <a:p>
            <a:endParaRPr lang="en-US" sz="7200" dirty="0"/>
          </a:p>
          <a:p>
            <a:endParaRPr lang="en-US" sz="7200" dirty="0" smtClean="0"/>
          </a:p>
          <a:p>
            <a:endParaRPr lang="en-US" sz="7200" dirty="0"/>
          </a:p>
          <a:p>
            <a:endParaRPr lang="en-US" sz="7200" dirty="0" smtClean="0"/>
          </a:p>
          <a:p>
            <a:endParaRPr lang="en-US" sz="7200" dirty="0"/>
          </a:p>
        </p:txBody>
      </p:sp>
      <p:pic>
        <p:nvPicPr>
          <p:cNvPr id="5" name="Picture Placeholder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l="4300" r="4300"/>
          <a:stretch>
            <a:fillRect/>
          </a:stretch>
        </p:blipFill>
        <p:spPr/>
      </p:pic>
    </p:spTree>
    <p:extLst>
      <p:ext uri="{BB962C8B-B14F-4D97-AF65-F5344CB8AC3E}">
        <p14:creationId xmlns:p14="http://schemas.microsoft.com/office/powerpoint/2010/main" val="6223611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1065</TotalTime>
  <Words>202</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Waveform</vt:lpstr>
      <vt:lpstr>EMPOWERING AND EDUCATING CONSUMERS</vt:lpstr>
      <vt:lpstr>MANDATE</vt:lpstr>
      <vt:lpstr>Mandate</vt:lpstr>
      <vt:lpstr>Outreach Programmes</vt:lpstr>
      <vt:lpstr>OUTREACH Continued</vt:lpstr>
      <vt:lpstr>Innovative project  </vt:lpstr>
      <vt:lpstr>CHALLENGES</vt:lpstr>
      <vt:lpstr>ACHIEVEMENTS</vt:lpstr>
      <vt:lpstr>THANK YOU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EMPOWERING AND EDUCATING CONSUMERS</dc:title>
  <dc:creator>Zibo Albert</dc:creator>
  <cp:lastModifiedBy>Gorata Moloise</cp:lastModifiedBy>
  <cp:revision>19</cp:revision>
  <dcterms:created xsi:type="dcterms:W3CDTF">2013-07-30T08:31:55Z</dcterms:created>
  <dcterms:modified xsi:type="dcterms:W3CDTF">2013-08-07T14:59:31Z</dcterms:modified>
</cp:coreProperties>
</file>